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76" r:id="rId3"/>
  </p:sldMasterIdLst>
  <p:sldIdLst>
    <p:sldId id="256" r:id="rId4"/>
    <p:sldId id="261" r:id="rId5"/>
    <p:sldId id="262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851"/>
            <a:ext cx="7129490" cy="1143009"/>
          </a:xfrm>
          <a:prstGeom prst="rect">
            <a:avLst/>
          </a:prstGeo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714488"/>
            <a:ext cx="3143272" cy="15716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ECF4FE-24FB-43B3-A560-843B44797213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B8D2C8-D704-46AF-B33D-77B53330A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9388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0" y="4941888"/>
            <a:ext cx="2411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John Gordon</a:t>
            </a:r>
          </a:p>
          <a:p>
            <a:pPr>
              <a:defRPr/>
            </a:pP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WLCG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330" y="156700"/>
            <a:ext cx="1071084" cy="10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1200" b="1" kern="120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				</a:t>
            </a:r>
            <a:fld id="{8D9C3907-C1F4-4113-879F-A00577240C5E}" type="slidenum">
              <a:rPr lang="en-GB" sz="1200" kern="1200">
                <a:solidFill>
                  <a:srgbClr val="0066FF"/>
                </a:solidFill>
                <a:latin typeface="Times New Roman" pitchFamily="18" charset="0"/>
                <a:ea typeface="+mn-ea"/>
                <a:cs typeface="+mn-cs"/>
              </a:rPr>
              <a:pPr algn="l" rtl="0" eaLnBrk="0" hangingPunct="0">
                <a:spcBef>
                  <a:spcPct val="50000"/>
                </a:spcBef>
              </a:pPr>
              <a:t>‹#›</a:t>
            </a:fld>
            <a:endParaRPr lang="en-GB" sz="1200" kern="1200" dirty="0">
              <a:solidFill>
                <a:srgbClr val="0066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66FF"/>
                </a:solidFill>
                <a:latin typeface="Arial"/>
              </a:rPr>
              <a:t>Ian.Bird@cern.ch				</a:t>
            </a:r>
            <a:fld id="{8D9C3907-C1F4-4113-879F-A00577240C5E}" type="slidenum">
              <a:rPr lang="en-GB" sz="1200">
                <a:solidFill>
                  <a:srgbClr val="0066FF"/>
                </a:solidFill>
                <a:latin typeface="Times New Roman" pitchFamily="18" charset="0"/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GB" sz="1200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ransition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materialDisplay.py?sessionId=6&amp;materialId=0&amp;confId=45481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Validation of Installed Capacity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John Gordon</a:t>
            </a:r>
          </a:p>
          <a:p>
            <a:r>
              <a:rPr lang="en-GB" dirty="0" smtClean="0"/>
              <a:t>WLCG MB</a:t>
            </a:r>
          </a:p>
          <a:p>
            <a:r>
              <a:rPr lang="en-GB" dirty="0" smtClean="0"/>
              <a:t>1st December </a:t>
            </a:r>
            <a:r>
              <a:rPr lang="en-GB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Gstat</a:t>
            </a:r>
            <a:r>
              <a:rPr lang="en-GB" smtClean="0"/>
              <a:t> 2.0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gstat</a:t>
            </a:r>
            <a:r>
              <a:rPr lang="en-GB" dirty="0" smtClean="0"/>
              <a:t> 2.0 was described by Laurence Field at the November GDB </a:t>
            </a:r>
            <a:r>
              <a:rPr lang="en-GB" sz="1400" dirty="0" smtClean="0">
                <a:hlinkClick r:id="rId2"/>
              </a:rPr>
              <a:t>http://indico.cern.ch/materialDisplay.py?sessionId=6&amp;materialId=0&amp;confId=45481</a:t>
            </a:r>
            <a:r>
              <a:rPr lang="en-GB" sz="1400" dirty="0" smtClean="0"/>
              <a:t> </a:t>
            </a:r>
            <a:endParaRPr lang="en-GB" dirty="0" smtClean="0"/>
          </a:p>
          <a:p>
            <a:r>
              <a:rPr lang="en-GB" dirty="0" smtClean="0"/>
              <a:t>There are site views of Tier0, 1, 2 for WLCG</a:t>
            </a:r>
          </a:p>
          <a:p>
            <a:r>
              <a:rPr lang="en-GB" dirty="0" smtClean="0"/>
              <a:t>Now in the process of validating the data published</a:t>
            </a:r>
          </a:p>
          <a:p>
            <a:r>
              <a:rPr lang="en-GB" dirty="0" smtClean="0"/>
              <a:t>There are SAM tests to check that sites publish and sanity checks on the values published</a:t>
            </a:r>
          </a:p>
          <a:p>
            <a:r>
              <a:rPr lang="en-GB" dirty="0" smtClean="0"/>
              <a:t>But only sites know what they should be publishing.</a:t>
            </a:r>
          </a:p>
          <a:p>
            <a:r>
              <a:rPr lang="en-GB" dirty="0" smtClean="0"/>
              <a:t>I have compared some data with the published WLCG Tier1 accounts 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7220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Validation of Tier1 by </a:t>
            </a:r>
            <a:r>
              <a:rPr lang="en-GB" dirty="0" err="1" smtClean="0"/>
              <a:t>gstat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643578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Account Data - </a:t>
            </a:r>
            <a:r>
              <a:rPr lang="en-GB" dirty="0" smtClean="0"/>
              <a:t>October </a:t>
            </a:r>
            <a:r>
              <a:rPr lang="en-GB" dirty="0" smtClean="0"/>
              <a:t>2009, </a:t>
            </a:r>
            <a:r>
              <a:rPr lang="en-GB" dirty="0" err="1" smtClean="0"/>
              <a:t>Gstat</a:t>
            </a:r>
            <a:r>
              <a:rPr lang="en-GB" dirty="0" smtClean="0"/>
              <a:t> - November 2009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86748" cy="2670390"/>
        </p:xfrm>
        <a:graphic>
          <a:graphicData uri="http://schemas.openxmlformats.org/drawingml/2006/table">
            <a:tbl>
              <a:tblPr/>
              <a:tblGrid>
                <a:gridCol w="923914"/>
                <a:gridCol w="797351"/>
                <a:gridCol w="670787"/>
                <a:gridCol w="711920"/>
                <a:gridCol w="787858"/>
                <a:gridCol w="749889"/>
                <a:gridCol w="658131"/>
                <a:gridCol w="594848"/>
                <a:gridCol w="503090"/>
                <a:gridCol w="721412"/>
                <a:gridCol w="607505"/>
                <a:gridCol w="560043"/>
              </a:tblGrid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CPU (SI2K)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Disk(TB)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Tape 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SITE-NAME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 (kSI2K)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(kSI2K)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Monthly Accounts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Allocated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CERN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32,970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37,594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37,594,000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13,476,648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25,063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25,083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99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FZK-LCG2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10,355,000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17,127,600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3,498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IN2P3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7,998,000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9,342,180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INFN-T1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4,607,820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NDGF-T1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3,030,000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3,047,280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80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NL-T1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7,544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3,833,000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19,816,720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3,753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3,548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pic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2,591,000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1,595,181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1,702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1,067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1,844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47,550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RAL-LCG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5,775,000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4,304,000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3,401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4,045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Taiwan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2,432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2,432,000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3,747,170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Triumf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905,000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3,384,240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BNL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5,822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3,277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FNAL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9,771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71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94,420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89,950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89,950,000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80,448,839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44,955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34,711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28,652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10,933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67,252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60,734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77,888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Agreement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86748" cy="2670390"/>
        </p:xfrm>
        <a:graphic>
          <a:graphicData uri="http://schemas.openxmlformats.org/drawingml/2006/table">
            <a:tbl>
              <a:tblPr/>
              <a:tblGrid>
                <a:gridCol w="923914"/>
                <a:gridCol w="797351"/>
                <a:gridCol w="670787"/>
                <a:gridCol w="711920"/>
                <a:gridCol w="787858"/>
                <a:gridCol w="749889"/>
                <a:gridCol w="658131"/>
                <a:gridCol w="594848"/>
                <a:gridCol w="503090"/>
                <a:gridCol w="721412"/>
                <a:gridCol w="607505"/>
                <a:gridCol w="560043"/>
              </a:tblGrid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CPU (SI2K)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Disk(TB)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Tape 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SITE-NAME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 (kSI2K)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(kSI2K)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Monthly Accounts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Allocated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CERN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32,970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37,594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37,594,000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13,476,648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25,063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25,083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99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FZK-LCG2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10,355,000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17,127,600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3,868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3,498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IN2P3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7,998,000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9,342,180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INFN-T1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4,607,820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NDGF-T1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3,030,000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3,047,280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80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NL-T1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7,544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3,833,000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19,816,720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3,753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3,548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pic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2,591,000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1,595,181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1,702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1,067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1,844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47,550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RAL-LCG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5,775,000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4,304,000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3,401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2,684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3,082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4,045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Taiwan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2,432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2,432,000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3,747,170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1,340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Triumf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905,000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3,384,240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BNL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7,337,000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5,822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3,277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1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FNAL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5,100,000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7,100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9,771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71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94,420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89,950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89,950,000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80,448,839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44,955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34,711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28,652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10,933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67,252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60,734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77,888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5786" y="471488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little agreement of </a:t>
            </a:r>
            <a:r>
              <a:rPr lang="en-GB" dirty="0" err="1" smtClean="0"/>
              <a:t>cpu</a:t>
            </a:r>
            <a:endParaRPr lang="en-GB" dirty="0" smtClean="0"/>
          </a:p>
          <a:p>
            <a:r>
              <a:rPr lang="en-GB" dirty="0" smtClean="0"/>
              <a:t>Figures in </a:t>
            </a:r>
            <a:r>
              <a:rPr lang="en-GB" b="1" dirty="0" smtClean="0"/>
              <a:t>bold black </a:t>
            </a:r>
            <a:r>
              <a:rPr lang="en-GB" dirty="0" smtClean="0"/>
              <a:t>are sites who have explained the discrepancy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Discrepancies?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357694"/>
            <a:ext cx="52500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Many possible reasons: </a:t>
            </a:r>
          </a:p>
          <a:p>
            <a:r>
              <a:rPr lang="en-GB" dirty="0" smtClean="0"/>
              <a:t>Site has installed more resource since September.</a:t>
            </a:r>
          </a:p>
          <a:p>
            <a:r>
              <a:rPr lang="en-GB" dirty="0" err="1" smtClean="0"/>
              <a:t>Gstat</a:t>
            </a:r>
            <a:r>
              <a:rPr lang="en-GB" dirty="0" smtClean="0"/>
              <a:t> measures everything, accounts are only LHC </a:t>
            </a:r>
            <a:r>
              <a:rPr lang="en-GB" dirty="0" err="1" smtClean="0"/>
              <a:t>Vos</a:t>
            </a:r>
            <a:endParaRPr lang="en-GB" dirty="0" smtClean="0"/>
          </a:p>
          <a:p>
            <a:r>
              <a:rPr lang="en-GB" dirty="0" smtClean="0"/>
              <a:t>Site not publishing correctly</a:t>
            </a:r>
          </a:p>
          <a:p>
            <a:endParaRPr lang="en-GB" dirty="0"/>
          </a:p>
          <a:p>
            <a:r>
              <a:rPr lang="en-GB" dirty="0" smtClean="0"/>
              <a:t>Can T1s explain next week?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 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85786" y="1357298"/>
          <a:ext cx="7572429" cy="2428887"/>
        </p:xfrm>
        <a:graphic>
          <a:graphicData uri="http://schemas.openxmlformats.org/drawingml/2006/table">
            <a:tbl>
              <a:tblPr/>
              <a:tblGrid>
                <a:gridCol w="844273"/>
                <a:gridCol w="728619"/>
                <a:gridCol w="612964"/>
                <a:gridCol w="650552"/>
                <a:gridCol w="719944"/>
                <a:gridCol w="685248"/>
                <a:gridCol w="601400"/>
                <a:gridCol w="543573"/>
                <a:gridCol w="459723"/>
                <a:gridCol w="659227"/>
                <a:gridCol w="555138"/>
                <a:gridCol w="511768"/>
              </a:tblGrid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CPU (SI2K)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Disk(TB)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Tape (TB)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SITE-NAME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Pledge 2009 (kSI2K)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(kSI2K)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Monthly Accounts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Accounts Allocated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Pledge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Accounts Installed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gstat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CERN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32,970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37,594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37,594,000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13,476,648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10,065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7,774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0.609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25,063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25,083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815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FZK-LCG2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10,355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10,355,000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17,127,600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3,868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3,498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7,190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IN2P3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7,998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7,998,000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9,342,180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2,553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INFN-T1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3,000,000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4,607,820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1,379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1,300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NDGF-T1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3,030,000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3,047,280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1,583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1,660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642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NL-T1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7,544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3,833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3,833,000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19,816,720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3,753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3,548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8,000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pic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2,591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2,591,000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1,595,181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1,702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1,067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1,100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1,844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47,550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RAL-LCG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5,775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5,775,000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4,304,000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3,401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2,684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2,508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latin typeface="Arial"/>
                        </a:rPr>
                        <a:t>3,082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4,045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3,318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Taiwan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2,432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2,432,000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3,747,170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1,340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9,510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Triumf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905,000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3,384,240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BNL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7,337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7,337,000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5,822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3,277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  <a:tr h="1469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10000"/>
                          </a:solidFill>
                          <a:latin typeface="Arial"/>
                        </a:rPr>
                        <a:t>FNAL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5,100,000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2,600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7,100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9,771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55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94,420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89,950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89,950,000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80,448,839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44,955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34,711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28,652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10,933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67,252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latin typeface="Arial"/>
                        </a:rPr>
                        <a:t>60,734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latin typeface="Arial"/>
                        </a:rPr>
                        <a:t>77,888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Tier2s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071924" y="0"/>
          <a:ext cx="5072076" cy="6858024"/>
        </p:xfrm>
        <a:graphic>
          <a:graphicData uri="http://schemas.openxmlformats.org/drawingml/2006/table">
            <a:tbl>
              <a:tblPr/>
              <a:tblGrid>
                <a:gridCol w="679687"/>
                <a:gridCol w="979335"/>
                <a:gridCol w="1037802"/>
                <a:gridCol w="650454"/>
                <a:gridCol w="343497"/>
                <a:gridCol w="350806"/>
                <a:gridCol w="584678"/>
                <a:gridCol w="445817"/>
              </a:tblGrid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Country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Monitoring Status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TotalOnline (GB)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UsedOnline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Australia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AU-ATLAS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Australia-ATLAS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277377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AT-HEPHY-VIENNA-UIBK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HEPHY-UIBK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53604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CA-EAST-T2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TORONTO-LCG2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22881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CA-WEST-T2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ALBERTA-LCG2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CA-WEST-T2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VICTORIA-LCG2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China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CN-IHEP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BEIJING-LCG2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100327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EE-NICPB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TASK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Finland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FI-HIP-T2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CSC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FR-GRIF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GRIF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FR-IN2P3-CC-T2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IN2P3-CC-T2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4296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FR-IN2P3-IPHC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IN2P3-IRES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236995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FR-IN2P3-LAPP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IN2P3-LAPP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182361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FR-IN2P3-SUBATECH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IN2P3-SUBATECH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DE-DESY-GOE-ATLAS-T2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GoeGrid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517973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DE-DESY-RWTH-CMS-T2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DESY-HH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633350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DE-DESY-RWTH-CMS-T2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DESY-ZN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DE-DESY-RWTH-CMS-T2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RWTH-Aachen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564294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DE-FREIBURGWUPPERTAL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UNI-FREIBURG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DE-FREIBURGWUPPERTAL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wuppertalprod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DE-MCAT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LRZ-LMU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511195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DE-MCAT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M3PEC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Hungary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HU-HGCC-T2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BUDAPEST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99997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Hungary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HU-HGCC-T2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ELTE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IN-DAE-KOLKATA-TIER2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IN-DAE-VECC-01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IN-DAE-KOLKATA-TIER2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IN-DAE-VECC-02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IN-INDIACMS-TIFR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INDIACMS-TIFR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365322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IL-HEPTier-2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IL-TAU-HEP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64918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IL-HEPTier-2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TECHNION-HEP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38724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Israel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IL-HEPTier-2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WEIZMANN-LCG2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IT-LHCb-federation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INFN-CNAF-LHCB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2862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IT-LHCb-federation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INFN-LNL-2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241959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IT-LHCb-federation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INFN-PISA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31255543516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IT-LHCb-federation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INFN-ROMA1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195358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Italy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IT-LHCb-federation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INFN-TORINO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3935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JP-Tokyo-ATLAS-T2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TOKYO-LCG2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357477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Poland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PL-TIER2-WLCG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CYFRONET-LCG2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269300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Portugal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PT-LIP-LCG-Tier2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LIP-Coimbra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113190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Portugal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PT-LIP-LCG-Tier2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LIP-Lisbon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198397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KR-KISTI-T2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KTU-BG-GLITE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Republic of Korea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KR-KNU-T2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LCG_KNU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RO-LCG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RO-02-NIPNE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73823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RO-LCG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RO-03-UPB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293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RO-LCG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RO-07-NIPNE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92021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Romania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RO-LCG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RO-11-NIPNE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JINR-LCG2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367448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RRC-KI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ru-Moscow-FIAN-LCG2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44498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ru-Moscow-MEPHI-LCG2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37388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RU-Novosibirsk-BINP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12999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Russian Fed.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RU-RDIG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Ru-Troitsk-INR-LCG2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59998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Slovenia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SI-SiGNET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SiGNET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ES-ATLAS-T2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ifae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ES-ATLAS-T2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IFIC-LCG2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ES-ATLAS-T2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UAM-LCG2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ES-CMS-T2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CIEMAT-LCG2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258034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ES-CMS-T2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IFCA-LCG2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57834%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Spain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ES-LHCb-T2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UB-LCG2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Switzerland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CH-CHIPP-CSCS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CSCS-LCG2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444798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Taipei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TW-FTT-T2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TW-FTT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350186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UK-London-Tier2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UKI-LT2-Brunel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110469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UK-London-Tier2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UKI-LT2-RHUL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263995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UK-NorthGrid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UKI-NORTHGRID-LIV-HEP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242109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UK-NorthGrid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UKI-NORTHGRID-MAN-HEP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UK-ScotGrid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UKI-SCOTGRID-DURHAM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UK-ScotGrid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UKI-SCOTGRID-ECDF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UK-ScotGrid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UKI-SCOTGRID-GLASGOW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448047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EFDA-JET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1721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UKI-SOUTHGRID-BHAM-HEP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60492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UKI-SOUTHGRID-BRIS-HEP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46884495360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UKI-SOUTHGRID-CAM-HEP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UKI-SOUTHGRID-OX-HEP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139950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UK-SouthGrid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UKI-SOUTHGRID-RALPP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1544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557265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67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T2_US_MIT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MPI-K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CRITICAL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4794" marR="4794" marT="3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1" y="1643050"/>
            <a:ext cx="30718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84 sites publishing as T2s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73 in T2 Report (signed </a:t>
            </a:r>
            <a:r>
              <a:rPr lang="en-GB" dirty="0" err="1" smtClean="0"/>
              <a:t>MoU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Should be 164 T2 </a:t>
            </a:r>
            <a:r>
              <a:rPr lang="en-GB" dirty="0" smtClean="0"/>
              <a:t>sites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need to flag </a:t>
            </a:r>
            <a:r>
              <a:rPr lang="en-GB" smtClean="0"/>
              <a:t>as such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Of the 74 shown here, many are not publishing storage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Will eventually compare </a:t>
            </a:r>
            <a:r>
              <a:rPr lang="en-GB" dirty="0" smtClean="0"/>
              <a:t>values </a:t>
            </a:r>
            <a:r>
              <a:rPr lang="en-GB" dirty="0" smtClean="0"/>
              <a:t>with pledges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Please encourage sites to flag as T2, publish and validate storage numbers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429520" y="285728"/>
            <a:ext cx="1000132" cy="5857916"/>
            <a:chOff x="7429520" y="285728"/>
            <a:chExt cx="1000132" cy="5857916"/>
          </a:xfrm>
        </p:grpSpPr>
        <p:sp>
          <p:nvSpPr>
            <p:cNvPr id="10" name="Right Arrow 9"/>
            <p:cNvSpPr/>
            <p:nvPr/>
          </p:nvSpPr>
          <p:spPr>
            <a:xfrm>
              <a:off x="7500958" y="285728"/>
              <a:ext cx="92869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7500958" y="714356"/>
              <a:ext cx="92869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7429520" y="4786322"/>
              <a:ext cx="92869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7429520" y="5786454"/>
              <a:ext cx="928694" cy="357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ight Arrow 14"/>
          <p:cNvSpPr/>
          <p:nvPr/>
        </p:nvSpPr>
        <p:spPr>
          <a:xfrm>
            <a:off x="7358082" y="6286520"/>
            <a:ext cx="928694" cy="3571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WLCG-slid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C00000"/>
      </a:hlink>
      <a:folHlink>
        <a:srgbClr val="C00000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IGB-CB-LCGStatus-131109</Template>
  <TotalTime>139</TotalTime>
  <Words>1442</Words>
  <Application>Microsoft Office PowerPoint</Application>
  <PresentationFormat>On-screen Show (4:3)</PresentationFormat>
  <Paragraphs>1140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WLCG-slides</vt:lpstr>
      <vt:lpstr>Paper Presentation 2</vt:lpstr>
      <vt:lpstr>1_Paper Presentation 2</vt:lpstr>
      <vt:lpstr>Validation of Installed Capacity</vt:lpstr>
      <vt:lpstr>Gstat 2.0</vt:lpstr>
      <vt:lpstr>Slide 3</vt:lpstr>
      <vt:lpstr>Validation of Tier1 by gstat</vt:lpstr>
      <vt:lpstr>Agreement </vt:lpstr>
      <vt:lpstr>Discrepancies?</vt:lpstr>
      <vt:lpstr>Tier2s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of Installed Capacity</dc:title>
  <dc:creator>John Gordon</dc:creator>
  <cp:lastModifiedBy>John Gordon</cp:lastModifiedBy>
  <cp:revision>16</cp:revision>
  <dcterms:created xsi:type="dcterms:W3CDTF">2009-11-24T11:17:29Z</dcterms:created>
  <dcterms:modified xsi:type="dcterms:W3CDTF">2009-11-30T12:30:30Z</dcterms:modified>
</cp:coreProperties>
</file>