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95" r:id="rId1"/>
    <p:sldMasterId id="2147483762" r:id="rId2"/>
    <p:sldMasterId id="2147483779" r:id="rId3"/>
  </p:sldMasterIdLst>
  <p:notesMasterIdLst>
    <p:notesMasterId r:id="rId24"/>
  </p:notesMasterIdLst>
  <p:handoutMasterIdLst>
    <p:handoutMasterId r:id="rId25"/>
  </p:handoutMasterIdLst>
  <p:sldIdLst>
    <p:sldId id="902" r:id="rId4"/>
    <p:sldId id="903" r:id="rId5"/>
    <p:sldId id="945" r:id="rId6"/>
    <p:sldId id="946" r:id="rId7"/>
    <p:sldId id="948" r:id="rId8"/>
    <p:sldId id="950" r:id="rId9"/>
    <p:sldId id="960" r:id="rId10"/>
    <p:sldId id="962" r:id="rId11"/>
    <p:sldId id="961" r:id="rId12"/>
    <p:sldId id="965" r:id="rId13"/>
    <p:sldId id="966" r:id="rId14"/>
    <p:sldId id="967" r:id="rId15"/>
    <p:sldId id="968" r:id="rId16"/>
    <p:sldId id="969" r:id="rId17"/>
    <p:sldId id="970" r:id="rId18"/>
    <p:sldId id="963" r:id="rId19"/>
    <p:sldId id="964" r:id="rId20"/>
    <p:sldId id="971" r:id="rId21"/>
    <p:sldId id="958" r:id="rId22"/>
    <p:sldId id="943" r:id="rId23"/>
  </p:sldIdLst>
  <p:sldSz cx="9906000" cy="6858000" type="A4"/>
  <p:notesSz cx="6669088" cy="9926638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94" userDrawn="1">
          <p15:clr>
            <a:srgbClr val="A4A3A4"/>
          </p15:clr>
        </p15:guide>
        <p15:guide id="2" orient="horz" pos="4007" userDrawn="1">
          <p15:clr>
            <a:srgbClr val="A4A3A4"/>
          </p15:clr>
        </p15:guide>
        <p15:guide id="6" pos="2784" userDrawn="1">
          <p15:clr>
            <a:srgbClr val="A4A3A4"/>
          </p15:clr>
        </p15:guide>
        <p15:guide id="8" pos="5904" userDrawn="1">
          <p15:clr>
            <a:srgbClr val="A4A3A4"/>
          </p15:clr>
        </p15:guide>
        <p15:guide id="9" pos="336" userDrawn="1">
          <p15:clr>
            <a:srgbClr val="A4A3A4"/>
          </p15:clr>
        </p15:guide>
        <p15:guide id="10" pos="3480" userDrawn="1">
          <p15:clr>
            <a:srgbClr val="A4A3A4"/>
          </p15:clr>
        </p15:guide>
        <p15:guide id="11" pos="5460" userDrawn="1">
          <p15:clr>
            <a:srgbClr val="A4A3A4"/>
          </p15:clr>
        </p15:guide>
        <p15:guide id="12" pos="6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00FFFF"/>
    <a:srgbClr val="FF9600"/>
    <a:srgbClr val="FF00FF"/>
    <a:srgbClr val="1F497D"/>
    <a:srgbClr val="0000FF"/>
    <a:srgbClr val="CCCCCC"/>
    <a:srgbClr val="5B9BD5"/>
    <a:srgbClr val="385D8A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21" autoAdjust="0"/>
    <p:restoredTop sz="96324" autoAdjust="0"/>
  </p:normalViewPr>
  <p:slideViewPr>
    <p:cSldViewPr>
      <p:cViewPr varScale="1">
        <p:scale>
          <a:sx n="95" d="100"/>
          <a:sy n="95" d="100"/>
        </p:scale>
        <p:origin x="102" y="294"/>
      </p:cViewPr>
      <p:guideLst>
        <p:guide orient="horz" pos="3294"/>
        <p:guide orient="horz" pos="4007"/>
        <p:guide pos="2784"/>
        <p:guide pos="5904"/>
        <p:guide pos="336"/>
        <p:guide pos="3480"/>
        <p:guide pos="5460"/>
        <p:guide pos="6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8"/>
            <a:ext cx="2869334" cy="46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4515" tIns="42258" rIns="84515" bIns="42258" numCol="1" anchor="ctr" anchorCtr="0" compatLnSpc="1">
            <a:prstTxWarp prst="textNoShape">
              <a:avLst/>
            </a:prstTxWarp>
          </a:bodyPr>
          <a:lstStyle>
            <a:lvl1pPr algn="l" defTabSz="844997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858" y="8"/>
            <a:ext cx="2869334" cy="46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4515" tIns="42258" rIns="84515" bIns="42258" numCol="1" anchor="ctr" anchorCtr="0" compatLnSpc="1">
            <a:prstTxWarp prst="textNoShape">
              <a:avLst/>
            </a:prstTxWarp>
          </a:bodyPr>
          <a:lstStyle>
            <a:lvl1pPr algn="r" defTabSz="844997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3044"/>
            <a:ext cx="2869334" cy="45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4515" tIns="42258" rIns="84515" bIns="42258" numCol="1" anchor="b" anchorCtr="0" compatLnSpc="1">
            <a:prstTxWarp prst="textNoShape">
              <a:avLst/>
            </a:prstTxWarp>
          </a:bodyPr>
          <a:lstStyle>
            <a:lvl1pPr algn="l" defTabSz="844997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858" y="9443044"/>
            <a:ext cx="2869334" cy="45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4515" tIns="42258" rIns="84515" bIns="42258" numCol="1" anchor="b" anchorCtr="0" compatLnSpc="1">
            <a:prstTxWarp prst="textNoShape">
              <a:avLst/>
            </a:prstTxWarp>
          </a:bodyPr>
          <a:lstStyle>
            <a:lvl1pPr algn="r" defTabSz="844997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2890045" cy="49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376" tIns="42189" rIns="84376" bIns="42189" numCol="1" anchor="t" anchorCtr="0" compatLnSpc="1">
            <a:prstTxWarp prst="textNoShape">
              <a:avLst/>
            </a:prstTxWarp>
          </a:bodyPr>
          <a:lstStyle>
            <a:lvl1pPr algn="l" defTabSz="844997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044" y="1"/>
            <a:ext cx="2890045" cy="49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376" tIns="42189" rIns="84376" bIns="42189" numCol="1" anchor="t" anchorCtr="0" compatLnSpc="1">
            <a:prstTxWarp prst="textNoShape">
              <a:avLst/>
            </a:prstTxWarp>
          </a:bodyPr>
          <a:lstStyle>
            <a:lvl1pPr algn="r" defTabSz="844997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6113" y="746125"/>
            <a:ext cx="5386387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2" y="4713468"/>
            <a:ext cx="4891090" cy="446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376" tIns="42189" rIns="84376" bIns="421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30150"/>
            <a:ext cx="2890045" cy="49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376" tIns="42189" rIns="84376" bIns="42189" numCol="1" anchor="b" anchorCtr="0" compatLnSpc="1">
            <a:prstTxWarp prst="textNoShape">
              <a:avLst/>
            </a:prstTxWarp>
          </a:bodyPr>
          <a:lstStyle>
            <a:lvl1pPr algn="l" defTabSz="844997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044" y="9430150"/>
            <a:ext cx="2890045" cy="49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376" tIns="42189" rIns="84376" bIns="42189" numCol="1" anchor="b" anchorCtr="0" compatLnSpc="1">
            <a:prstTxWarp prst="textNoShape">
              <a:avLst/>
            </a:prstTxWarp>
          </a:bodyPr>
          <a:lstStyle>
            <a:lvl1pPr algn="r" defTabSz="844997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1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836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6113" y="744538"/>
            <a:ext cx="537686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795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44538"/>
            <a:ext cx="5380038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00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44538"/>
            <a:ext cx="5380038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570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44538"/>
            <a:ext cx="5380038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77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06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19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6113" y="744538"/>
            <a:ext cx="537686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434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jpe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56" y="274639"/>
            <a:ext cx="598985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05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21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00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749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1892808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769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09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5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824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306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38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4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52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68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936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528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445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8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999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8454" y="6505600"/>
            <a:ext cx="8191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  <a:latin typeface="Constantia" pitchFamily="18" charset="0"/>
              </a:rPr>
              <a:t>H. Damerau, S. Hancock, CERN/GSI Meeting on RF Manipulations and LLRF in Hadron Synchrotrons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34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434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276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067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68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326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54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997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643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583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919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690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804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042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60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74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12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308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13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74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678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29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72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342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002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44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430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5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19" r:id="rId12"/>
    <p:sldLayoutId id="214748372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3/5/2018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12" name="Picture 11" descr="liu_ppt-03.jpg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94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786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09486/contributions/2457572/attachments/1433323/2202995/BatchCompression50nsMDDay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100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F</a:t>
            </a: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lat-top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99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3400" y="838200"/>
            <a:ext cx="883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Moving the main RF harmonic from </a:t>
            </a:r>
            <a:r>
              <a:rPr lang="en-US" sz="20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28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spacing changes from 100 ns to 75 ns 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Detuned 20 MHz cavity, slightly below the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28 proton frequency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Asymmetric voltages capabilities: 20 kV at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28, up to 200 kV at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Compromise: 80 kV (4 cavities) to 20 kV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2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Manipulation too fast towards the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Non-linear voltage programs</a:t>
            </a: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500" y="3164899"/>
            <a:ext cx="4784900" cy="3086261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Batch compression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015719"/>
            <a:ext cx="2819400" cy="29321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2836394"/>
            <a:ext cx="2874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= 21 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 28, linear in 100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ms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7048" y="2836394"/>
            <a:ext cx="2520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Normalized phase space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89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3400" y="990600"/>
            <a:ext cx="883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Non-linear voltage programs to define motion of bucket centers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Sinusoidal motion of outer buckets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continuous in </a:t>
            </a:r>
            <a:r>
              <a:rPr lang="en-US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f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and </a:t>
            </a:r>
            <a:r>
              <a:rPr lang="en-US" sz="20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d</a:t>
            </a:r>
            <a:r>
              <a:rPr lang="en-US" sz="2000" b="1" dirty="0" err="1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f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/</a:t>
            </a:r>
            <a:r>
              <a:rPr lang="en-US" sz="20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d</a:t>
            </a:r>
            <a:r>
              <a:rPr lang="en-US" sz="20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t</a:t>
            </a:r>
            <a:endParaRPr lang="en-US" sz="2000" b="1" i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Significantly improved </a:t>
            </a:r>
            <a:r>
              <a:rPr lang="en-US" sz="20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adiabaticity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Optimized 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v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oltage programs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149" y="2637424"/>
            <a:ext cx="3431651" cy="32386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25000"/>
            <a:ext cx="3373527" cy="32835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17589" y="2286446"/>
            <a:ext cx="22826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Phase of outer bucket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4417967"/>
            <a:ext cx="1359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Non-linear voltage</a:t>
            </a:r>
            <a:endParaRPr lang="en-GB" sz="16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2885483"/>
            <a:ext cx="1359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Linear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Down Arrow 13"/>
          <p:cNvSpPr/>
          <p:nvPr/>
        </p:nvSpPr>
        <p:spPr bwMode="auto">
          <a:xfrm rot="16200000">
            <a:off x="4458022" y="3759614"/>
            <a:ext cx="554182" cy="752475"/>
          </a:xfrm>
          <a:prstGeom prst="downArrow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08354" y="2286000"/>
            <a:ext cx="1753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Voltage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prgrams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312742">
            <a:off x="7263904" y="4648062"/>
            <a:ext cx="746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28</a:t>
            </a:r>
            <a:endParaRPr lang="en-GB" sz="16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9295632">
            <a:off x="7693673" y="4618978"/>
            <a:ext cx="995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00FF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169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9295632">
            <a:off x="6864134" y="3276817"/>
            <a:ext cx="746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latin typeface="Constantia" panose="02030602050306030303" pitchFamily="18" charset="0"/>
              </a:rPr>
              <a:t> = 21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68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Duration of batch compression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72586"/>
            <a:ext cx="2596154" cy="27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41815" y="503309"/>
            <a:ext cx="832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100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ms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384" y="672586"/>
            <a:ext cx="2596154" cy="27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38313" y="503309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80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ms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328" y="650815"/>
            <a:ext cx="2596154" cy="270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44697" y="503309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onstantia" panose="02030602050306030303" pitchFamily="18" charset="0"/>
              </a:rPr>
              <a:t>6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ms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3548400"/>
            <a:ext cx="2596154" cy="270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85096" y="3379123"/>
            <a:ext cx="745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40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ms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25" y="3548400"/>
            <a:ext cx="2596153" cy="27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08" y="3530815"/>
            <a:ext cx="2596154" cy="270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43923" y="3379123"/>
            <a:ext cx="737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20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ms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10036" y="3361538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onstantia" panose="02030602050306030303" pitchFamily="18" charset="0"/>
              </a:rPr>
              <a:t>1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ms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464353" y="6356926"/>
            <a:ext cx="883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further improvement with longer manipulation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kept 100 </a:t>
            </a:r>
            <a:r>
              <a:rPr lang="en-US" sz="20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ms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4247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3400" y="990600"/>
            <a:ext cx="883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Only 20 kV at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28 available for handover to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169 (80 MHz)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Sensitive: can be adjusted in phase such that bunches just fit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Expect higher population of satellite bunches than with nominal beam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May become critical with lead beams for LHC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Re-bucketing to 80 MHz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017800"/>
            <a:ext cx="3009287" cy="324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529" y="1976411"/>
            <a:ext cx="3009287" cy="3240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541260" y="1898104"/>
            <a:ext cx="2542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= 28 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 169 (left bunch)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09391" y="1848523"/>
            <a:ext cx="2416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= 28 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 169 (satellites)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95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58800" y="838200"/>
            <a:ext cx="8813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Extraction synchronization (coarse and fine) work correctly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phase loop at </a:t>
            </a:r>
            <a:r>
              <a:rPr lang="en-US" sz="20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 kept until extraction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Issues to switch phase loop from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 to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169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Understand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 phase loop asymmetry during flat-top batch compression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Check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169 phase loop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or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ejection jitter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when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keeping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                  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loop at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</a:t>
            </a: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Towards extraction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752600"/>
            <a:ext cx="3733800" cy="373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349500"/>
            <a:ext cx="3314602" cy="2527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09954" y="2010946"/>
            <a:ext cx="2334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Bunches  at extraction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9901" y="2006769"/>
            <a:ext cx="2412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Loop signals at flat-top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3800" y="2514600"/>
            <a:ext cx="52931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rgbClr val="FF00FF"/>
                </a:solidFill>
                <a:latin typeface="Symbol" panose="05050102010706020507" pitchFamily="18" charset="2"/>
              </a:rPr>
              <a:t>D</a:t>
            </a:r>
            <a:r>
              <a:rPr lang="en-US" sz="2100" b="1" i="1" dirty="0" smtClean="0">
                <a:solidFill>
                  <a:srgbClr val="FF00FF"/>
                </a:solidFill>
              </a:rPr>
              <a:t>R</a:t>
            </a:r>
            <a:endParaRPr lang="en-US" sz="2100" b="1" i="1" dirty="0"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1800" y="3089702"/>
            <a:ext cx="87235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err="1" smtClean="0">
                <a:solidFill>
                  <a:srgbClr val="FF9600"/>
                </a:solidFill>
                <a:latin typeface="Symbol" panose="05050102010706020507" pitchFamily="18" charset="2"/>
              </a:rPr>
              <a:t>Df</a:t>
            </a:r>
            <a:r>
              <a:rPr lang="en-US" sz="2100" b="1" baseline="-25000" dirty="0" err="1" smtClean="0">
                <a:solidFill>
                  <a:srgbClr val="FF9600"/>
                </a:solidFill>
              </a:rPr>
              <a:t>h</a:t>
            </a:r>
            <a:r>
              <a:rPr lang="en-US" sz="2100" b="1" baseline="-25000" dirty="0" smtClean="0">
                <a:solidFill>
                  <a:srgbClr val="FF9600"/>
                </a:solidFill>
              </a:rPr>
              <a:t>=21</a:t>
            </a:r>
            <a:endParaRPr lang="en-US" sz="2100" b="1" baseline="-25000" dirty="0">
              <a:solidFill>
                <a:srgbClr val="FF9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54811" y="491546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500 </a:t>
            </a:r>
            <a:r>
              <a:rPr lang="en-US" sz="1400" b="1" dirty="0" err="1" smtClean="0">
                <a:solidFill>
                  <a:srgbClr val="000000"/>
                </a:solidFill>
                <a:latin typeface="Constantia" pitchFamily="18" charset="0"/>
              </a:rPr>
              <a:t>ms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2971800" y="5068012"/>
            <a:ext cx="133340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990600" y="5051956"/>
            <a:ext cx="1332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143000" y="4355068"/>
            <a:ext cx="2783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latin typeface="Constantia" panose="02030602050306030303" pitchFamily="18" charset="0"/>
              </a:rPr>
              <a:t>Synchronization: </a:t>
            </a:r>
            <a:r>
              <a:rPr lang="en-US" sz="1800" b="1" i="1" dirty="0" smtClean="0">
                <a:latin typeface="Constantia" panose="02030602050306030303" pitchFamily="18" charset="0"/>
              </a:rPr>
              <a:t>h</a:t>
            </a:r>
            <a:r>
              <a:rPr lang="en-US" sz="1800" b="1" dirty="0" smtClean="0">
                <a:latin typeface="Constantia" panose="02030602050306030303" pitchFamily="18" charset="0"/>
              </a:rPr>
              <a:t> = 1/9</a:t>
            </a:r>
            <a:endParaRPr lang="en-US" sz="18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 flipV="1">
            <a:off x="2971800" y="3962400"/>
            <a:ext cx="533400" cy="533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 flipV="1">
            <a:off x="3429000" y="4086280"/>
            <a:ext cx="304800" cy="4095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71444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100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Studies with lead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64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3400" y="9144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Scaling from </a:t>
            </a:r>
            <a:r>
              <a:rPr lang="en-US" sz="20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129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Xe</a:t>
            </a:r>
            <a:r>
              <a:rPr lang="en-US" sz="20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39+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to </a:t>
            </a:r>
            <a:r>
              <a:rPr lang="en-US" sz="20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208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Pb</a:t>
            </a:r>
            <a:r>
              <a:rPr lang="en-US" sz="20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54+</a:t>
            </a:r>
            <a:endParaRPr lang="en-US" sz="2000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Synchrotron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frequency 			    </a:t>
            </a:r>
            <a:r>
              <a:rPr lang="en-US" sz="20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s,Pb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US" sz="20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s,Xe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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0.9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Bucket filling factor 		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sz="2000" b="1" baseline="-25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/A</a:t>
            </a:r>
            <a:r>
              <a:rPr lang="en-US" sz="2000" b="1" baseline="-25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US" sz="20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Pb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 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sz="2000" b="1" baseline="-25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/A</a:t>
            </a:r>
            <a:r>
              <a:rPr lang="en-US" sz="2000" b="1" baseline="-25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US" sz="20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Xe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 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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1.0</a:t>
            </a: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8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Lower flat-top field for xenon in 2017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80 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ms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longer flat top than normally with lead 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Shorten intermediate flat-top and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extend flat-top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duty cycle limit?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Longitudinally xenon and lead expected to behave similarly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Feasibility of 75 ns with lead?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395077"/>
            <a:ext cx="3535685" cy="26517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100" y="3395077"/>
            <a:ext cx="3535686" cy="26517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42" y="3352800"/>
            <a:ext cx="28193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BLonD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simulation </a:t>
            </a:r>
            <a:r>
              <a:rPr lang="en-US" sz="1600" b="1" baseline="30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129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Xe</a:t>
            </a:r>
            <a:r>
              <a:rPr lang="en-US" sz="1600" b="1" baseline="30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39+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1800" y="3352800"/>
            <a:ext cx="28193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baseline="30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208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Pb</a:t>
            </a:r>
            <a:r>
              <a:rPr lang="en-US" sz="1600" b="1" baseline="30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54+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case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1196712" y="4965330"/>
            <a:ext cx="1328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rgbClr val="000000"/>
                </a:solidFill>
                <a:latin typeface="Symbol" panose="05050102010706020507" pitchFamily="18" charset="2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l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= 6.5 eVs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5021216" y="4965330"/>
            <a:ext cx="1328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rgbClr val="000000"/>
                </a:solidFill>
                <a:latin typeface="Symbol" panose="05050102010706020507" pitchFamily="18" charset="2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l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= 10.4 eVs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96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100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Summary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26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0" y="0"/>
            <a:ext cx="99059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3200" b="1" dirty="0" smtClean="0">
                <a:solidFill>
                  <a:srgbClr val="000000"/>
                </a:solidFill>
                <a:latin typeface="Constantia" pitchFamily="18" charset="0"/>
              </a:rPr>
              <a:t>Summary</a:t>
            </a:r>
            <a:endParaRPr lang="en-GB" sz="32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81169" y="762000"/>
            <a:ext cx="85390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Proof-of-principle demonstration of 3 bunches spaced by  75 ns </a:t>
            </a:r>
            <a:r>
              <a:rPr lang="en-US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xenon in 2017</a:t>
            </a:r>
          </a:p>
          <a:p>
            <a:pPr marL="814388" lvl="1" indent="-357188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21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ransfer of 3 bunches into </a:t>
            </a:r>
            <a:r>
              <a:rPr lang="en-US" sz="2100" b="1" i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24 buckets</a:t>
            </a:r>
          </a:p>
          <a:p>
            <a:pPr marL="800100" lvl="1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Simple batch expansion at intermediate flat-top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break-up at transition crossing, fixed with blow-up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Requires 2</a:t>
            </a:r>
            <a:r>
              <a:rPr lang="en-US" sz="2100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20 MHz cavity for h = 21 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28 compression</a:t>
            </a:r>
            <a:endParaRPr lang="en-US" sz="21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Phases during re-bucketing </a:t>
            </a:r>
            <a:r>
              <a:rPr lang="en-US" sz="2100" b="1" i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28 </a:t>
            </a: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169 very sensitive</a:t>
            </a:r>
          </a:p>
          <a:p>
            <a:pPr marL="814388" lvl="1" indent="-357188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Good longitudinal beam quality at PS extraction (4</a:t>
            </a:r>
            <a:r>
              <a:rPr lang="en-US" sz="2100" b="1" dirty="0" smtClean="0"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s</a:t>
            </a: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 4 ns)</a:t>
            </a:r>
          </a:p>
          <a:p>
            <a:pPr marL="814388" lvl="1" indent="-357188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8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tudies </a:t>
            </a: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</a:t>
            </a: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lead </a:t>
            </a: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 </a:t>
            </a: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2018</a:t>
            </a:r>
            <a:endParaRPr lang="en-US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4388" lvl="2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Similar longitudinal behaviour of lead and xenon expected at PS flat-top</a:t>
            </a:r>
          </a:p>
          <a:p>
            <a:pPr marL="814388" lvl="2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Extension of flat-top by ~80 </a:t>
            </a:r>
            <a:r>
              <a:rPr lang="en-GB" sz="21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ms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required for lead</a:t>
            </a:r>
          </a:p>
          <a:p>
            <a:pPr marL="814388" lvl="2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Schedule PS studies with lead during 2</a:t>
            </a:r>
            <a:r>
              <a:rPr lang="en-GB" sz="21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half of May?</a:t>
            </a:r>
          </a:p>
          <a:p>
            <a:pPr marL="814388" lvl="2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Feedback on beam quality from SPS needed</a:t>
            </a:r>
          </a:p>
        </p:txBody>
      </p:sp>
    </p:spTree>
    <p:extLst>
      <p:ext uri="{BB962C8B-B14F-4D97-AF65-F5344CB8AC3E}">
        <p14:creationId xmlns:p14="http://schemas.microsoft.com/office/powerpoint/2010/main" val="349169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389094"/>
            <a:ext cx="9426594" cy="1344706"/>
          </a:xfrm>
        </p:spPr>
        <p:txBody>
          <a:bodyPr>
            <a:normAutofit/>
          </a:bodyPr>
          <a:lstStyle/>
          <a:p>
            <a:r>
              <a:rPr lang="en-GB" sz="4000" b="0" dirty="0" smtClean="0">
                <a:latin typeface="Constantia" panose="02030602050306030303" pitchFamily="18" charset="0"/>
              </a:rPr>
              <a:t>75 ns Bunch Spacing Studies                      with Xenon</a:t>
            </a:r>
            <a:endParaRPr lang="en-US" sz="4000" b="0" dirty="0">
              <a:latin typeface="Constantia" panose="02030602050306030303" pitchFamily="18" charset="0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3774141"/>
            <a:ext cx="9426594" cy="1788459"/>
          </a:xfrm>
        </p:spPr>
        <p:txBody>
          <a:bodyPr>
            <a:normAutofit/>
          </a:bodyPr>
          <a:lstStyle/>
          <a:p>
            <a:endParaRPr lang="en-US" sz="2100" dirty="0" smtClean="0"/>
          </a:p>
          <a:p>
            <a:endParaRPr lang="en-US" sz="2100" dirty="0"/>
          </a:p>
          <a:p>
            <a:r>
              <a:rPr lang="en-US" sz="2100" dirty="0" smtClean="0">
                <a:latin typeface="Constantia" panose="02030602050306030303" pitchFamily="18" charset="0"/>
              </a:rPr>
              <a:t>LIU-PS Beam Dynamics Working Group</a:t>
            </a:r>
          </a:p>
          <a:p>
            <a:r>
              <a:rPr lang="en-US" sz="2300" b="1" dirty="0" smtClean="0">
                <a:latin typeface="Constantia" panose="02030602050306030303" pitchFamily="18" charset="0"/>
              </a:rPr>
              <a:t>08</a:t>
            </a:r>
            <a:r>
              <a:rPr lang="pl-PL" sz="2300" b="1" dirty="0" smtClean="0">
                <a:latin typeface="Constantia" panose="02030602050306030303" pitchFamily="18" charset="0"/>
              </a:rPr>
              <a:t>/</a:t>
            </a:r>
            <a:r>
              <a:rPr lang="en-US" sz="2300" b="1" dirty="0" smtClean="0">
                <a:latin typeface="Constantia" panose="02030602050306030303" pitchFamily="18" charset="0"/>
              </a:rPr>
              <a:t>03</a:t>
            </a:r>
            <a:r>
              <a:rPr lang="pl-PL" sz="2300" b="1" dirty="0" smtClean="0">
                <a:latin typeface="Constantia" panose="02030602050306030303" pitchFamily="18" charset="0"/>
              </a:rPr>
              <a:t>/201</a:t>
            </a:r>
            <a:r>
              <a:rPr lang="en-US" sz="2300" b="1" dirty="0">
                <a:latin typeface="Constantia" panose="02030602050306030303" pitchFamily="18" charset="0"/>
              </a:rPr>
              <a:t>8</a:t>
            </a:r>
            <a:endParaRPr lang="en-US" sz="2300" b="1" dirty="0" smtClean="0">
              <a:latin typeface="Constantia" panose="020306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81000" y="3953435"/>
            <a:ext cx="9426594" cy="38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 smtClean="0">
                <a:latin typeface="Constantia" panose="02030602050306030303" pitchFamily="18" charset="0"/>
              </a:rPr>
              <a:t>S. Albright, H</a:t>
            </a:r>
            <a:r>
              <a:rPr lang="en-US" sz="1800" kern="0" dirty="0" smtClean="0">
                <a:latin typeface="Constantia" panose="02030602050306030303" pitchFamily="18" charset="0"/>
              </a:rPr>
              <a:t>. </a:t>
            </a:r>
            <a:r>
              <a:rPr lang="en-US" sz="1800" kern="0" dirty="0" smtClean="0">
                <a:latin typeface="Constantia" panose="02030602050306030303" pitchFamily="18" charset="0"/>
              </a:rPr>
              <a:t>Damerau, A. Lasheen</a:t>
            </a:r>
            <a:endParaRPr lang="en-US" sz="1800" b="1" kern="0" dirty="0" smtClean="0"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56" y="5867401"/>
            <a:ext cx="94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latin typeface="Constantia" pitchFamily="18" charset="0"/>
              </a:rPr>
              <a:t>Many thanks to </a:t>
            </a:r>
            <a:r>
              <a:rPr lang="en-US" sz="1600" b="1" dirty="0" smtClean="0">
                <a:latin typeface="Constantia" pitchFamily="18" charset="0"/>
              </a:rPr>
              <a:t>H. </a:t>
            </a:r>
            <a:r>
              <a:rPr lang="en-US" sz="1600" b="1" dirty="0" err="1" smtClean="0">
                <a:latin typeface="Constantia" pitchFamily="18" charset="0"/>
              </a:rPr>
              <a:t>Bartosik</a:t>
            </a:r>
            <a:r>
              <a:rPr lang="en-US" sz="1600" b="1" dirty="0" smtClean="0">
                <a:latin typeface="Constantia" pitchFamily="18" charset="0"/>
              </a:rPr>
              <a:t>, </a:t>
            </a:r>
            <a:r>
              <a:rPr lang="en-US" sz="1600" b="1" dirty="0" smtClean="0">
                <a:latin typeface="Constantia" pitchFamily="18" charset="0"/>
              </a:rPr>
              <a:t>S. </a:t>
            </a:r>
            <a:r>
              <a:rPr lang="en-US" sz="1600" b="1" dirty="0" err="1" smtClean="0">
                <a:latin typeface="Constantia" pitchFamily="18" charset="0"/>
              </a:rPr>
              <a:t>Energico</a:t>
            </a:r>
            <a:r>
              <a:rPr lang="en-US" sz="1600" b="1" dirty="0" smtClean="0">
                <a:latin typeface="Constantia" pitchFamily="18" charset="0"/>
              </a:rPr>
              <a:t>, M. Morvillo</a:t>
            </a:r>
            <a:endParaRPr lang="en-US" sz="1600" b="1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5311" y="4811058"/>
            <a:ext cx="863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00717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Introduction </a:t>
            </a:r>
            <a:r>
              <a:rPr lang="en-GB" sz="3200" b="1" smtClean="0">
                <a:solidFill>
                  <a:srgbClr val="1F497D"/>
                </a:solidFill>
                <a:latin typeface="Constantia" pitchFamily="18" charset="0"/>
              </a:rPr>
              <a:t>and Motivation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662120" y="838200"/>
            <a:ext cx="855808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</a:pPr>
            <a:endParaRPr lang="en-US" sz="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50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ns bunch spacing </a:t>
            </a:r>
            <a:r>
              <a:rPr lang="en-GB" sz="24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lead from PS</a:t>
            </a:r>
            <a:endParaRPr lang="en-GB" sz="24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9625" lvl="1" indent="-3524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emonstrated with 2 bunches </a:t>
            </a:r>
            <a:r>
              <a:rPr lang="en-GB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 2016 </a:t>
            </a: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MD Days 2017</a:t>
            </a: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809625" lvl="1" indent="-3524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Requires additional wide-band RF system to produce 4 bunches</a:t>
            </a:r>
          </a:p>
          <a:p>
            <a:pPr marL="809625" lvl="1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Not considered immediate priority</a:t>
            </a:r>
            <a:endParaRPr lang="en-GB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600" b="1" baseline="30000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75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ns bunch spacing </a:t>
            </a:r>
            <a:r>
              <a:rPr lang="en-GB" sz="24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as back-up option</a:t>
            </a:r>
          </a:p>
          <a:p>
            <a:pPr marL="809625" lvl="1" indent="-3524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3 bunches possible with existing hardware</a:t>
            </a:r>
          </a:p>
          <a:p>
            <a:pPr marL="809625" lvl="1" indent="-3524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Recover partial performance without slip-stacking in SPS</a:t>
            </a:r>
          </a:p>
          <a:p>
            <a:pPr marL="809625" lvl="1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tests with xenon at end of 2017 run</a:t>
            </a:r>
          </a:p>
          <a:p>
            <a:pPr marL="809625" lvl="1" indent="-3524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2425" indent="-3524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Scaling from xenon to lead?</a:t>
            </a:r>
          </a:p>
          <a:p>
            <a:pPr marL="352425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studies with lead this year</a:t>
            </a:r>
            <a:endParaRPr lang="en-GB" sz="24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0228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461" y="3254076"/>
            <a:ext cx="3344539" cy="34783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218" y="3238153"/>
            <a:ext cx="3384412" cy="3491585"/>
          </a:xfrm>
          <a:prstGeom prst="rect">
            <a:avLst/>
          </a:prstGeom>
        </p:spPr>
      </p:pic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3322352" y="838200"/>
            <a:ext cx="612644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endParaRPr lang="en-US" sz="19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US" sz="19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US" sz="19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US" sz="19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r>
              <a:rPr lang="en-US" sz="19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Detuned 20 MHz cavity</a:t>
            </a:r>
            <a:endParaRPr lang="en-US" sz="19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r>
              <a:rPr lang="en-US" sz="19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 Detuned 80 MHz cavity</a:t>
            </a:r>
            <a:endParaRPr lang="en-US" sz="19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75 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ns, 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3 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bunch scheme for ions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62000" y="838200"/>
            <a:ext cx="612644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Inject </a:t>
            </a: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3 </a:t>
            </a: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from LEIR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Accelerate on </a:t>
            </a:r>
            <a:r>
              <a:rPr lang="en-US" sz="1900" b="1" i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24 </a:t>
            </a: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 intermediate flat-top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19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Batch </a:t>
            </a: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expansion step </a:t>
            </a:r>
            <a:r>
              <a:rPr lang="en-US" sz="1900" b="1" i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 </a:t>
            </a:r>
            <a:r>
              <a:rPr lang="en-US" sz="19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= </a:t>
            </a:r>
            <a:r>
              <a:rPr lang="en-US" sz="19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24 </a:t>
            </a:r>
            <a:r>
              <a:rPr lang="en-US" sz="19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US" sz="19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21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Accelerate </a:t>
            </a: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on </a:t>
            </a:r>
            <a:r>
              <a:rPr lang="en-US" sz="1900" b="1" i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</a:t>
            </a: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= 21 to flat-top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Batch </a:t>
            </a: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compression step </a:t>
            </a:r>
            <a:r>
              <a:rPr lang="en-US" sz="1900" b="1" i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9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9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= 21 </a:t>
            </a:r>
            <a:r>
              <a:rPr lang="en-US" sz="19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US" sz="19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28</a:t>
            </a:r>
            <a:endParaRPr lang="en-US" sz="19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19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Re-bunching </a:t>
            </a:r>
            <a:r>
              <a:rPr lang="en-US" sz="1900" b="1" i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</a:t>
            </a:r>
            <a:r>
              <a:rPr lang="en-US" sz="19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= </a:t>
            </a:r>
            <a:r>
              <a:rPr lang="en-US" sz="19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28 </a:t>
            </a:r>
            <a:r>
              <a:rPr lang="en-US" sz="19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US" sz="19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169</a:t>
            </a:r>
            <a:endParaRPr lang="en-US" sz="19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3322352" y="1323475"/>
            <a:ext cx="612644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n-US" sz="19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 MHz RF system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239000" y="838200"/>
            <a:ext cx="0" cy="1447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1F497D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9" name="TextBox 28"/>
          <p:cNvSpPr txBox="1"/>
          <p:nvPr/>
        </p:nvSpPr>
        <p:spPr>
          <a:xfrm rot="16200000">
            <a:off x="5371981" y="5544264"/>
            <a:ext cx="12618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FFFF"/>
                </a:solidFill>
                <a:latin typeface="Constantia" panose="02030602050306030303" pitchFamily="18" charset="0"/>
              </a:rPr>
              <a:t>Simulation</a:t>
            </a:r>
            <a:endParaRPr lang="en-GB" sz="1600" b="1" dirty="0">
              <a:solidFill>
                <a:srgbClr val="FFFFFF"/>
              </a:solidFill>
              <a:latin typeface="Constantia" panose="02030602050306030303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59341" y="3108960"/>
            <a:ext cx="955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onstantia" panose="02030602050306030303" pitchFamily="18" charset="0"/>
              </a:rPr>
              <a:t>F</a:t>
            </a:r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lat-top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46482" y="3426799"/>
            <a:ext cx="822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00FF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>
                <a:solidFill>
                  <a:srgbClr val="0000FF"/>
                </a:solidFill>
                <a:latin typeface="Constantia" panose="02030602050306030303" pitchFamily="18" charset="0"/>
              </a:rPr>
              <a:t> =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169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24240" y="6053892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00FF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>
                <a:solidFill>
                  <a:srgbClr val="0000FF"/>
                </a:solidFill>
                <a:latin typeface="Constantia" panose="02030602050306030303" pitchFamily="18" charset="0"/>
              </a:rPr>
              <a:t> =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21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07409" y="4294202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00FF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>
                <a:solidFill>
                  <a:srgbClr val="0000FF"/>
                </a:solidFill>
                <a:latin typeface="Constantia" panose="02030602050306030303" pitchFamily="18" charset="0"/>
              </a:rPr>
              <a:t> =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28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2524" y="3109817"/>
            <a:ext cx="2256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Intermediate flat-top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57803" y="6040378"/>
            <a:ext cx="822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00FF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>
                <a:solidFill>
                  <a:srgbClr val="0000FF"/>
                </a:solidFill>
                <a:latin typeface="Constantia" panose="02030602050306030303" pitchFamily="18" charset="0"/>
              </a:rPr>
              <a:t> =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24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91328" y="3429085"/>
            <a:ext cx="788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00FF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>
                <a:solidFill>
                  <a:srgbClr val="0000FF"/>
                </a:solidFill>
                <a:latin typeface="Constantia" panose="02030602050306030303" pitchFamily="18" charset="0"/>
              </a:rPr>
              <a:t> = 21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29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100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Injection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52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43448" y="8382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 bunch transfer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LEIR-PS possible 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at several harmonics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PS circumference is 8 times the one of LEIR </a:t>
            </a: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US" sz="2000" b="1" i="1" dirty="0" err="1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</a:t>
            </a:r>
            <a:r>
              <a:rPr lang="en-US" sz="2000" b="1" baseline="-25000" dirty="0" err="1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PS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= 8 </a:t>
            </a:r>
            <a:r>
              <a:rPr lang="en-US" sz="2000" b="1" i="1" dirty="0" err="1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</a:t>
            </a:r>
            <a:r>
              <a:rPr lang="en-US" sz="2000" b="1" baseline="-25000" dirty="0" err="1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LEIR</a:t>
            </a:r>
            <a:endParaRPr lang="en-US" sz="2000" b="1" baseline="-25000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of 2 bunches: 	</a:t>
            </a:r>
            <a:r>
              <a:rPr lang="en-US" sz="20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LEIR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	</a:t>
            </a:r>
            <a:r>
              <a:rPr lang="en-US" sz="20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16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of 3 bunches:	</a:t>
            </a:r>
            <a:r>
              <a:rPr lang="en-US" sz="2000" b="1" i="1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baseline="-25000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LEIR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US" sz="2000" b="1" i="1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baseline="-25000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24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2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Handshake LEIR-PS with standard RF trains at </a:t>
            </a:r>
            <a:r>
              <a:rPr lang="en-US" sz="2000" b="1" i="1" dirty="0" err="1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baseline="-25000" dirty="0" err="1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1, 8 and 16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hardware modification required thanks to programmable           multi-harmonic sources (MHS)</a:t>
            </a: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LEIR-PS transfer of 3 bunches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733800"/>
            <a:ext cx="3200400" cy="26973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733800"/>
            <a:ext cx="3429000" cy="2729515"/>
          </a:xfrm>
          <a:prstGeom prst="rect">
            <a:avLst/>
          </a:prstGeom>
        </p:spPr>
      </p:pic>
      <p:sp>
        <p:nvSpPr>
          <p:cNvPr id="14" name="Down Arrow 13"/>
          <p:cNvSpPr/>
          <p:nvPr/>
        </p:nvSpPr>
        <p:spPr bwMode="auto">
          <a:xfrm rot="16200000">
            <a:off x="4528271" y="4706225"/>
            <a:ext cx="554182" cy="752475"/>
          </a:xfrm>
          <a:prstGeom prst="downArrow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0600" y="6439064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Time [ns]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1200" y="64404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Time [ns]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477737" y="4875312"/>
            <a:ext cx="2590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~1 </a:t>
            </a:r>
            <a:r>
              <a:rPr lang="en-US" sz="1400" b="1" dirty="0" err="1" smtClean="0">
                <a:solidFill>
                  <a:srgbClr val="000000"/>
                </a:solidFill>
                <a:latin typeface="Constantia" pitchFamily="18" charset="0"/>
              </a:rPr>
              <a:t>ms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4924424" y="4875311"/>
            <a:ext cx="990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E [MeV]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817664" y="3733799"/>
            <a:ext cx="1" cy="9906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816175" y="5359554"/>
            <a:ext cx="1489" cy="9905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8231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00" y="3733200"/>
            <a:ext cx="3199301" cy="2696400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3400" y="8382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Longitudinally matched injection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matching to be improved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still well captured by beam phase loop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2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Correct energy matching LEIR-PS for studies in 2018</a:t>
            </a: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`</a:t>
            </a: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LEIR-PS transfer of 3 bunches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4" name="Down Arrow 13"/>
          <p:cNvSpPr/>
          <p:nvPr/>
        </p:nvSpPr>
        <p:spPr bwMode="auto">
          <a:xfrm rot="16200000">
            <a:off x="4528271" y="4706225"/>
            <a:ext cx="554182" cy="752475"/>
          </a:xfrm>
          <a:prstGeom prst="downArrow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0600" y="6439064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Time [ns]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1204" y="64404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1 </a:t>
            </a:r>
            <a:r>
              <a:rPr lang="en-US" sz="1400" b="1" dirty="0" err="1" smtClean="0">
                <a:solidFill>
                  <a:srgbClr val="000000"/>
                </a:solidFill>
                <a:latin typeface="Constantia" pitchFamily="18" charset="0"/>
              </a:rPr>
              <a:t>ms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477737" y="4875312"/>
            <a:ext cx="2590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~1 </a:t>
            </a:r>
            <a:r>
              <a:rPr lang="en-US" sz="1400" b="1" dirty="0" err="1" smtClean="0">
                <a:solidFill>
                  <a:srgbClr val="000000"/>
                </a:solidFill>
                <a:latin typeface="Constantia" pitchFamily="18" charset="0"/>
              </a:rPr>
              <a:t>ms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817664" y="3733799"/>
            <a:ext cx="1" cy="9906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816175" y="5359554"/>
            <a:ext cx="1489" cy="9905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75" y="3733783"/>
            <a:ext cx="2989777" cy="269716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29341" y="3370109"/>
            <a:ext cx="3186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Glitch when closing phase loop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98494" y="3370109"/>
            <a:ext cx="3186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Glitch when closing phase loop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7394836" y="6592952"/>
            <a:ext cx="1188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5697024" y="6576896"/>
            <a:ext cx="1188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771354" y="4589974"/>
            <a:ext cx="92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Df</a:t>
            </a:r>
            <a:r>
              <a:rPr lang="en-US" sz="1800" b="1" baseline="-25000" dirty="0" err="1" smtClean="0">
                <a:solidFill>
                  <a:srgbClr val="FFFF00"/>
                </a:solidFill>
                <a:latin typeface="Constantia" pitchFamily="18" charset="0"/>
              </a:rPr>
              <a:t>h</a:t>
            </a:r>
            <a:r>
              <a:rPr lang="en-US" sz="1800" b="1" baseline="-25000" dirty="0" smtClean="0">
                <a:solidFill>
                  <a:srgbClr val="FFFF00"/>
                </a:solidFill>
                <a:latin typeface="Constantia" pitchFamily="18" charset="0"/>
              </a:rPr>
              <a:t>=24</a:t>
            </a:r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 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15915" y="5835075"/>
            <a:ext cx="2199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Phase loop switched to beam signal</a:t>
            </a:r>
            <a:endParaRPr lang="en-GB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 flipV="1">
            <a:off x="6686446" y="5256435"/>
            <a:ext cx="200129" cy="65620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3352801" y="6010275"/>
            <a:ext cx="234422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5697024" y="6010275"/>
            <a:ext cx="32277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 rot="16200000">
            <a:off x="4248331" y="49356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Phase error [</a:t>
            </a:r>
            <a:r>
              <a:rPr lang="en-US" sz="1400" b="1" dirty="0" err="1" smtClean="0">
                <a:solidFill>
                  <a:srgbClr val="000000"/>
                </a:solidFill>
                <a:latin typeface="Constantia" pitchFamily="18" charset="0"/>
              </a:rPr>
              <a:t>a.u</a:t>
            </a:r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.]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87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100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Acceleration and            intermediate flat-top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35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3400" y="990600"/>
            <a:ext cx="883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upper frequency limit of the main 10 MHz cavities 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excludes acceleration to the flat-top on </a:t>
            </a:r>
            <a:r>
              <a:rPr lang="en-US" sz="2000" b="1" i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24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Highest possible harmonic compatible with </a:t>
            </a:r>
            <a:r>
              <a:rPr lang="en-US" sz="20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473.13 kHz (</a:t>
            </a:r>
            <a:r>
              <a:rPr lang="en-US" sz="20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129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Xe</a:t>
            </a:r>
            <a:r>
              <a:rPr lang="en-US" sz="20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39+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) and 472.64 kHz (</a:t>
            </a:r>
            <a:r>
              <a:rPr lang="en-US" sz="20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208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Pb</a:t>
            </a:r>
            <a:r>
              <a:rPr lang="en-US" sz="20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54+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) at flat-top is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 batch expansion step </a:t>
            </a:r>
            <a:r>
              <a:rPr lang="en-US" sz="20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24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21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Simple compared to RF manipulations for nominal 100 ns beam</a:t>
            </a: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Acceleration and intermediate flat-top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3429000"/>
            <a:ext cx="2997200" cy="31770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71432" y="3259723"/>
            <a:ext cx="2692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Break-up after transition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3399" y="3259723"/>
            <a:ext cx="4705797" cy="310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No issue expected at intermediate flat-top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Beam break-up after transition crossing for large density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Cured by emittance blow-up in PS from ~3 eVs to ~5.2 eVs (matched)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1440" y="5479571"/>
            <a:ext cx="6795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Symbol" panose="05050102010706020507" pitchFamily="18" charset="2"/>
              </a:rPr>
              <a:t>g</a:t>
            </a:r>
            <a:r>
              <a:rPr lang="en-US" sz="1600" b="1" baseline="-25000" dirty="0" err="1" smtClean="0">
                <a:latin typeface="Constantia" panose="02030602050306030303" pitchFamily="18" charset="0"/>
              </a:rPr>
              <a:t>tr</a:t>
            </a:r>
            <a:endParaRPr lang="en-GB" sz="1600" b="1" baseline="-25000" dirty="0">
              <a:latin typeface="Constantia" panose="02030602050306030303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6324600" y="5678992"/>
            <a:ext cx="72864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91455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eere Präsentatio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62606</TotalTime>
  <Words>883</Words>
  <Application>Microsoft Office PowerPoint</Application>
  <PresentationFormat>A4 Paper (210x297 mm)</PresentationFormat>
  <Paragraphs>268</Paragraphs>
  <Slides>20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Bookman Old Style</vt:lpstr>
      <vt:lpstr>Calibri</vt:lpstr>
      <vt:lpstr>Constantia</vt:lpstr>
      <vt:lpstr>Symbol</vt:lpstr>
      <vt:lpstr>Times New Roman</vt:lpstr>
      <vt:lpstr>Wingdings</vt:lpstr>
      <vt:lpstr>1_Office Theme</vt:lpstr>
      <vt:lpstr>Office Theme</vt:lpstr>
      <vt:lpstr>Leere Präsentation</vt:lpstr>
      <vt:lpstr>PowerPoint Presentation</vt:lpstr>
      <vt:lpstr>75 ns Bunch Spacing Studies                      with Xenon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2434</cp:revision>
  <cp:lastPrinted>2016-05-31T16:25:00Z</cp:lastPrinted>
  <dcterms:created xsi:type="dcterms:W3CDTF">2004-02-08T17:46:25Z</dcterms:created>
  <dcterms:modified xsi:type="dcterms:W3CDTF">2018-03-08T10:37:33Z</dcterms:modified>
</cp:coreProperties>
</file>