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64" r:id="rId5"/>
    <p:sldId id="258" r:id="rId6"/>
    <p:sldId id="260" r:id="rId7"/>
    <p:sldId id="265" r:id="rId8"/>
    <p:sldId id="26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2" autoAdjust="0"/>
    <p:restoredTop sz="94660"/>
  </p:normalViewPr>
  <p:slideViewPr>
    <p:cSldViewPr snapToGrid="0">
      <p:cViewPr varScale="1">
        <p:scale>
          <a:sx n="99" d="100"/>
          <a:sy n="99" d="100"/>
        </p:scale>
        <p:origin x="473" y="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E380D-9DDA-406F-9C71-DD3399B86DA3}" type="datetimeFigureOut">
              <a:rPr lang="en-GB" smtClean="0"/>
              <a:t>21/03/2018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77826-7CF0-45DA-A847-AE9C0BB8A8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3310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E380D-9DDA-406F-9C71-DD3399B86DA3}" type="datetimeFigureOut">
              <a:rPr lang="en-GB" smtClean="0"/>
              <a:t>21/03/2018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77826-7CF0-45DA-A847-AE9C0BB8A8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1440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E380D-9DDA-406F-9C71-DD3399B86DA3}" type="datetimeFigureOut">
              <a:rPr lang="en-GB" smtClean="0"/>
              <a:t>21/03/2018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77826-7CF0-45DA-A847-AE9C0BB8A8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7008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E380D-9DDA-406F-9C71-DD3399B86DA3}" type="datetimeFigureOut">
              <a:rPr lang="en-GB" smtClean="0"/>
              <a:t>21/03/2018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77826-7CF0-45DA-A847-AE9C0BB8A8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9903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E380D-9DDA-406F-9C71-DD3399B86DA3}" type="datetimeFigureOut">
              <a:rPr lang="en-GB" smtClean="0"/>
              <a:t>21/03/2018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77826-7CF0-45DA-A847-AE9C0BB8A8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5085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E380D-9DDA-406F-9C71-DD3399B86DA3}" type="datetimeFigureOut">
              <a:rPr lang="en-GB" smtClean="0"/>
              <a:t>21/03/2018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77826-7CF0-45DA-A847-AE9C0BB8A8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4413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E380D-9DDA-406F-9C71-DD3399B86DA3}" type="datetimeFigureOut">
              <a:rPr lang="en-GB" smtClean="0"/>
              <a:t>21/03/2018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77826-7CF0-45DA-A847-AE9C0BB8A8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1874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E380D-9DDA-406F-9C71-DD3399B86DA3}" type="datetimeFigureOut">
              <a:rPr lang="en-GB" smtClean="0"/>
              <a:t>21/03/2018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77826-7CF0-45DA-A847-AE9C0BB8A8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1285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E380D-9DDA-406F-9C71-DD3399B86DA3}" type="datetimeFigureOut">
              <a:rPr lang="en-GB" smtClean="0"/>
              <a:t>21/03/2018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77826-7CF0-45DA-A847-AE9C0BB8A8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2667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E380D-9DDA-406F-9C71-DD3399B86DA3}" type="datetimeFigureOut">
              <a:rPr lang="en-GB" smtClean="0"/>
              <a:t>21/03/2018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77826-7CF0-45DA-A847-AE9C0BB8A8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6944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E380D-9DDA-406F-9C71-DD3399B86DA3}" type="datetimeFigureOut">
              <a:rPr lang="en-GB" smtClean="0"/>
              <a:t>21/03/2018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77826-7CF0-45DA-A847-AE9C0BB8A8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0859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BE380D-9DDA-406F-9C71-DD3399B86DA3}" type="datetimeFigureOut">
              <a:rPr lang="en-GB" smtClean="0"/>
              <a:t>21/03/2018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077826-7CF0-45DA-A847-AE9C0BB8A8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7739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Fresca 2 vertical cryostat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Assembly sequence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8581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 preparation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7253748" cy="4351338"/>
          </a:xfrm>
        </p:spPr>
        <p:txBody>
          <a:bodyPr/>
          <a:lstStyle/>
          <a:p>
            <a:r>
              <a:rPr lang="en-US" dirty="0" smtClean="0"/>
              <a:t>Installation of restraints at both extremities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Dummy inner cryostat</a:t>
            </a:r>
          </a:p>
          <a:p>
            <a:pPr lvl="1"/>
            <a:r>
              <a:rPr lang="en-US" dirty="0" smtClean="0"/>
              <a:t>Restrains alignment</a:t>
            </a:r>
          </a:p>
          <a:p>
            <a:pPr lvl="1"/>
            <a:r>
              <a:rPr lang="en-US" dirty="0" smtClean="0"/>
              <a:t>Positioning of magnet on lambda plate</a:t>
            </a:r>
          </a:p>
          <a:p>
            <a:pPr lvl="1"/>
            <a:r>
              <a:rPr lang="en-US" dirty="0" smtClean="0"/>
              <a:t>Positioning of bayonet feedthrough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Insertion of dummy inner cryostat for extremities positioning</a:t>
            </a:r>
          </a:p>
          <a:p>
            <a:pPr marL="457200" lvl="1" indent="0">
              <a:buNone/>
            </a:pPr>
            <a:endParaRPr lang="en-GB" dirty="0"/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2477" y="0"/>
            <a:ext cx="4114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971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 assembly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6309852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Mechanical assembly of the insert (lambda plate to top plate)</a:t>
            </a:r>
          </a:p>
          <a:p>
            <a:r>
              <a:rPr lang="en-US" dirty="0" smtClean="0"/>
              <a:t>Current leads</a:t>
            </a:r>
          </a:p>
          <a:p>
            <a:r>
              <a:rPr lang="en-US" dirty="0" smtClean="0"/>
              <a:t>Cryogenic instrumentation</a:t>
            </a:r>
          </a:p>
          <a:p>
            <a:r>
              <a:rPr lang="en-US" dirty="0" smtClean="0"/>
              <a:t>Lambda valve</a:t>
            </a:r>
          </a:p>
          <a:p>
            <a:endParaRPr lang="en-US" dirty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1638" y="301062"/>
            <a:ext cx="3622915" cy="603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9248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 assembly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6309852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Magnet</a:t>
            </a:r>
          </a:p>
          <a:p>
            <a:pPr lvl="1"/>
            <a:r>
              <a:rPr lang="en-US" dirty="0" smtClean="0"/>
              <a:t>Check orientation of magnet</a:t>
            </a:r>
          </a:p>
          <a:p>
            <a:pPr lvl="1"/>
            <a:r>
              <a:rPr lang="en-US" dirty="0" smtClean="0"/>
              <a:t>Magnet positioning</a:t>
            </a:r>
          </a:p>
          <a:p>
            <a:pPr lvl="1"/>
            <a:r>
              <a:rPr lang="en-US" dirty="0" smtClean="0"/>
              <a:t>Alignment and tightening of bayonet feedthrough</a:t>
            </a:r>
          </a:p>
          <a:p>
            <a:pPr lvl="1"/>
            <a:r>
              <a:rPr lang="en-US" dirty="0" smtClean="0"/>
              <a:t>Connection of current leads and feedthrough</a:t>
            </a:r>
          </a:p>
          <a:p>
            <a:pPr lvl="1"/>
            <a:r>
              <a:rPr lang="en-US" dirty="0" smtClean="0"/>
              <a:t>Magnet instrumentation</a:t>
            </a:r>
          </a:p>
          <a:p>
            <a:pPr marL="457200" lvl="1" indent="0">
              <a:buNone/>
            </a:pPr>
            <a:endParaRPr lang="en-GB" dirty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079" y="139097"/>
            <a:ext cx="3884236" cy="6473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2624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 insert installation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6969369" cy="435133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Installation of lambda sealing</a:t>
            </a:r>
          </a:p>
          <a:p>
            <a:r>
              <a:rPr lang="en-US" dirty="0" smtClean="0"/>
              <a:t>Insertion of magnet insert inside outer cryostat</a:t>
            </a:r>
          </a:p>
          <a:p>
            <a:r>
              <a:rPr lang="en-US" dirty="0" smtClean="0"/>
              <a:t>Tightening of lambda sealing</a:t>
            </a:r>
          </a:p>
          <a:p>
            <a:pPr lvl="1"/>
            <a:r>
              <a:rPr lang="en-US" dirty="0" smtClean="0"/>
              <a:t>Require access inside the cryostat</a:t>
            </a:r>
          </a:p>
          <a:p>
            <a:pPr lvl="1"/>
            <a:endParaRPr lang="en-US" dirty="0"/>
          </a:p>
          <a:p>
            <a:r>
              <a:rPr lang="en-US" dirty="0" smtClean="0"/>
              <a:t>Removal of tie-rods between top and lambda plate</a:t>
            </a:r>
          </a:p>
          <a:p>
            <a:r>
              <a:rPr lang="en-US" dirty="0" smtClean="0"/>
              <a:t>Removal of dummy inner cryostat</a:t>
            </a:r>
          </a:p>
          <a:p>
            <a:r>
              <a:rPr lang="en-US" dirty="0" smtClean="0"/>
              <a:t>Verification of magnet orientation</a:t>
            </a:r>
          </a:p>
          <a:p>
            <a:pPr lvl="1"/>
            <a:endParaRPr lang="en-GB" dirty="0"/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1774" y="31994"/>
            <a:ext cx="3945988" cy="6576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947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Inner cryostat installation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7241931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Insertion of inner vacuum vessel</a:t>
            </a:r>
          </a:p>
          <a:p>
            <a:pPr lvl="1"/>
            <a:r>
              <a:rPr lang="en-US" dirty="0" smtClean="0"/>
              <a:t>Magnet restrains and vacuum vessel shall be designed to guide the cryostat during insertion</a:t>
            </a:r>
          </a:p>
          <a:p>
            <a:r>
              <a:rPr lang="en-US" dirty="0" smtClean="0"/>
              <a:t>Verification of outer helium vessel leak tightness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0"/>
            <a:ext cx="4114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6269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Inner cryostat installation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7241931" cy="4351338"/>
          </a:xfrm>
        </p:spPr>
        <p:txBody>
          <a:bodyPr>
            <a:normAutofit fontScale="85000" lnSpcReduction="10000"/>
          </a:bodyPr>
          <a:lstStyle/>
          <a:p>
            <a:endParaRPr lang="en-US" dirty="0"/>
          </a:p>
          <a:p>
            <a:r>
              <a:rPr lang="en-US" dirty="0" smtClean="0"/>
              <a:t>Installation of inner thermal shield to helium vessel</a:t>
            </a:r>
          </a:p>
          <a:p>
            <a:r>
              <a:rPr lang="en-US" dirty="0" smtClean="0"/>
              <a:t>Insertion of inner helium vessel and TS inside vacuum vessel</a:t>
            </a:r>
          </a:p>
          <a:p>
            <a:pPr lvl="1"/>
            <a:r>
              <a:rPr lang="en-US" dirty="0" smtClean="0"/>
              <a:t>Guiding shall be provided for correct positioning of helium vessel inside the restraints</a:t>
            </a:r>
          </a:p>
          <a:p>
            <a:pPr lvl="1"/>
            <a:r>
              <a:rPr lang="en-US" dirty="0" smtClean="0"/>
              <a:t>Restraints shall be long enough to cope with differential thermal contractions between </a:t>
            </a:r>
            <a:r>
              <a:rPr lang="en-US" dirty="0" err="1" smtClean="0"/>
              <a:t>HeV</a:t>
            </a:r>
            <a:r>
              <a:rPr lang="en-US" dirty="0" smtClean="0"/>
              <a:t> and VV</a:t>
            </a:r>
          </a:p>
          <a:p>
            <a:r>
              <a:rPr lang="en-US" dirty="0" smtClean="0"/>
              <a:t>Tightening of inner vacuum vessel </a:t>
            </a:r>
            <a:r>
              <a:rPr lang="en-US" dirty="0" err="1" smtClean="0"/>
              <a:t>thermalization</a:t>
            </a:r>
            <a:endParaRPr lang="en-US" dirty="0" smtClean="0"/>
          </a:p>
          <a:p>
            <a:r>
              <a:rPr lang="en-US" dirty="0" smtClean="0"/>
              <a:t>Verification of inner vacuum vessel leak tightness</a:t>
            </a:r>
          </a:p>
          <a:p>
            <a:endParaRPr lang="en-US" dirty="0"/>
          </a:p>
          <a:p>
            <a:r>
              <a:rPr lang="en-US" dirty="0" smtClean="0"/>
              <a:t>Connection of cryogenic lines to valve box</a:t>
            </a:r>
          </a:p>
        </p:txBody>
      </p:sp>
      <p:pic>
        <p:nvPicPr>
          <p:cNvPr id="5" name="Obraz 4" descr="04_01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646"/>
          <a:stretch/>
        </p:blipFill>
        <p:spPr>
          <a:xfrm>
            <a:off x="8238392" y="767157"/>
            <a:ext cx="2202935" cy="5795252"/>
          </a:xfrm>
          <a:prstGeom prst="rect">
            <a:avLst/>
          </a:prstGeom>
        </p:spPr>
      </p:pic>
      <p:pic>
        <p:nvPicPr>
          <p:cNvPr id="6" name="Obraz 5" descr="04_02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8077"/>
          <a:stretch/>
        </p:blipFill>
        <p:spPr>
          <a:xfrm>
            <a:off x="10084777" y="767157"/>
            <a:ext cx="2123328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8544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insert insertion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6239608" cy="4351338"/>
          </a:xfrm>
        </p:spPr>
        <p:txBody>
          <a:bodyPr/>
          <a:lstStyle/>
          <a:p>
            <a:r>
              <a:rPr lang="en-US" dirty="0" smtClean="0"/>
              <a:t>Preparation of sample insert by CERN</a:t>
            </a:r>
          </a:p>
          <a:p>
            <a:endParaRPr lang="en-US" dirty="0"/>
          </a:p>
          <a:p>
            <a:r>
              <a:rPr lang="en-US" dirty="0" smtClean="0"/>
              <a:t>Insertion inside the inner helium vessel</a:t>
            </a:r>
          </a:p>
          <a:p>
            <a:pPr lvl="1"/>
            <a:r>
              <a:rPr lang="en-US" dirty="0" smtClean="0"/>
              <a:t>Guiding shall be provided for correct positioning of sample holder during insertion</a:t>
            </a:r>
          </a:p>
          <a:p>
            <a:pPr lvl="1"/>
            <a:r>
              <a:rPr lang="en-US" dirty="0" smtClean="0"/>
              <a:t>Tolerances shall be calculated to respect the alignment and maximum rotation requirements </a:t>
            </a:r>
            <a:endParaRPr lang="en-GB" dirty="0"/>
          </a:p>
        </p:txBody>
      </p:sp>
      <p:pic>
        <p:nvPicPr>
          <p:cNvPr id="4" name="Obraz 3" descr="05_0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2436" y="746204"/>
            <a:ext cx="4889403" cy="6111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0764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257</Words>
  <Application>Microsoft Office PowerPoint</Application>
  <PresentationFormat>Panoramiczny</PresentationFormat>
  <Paragraphs>53</Paragraphs>
  <Slides>8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Fresca 2 vertical cryostat</vt:lpstr>
      <vt:lpstr>Magnet preparation</vt:lpstr>
      <vt:lpstr>Insert assembly</vt:lpstr>
      <vt:lpstr>Insert assembly</vt:lpstr>
      <vt:lpstr>Magnet insert installation</vt:lpstr>
      <vt:lpstr>Inner cryostat installation</vt:lpstr>
      <vt:lpstr>Inner cryostat installation</vt:lpstr>
      <vt:lpstr>Sample insert insertion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Arnaud Vande Craen</dc:creator>
  <cp:lastModifiedBy>J. Polinski</cp:lastModifiedBy>
  <cp:revision>8</cp:revision>
  <dcterms:created xsi:type="dcterms:W3CDTF">2018-03-21T14:10:07Z</dcterms:created>
  <dcterms:modified xsi:type="dcterms:W3CDTF">2018-03-21T15:23:21Z</dcterms:modified>
</cp:coreProperties>
</file>