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73" r:id="rId2"/>
    <p:sldId id="384" r:id="rId3"/>
    <p:sldId id="436" r:id="rId4"/>
    <p:sldId id="424" r:id="rId5"/>
    <p:sldId id="435" r:id="rId6"/>
    <p:sldId id="420" r:id="rId7"/>
    <p:sldId id="444" r:id="rId8"/>
    <p:sldId id="437" r:id="rId9"/>
    <p:sldId id="423" r:id="rId10"/>
    <p:sldId id="448" r:id="rId11"/>
    <p:sldId id="455" r:id="rId12"/>
    <p:sldId id="449" r:id="rId13"/>
    <p:sldId id="404" r:id="rId14"/>
    <p:sldId id="447" r:id="rId15"/>
    <p:sldId id="450" r:id="rId16"/>
    <p:sldId id="453" r:id="rId17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8EF457-F7F2-4FAD-8F5C-16703970AD3A}">
          <p14:sldIdLst>
            <p14:sldId id="373"/>
            <p14:sldId id="384"/>
            <p14:sldId id="436"/>
            <p14:sldId id="424"/>
            <p14:sldId id="435"/>
            <p14:sldId id="420"/>
            <p14:sldId id="444"/>
            <p14:sldId id="437"/>
            <p14:sldId id="423"/>
            <p14:sldId id="448"/>
            <p14:sldId id="455"/>
            <p14:sldId id="449"/>
            <p14:sldId id="404"/>
            <p14:sldId id="447"/>
            <p14:sldId id="450"/>
            <p14:sldId id="4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0C377B"/>
    <a:srgbClr val="0055A0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03" autoAdjust="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1050" y="2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279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3A7EECF8-31F2-4A78-9CE7-9C1530194647}" type="datetimeFigureOut">
              <a:rPr lang="en-GB" smtClean="0"/>
              <a:t>21/03/2018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r>
              <a:rPr lang="en-GB" smtClean="0"/>
              <a:t>Characterization of REBCO Tape and Roebel Cable at CERN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910021C4-D94C-457F-93C0-830047DCBD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5953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r>
              <a:rPr lang="en-GB" dirty="0" smtClean="0"/>
              <a:t>20/09/2016</a:t>
            </a:r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7163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r>
              <a:rPr lang="en-GB" smtClean="0"/>
              <a:t>Characterization of REBCO Tape and Roebel Cable at CERN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66B8DC00-6512-4F9B-98AA-32E638DB9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878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07981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Characterization of REBCO Tape and Roebel Cable at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5813"/>
            <a:ext cx="9144000" cy="940443"/>
          </a:xfrm>
        </p:spPr>
        <p:txBody>
          <a:bodyPr/>
          <a:lstStyle>
            <a:lvl1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961062"/>
            <a:ext cx="9144000" cy="4667421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smtClean="0"/>
              <a:t>Characterization of REBCO Tape and Roebel Cable at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447801"/>
            <a:ext cx="6619244" cy="3329581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4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92905" y="1828801"/>
            <a:ext cx="990599" cy="2285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Characterization of REBCO Tape and Roebel Cable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511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74" r:id="rId8"/>
    <p:sldLayoutId id="2147483682" r:id="rId9"/>
    <p:sldLayoutId id="2147483683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00448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567" y="2069609"/>
            <a:ext cx="8877557" cy="940443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FRESCA2 Infrastructure and </a:t>
            </a:r>
            <a:br>
              <a:rPr lang="en-GB" sz="4800" dirty="0" smtClean="0"/>
            </a:br>
            <a:r>
              <a:rPr lang="en-GB" sz="4800" dirty="0" smtClean="0"/>
              <a:t>MSC Components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3567" y="3212909"/>
            <a:ext cx="8896867" cy="4667421"/>
          </a:xfrm>
        </p:spPr>
        <p:txBody>
          <a:bodyPr/>
          <a:lstStyle/>
          <a:p>
            <a:pPr marL="36576" indent="0">
              <a:buNone/>
            </a:pPr>
            <a:endParaRPr lang="en-GB" dirty="0" smtClean="0"/>
          </a:p>
          <a:p>
            <a:pPr marL="36576" indent="0" algn="ctr">
              <a:buNone/>
            </a:pPr>
            <a:r>
              <a:rPr lang="en-GB" sz="2400" dirty="0" smtClean="0"/>
              <a:t>J. Fleiter and A. Ballarino</a:t>
            </a:r>
          </a:p>
          <a:p>
            <a:pPr marL="36576" indent="0" algn="ctr">
              <a:buNone/>
            </a:pPr>
            <a:endParaRPr lang="en-GB" sz="2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699" y="4988445"/>
            <a:ext cx="4627102" cy="1973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Foreseen Cryogenic operation of b.163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946"/>
            <a:ext cx="9144000" cy="5155533"/>
          </a:xfrm>
        </p:spPr>
        <p:txBody>
          <a:bodyPr>
            <a:normAutofit/>
          </a:bodyPr>
          <a:lstStyle/>
          <a:p>
            <a:r>
              <a:rPr lang="en-GB" sz="2400" b="1" dirty="0"/>
              <a:t>The FRESCA2 test facility will be installed in a building hosting a complex superconducting strands and cables test facility. </a:t>
            </a:r>
            <a:endParaRPr lang="en-GB" sz="2400" b="1" dirty="0" smtClean="0"/>
          </a:p>
          <a:p>
            <a:pPr lvl="1"/>
            <a:r>
              <a:rPr lang="en-GB" sz="2000" b="1" dirty="0" smtClean="0"/>
              <a:t>7 small cryostats (strand </a:t>
            </a:r>
            <a:r>
              <a:rPr lang="en-GB" sz="2000" b="1" dirty="0" err="1" smtClean="0"/>
              <a:t>Ic</a:t>
            </a:r>
            <a:r>
              <a:rPr lang="en-GB" sz="2000" b="1" dirty="0" smtClean="0"/>
              <a:t>, Cable magnetization, VSM and RRR) </a:t>
            </a:r>
          </a:p>
          <a:p>
            <a:pPr lvl="1"/>
            <a:r>
              <a:rPr lang="en-GB" sz="2000" b="1" dirty="0" smtClean="0"/>
              <a:t>FRESCA1</a:t>
            </a:r>
          </a:p>
          <a:p>
            <a:pPr lvl="2"/>
            <a:r>
              <a:rPr lang="en-GB" sz="1800" b="1" dirty="0" smtClean="0"/>
              <a:t>Magnet at 4 K over 4 months</a:t>
            </a:r>
          </a:p>
          <a:p>
            <a:pPr lvl="2"/>
            <a:r>
              <a:rPr lang="en-GB" sz="1800" b="1" dirty="0" smtClean="0"/>
              <a:t>Sample tested twice a week over 4 months</a:t>
            </a:r>
          </a:p>
          <a:p>
            <a:pPr lvl="1"/>
            <a:r>
              <a:rPr lang="en-GB" sz="2000" b="1" dirty="0" smtClean="0"/>
              <a:t>FRESCA2:</a:t>
            </a:r>
          </a:p>
          <a:p>
            <a:pPr lvl="2"/>
            <a:r>
              <a:rPr lang="en-GB" sz="1800" b="1" dirty="0" smtClean="0"/>
              <a:t>Magnet </a:t>
            </a:r>
            <a:r>
              <a:rPr lang="en-GB" sz="1800" b="1" dirty="0"/>
              <a:t>at 4 </a:t>
            </a:r>
            <a:r>
              <a:rPr lang="en-GB" sz="1800" b="1" dirty="0" smtClean="0"/>
              <a:t>K all year long</a:t>
            </a:r>
          </a:p>
          <a:p>
            <a:pPr lvl="2"/>
            <a:r>
              <a:rPr lang="en-GB" sz="1800" b="1" dirty="0" smtClean="0"/>
              <a:t>Sample tested twice a week over 8 months (never in parallel with FRESCA1)</a:t>
            </a:r>
            <a:endParaRPr lang="en-GB" sz="1800" b="1" dirty="0"/>
          </a:p>
          <a:p>
            <a:r>
              <a:rPr lang="en-GB" sz="2400" b="1" dirty="0" smtClean="0"/>
              <a:t>Cryogenic operation of the different cryostats detailed in Andrew presentation (</a:t>
            </a:r>
            <a:r>
              <a:rPr lang="en-GB" sz="2400" u="sng" dirty="0" err="1" smtClean="0">
                <a:hlinkClick r:id="rId3"/>
              </a:rPr>
              <a:t>indico</a:t>
            </a:r>
            <a:r>
              <a:rPr lang="en-GB" sz="2400" u="sng" dirty="0" smtClean="0">
                <a:hlinkClick r:id="rId3"/>
              </a:rPr>
              <a:t> event  700448</a:t>
            </a:r>
            <a:r>
              <a:rPr lang="en-GB" sz="2400" u="sng" dirty="0" smtClean="0"/>
              <a:t>)</a:t>
            </a:r>
            <a:endParaRPr lang="en-GB" sz="1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37579" y="4096747"/>
            <a:ext cx="7777055" cy="2887212"/>
            <a:chOff x="625598" y="3171946"/>
            <a:chExt cx="8365044" cy="3156515"/>
          </a:xfrm>
        </p:grpSpPr>
        <p:grpSp>
          <p:nvGrpSpPr>
            <p:cNvPr id="12" name="Group 11"/>
            <p:cNvGrpSpPr/>
            <p:nvPr/>
          </p:nvGrpSpPr>
          <p:grpSpPr>
            <a:xfrm>
              <a:off x="625598" y="3171946"/>
              <a:ext cx="8192646" cy="3156515"/>
              <a:chOff x="625598" y="3162421"/>
              <a:chExt cx="8192646" cy="315651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625598" y="3162421"/>
                <a:ext cx="8192646" cy="3156515"/>
                <a:chOff x="625598" y="3162421"/>
                <a:chExt cx="8192646" cy="3156515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625598" y="3162421"/>
                  <a:ext cx="8192646" cy="3156515"/>
                  <a:chOff x="625598" y="3181471"/>
                  <a:chExt cx="8192646" cy="3156515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625598" y="3181471"/>
                    <a:ext cx="8192646" cy="3156515"/>
                    <a:chOff x="1511304" y="831146"/>
                    <a:chExt cx="8306464" cy="3325049"/>
                  </a:xfrm>
                </p:grpSpPr>
                <p:pic>
                  <p:nvPicPr>
                    <p:cNvPr id="47" name="Picture 46"/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email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30407"/>
                    <a:stretch/>
                  </p:blipFill>
                  <p:spPr>
                    <a:xfrm>
                      <a:off x="1511304" y="831146"/>
                      <a:ext cx="8306464" cy="332504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3469837" y="2745407"/>
                      <a:ext cx="759806" cy="624202"/>
                    </a:xfrm>
                    <a:prstGeom prst="rect">
                      <a:avLst/>
                    </a:prstGeom>
                    <a:noFill/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7443912" y="1387994"/>
                      <a:ext cx="759806" cy="624202"/>
                    </a:xfrm>
                    <a:prstGeom prst="rect">
                      <a:avLst/>
                    </a:prstGeom>
                    <a:noFill/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29" name="Rectangle 28"/>
                  <p:cNvSpPr/>
                  <p:nvPr/>
                </p:nvSpPr>
                <p:spPr>
                  <a:xfrm>
                    <a:off x="5291640" y="4572638"/>
                    <a:ext cx="628698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VSM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5963427" y="4488657"/>
                    <a:ext cx="627095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RRR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4399564" y="4502538"/>
                    <a:ext cx="908337" cy="58477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Magnetization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cxnSp>
                <p:nvCxnSpPr>
                  <p:cNvPr id="32" name="Straight Arrow Connector 31"/>
                  <p:cNvCxnSpPr/>
                  <p:nvPr/>
                </p:nvCxnSpPr>
                <p:spPr>
                  <a:xfrm flipV="1">
                    <a:off x="4953781" y="4109365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Rectangle 32"/>
                  <p:cNvSpPr/>
                  <p:nvPr/>
                </p:nvSpPr>
                <p:spPr>
                  <a:xfrm>
                    <a:off x="6530975" y="4443560"/>
                    <a:ext cx="1138453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FRESCA1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6503253" y="4851196"/>
                    <a:ext cx="1138453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FF0000"/>
                        </a:solidFill>
                      </a:rPr>
                      <a:t>FRESCA2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5" name="Oval 34"/>
                  <p:cNvSpPr/>
                  <p:nvPr/>
                </p:nvSpPr>
                <p:spPr>
                  <a:xfrm>
                    <a:off x="2807679" y="3928435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Oval 35"/>
                  <p:cNvSpPr/>
                  <p:nvPr/>
                </p:nvSpPr>
                <p:spPr>
                  <a:xfrm>
                    <a:off x="3319170" y="3909415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>
                  <a:xfrm>
                    <a:off x="3828517" y="3919567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Oval 37"/>
                  <p:cNvSpPr/>
                  <p:nvPr/>
                </p:nvSpPr>
                <p:spPr>
                  <a:xfrm>
                    <a:off x="4333344" y="3919567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4836295" y="3937990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" name="Oval 39"/>
                  <p:cNvSpPr/>
                  <p:nvPr/>
                </p:nvSpPr>
                <p:spPr>
                  <a:xfrm>
                    <a:off x="5493942" y="3919567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Oval 40"/>
                  <p:cNvSpPr/>
                  <p:nvPr/>
                </p:nvSpPr>
                <p:spPr>
                  <a:xfrm>
                    <a:off x="5848372" y="3918313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" name="Oval 41"/>
                  <p:cNvSpPr/>
                  <p:nvPr/>
                </p:nvSpPr>
                <p:spPr>
                  <a:xfrm>
                    <a:off x="7809981" y="4410654"/>
                    <a:ext cx="245944" cy="273294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" name="Oval 42"/>
                  <p:cNvSpPr/>
                  <p:nvPr/>
                </p:nvSpPr>
                <p:spPr>
                  <a:xfrm>
                    <a:off x="7832412" y="4764076"/>
                    <a:ext cx="245944" cy="27329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2601036" y="4484140"/>
                    <a:ext cx="1852461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600" b="1" dirty="0" err="1" smtClean="0">
                        <a:solidFill>
                          <a:srgbClr val="0070C0"/>
                        </a:solidFill>
                      </a:rPr>
                      <a:t>Ic</a:t>
                    </a:r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 strands 1-4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45" name="Oval 44"/>
                  <p:cNvSpPr/>
                  <p:nvPr/>
                </p:nvSpPr>
                <p:spPr>
                  <a:xfrm>
                    <a:off x="7800108" y="4029030"/>
                    <a:ext cx="245944" cy="273294"/>
                  </a:xfrm>
                  <a:prstGeom prst="ellipse">
                    <a:avLst/>
                  </a:prstGeom>
                  <a:solidFill>
                    <a:srgbClr val="5F5F5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Oval 45"/>
                  <p:cNvSpPr/>
                  <p:nvPr/>
                </p:nvSpPr>
                <p:spPr>
                  <a:xfrm>
                    <a:off x="7724210" y="3619145"/>
                    <a:ext cx="245944" cy="273294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2918535" y="3733637"/>
                  <a:ext cx="5215782" cy="1294008"/>
                  <a:chOff x="2918535" y="3733637"/>
                  <a:chExt cx="5215782" cy="1294008"/>
                </a:xfrm>
              </p:grpSpPr>
              <p:cxnSp>
                <p:nvCxnSpPr>
                  <p:cNvPr id="19" name="Straight Arrow Connector 18"/>
                  <p:cNvCxnSpPr/>
                  <p:nvPr/>
                </p:nvCxnSpPr>
                <p:spPr>
                  <a:xfrm flipV="1">
                    <a:off x="2918535" y="4084506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Arrow Connector 19"/>
                  <p:cNvCxnSpPr/>
                  <p:nvPr/>
                </p:nvCxnSpPr>
                <p:spPr>
                  <a:xfrm flipV="1">
                    <a:off x="3439235" y="4084506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/>
                  <p:cNvCxnSpPr/>
                  <p:nvPr/>
                </p:nvCxnSpPr>
                <p:spPr>
                  <a:xfrm flipV="1">
                    <a:off x="3921835" y="4121894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/>
                  <p:cNvCxnSpPr/>
                  <p:nvPr/>
                </p:nvCxnSpPr>
                <p:spPr>
                  <a:xfrm flipV="1">
                    <a:off x="4442828" y="4092312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/>
                  <p:cNvCxnSpPr/>
                  <p:nvPr/>
                </p:nvCxnSpPr>
                <p:spPr>
                  <a:xfrm flipV="1">
                    <a:off x="5584958" y="4184703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/>
                  <p:cNvCxnSpPr/>
                  <p:nvPr/>
                </p:nvCxnSpPr>
                <p:spPr>
                  <a:xfrm flipH="1" flipV="1">
                    <a:off x="6068508" y="4206251"/>
                    <a:ext cx="208467" cy="314237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/>
                  <p:cNvCxnSpPr/>
                  <p:nvPr/>
                </p:nvCxnSpPr>
                <p:spPr>
                  <a:xfrm flipV="1">
                    <a:off x="7635896" y="4577599"/>
                    <a:ext cx="137139" cy="164675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/>
                  <p:cNvCxnSpPr>
                    <a:endCxn id="43" idx="3"/>
                  </p:cNvCxnSpPr>
                  <p:nvPr/>
                </p:nvCxnSpPr>
                <p:spPr>
                  <a:xfrm flipV="1">
                    <a:off x="7664681" y="4978297"/>
                    <a:ext cx="203749" cy="49348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>
                    <a:stCxn id="13" idx="1"/>
                  </p:cNvCxnSpPr>
                  <p:nvPr/>
                </p:nvCxnSpPr>
                <p:spPr>
                  <a:xfrm flipH="1">
                    <a:off x="8003564" y="3733637"/>
                    <a:ext cx="130753" cy="416426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" name="Rectangle 14"/>
              <p:cNvSpPr/>
              <p:nvPr/>
            </p:nvSpPr>
            <p:spPr>
              <a:xfrm>
                <a:off x="6414186" y="3501513"/>
                <a:ext cx="1083951" cy="5847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00B050"/>
                    </a:solidFill>
                  </a:rPr>
                  <a:t>Cold Box</a:t>
                </a:r>
              </a:p>
              <a:p>
                <a:r>
                  <a:rPr lang="en-GB" sz="1600" b="1" dirty="0" smtClean="0">
                    <a:solidFill>
                      <a:srgbClr val="00B050"/>
                    </a:solidFill>
                  </a:rPr>
                  <a:t> 5 g/s</a:t>
                </a:r>
                <a:endParaRPr lang="en-GB" sz="16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6" name="Straight Arrow Connector 15"/>
              <p:cNvCxnSpPr>
                <a:stCxn id="15" idx="3"/>
              </p:cNvCxnSpPr>
              <p:nvPr/>
            </p:nvCxnSpPr>
            <p:spPr>
              <a:xfrm flipV="1">
                <a:off x="7498137" y="3759261"/>
                <a:ext cx="323304" cy="3464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ectangle 12"/>
            <p:cNvSpPr/>
            <p:nvPr/>
          </p:nvSpPr>
          <p:spPr>
            <a:xfrm>
              <a:off x="8134317" y="3441249"/>
              <a:ext cx="856325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sz="1600" b="1" dirty="0" smtClean="0">
                  <a:solidFill>
                    <a:srgbClr val="5F5F5F"/>
                  </a:solidFill>
                </a:rPr>
                <a:t>Buffer</a:t>
              </a:r>
            </a:p>
            <a:p>
              <a:r>
                <a:rPr lang="en-GB" sz="1600" b="1" dirty="0" smtClean="0">
                  <a:solidFill>
                    <a:srgbClr val="5F5F5F"/>
                  </a:solidFill>
                </a:rPr>
                <a:t>6 </a:t>
              </a:r>
              <a:r>
                <a:rPr lang="en-GB" sz="1600" b="1" dirty="0" err="1" smtClean="0">
                  <a:solidFill>
                    <a:srgbClr val="5F5F5F"/>
                  </a:solidFill>
                </a:rPr>
                <a:t>kLHe</a:t>
              </a:r>
              <a:endParaRPr lang="en-GB" sz="1600" dirty="0">
                <a:solidFill>
                  <a:srgbClr val="5F5F5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55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smtClean="0"/>
              <a:t>Two nested cryostats, operating in the temperature range 1.9-4.3 K, at atmospheric pressure</a:t>
            </a:r>
          </a:p>
          <a:p>
            <a:r>
              <a:rPr lang="en-GB" sz="2800" dirty="0" smtClean="0"/>
              <a:t>Installed in the pit of FRESCA1</a:t>
            </a:r>
          </a:p>
          <a:p>
            <a:r>
              <a:rPr lang="en-GB" sz="2800" dirty="0" smtClean="0"/>
              <a:t>Magnet cold all along the year, operated with LHC 13 kA leads</a:t>
            </a:r>
          </a:p>
          <a:p>
            <a:r>
              <a:rPr lang="en-GB" sz="2800" dirty="0" smtClean="0"/>
              <a:t>Inner cryostat cycled twice a week (300-1.9 K)</a:t>
            </a:r>
          </a:p>
          <a:p>
            <a:r>
              <a:rPr lang="en-GB" sz="2800" dirty="0" smtClean="0"/>
              <a:t>Mechanical coupling between inner cryostat and magnet is required</a:t>
            </a:r>
          </a:p>
          <a:p>
            <a:r>
              <a:rPr lang="en-GB" sz="2800" dirty="0" smtClean="0"/>
              <a:t>Possibility to rotate the inner cryostat sample insert by 90deg. </a:t>
            </a:r>
            <a:r>
              <a:rPr lang="en-GB" sz="2800" dirty="0"/>
              <a:t>w</a:t>
            </a:r>
            <a:r>
              <a:rPr lang="en-GB" sz="2800" dirty="0" smtClean="0"/>
              <a:t>hen cold (</a:t>
            </a:r>
            <a:r>
              <a:rPr lang="en-GB" sz="2800" dirty="0" err="1" smtClean="0"/>
              <a:t>LHe</a:t>
            </a:r>
            <a:r>
              <a:rPr lang="en-GB" sz="2800" dirty="0" smtClean="0"/>
              <a:t>).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2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0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80" r="8578"/>
          <a:stretch/>
        </p:blipFill>
        <p:spPr>
          <a:xfrm>
            <a:off x="-210539" y="961062"/>
            <a:ext cx="9065744" cy="4719671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546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32 kA quick connect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68" y="1155873"/>
            <a:ext cx="8642624" cy="492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0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9995" y="1228342"/>
            <a:ext cx="4035229" cy="4308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of the 13 kA LHC leads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1062"/>
            <a:ext cx="5631543" cy="342517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Operates </a:t>
            </a:r>
            <a:r>
              <a:rPr lang="en-GB" dirty="0"/>
              <a:t>in </a:t>
            </a:r>
            <a:r>
              <a:rPr lang="en-GB" dirty="0" smtClean="0"/>
              <a:t>the  </a:t>
            </a:r>
            <a:r>
              <a:rPr lang="en-GB" dirty="0"/>
              <a:t>range </a:t>
            </a:r>
            <a:r>
              <a:rPr lang="en-GB" dirty="0" smtClean="0"/>
              <a:t>4K-300 K</a:t>
            </a:r>
          </a:p>
          <a:p>
            <a:r>
              <a:rPr lang="en-GB" dirty="0" smtClean="0"/>
              <a:t>Consists of: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resistive section, convection cooled by </a:t>
            </a:r>
            <a:r>
              <a:rPr lang="en-GB" b="1" dirty="0"/>
              <a:t>helium gas </a:t>
            </a:r>
            <a:r>
              <a:rPr lang="en-GB" dirty="0"/>
              <a:t>available in the </a:t>
            </a:r>
            <a:r>
              <a:rPr lang="en-GB" b="1" dirty="0"/>
              <a:t>LHC machine </a:t>
            </a:r>
            <a:r>
              <a:rPr lang="en-GB" dirty="0"/>
              <a:t>at a nominal temperature of about </a:t>
            </a:r>
            <a:r>
              <a:rPr lang="en-GB" b="1" dirty="0"/>
              <a:t>20 </a:t>
            </a:r>
            <a:r>
              <a:rPr lang="en-GB" b="1" dirty="0" smtClean="0"/>
              <a:t>K</a:t>
            </a:r>
          </a:p>
          <a:p>
            <a:pPr lvl="1"/>
            <a:r>
              <a:rPr lang="en-GB" dirty="0"/>
              <a:t>a </a:t>
            </a:r>
            <a:r>
              <a:rPr lang="en-GB" b="1" dirty="0"/>
              <a:t>superconducting section</a:t>
            </a:r>
            <a:r>
              <a:rPr lang="en-GB" dirty="0"/>
              <a:t>,</a:t>
            </a:r>
            <a:r>
              <a:rPr lang="en-GB" b="1" dirty="0"/>
              <a:t> self-cooled </a:t>
            </a:r>
            <a:r>
              <a:rPr lang="en-GB" dirty="0"/>
              <a:t>by the vapour generated by the heat conducted by the lead itself at </a:t>
            </a:r>
            <a:r>
              <a:rPr lang="en-GB" b="1" dirty="0"/>
              <a:t>4.5 </a:t>
            </a:r>
            <a:r>
              <a:rPr lang="en-GB" b="1" dirty="0" smtClean="0"/>
              <a:t>K</a:t>
            </a:r>
          </a:p>
          <a:p>
            <a:pPr marL="36576" indent="0">
              <a:buNone/>
            </a:pPr>
            <a:r>
              <a:rPr lang="en-GB" dirty="0" smtClean="0"/>
              <a:t>=&gt;</a:t>
            </a:r>
            <a:r>
              <a:rPr lang="en-GB" b="1" dirty="0" smtClean="0"/>
              <a:t>The </a:t>
            </a:r>
            <a:r>
              <a:rPr lang="en-GB" b="1" dirty="0"/>
              <a:t>two circuits are hydraulically separated.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7120" r="42723" b="12934"/>
          <a:stretch/>
        </p:blipFill>
        <p:spPr>
          <a:xfrm>
            <a:off x="800392" y="4339908"/>
            <a:ext cx="4030757" cy="195367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64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013144" y="331814"/>
            <a:ext cx="2967651" cy="3467847"/>
            <a:chOff x="2637320" y="725713"/>
            <a:chExt cx="4979456" cy="513890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7320" y="725713"/>
              <a:ext cx="4812630" cy="513890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788834" y="2844024"/>
              <a:ext cx="1827942" cy="4675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5</a:t>
              </a:r>
              <a:r>
                <a:rPr lang="en-GB" dirty="0" smtClean="0">
                  <a:solidFill>
                    <a:srgbClr val="FF0000"/>
                  </a:solidFill>
                </a:rPr>
                <a:t> K He gas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Flow scheme of 13 kA leads in FRESCA2 without the 20 K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8691" y="1227556"/>
            <a:ext cx="6261100" cy="4667421"/>
          </a:xfrm>
        </p:spPr>
        <p:txBody>
          <a:bodyPr>
            <a:normAutofit/>
          </a:bodyPr>
          <a:lstStyle/>
          <a:p>
            <a:r>
              <a:rPr lang="en-GB" sz="2400" dirty="0"/>
              <a:t>HTS part of the leads self </a:t>
            </a:r>
            <a:r>
              <a:rPr lang="en-GB" sz="2400" dirty="0" smtClean="0"/>
              <a:t>cooled (as LHC)</a:t>
            </a:r>
            <a:endParaRPr lang="en-GB" sz="2400" dirty="0"/>
          </a:p>
          <a:p>
            <a:r>
              <a:rPr lang="en-GB" sz="2400" dirty="0" smtClean="0"/>
              <a:t>Boil off of </a:t>
            </a:r>
            <a:r>
              <a:rPr lang="en-GB" sz="2400" dirty="0" err="1" smtClean="0"/>
              <a:t>cryostat+leads</a:t>
            </a:r>
            <a:r>
              <a:rPr lang="en-GB" sz="2400" dirty="0" smtClean="0"/>
              <a:t> used to cool down the HEX of the leads: 5 K He gas</a:t>
            </a:r>
          </a:p>
          <a:p>
            <a:r>
              <a:rPr lang="en-GB" sz="2400" dirty="0" smtClean="0"/>
              <a:t>The leads were tested in SM18 with this </a:t>
            </a:r>
            <a:r>
              <a:rPr lang="en-GB" sz="2400" dirty="0" smtClean="0"/>
              <a:t>configuration over 4 hours</a:t>
            </a:r>
            <a:endParaRPr lang="en-GB" sz="2400" dirty="0" smtClean="0"/>
          </a:p>
          <a:p>
            <a:pPr lvl="1"/>
            <a:r>
              <a:rPr lang="en-GB" sz="2000" dirty="0" smtClean="0"/>
              <a:t>Safe operation with T</a:t>
            </a:r>
            <a:r>
              <a:rPr lang="en-GB" sz="2000" baseline="-25000" dirty="0" smtClean="0"/>
              <a:t>HTS</a:t>
            </a:r>
            <a:r>
              <a:rPr lang="en-GB" sz="2000" dirty="0" smtClean="0"/>
              <a:t>= 50 K</a:t>
            </a:r>
          </a:p>
          <a:p>
            <a:pPr lvl="1"/>
            <a:r>
              <a:rPr lang="en-GB" sz="2000" dirty="0" smtClean="0"/>
              <a:t>Vdrop~65 mV @ 12.4 kA</a:t>
            </a:r>
          </a:p>
          <a:p>
            <a:pPr lvl="1"/>
            <a:r>
              <a:rPr lang="en-GB" sz="2000" dirty="0" smtClean="0"/>
              <a:t>Mass flow of 0.6 g/s @12.4 kA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688" y="4736323"/>
            <a:ext cx="4615112" cy="23297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5" y="4493962"/>
            <a:ext cx="4068537" cy="243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1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Motivation</a:t>
            </a:r>
            <a:endParaRPr lang="en-GB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0" y="929604"/>
            <a:ext cx="9047747" cy="5432773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300" b="1" dirty="0"/>
              <a:t>P</a:t>
            </a:r>
            <a:r>
              <a:rPr lang="en-GB" sz="3300" b="1" dirty="0" smtClean="0"/>
              <a:t>erform </a:t>
            </a:r>
            <a:r>
              <a:rPr lang="en-GB" sz="3300" b="1" dirty="0"/>
              <a:t>the electrical characterization of superconducting cables at temperatures in between 4.3 K and 1.9 K and in fields of up to 13 </a:t>
            </a:r>
            <a:r>
              <a:rPr lang="en-GB" sz="3300" b="1" dirty="0" smtClean="0"/>
              <a:t>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The basic characterization of a superconducting cable sample in the FRESCA2 test facility </a:t>
            </a:r>
            <a:r>
              <a:rPr lang="en-GB" b="1" dirty="0" smtClean="0"/>
              <a:t>involves:</a:t>
            </a:r>
          </a:p>
          <a:p>
            <a:pPr marL="69723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900" b="1" dirty="0"/>
              <a:t>C</a:t>
            </a:r>
            <a:r>
              <a:rPr lang="en-GB" sz="2900" b="1" dirty="0" smtClean="0"/>
              <a:t>ool-down </a:t>
            </a:r>
            <a:r>
              <a:rPr lang="en-GB" sz="2900" dirty="0" smtClean="0"/>
              <a:t>of the </a:t>
            </a:r>
            <a:r>
              <a:rPr lang="en-GB" sz="2900" dirty="0"/>
              <a:t>sample </a:t>
            </a:r>
            <a:r>
              <a:rPr lang="en-GB" sz="2900" dirty="0" smtClean="0"/>
              <a:t>to </a:t>
            </a:r>
            <a:r>
              <a:rPr lang="en-GB" sz="2900" b="1" dirty="0" smtClean="0"/>
              <a:t>1.9 – 4.3 K</a:t>
            </a:r>
          </a:p>
          <a:p>
            <a:pPr marL="69723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900" b="1" dirty="0" smtClean="0"/>
              <a:t>Apply DC field </a:t>
            </a:r>
            <a:r>
              <a:rPr lang="en-GB" sz="2900" dirty="0" smtClean="0"/>
              <a:t>(0-13 T) on the sample</a:t>
            </a:r>
          </a:p>
          <a:p>
            <a:pPr marL="69723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900" b="1" dirty="0" smtClean="0"/>
              <a:t>Ramp current</a:t>
            </a:r>
            <a:r>
              <a:rPr lang="en-GB" sz="2900" b="1" dirty="0"/>
              <a:t> </a:t>
            </a:r>
            <a:r>
              <a:rPr lang="en-GB" sz="2900" dirty="0" smtClean="0"/>
              <a:t>in the sample  until that </a:t>
            </a:r>
            <a:r>
              <a:rPr lang="en-GB" sz="2900" dirty="0"/>
              <a:t>Quench Detection System </a:t>
            </a:r>
            <a:r>
              <a:rPr lang="en-GB" sz="2900" dirty="0" smtClean="0"/>
              <a:t> detect a quench</a:t>
            </a:r>
          </a:p>
          <a:p>
            <a:pPr marL="69723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900" dirty="0" smtClean="0"/>
              <a:t>Measure the </a:t>
            </a:r>
            <a:r>
              <a:rPr lang="en-GB" sz="2900" b="1" dirty="0" smtClean="0"/>
              <a:t>voltage</a:t>
            </a:r>
            <a:r>
              <a:rPr lang="en-GB" sz="2900" dirty="0" smtClean="0"/>
              <a:t>, </a:t>
            </a:r>
            <a:r>
              <a:rPr lang="en-GB" sz="2900" dirty="0"/>
              <a:t>the </a:t>
            </a:r>
            <a:r>
              <a:rPr lang="en-GB" sz="2900" b="1" dirty="0"/>
              <a:t>current</a:t>
            </a:r>
            <a:r>
              <a:rPr lang="en-GB" sz="2900" dirty="0"/>
              <a:t> </a:t>
            </a:r>
            <a:r>
              <a:rPr lang="en-GB" sz="2900" dirty="0" smtClean="0"/>
              <a:t>(sample </a:t>
            </a:r>
            <a:r>
              <a:rPr lang="en-GB" sz="2900" dirty="0"/>
              <a:t>and </a:t>
            </a:r>
            <a:r>
              <a:rPr lang="en-GB" sz="2900" dirty="0" smtClean="0"/>
              <a:t>magnet) </a:t>
            </a:r>
            <a:r>
              <a:rPr lang="en-GB" sz="2900" dirty="0"/>
              <a:t>and the </a:t>
            </a:r>
            <a:r>
              <a:rPr lang="en-GB" sz="2900" b="1" dirty="0"/>
              <a:t>temperature</a:t>
            </a:r>
            <a:r>
              <a:rPr lang="en-GB" sz="2900" dirty="0"/>
              <a:t> of the </a:t>
            </a:r>
            <a:r>
              <a:rPr lang="en-GB" sz="2900" b="1" dirty="0" err="1" smtClean="0"/>
              <a:t>LHe</a:t>
            </a:r>
            <a:r>
              <a:rPr lang="en-GB" sz="2900" dirty="0" smtClean="0"/>
              <a:t> thanks to a </a:t>
            </a:r>
            <a:r>
              <a:rPr lang="en-GB" sz="2900" dirty="0"/>
              <a:t>dedicated </a:t>
            </a:r>
            <a:r>
              <a:rPr lang="en-GB" sz="2900" dirty="0" smtClean="0"/>
              <a:t>Data </a:t>
            </a:r>
            <a:r>
              <a:rPr lang="en-GB" sz="2900" dirty="0"/>
              <a:t>A</a:t>
            </a:r>
            <a:r>
              <a:rPr lang="en-GB" sz="2900" dirty="0" smtClean="0"/>
              <a:t>cquisition </a:t>
            </a:r>
            <a:r>
              <a:rPr lang="en-GB" sz="2900" dirty="0"/>
              <a:t>S</a:t>
            </a:r>
            <a:r>
              <a:rPr lang="en-GB" sz="2900" dirty="0" smtClean="0"/>
              <a:t>ystem </a:t>
            </a:r>
            <a:r>
              <a:rPr lang="en-GB" sz="2900" dirty="0"/>
              <a:t>(DAQ).</a:t>
            </a:r>
          </a:p>
          <a:p>
            <a:pPr marL="0" indent="0">
              <a:buNone/>
            </a:pP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 smtClean="0"/>
              <a:t>Other types of measurements </a:t>
            </a:r>
            <a:r>
              <a:rPr lang="en-US" sz="3200" dirty="0" smtClean="0"/>
              <a:t>could also be performed  in FRESCA2, like </a:t>
            </a:r>
            <a:r>
              <a:rPr lang="en-US" sz="3200" b="1" dirty="0" smtClean="0"/>
              <a:t>Normal Zone Propagation Velocity</a:t>
            </a:r>
            <a:r>
              <a:rPr lang="en-US" sz="3200" dirty="0" smtClean="0"/>
              <a:t>, </a:t>
            </a:r>
            <a:r>
              <a:rPr lang="en-US" sz="3200" b="1" dirty="0" smtClean="0"/>
              <a:t>Minimum quench Energy</a:t>
            </a:r>
            <a:r>
              <a:rPr lang="en-US" sz="3200" dirty="0" smtClean="0"/>
              <a:t>, </a:t>
            </a:r>
            <a:r>
              <a:rPr lang="en-US" sz="3200" b="1" dirty="0" smtClean="0"/>
              <a:t>Current distribution </a:t>
            </a:r>
            <a:r>
              <a:rPr lang="en-US" sz="3200" dirty="0" smtClean="0"/>
              <a:t>among the strands…</a:t>
            </a:r>
            <a:endParaRPr lang="en-GB" sz="1900" dirty="0" smtClean="0"/>
          </a:p>
        </p:txBody>
      </p:sp>
    </p:spTree>
    <p:extLst>
      <p:ext uri="{BB962C8B-B14F-4D97-AF65-F5344CB8AC3E}">
        <p14:creationId xmlns:p14="http://schemas.microsoft.com/office/powerpoint/2010/main" val="78646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Where and When</a:t>
            </a:r>
            <a:endParaRPr lang="en-GB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0" y="929604"/>
            <a:ext cx="9047747" cy="52933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FRESCA2 test facility will be installed in b.163, in the existing superconducting strand and cable test stand of MSC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FRESCA2 cryostat will be placed in the pit of FRESCA1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Commissioning of FRESCA2 test facility at </a:t>
            </a:r>
            <a:r>
              <a:rPr lang="en-US" sz="2800" b="1" dirty="0" smtClean="0">
                <a:solidFill>
                  <a:srgbClr val="FF0000"/>
                </a:solidFill>
              </a:rPr>
              <a:t>end of 2019</a:t>
            </a:r>
            <a:endParaRPr lang="en-US" sz="2800" b="1" dirty="0">
              <a:solidFill>
                <a:srgbClr val="FF0000"/>
              </a:solidFill>
            </a:endParaRPr>
          </a:p>
          <a:p>
            <a:pPr marL="448056" lvl="1" indent="0">
              <a:buNone/>
            </a:pPr>
            <a:endParaRPr lang="en-GB" sz="1800" dirty="0" smtClean="0"/>
          </a:p>
          <a:p>
            <a:pPr lvl="1"/>
            <a:endParaRPr lang="en-GB" sz="2000" dirty="0" smtClean="0"/>
          </a:p>
          <a:p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198114" y="2145297"/>
            <a:ext cx="8365044" cy="3156515"/>
            <a:chOff x="625598" y="3171946"/>
            <a:chExt cx="8365044" cy="3156515"/>
          </a:xfrm>
        </p:grpSpPr>
        <p:grpSp>
          <p:nvGrpSpPr>
            <p:cNvPr id="9" name="Group 8"/>
            <p:cNvGrpSpPr/>
            <p:nvPr/>
          </p:nvGrpSpPr>
          <p:grpSpPr>
            <a:xfrm>
              <a:off x="625598" y="3171946"/>
              <a:ext cx="8192646" cy="3156515"/>
              <a:chOff x="625598" y="3162421"/>
              <a:chExt cx="8192646" cy="3156515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625598" y="3162421"/>
                <a:ext cx="8192646" cy="3156515"/>
                <a:chOff x="625598" y="3162421"/>
                <a:chExt cx="8192646" cy="3156515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625598" y="3162421"/>
                  <a:ext cx="8192646" cy="3156515"/>
                  <a:chOff x="625598" y="3181471"/>
                  <a:chExt cx="8192646" cy="3156515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25598" y="3181471"/>
                    <a:ext cx="8192646" cy="3156515"/>
                    <a:chOff x="1511304" y="831146"/>
                    <a:chExt cx="8306464" cy="3325049"/>
                  </a:xfrm>
                </p:grpSpPr>
                <p:pic>
                  <p:nvPicPr>
                    <p:cNvPr id="46" name="Picture 45"/>
                    <p:cNvPicPr>
                      <a:picLocks noChangeAspect="1"/>
                    </p:cNvPicPr>
                    <p:nvPr/>
                  </p:nvPicPr>
                  <p:blipFill rotWithShape="1">
                    <a:blip r:embed="rId2" cstate="email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30407"/>
                    <a:stretch/>
                  </p:blipFill>
                  <p:spPr>
                    <a:xfrm>
                      <a:off x="1511304" y="831146"/>
                      <a:ext cx="8306464" cy="332504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3469837" y="2745407"/>
                      <a:ext cx="759806" cy="624202"/>
                    </a:xfrm>
                    <a:prstGeom prst="rect">
                      <a:avLst/>
                    </a:prstGeom>
                    <a:noFill/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7443912" y="1387994"/>
                      <a:ext cx="759806" cy="624202"/>
                    </a:xfrm>
                    <a:prstGeom prst="rect">
                      <a:avLst/>
                    </a:prstGeom>
                    <a:noFill/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28" name="Rectangle 27"/>
                  <p:cNvSpPr/>
                  <p:nvPr/>
                </p:nvSpPr>
                <p:spPr>
                  <a:xfrm>
                    <a:off x="5291640" y="4572638"/>
                    <a:ext cx="628698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VSM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5963427" y="4488657"/>
                    <a:ext cx="627095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RRR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4399564" y="4502538"/>
                    <a:ext cx="908337" cy="58477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Magnetization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4953781" y="4109365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Rectangle 31"/>
                  <p:cNvSpPr/>
                  <p:nvPr/>
                </p:nvSpPr>
                <p:spPr>
                  <a:xfrm>
                    <a:off x="6530975" y="4443560"/>
                    <a:ext cx="1138453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FRESCA1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6503253" y="4851196"/>
                    <a:ext cx="1138453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srgbClr val="FF0000"/>
                        </a:solidFill>
                      </a:rPr>
                      <a:t>FRESCA2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4" name="Oval 33"/>
                  <p:cNvSpPr/>
                  <p:nvPr/>
                </p:nvSpPr>
                <p:spPr>
                  <a:xfrm>
                    <a:off x="2807679" y="3928435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" name="Oval 34"/>
                  <p:cNvSpPr/>
                  <p:nvPr/>
                </p:nvSpPr>
                <p:spPr>
                  <a:xfrm>
                    <a:off x="3319170" y="3909415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Oval 35"/>
                  <p:cNvSpPr/>
                  <p:nvPr/>
                </p:nvSpPr>
                <p:spPr>
                  <a:xfrm>
                    <a:off x="3828517" y="3919567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>
                  <a:xfrm>
                    <a:off x="4333344" y="3919567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Oval 37"/>
                  <p:cNvSpPr/>
                  <p:nvPr/>
                </p:nvSpPr>
                <p:spPr>
                  <a:xfrm>
                    <a:off x="4836295" y="3937990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5493942" y="3919567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" name="Oval 39"/>
                  <p:cNvSpPr/>
                  <p:nvPr/>
                </p:nvSpPr>
                <p:spPr>
                  <a:xfrm>
                    <a:off x="5848372" y="3918313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Oval 40"/>
                  <p:cNvSpPr/>
                  <p:nvPr/>
                </p:nvSpPr>
                <p:spPr>
                  <a:xfrm>
                    <a:off x="7809981" y="4410654"/>
                    <a:ext cx="245944" cy="273294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" name="Oval 41"/>
                  <p:cNvSpPr/>
                  <p:nvPr/>
                </p:nvSpPr>
                <p:spPr>
                  <a:xfrm>
                    <a:off x="7832412" y="4764076"/>
                    <a:ext cx="245944" cy="27329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2601036" y="4484140"/>
                    <a:ext cx="1852461" cy="3385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600" b="1" dirty="0" err="1" smtClean="0">
                        <a:solidFill>
                          <a:srgbClr val="0070C0"/>
                        </a:solidFill>
                      </a:rPr>
                      <a:t>Ic</a:t>
                    </a:r>
                    <a:r>
                      <a:rPr lang="en-GB" sz="1600" b="1" dirty="0" smtClean="0">
                        <a:solidFill>
                          <a:srgbClr val="0070C0"/>
                        </a:solidFill>
                      </a:rPr>
                      <a:t> strands 1-4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44" name="Oval 43"/>
                  <p:cNvSpPr/>
                  <p:nvPr/>
                </p:nvSpPr>
                <p:spPr>
                  <a:xfrm>
                    <a:off x="7800108" y="4029030"/>
                    <a:ext cx="245944" cy="273294"/>
                  </a:xfrm>
                  <a:prstGeom prst="ellipse">
                    <a:avLst/>
                  </a:prstGeom>
                  <a:solidFill>
                    <a:srgbClr val="5F5F5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Oval 44"/>
                  <p:cNvSpPr/>
                  <p:nvPr/>
                </p:nvSpPr>
                <p:spPr>
                  <a:xfrm>
                    <a:off x="7724210" y="3619145"/>
                    <a:ext cx="245944" cy="273294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>
                  <a:off x="2918535" y="3733637"/>
                  <a:ext cx="5215782" cy="1294008"/>
                  <a:chOff x="2918535" y="3733637"/>
                  <a:chExt cx="5215782" cy="1294008"/>
                </a:xfrm>
              </p:grpSpPr>
              <p:cxnSp>
                <p:nvCxnSpPr>
                  <p:cNvPr id="17" name="Straight Arrow Connector 16"/>
                  <p:cNvCxnSpPr/>
                  <p:nvPr/>
                </p:nvCxnSpPr>
                <p:spPr>
                  <a:xfrm flipV="1">
                    <a:off x="2918535" y="4084506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/>
                  <p:cNvCxnSpPr/>
                  <p:nvPr/>
                </p:nvCxnSpPr>
                <p:spPr>
                  <a:xfrm flipV="1">
                    <a:off x="3439235" y="4084506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/>
                  <p:cNvCxnSpPr/>
                  <p:nvPr/>
                </p:nvCxnSpPr>
                <p:spPr>
                  <a:xfrm flipV="1">
                    <a:off x="3921835" y="4121894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/>
                  <p:cNvCxnSpPr/>
                  <p:nvPr/>
                </p:nvCxnSpPr>
                <p:spPr>
                  <a:xfrm flipV="1">
                    <a:off x="4442828" y="4092312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/>
                  <p:cNvCxnSpPr/>
                  <p:nvPr/>
                </p:nvCxnSpPr>
                <p:spPr>
                  <a:xfrm flipV="1">
                    <a:off x="5584958" y="4184703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/>
                  <p:cNvCxnSpPr/>
                  <p:nvPr/>
                </p:nvCxnSpPr>
                <p:spPr>
                  <a:xfrm flipH="1" flipV="1">
                    <a:off x="6068508" y="4206251"/>
                    <a:ext cx="208467" cy="314237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/>
                  <p:cNvCxnSpPr/>
                  <p:nvPr/>
                </p:nvCxnSpPr>
                <p:spPr>
                  <a:xfrm flipV="1">
                    <a:off x="7635896" y="4577599"/>
                    <a:ext cx="137139" cy="164675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/>
                  <p:cNvCxnSpPr>
                    <a:endCxn id="42" idx="3"/>
                  </p:cNvCxnSpPr>
                  <p:nvPr/>
                </p:nvCxnSpPr>
                <p:spPr>
                  <a:xfrm flipV="1">
                    <a:off x="7664681" y="4978297"/>
                    <a:ext cx="203749" cy="49348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/>
                  <p:cNvCxnSpPr>
                    <a:stCxn id="10" idx="1"/>
                  </p:cNvCxnSpPr>
                  <p:nvPr/>
                </p:nvCxnSpPr>
                <p:spPr>
                  <a:xfrm flipH="1">
                    <a:off x="8003564" y="3733637"/>
                    <a:ext cx="130753" cy="416426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2" name="Rectangle 11"/>
              <p:cNvSpPr/>
              <p:nvPr/>
            </p:nvSpPr>
            <p:spPr>
              <a:xfrm>
                <a:off x="6414186" y="3501513"/>
                <a:ext cx="1083951" cy="5847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00B050"/>
                    </a:solidFill>
                  </a:rPr>
                  <a:t>Cold Box</a:t>
                </a:r>
              </a:p>
              <a:p>
                <a:r>
                  <a:rPr lang="en-GB" sz="1600" b="1" dirty="0" smtClean="0">
                    <a:solidFill>
                      <a:srgbClr val="00B050"/>
                    </a:solidFill>
                  </a:rPr>
                  <a:t> 5 g/s</a:t>
                </a:r>
                <a:endParaRPr lang="en-GB" sz="16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3" name="Straight Arrow Connector 12"/>
              <p:cNvCxnSpPr>
                <a:stCxn id="12" idx="3"/>
              </p:cNvCxnSpPr>
              <p:nvPr/>
            </p:nvCxnSpPr>
            <p:spPr>
              <a:xfrm flipV="1">
                <a:off x="7498137" y="3759261"/>
                <a:ext cx="323304" cy="3464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8134317" y="3441249"/>
              <a:ext cx="856325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sz="1600" b="1" dirty="0" smtClean="0">
                  <a:solidFill>
                    <a:srgbClr val="5F5F5F"/>
                  </a:solidFill>
                </a:rPr>
                <a:t>Buffer</a:t>
              </a:r>
            </a:p>
            <a:p>
              <a:r>
                <a:rPr lang="en-GB" sz="1600" b="1" dirty="0" smtClean="0">
                  <a:solidFill>
                    <a:srgbClr val="5F5F5F"/>
                  </a:solidFill>
                </a:rPr>
                <a:t>6 </a:t>
              </a:r>
              <a:r>
                <a:rPr lang="en-GB" sz="1600" b="1" dirty="0" err="1" smtClean="0">
                  <a:solidFill>
                    <a:srgbClr val="5F5F5F"/>
                  </a:solidFill>
                </a:rPr>
                <a:t>kLHe</a:t>
              </a:r>
              <a:endParaRPr lang="en-GB" sz="1600" dirty="0">
                <a:solidFill>
                  <a:srgbClr val="5F5F5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610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FRESCA2 </a:t>
            </a:r>
            <a:r>
              <a:rPr lang="en-GB" sz="4400" dirty="0"/>
              <a:t>functional </a:t>
            </a:r>
            <a:r>
              <a:rPr lang="en-GB" sz="4400" dirty="0" smtClean="0"/>
              <a:t>specification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9579"/>
            <a:ext cx="9144000" cy="4667421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Describe the requirements for FRESCA2 test facility:</a:t>
            </a:r>
          </a:p>
          <a:p>
            <a:pPr lvl="1"/>
            <a:r>
              <a:rPr lang="en-US" dirty="0" smtClean="0"/>
              <a:t>FRESCA2 magnet</a:t>
            </a:r>
            <a:endParaRPr lang="en-GB" dirty="0" smtClean="0"/>
          </a:p>
          <a:p>
            <a:pPr lvl="1"/>
            <a:r>
              <a:rPr lang="en-GB" dirty="0" smtClean="0"/>
              <a:t>FRESCA2 Cryostat</a:t>
            </a:r>
          </a:p>
          <a:p>
            <a:pPr lvl="1"/>
            <a:r>
              <a:rPr lang="en-GB" dirty="0" smtClean="0"/>
              <a:t>FRESCA2 Current leads</a:t>
            </a:r>
          </a:p>
          <a:p>
            <a:pPr lvl="1"/>
            <a:r>
              <a:rPr lang="en-GB" dirty="0" smtClean="0"/>
              <a:t>Cryogenic operation of FRESCA2</a:t>
            </a:r>
          </a:p>
          <a:p>
            <a:pPr lvl="1"/>
            <a:r>
              <a:rPr lang="en-GB" dirty="0" smtClean="0"/>
              <a:t>Cryogenic operation of b.163 </a:t>
            </a:r>
            <a:r>
              <a:rPr lang="en-GB" dirty="0" err="1" smtClean="0"/>
              <a:t>LHe</a:t>
            </a:r>
            <a:r>
              <a:rPr lang="en-GB" dirty="0" smtClean="0"/>
              <a:t> test facility </a:t>
            </a:r>
          </a:p>
          <a:p>
            <a:pPr lvl="1"/>
            <a:r>
              <a:rPr lang="en-GB" dirty="0" smtClean="0"/>
              <a:t>Electrical distribution and water cooling</a:t>
            </a:r>
          </a:p>
          <a:p>
            <a:pPr lvl="1"/>
            <a:r>
              <a:rPr lang="en-GB" dirty="0" smtClean="0"/>
              <a:t>FRESCA2 Magnet and sample protection</a:t>
            </a:r>
          </a:p>
          <a:p>
            <a:pPr lvl="1"/>
            <a:r>
              <a:rPr lang="en-US" dirty="0" smtClean="0"/>
              <a:t>FRESCA2 Data acquisition system</a:t>
            </a:r>
          </a:p>
          <a:p>
            <a:pPr lvl="1"/>
            <a:r>
              <a:rPr lang="en-US" dirty="0" smtClean="0"/>
              <a:t>Integration study</a:t>
            </a:r>
            <a:endParaRPr lang="en-GB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pPr marL="36576" indent="0">
              <a:buNone/>
            </a:pPr>
            <a:r>
              <a:rPr lang="en-GB" sz="2400" b="1" dirty="0"/>
              <a:t>Functional Specification FRESCA2 </a:t>
            </a:r>
            <a:r>
              <a:rPr lang="en-GB" sz="2400" b="1" dirty="0" smtClean="0"/>
              <a:t>test facility Functional Specification </a:t>
            </a:r>
          </a:p>
          <a:p>
            <a:pPr marL="36576" indent="0">
              <a:buNone/>
            </a:pPr>
            <a:r>
              <a:rPr lang="en-GB" sz="2400" b="1" dirty="0" smtClean="0"/>
              <a:t>EDMS #1935596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4205" y="1717589"/>
            <a:ext cx="7648833" cy="16434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6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FRESCA2 Magnet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5137"/>
            <a:ext cx="9144000" cy="5291458"/>
          </a:xfrm>
        </p:spPr>
        <p:txBody>
          <a:bodyPr>
            <a:noAutofit/>
          </a:bodyPr>
          <a:lstStyle/>
          <a:p>
            <a:pPr lvl="1"/>
            <a:r>
              <a:rPr lang="en-US" sz="2400" dirty="0" smtClean="0"/>
              <a:t>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</a:t>
            </a:r>
            <a:r>
              <a:rPr lang="en-US" sz="2400" b="1" dirty="0" smtClean="0"/>
              <a:t>13 T dipole</a:t>
            </a:r>
            <a:r>
              <a:rPr lang="en-US" sz="2400" dirty="0" smtClean="0"/>
              <a:t> magnet </a:t>
            </a:r>
          </a:p>
          <a:p>
            <a:pPr lvl="1"/>
            <a:r>
              <a:rPr lang="en-US" sz="2400" b="1" dirty="0" smtClean="0"/>
              <a:t>100 mm </a:t>
            </a:r>
            <a:r>
              <a:rPr lang="en-US" sz="2400" dirty="0" smtClean="0"/>
              <a:t>aperture</a:t>
            </a:r>
          </a:p>
          <a:p>
            <a:pPr lvl="1"/>
            <a:endParaRPr lang="en-US" sz="1400" dirty="0"/>
          </a:p>
          <a:p>
            <a:pPr lvl="1"/>
            <a:endParaRPr lang="en-GB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070" y="2647924"/>
            <a:ext cx="2337830" cy="35067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5505" y="1837143"/>
            <a:ext cx="6631081" cy="3744284"/>
          </a:xfrm>
          <a:prstGeom prst="rect">
            <a:avLst/>
          </a:prstGeom>
        </p:spPr>
      </p:pic>
      <p:grpSp>
        <p:nvGrpSpPr>
          <p:cNvPr id="9" name="Groupe 1"/>
          <p:cNvGrpSpPr>
            <a:grpSpLocks/>
          </p:cNvGrpSpPr>
          <p:nvPr/>
        </p:nvGrpSpPr>
        <p:grpSpPr bwMode="auto">
          <a:xfrm>
            <a:off x="5745956" y="441146"/>
            <a:ext cx="3138488" cy="1991903"/>
            <a:chOff x="5166352" y="1585913"/>
            <a:chExt cx="3747485" cy="2419159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5166352" y="2785407"/>
              <a:ext cx="1536119" cy="1219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 xmlns:lc="http://schemas.openxmlformats.org/drawingml/2006/lockedCanvas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380408" y="2785407"/>
              <a:ext cx="1533429" cy="1219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 xmlns:lc="http://schemas.openxmlformats.org/drawingml/2006/lockedCanvas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66352" y="1585913"/>
              <a:ext cx="1536119" cy="1229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 xmlns:lc="http://schemas.openxmlformats.org/drawingml/2006/lockedCanvas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408" y="1585913"/>
              <a:ext cx="1533429" cy="1229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 xmlns:lc="http://schemas.openxmlformats.org/drawingml/2006/lockedCanvas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6244" y="1628944"/>
              <a:ext cx="3455595" cy="2314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 xmlns:lc="http://schemas.openxmlformats.org/drawingml/2006/lockedCanvas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273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813"/>
            <a:ext cx="9144000" cy="940443"/>
          </a:xfrm>
        </p:spPr>
        <p:txBody>
          <a:bodyPr>
            <a:normAutofit/>
          </a:bodyPr>
          <a:lstStyle/>
          <a:p>
            <a:r>
              <a:rPr lang="en-GB" sz="4400" dirty="0" smtClean="0"/>
              <a:t>FRESCA2 Cryostat (1/2)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1115"/>
            <a:ext cx="9144000" cy="5197085"/>
          </a:xfrm>
        </p:spPr>
        <p:txBody>
          <a:bodyPr>
            <a:noAutofit/>
          </a:bodyPr>
          <a:lstStyle/>
          <a:p>
            <a:r>
              <a:rPr lang="en-GB" sz="2000" b="1" u="sng" dirty="0" smtClean="0"/>
              <a:t>Outer cryostat</a:t>
            </a:r>
            <a:r>
              <a:rPr lang="en-GB" sz="2000" b="1" u="sng" dirty="0"/>
              <a:t>: containing the Nb</a:t>
            </a:r>
            <a:r>
              <a:rPr lang="en-GB" sz="2000" b="1" u="sng" baseline="-25000" dirty="0"/>
              <a:t>3</a:t>
            </a:r>
            <a:r>
              <a:rPr lang="en-GB" sz="2000" b="1" u="sng" dirty="0"/>
              <a:t>Sn dipole </a:t>
            </a:r>
            <a:r>
              <a:rPr lang="en-GB" sz="2000" b="1" u="sng" dirty="0" smtClean="0"/>
              <a:t>magnet </a:t>
            </a:r>
          </a:p>
          <a:p>
            <a:pPr lvl="1"/>
            <a:r>
              <a:rPr lang="en-GB" sz="1600" b="1" dirty="0" smtClean="0"/>
              <a:t>Lambda plate</a:t>
            </a:r>
            <a:r>
              <a:rPr lang="en-GB" sz="1600" dirty="0" smtClean="0"/>
              <a:t>, 4.3 K-1.9 K, operated at </a:t>
            </a:r>
            <a:r>
              <a:rPr lang="en-GB" sz="1600" b="1" dirty="0" smtClean="0"/>
              <a:t>atmospheric pressure</a:t>
            </a:r>
          </a:p>
          <a:p>
            <a:pPr lvl="1"/>
            <a:r>
              <a:rPr lang="en-GB" sz="1600" b="1" dirty="0" smtClean="0"/>
              <a:t>Dimensions</a:t>
            </a:r>
            <a:r>
              <a:rPr lang="en-GB" sz="1600" dirty="0" smtClean="0"/>
              <a:t>: </a:t>
            </a:r>
            <a:r>
              <a:rPr lang="en-GB" sz="1600" b="1" dirty="0" smtClean="0"/>
              <a:t>H&lt;4.10 m</a:t>
            </a:r>
            <a:r>
              <a:rPr lang="en-GB" sz="1600" dirty="0" smtClean="0"/>
              <a:t>, </a:t>
            </a:r>
            <a:r>
              <a:rPr lang="en-GB" sz="1600" b="1" dirty="0" smtClean="0"/>
              <a:t>Diam.&lt;2.5 m</a:t>
            </a:r>
          </a:p>
          <a:p>
            <a:pPr lvl="1"/>
            <a:r>
              <a:rPr lang="en-GB" sz="1600" b="1" dirty="0" smtClean="0"/>
              <a:t>Feedthroughs </a:t>
            </a:r>
            <a:r>
              <a:rPr lang="en-GB" sz="1600" dirty="0"/>
              <a:t>for instrumentation 3 in Lambda plate, 4 in top </a:t>
            </a:r>
            <a:r>
              <a:rPr lang="en-GB" sz="1600" dirty="0" smtClean="0"/>
              <a:t>plate</a:t>
            </a:r>
          </a:p>
          <a:p>
            <a:r>
              <a:rPr lang="en-GB" sz="2000" b="1" u="sng" dirty="0" smtClean="0"/>
              <a:t>Inner cryostat: containing the cable sample to be tested </a:t>
            </a:r>
          </a:p>
          <a:p>
            <a:pPr lvl="1"/>
            <a:r>
              <a:rPr lang="en-GB" sz="1600" b="1" dirty="0" smtClean="0"/>
              <a:t>Lambda </a:t>
            </a:r>
            <a:r>
              <a:rPr lang="en-GB" sz="1600" b="1" dirty="0"/>
              <a:t>plate</a:t>
            </a:r>
            <a:r>
              <a:rPr lang="en-GB" sz="1600" dirty="0"/>
              <a:t>, 4.3 K-1.9 K, operated at </a:t>
            </a:r>
            <a:r>
              <a:rPr lang="en-GB" sz="1600" b="1" dirty="0"/>
              <a:t>atmospheric pressure</a:t>
            </a:r>
          </a:p>
          <a:p>
            <a:pPr lvl="1"/>
            <a:r>
              <a:rPr lang="en-GB" sz="1600" b="1" dirty="0" smtClean="0"/>
              <a:t>Compatible </a:t>
            </a:r>
            <a:r>
              <a:rPr lang="en-GB" sz="1600" dirty="0" smtClean="0"/>
              <a:t>with </a:t>
            </a:r>
            <a:r>
              <a:rPr lang="en-GB" sz="1600" b="1" dirty="0" smtClean="0"/>
              <a:t>FRESCA1</a:t>
            </a:r>
            <a:r>
              <a:rPr lang="en-GB" sz="1600" dirty="0" smtClean="0"/>
              <a:t> sample </a:t>
            </a:r>
            <a:r>
              <a:rPr lang="en-GB" sz="1600" b="1" dirty="0" smtClean="0"/>
              <a:t>inserts</a:t>
            </a:r>
          </a:p>
          <a:p>
            <a:pPr lvl="1"/>
            <a:r>
              <a:rPr lang="en-GB" sz="1600" b="1" dirty="0" smtClean="0"/>
              <a:t>Top flange </a:t>
            </a:r>
            <a:r>
              <a:rPr lang="en-GB" sz="1600" dirty="0" smtClean="0"/>
              <a:t>at same </a:t>
            </a:r>
            <a:r>
              <a:rPr lang="en-GB" sz="1600" b="1" dirty="0" smtClean="0"/>
              <a:t>altitude</a:t>
            </a:r>
            <a:r>
              <a:rPr lang="en-GB" sz="1600" dirty="0" smtClean="0"/>
              <a:t> as </a:t>
            </a:r>
            <a:r>
              <a:rPr lang="en-GB" sz="1600" b="1" dirty="0" smtClean="0"/>
              <a:t>FRESCA1</a:t>
            </a:r>
            <a:r>
              <a:rPr lang="en-GB" sz="1600" dirty="0" smtClean="0"/>
              <a:t> for quick connect (32 kA)</a:t>
            </a:r>
          </a:p>
          <a:p>
            <a:pPr lvl="1"/>
            <a:r>
              <a:rPr lang="en-GB" sz="1600" b="1" dirty="0" smtClean="0"/>
              <a:t>Sample Holder </a:t>
            </a:r>
            <a:r>
              <a:rPr lang="en-GB" sz="1600" b="1" dirty="0"/>
              <a:t>&gt;</a:t>
            </a:r>
            <a:r>
              <a:rPr lang="en-GB" sz="1600" b="1" dirty="0" smtClean="0"/>
              <a:t>80 mm </a:t>
            </a:r>
            <a:r>
              <a:rPr lang="en-GB" sz="1600" dirty="0" smtClean="0"/>
              <a:t>in </a:t>
            </a:r>
            <a:r>
              <a:rPr lang="en-GB" sz="1600" b="1" dirty="0" smtClean="0"/>
              <a:t>diameter, &gt;2.4 m in length </a:t>
            </a:r>
            <a:r>
              <a:rPr lang="en-GB" sz="1600" dirty="0" smtClean="0"/>
              <a:t>(splices out of field)</a:t>
            </a:r>
          </a:p>
          <a:p>
            <a:pPr lvl="1"/>
            <a:r>
              <a:rPr lang="en-GB" sz="1600" b="1" dirty="0" smtClean="0"/>
              <a:t>Transfer</a:t>
            </a:r>
            <a:r>
              <a:rPr lang="en-GB" sz="1600" dirty="0" smtClean="0"/>
              <a:t> of a maximum</a:t>
            </a:r>
            <a:r>
              <a:rPr lang="en-GB" sz="1600" b="1" dirty="0" smtClean="0"/>
              <a:t> torque </a:t>
            </a:r>
            <a:r>
              <a:rPr lang="en-GB" sz="1600" dirty="0" smtClean="0"/>
              <a:t>(sample/ Magnet)  of </a:t>
            </a:r>
            <a:r>
              <a:rPr lang="en-GB" sz="1600" b="1" dirty="0" smtClean="0"/>
              <a:t>2000 </a:t>
            </a:r>
            <a:r>
              <a:rPr lang="en-GB" sz="1600" b="1" dirty="0" err="1" smtClean="0"/>
              <a:t>N.m</a:t>
            </a:r>
            <a:endParaRPr lang="en-GB" sz="1600" b="1" dirty="0" smtClean="0"/>
          </a:p>
          <a:p>
            <a:pPr lvl="1"/>
            <a:r>
              <a:rPr lang="en-GB" sz="1600" b="1" dirty="0" smtClean="0"/>
              <a:t>Rotation of the sample/magnet </a:t>
            </a:r>
            <a:r>
              <a:rPr lang="en-GB" sz="1600" dirty="0" smtClean="0"/>
              <a:t>less than </a:t>
            </a:r>
            <a:r>
              <a:rPr lang="en-GB" sz="1600" b="1" dirty="0" smtClean="0"/>
              <a:t>0.5 degrees </a:t>
            </a:r>
            <a:r>
              <a:rPr lang="en-GB" sz="1600" dirty="0" smtClean="0"/>
              <a:t>when powered</a:t>
            </a:r>
          </a:p>
          <a:p>
            <a:pPr lvl="1"/>
            <a:r>
              <a:rPr lang="en-GB" sz="1600" b="1" dirty="0" smtClean="0"/>
              <a:t>Rotation of the sample </a:t>
            </a:r>
            <a:r>
              <a:rPr lang="en-GB" sz="1600" dirty="0" smtClean="0"/>
              <a:t>when cold (</a:t>
            </a:r>
            <a:r>
              <a:rPr lang="en-GB" sz="1600" b="1" dirty="0" smtClean="0"/>
              <a:t>not powered</a:t>
            </a:r>
            <a:r>
              <a:rPr lang="en-GB" sz="1600" dirty="0" smtClean="0"/>
              <a:t>) by </a:t>
            </a:r>
            <a:r>
              <a:rPr lang="en-GB" sz="1600" b="1" dirty="0" smtClean="0"/>
              <a:t>90 degrees </a:t>
            </a:r>
            <a:r>
              <a:rPr lang="en-GB" sz="1600" dirty="0" smtClean="0"/>
              <a:t>field perp. or // to sample</a:t>
            </a:r>
          </a:p>
          <a:p>
            <a:pPr lvl="1"/>
            <a:r>
              <a:rPr lang="en-GB" sz="1600" b="1" dirty="0" smtClean="0"/>
              <a:t>Feedthroughs</a:t>
            </a:r>
            <a:r>
              <a:rPr lang="en-GB" sz="1600" dirty="0" smtClean="0"/>
              <a:t> for instrumentation: 3 in Lambda plate, 4 in top plate</a:t>
            </a:r>
          </a:p>
          <a:p>
            <a:r>
              <a:rPr lang="en-GB" sz="2000" b="1" u="sng" dirty="0" smtClean="0"/>
              <a:t>Heat in Leak</a:t>
            </a:r>
            <a:endParaRPr lang="en-GB" sz="2000" b="1" u="sng" dirty="0"/>
          </a:p>
          <a:p>
            <a:pPr lvl="1"/>
            <a:r>
              <a:rPr lang="en-US" sz="1600" dirty="0" smtClean="0"/>
              <a:t>Less than </a:t>
            </a:r>
            <a:r>
              <a:rPr lang="en-US" sz="1600" b="1" dirty="0" smtClean="0"/>
              <a:t>11 W </a:t>
            </a:r>
            <a:r>
              <a:rPr lang="en-US" sz="1600" dirty="0" smtClean="0"/>
              <a:t>and </a:t>
            </a:r>
            <a:r>
              <a:rPr lang="en-US" sz="1600" b="1" dirty="0" smtClean="0"/>
              <a:t>17 W </a:t>
            </a:r>
            <a:r>
              <a:rPr lang="en-US" sz="1600" dirty="0" smtClean="0"/>
              <a:t>on the 4.3 K bath of </a:t>
            </a:r>
            <a:r>
              <a:rPr lang="en-US" sz="1600" b="1" dirty="0" smtClean="0"/>
              <a:t>inner</a:t>
            </a:r>
            <a:r>
              <a:rPr lang="en-US" sz="1600" dirty="0" smtClean="0"/>
              <a:t> and </a:t>
            </a:r>
            <a:r>
              <a:rPr lang="en-US" sz="1600" b="1" dirty="0" smtClean="0"/>
              <a:t>outer </a:t>
            </a:r>
            <a:r>
              <a:rPr lang="en-US" sz="1600" dirty="0" smtClean="0"/>
              <a:t>cryostat (without the leads)</a:t>
            </a:r>
            <a:endParaRPr lang="en-GB" sz="1600" dirty="0" smtClean="0"/>
          </a:p>
          <a:p>
            <a:pPr lvl="1"/>
            <a:r>
              <a:rPr lang="en-GB" sz="1600" b="1" dirty="0" smtClean="0"/>
              <a:t>Inner </a:t>
            </a:r>
            <a:r>
              <a:rPr lang="en-GB" sz="1600" dirty="0" smtClean="0"/>
              <a:t>and </a:t>
            </a:r>
            <a:r>
              <a:rPr lang="en-GB" sz="1600" b="1" dirty="0" smtClean="0"/>
              <a:t>Outer cryostat </a:t>
            </a:r>
            <a:r>
              <a:rPr lang="en-GB" sz="1600" dirty="0" smtClean="0"/>
              <a:t>cooled down and running in parallel  from a 1.9K pumping unit 2.0 g/s</a:t>
            </a:r>
          </a:p>
          <a:p>
            <a:pPr lvl="1"/>
            <a:r>
              <a:rPr lang="en-GB" sz="1600" b="1" dirty="0" smtClean="0"/>
              <a:t>Sufficient insulation </a:t>
            </a:r>
            <a:r>
              <a:rPr lang="en-GB" sz="1600" dirty="0" smtClean="0"/>
              <a:t>between inner and outer cryostat (sample at 300 K and magnet at 4 K when sample is inserted)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43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FRESCA2 Cryostat (2/2)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825137"/>
            <a:ext cx="9144001" cy="5291458"/>
          </a:xfrm>
        </p:spPr>
        <p:txBody>
          <a:bodyPr>
            <a:noAutofit/>
          </a:bodyPr>
          <a:lstStyle/>
          <a:p>
            <a:r>
              <a:rPr lang="en-GB" sz="2400" b="1" u="sng" dirty="0" smtClean="0"/>
              <a:t>Available space on top flange</a:t>
            </a:r>
          </a:p>
          <a:p>
            <a:pPr lvl="1"/>
            <a:r>
              <a:rPr lang="en-GB" sz="2000" dirty="0" smtClean="0"/>
              <a:t>Half of</a:t>
            </a:r>
            <a:r>
              <a:rPr lang="en-GB" sz="2000" b="1" dirty="0" smtClean="0"/>
              <a:t> top flange </a:t>
            </a:r>
            <a:r>
              <a:rPr lang="en-GB" sz="2000" dirty="0" smtClean="0"/>
              <a:t>available for operation</a:t>
            </a:r>
          </a:p>
          <a:p>
            <a:r>
              <a:rPr lang="en-GB" sz="2400" b="1" u="sng" dirty="0" smtClean="0"/>
              <a:t>Implementation in the PIT</a:t>
            </a:r>
          </a:p>
          <a:p>
            <a:pPr lvl="1"/>
            <a:r>
              <a:rPr lang="en-GB" sz="2000" b="1" dirty="0" smtClean="0"/>
              <a:t>Centre </a:t>
            </a:r>
            <a:r>
              <a:rPr lang="en-GB" sz="2000" dirty="0" smtClean="0"/>
              <a:t>of FRESCA1 and FRESCA2 </a:t>
            </a:r>
            <a:r>
              <a:rPr lang="en-GB" sz="2000" b="1" dirty="0" smtClean="0"/>
              <a:t>cryostats aligned</a:t>
            </a:r>
            <a:endParaRPr lang="en-GB" sz="2000" b="1" u="sng" dirty="0"/>
          </a:p>
          <a:p>
            <a:r>
              <a:rPr lang="en-GB" sz="2400" b="1" u="sng" dirty="0" smtClean="0"/>
              <a:t>Direction of the field</a:t>
            </a:r>
          </a:p>
          <a:p>
            <a:pPr lvl="1"/>
            <a:r>
              <a:rPr lang="en-GB" sz="2000" b="1" dirty="0" smtClean="0"/>
              <a:t>Field orientation </a:t>
            </a:r>
            <a:r>
              <a:rPr lang="en-GB" sz="2000" dirty="0" smtClean="0"/>
              <a:t>is perpendicular to the inter-axis of FRESCA1 and FRESCA</a:t>
            </a:r>
          </a:p>
          <a:p>
            <a:r>
              <a:rPr lang="en-GB" sz="2400" b="1" u="sng" dirty="0"/>
              <a:t>FRESCA2 magnet quench</a:t>
            </a:r>
          </a:p>
          <a:p>
            <a:pPr lvl="1"/>
            <a:r>
              <a:rPr lang="en-GB" sz="2400" b="1" dirty="0"/>
              <a:t>Magnet</a:t>
            </a:r>
            <a:r>
              <a:rPr lang="en-GB" sz="2400" dirty="0"/>
              <a:t> shall </a:t>
            </a:r>
            <a:r>
              <a:rPr lang="en-GB" sz="2400" b="1" dirty="0"/>
              <a:t>operate </a:t>
            </a:r>
            <a:r>
              <a:rPr lang="en-GB" sz="2400" dirty="0"/>
              <a:t>up to</a:t>
            </a:r>
            <a:r>
              <a:rPr lang="en-GB" sz="2000" dirty="0"/>
              <a:t> </a:t>
            </a:r>
            <a:r>
              <a:rPr lang="en-GB" sz="2000" b="1" dirty="0"/>
              <a:t>15 T at 1.9 K </a:t>
            </a:r>
            <a:r>
              <a:rPr lang="en-GB" sz="2000" dirty="0"/>
              <a:t>and</a:t>
            </a:r>
            <a:r>
              <a:rPr lang="en-GB" sz="2000" b="1" dirty="0"/>
              <a:t> 10 T at 4.3 K</a:t>
            </a:r>
          </a:p>
          <a:p>
            <a:pPr lvl="1"/>
            <a:r>
              <a:rPr lang="en-GB" sz="2000" dirty="0"/>
              <a:t>About </a:t>
            </a:r>
            <a:r>
              <a:rPr lang="en-GB" sz="2000" b="1" dirty="0"/>
              <a:t>40% </a:t>
            </a:r>
            <a:r>
              <a:rPr lang="en-GB" sz="2000" dirty="0"/>
              <a:t>of </a:t>
            </a:r>
            <a:r>
              <a:rPr lang="en-GB" sz="2000" b="1" dirty="0"/>
              <a:t>magnet energy </a:t>
            </a:r>
            <a:r>
              <a:rPr lang="en-GB" sz="2000" dirty="0"/>
              <a:t>dissipated in the </a:t>
            </a:r>
            <a:r>
              <a:rPr lang="en-GB" sz="2000" b="1" dirty="0"/>
              <a:t>He bath</a:t>
            </a:r>
            <a:r>
              <a:rPr lang="en-GB" sz="2000" dirty="0"/>
              <a:t> in </a:t>
            </a:r>
            <a:r>
              <a:rPr lang="en-GB" sz="2000" b="1" dirty="0"/>
              <a:t>normal operation</a:t>
            </a:r>
          </a:p>
          <a:p>
            <a:pPr lvl="2"/>
            <a:r>
              <a:rPr lang="en-GB" sz="1800" dirty="0"/>
              <a:t>Up to </a:t>
            </a:r>
            <a:r>
              <a:rPr lang="en-GB" sz="1800" b="1" dirty="0"/>
              <a:t>1.94 MJ </a:t>
            </a:r>
            <a:r>
              <a:rPr lang="en-GB" sz="1800" dirty="0"/>
              <a:t>at </a:t>
            </a:r>
            <a:r>
              <a:rPr lang="en-GB" sz="1800" b="1" dirty="0"/>
              <a:t>1.9 K   and </a:t>
            </a:r>
            <a:r>
              <a:rPr lang="en-GB" sz="1800" dirty="0"/>
              <a:t> </a:t>
            </a:r>
            <a:r>
              <a:rPr lang="en-GB" sz="1800" b="1" dirty="0"/>
              <a:t>0.84 MJ </a:t>
            </a:r>
            <a:r>
              <a:rPr lang="en-GB" sz="1800" dirty="0"/>
              <a:t>at </a:t>
            </a:r>
            <a:r>
              <a:rPr lang="en-GB" sz="1800" b="1" dirty="0" smtClean="0"/>
              <a:t>4.3</a:t>
            </a:r>
            <a:r>
              <a:rPr lang="en-GB" sz="1800" b="1" dirty="0" smtClean="0"/>
              <a:t> </a:t>
            </a:r>
            <a:r>
              <a:rPr lang="en-GB" sz="1800" b="1" dirty="0"/>
              <a:t>K</a:t>
            </a:r>
          </a:p>
          <a:p>
            <a:pPr lvl="1"/>
            <a:r>
              <a:rPr lang="en-GB" sz="2000" b="1" dirty="0"/>
              <a:t>Full magnet energy </a:t>
            </a:r>
            <a:r>
              <a:rPr lang="en-GB" sz="2000" dirty="0"/>
              <a:t>dissipated in the He bath in </a:t>
            </a:r>
            <a:r>
              <a:rPr lang="en-GB" sz="2000" b="1" dirty="0"/>
              <a:t>the worst case</a:t>
            </a:r>
          </a:p>
          <a:p>
            <a:pPr lvl="2"/>
            <a:r>
              <a:rPr lang="en-GB" sz="2000" dirty="0"/>
              <a:t>Up to </a:t>
            </a:r>
            <a:r>
              <a:rPr lang="en-GB" sz="2000" b="1" dirty="0"/>
              <a:t>4.84 MJ </a:t>
            </a:r>
            <a:r>
              <a:rPr lang="en-GB" sz="2000" dirty="0"/>
              <a:t>at </a:t>
            </a:r>
            <a:r>
              <a:rPr lang="en-GB" sz="2000" b="1" dirty="0"/>
              <a:t>1.9 K </a:t>
            </a:r>
            <a:r>
              <a:rPr lang="en-GB" sz="2000" dirty="0"/>
              <a:t>and </a:t>
            </a:r>
            <a:r>
              <a:rPr lang="en-GB" sz="2000" b="1" dirty="0"/>
              <a:t>2.1 MJ </a:t>
            </a:r>
            <a:r>
              <a:rPr lang="en-GB" sz="2000" dirty="0"/>
              <a:t>at </a:t>
            </a:r>
            <a:r>
              <a:rPr lang="en-GB" sz="2000" b="1" dirty="0"/>
              <a:t>4.3 K</a:t>
            </a:r>
            <a:endParaRPr lang="en-GB" b="1" dirty="0"/>
          </a:p>
          <a:p>
            <a:pPr lvl="1"/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 descr="\\cern.ch\dfs\Users\j\jfleiter\Desktop\FRESCA2\Functional specification\FRESCA2 pi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56" y="3362822"/>
            <a:ext cx="8035686" cy="3431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897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FRESCA2 Current Leads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" y="720815"/>
            <a:ext cx="8985250" cy="4550052"/>
          </a:xfrm>
        </p:spPr>
        <p:txBody>
          <a:bodyPr>
            <a:noAutofit/>
          </a:bodyPr>
          <a:lstStyle/>
          <a:p>
            <a:r>
              <a:rPr lang="en-GB" sz="2800" b="1" u="sng" dirty="0" smtClean="0"/>
              <a:t>Outer cryostat </a:t>
            </a:r>
          </a:p>
          <a:p>
            <a:pPr lvl="1"/>
            <a:r>
              <a:rPr lang="en-GB" sz="2000" b="1" dirty="0" smtClean="0"/>
              <a:t>13 </a:t>
            </a:r>
            <a:r>
              <a:rPr lang="en-GB" sz="2000" b="1" dirty="0"/>
              <a:t>kA LHC</a:t>
            </a:r>
            <a:r>
              <a:rPr lang="en-GB" sz="2000" dirty="0"/>
              <a:t> </a:t>
            </a:r>
            <a:r>
              <a:rPr lang="en-GB" sz="2000" dirty="0" smtClean="0"/>
              <a:t>HTS </a:t>
            </a:r>
            <a:r>
              <a:rPr lang="en-GB" sz="2000" b="1" dirty="0" smtClean="0"/>
              <a:t>leads, </a:t>
            </a:r>
            <a:r>
              <a:rPr lang="en-GB" sz="2000" dirty="0" smtClean="0"/>
              <a:t>operated with 4.5 K gas </a:t>
            </a:r>
          </a:p>
          <a:p>
            <a:pPr lvl="1"/>
            <a:r>
              <a:rPr lang="en-GB" sz="2000" dirty="0" smtClean="0"/>
              <a:t>Tested successfully in SM18 in the configuration of FRESCA2</a:t>
            </a:r>
          </a:p>
          <a:p>
            <a:pPr lvl="1"/>
            <a:r>
              <a:rPr lang="en-GB" sz="2000" b="1" dirty="0" smtClean="0"/>
              <a:t>Electrical </a:t>
            </a:r>
            <a:r>
              <a:rPr lang="en-GB" sz="2000" b="1" dirty="0"/>
              <a:t>Protection </a:t>
            </a:r>
            <a:r>
              <a:rPr lang="en-GB" sz="2000" dirty="0"/>
              <a:t>@ </a:t>
            </a:r>
            <a:r>
              <a:rPr lang="en-GB" sz="2000" b="1" dirty="0"/>
              <a:t>100 mV </a:t>
            </a:r>
            <a:r>
              <a:rPr lang="en-GB" sz="2000" dirty="0"/>
              <a:t>and </a:t>
            </a:r>
            <a:r>
              <a:rPr lang="en-GB" sz="2000" b="1" dirty="0"/>
              <a:t>3 </a:t>
            </a:r>
            <a:r>
              <a:rPr lang="en-GB" sz="2000" b="1" dirty="0" smtClean="0"/>
              <a:t>mV </a:t>
            </a:r>
            <a:r>
              <a:rPr lang="en-GB" sz="2000" dirty="0" smtClean="0"/>
              <a:t>(HTS)</a:t>
            </a:r>
          </a:p>
          <a:p>
            <a:pPr lvl="1"/>
            <a:r>
              <a:rPr lang="en-GB" sz="2000" b="1" dirty="0"/>
              <a:t>Heat in leak </a:t>
            </a:r>
            <a:r>
              <a:rPr lang="en-GB" sz="2000" dirty="0"/>
              <a:t>less than </a:t>
            </a:r>
            <a:r>
              <a:rPr lang="en-GB" sz="2000" b="1" dirty="0" smtClean="0"/>
              <a:t>2 </a:t>
            </a:r>
            <a:r>
              <a:rPr lang="en-GB" sz="2000" b="1" dirty="0"/>
              <a:t>W </a:t>
            </a:r>
            <a:r>
              <a:rPr lang="en-GB" sz="2000" dirty="0"/>
              <a:t>per </a:t>
            </a:r>
            <a:r>
              <a:rPr lang="en-GB" sz="2000" dirty="0" smtClean="0"/>
              <a:t>lead at 4.5 K</a:t>
            </a:r>
          </a:p>
          <a:p>
            <a:pPr lvl="1"/>
            <a:r>
              <a:rPr lang="en-GB" sz="2000" b="1" dirty="0" err="1" smtClean="0"/>
              <a:t>GHe</a:t>
            </a:r>
            <a:r>
              <a:rPr lang="en-GB" sz="2000" dirty="0" smtClean="0"/>
              <a:t> mass </a:t>
            </a:r>
            <a:r>
              <a:rPr lang="en-GB" sz="2000" b="1" dirty="0" smtClean="0"/>
              <a:t>flow </a:t>
            </a:r>
            <a:r>
              <a:rPr lang="en-GB" sz="2000" dirty="0" smtClean="0"/>
              <a:t>per lead of  </a:t>
            </a:r>
            <a:r>
              <a:rPr lang="en-GB" sz="2000" b="1" dirty="0" smtClean="0"/>
              <a:t>0.4 </a:t>
            </a:r>
            <a:r>
              <a:rPr lang="en-GB" sz="2000" b="1" dirty="0"/>
              <a:t>g/s </a:t>
            </a:r>
            <a:r>
              <a:rPr lang="en-GB" sz="2000" dirty="0" smtClean="0"/>
              <a:t>in </a:t>
            </a:r>
            <a:r>
              <a:rPr lang="en-GB" sz="2000" b="1" dirty="0" smtClean="0"/>
              <a:t>stand-by</a:t>
            </a:r>
            <a:r>
              <a:rPr lang="en-GB" sz="2000" dirty="0" smtClean="0"/>
              <a:t> and  &lt;</a:t>
            </a:r>
            <a:r>
              <a:rPr lang="en-GB" sz="2000" b="1" dirty="0" smtClean="0"/>
              <a:t>1 </a:t>
            </a:r>
            <a:r>
              <a:rPr lang="en-GB" sz="2000" b="1" dirty="0"/>
              <a:t>g/s</a:t>
            </a:r>
            <a:r>
              <a:rPr lang="en-GB" sz="2000" dirty="0"/>
              <a:t> </a:t>
            </a:r>
            <a:r>
              <a:rPr lang="en-GB" sz="2000" dirty="0" smtClean="0"/>
              <a:t>at </a:t>
            </a:r>
            <a:r>
              <a:rPr lang="en-GB" sz="2000" b="1" dirty="0" smtClean="0"/>
              <a:t>nominal </a:t>
            </a:r>
            <a:r>
              <a:rPr lang="en-GB" sz="2000" dirty="0" smtClean="0"/>
              <a:t> </a:t>
            </a:r>
          </a:p>
          <a:p>
            <a:pPr lvl="1"/>
            <a:r>
              <a:rPr lang="en-US" sz="2000" dirty="0" smtClean="0"/>
              <a:t>Flow </a:t>
            </a:r>
            <a:r>
              <a:rPr lang="en-US" sz="2000" b="1" dirty="0" smtClean="0"/>
              <a:t>controlled by temperature </a:t>
            </a:r>
            <a:r>
              <a:rPr lang="en-US" sz="2000" dirty="0" smtClean="0"/>
              <a:t>(PT100) set point 50 K</a:t>
            </a:r>
            <a:endParaRPr lang="en-GB" sz="2000" dirty="0" smtClean="0"/>
          </a:p>
          <a:p>
            <a:pPr lvl="1"/>
            <a:r>
              <a:rPr lang="en-US" sz="2000" dirty="0" smtClean="0"/>
              <a:t>Resistive </a:t>
            </a:r>
            <a:r>
              <a:rPr lang="en-US" sz="2000" b="1" dirty="0"/>
              <a:t>heaters</a:t>
            </a:r>
            <a:r>
              <a:rPr lang="en-US" sz="2000" dirty="0"/>
              <a:t> to avoid </a:t>
            </a:r>
            <a:r>
              <a:rPr lang="en-US" sz="2000" b="1" dirty="0" smtClean="0"/>
              <a:t>icy terminal</a:t>
            </a:r>
            <a:endParaRPr lang="en-GB" sz="2000" b="1" dirty="0" smtClean="0"/>
          </a:p>
          <a:p>
            <a:r>
              <a:rPr lang="en-GB" sz="2800" b="1" u="sng" dirty="0" smtClean="0"/>
              <a:t>Inner cryostat</a:t>
            </a:r>
            <a:endParaRPr lang="en-GB" sz="2000" dirty="0"/>
          </a:p>
          <a:p>
            <a:pPr lvl="1"/>
            <a:r>
              <a:rPr lang="en-GB" sz="2000" b="1" dirty="0"/>
              <a:t>Existing 32 kA </a:t>
            </a:r>
            <a:r>
              <a:rPr lang="en-GB" sz="2000" dirty="0"/>
              <a:t>(24 kA</a:t>
            </a:r>
            <a:r>
              <a:rPr lang="en-GB" sz="2000" dirty="0" smtClean="0"/>
              <a:t>) </a:t>
            </a:r>
            <a:r>
              <a:rPr lang="en-GB" sz="2000" b="1" dirty="0" smtClean="0"/>
              <a:t>FRESCA1 </a:t>
            </a:r>
            <a:r>
              <a:rPr lang="en-GB" sz="2000" b="1" dirty="0"/>
              <a:t>leads</a:t>
            </a:r>
            <a:r>
              <a:rPr lang="en-GB" sz="2000" dirty="0"/>
              <a:t> for sample</a:t>
            </a:r>
          </a:p>
          <a:p>
            <a:pPr lvl="1"/>
            <a:r>
              <a:rPr lang="en-GB" sz="2000" dirty="0" smtClean="0"/>
              <a:t>Electrical </a:t>
            </a:r>
            <a:r>
              <a:rPr lang="en-GB" sz="2000" dirty="0"/>
              <a:t>Protection @ </a:t>
            </a:r>
            <a:r>
              <a:rPr lang="en-GB" sz="2000" b="1" dirty="0" smtClean="0"/>
              <a:t>150 </a:t>
            </a:r>
            <a:r>
              <a:rPr lang="en-GB" sz="2000" b="1" dirty="0"/>
              <a:t>mV </a:t>
            </a:r>
            <a:endParaRPr lang="en-GB" sz="2000" b="1" dirty="0" smtClean="0"/>
          </a:p>
          <a:p>
            <a:pPr lvl="1"/>
            <a:r>
              <a:rPr lang="en-GB" sz="2000" dirty="0" smtClean="0"/>
              <a:t>Heat </a:t>
            </a:r>
            <a:r>
              <a:rPr lang="en-GB" sz="2000" dirty="0"/>
              <a:t>in leak at </a:t>
            </a:r>
            <a:r>
              <a:rPr lang="en-GB" sz="2000" b="1" dirty="0"/>
              <a:t>4.5 K </a:t>
            </a:r>
            <a:r>
              <a:rPr lang="en-GB" sz="2000" dirty="0" smtClean="0"/>
              <a:t>of </a:t>
            </a:r>
            <a:r>
              <a:rPr lang="en-GB" sz="2000" b="1" dirty="0" smtClean="0"/>
              <a:t>50 </a:t>
            </a:r>
            <a:r>
              <a:rPr lang="en-GB" sz="2000" b="1" dirty="0"/>
              <a:t>W </a:t>
            </a:r>
            <a:r>
              <a:rPr lang="en-GB" sz="2000" dirty="0"/>
              <a:t>per </a:t>
            </a:r>
            <a:r>
              <a:rPr lang="en-GB" sz="2000" dirty="0" smtClean="0"/>
              <a:t>lead at 32 kA (short time)</a:t>
            </a:r>
          </a:p>
          <a:p>
            <a:pPr lvl="1"/>
            <a:r>
              <a:rPr lang="en-GB" sz="2000" dirty="0" err="1" smtClean="0"/>
              <a:t>GHe</a:t>
            </a:r>
            <a:r>
              <a:rPr lang="en-GB" sz="2000" dirty="0" smtClean="0"/>
              <a:t> mass </a:t>
            </a:r>
            <a:r>
              <a:rPr lang="en-GB" sz="2000" dirty="0"/>
              <a:t>flow </a:t>
            </a:r>
            <a:r>
              <a:rPr lang="en-GB" sz="2000" dirty="0" smtClean="0"/>
              <a:t>per lead of </a:t>
            </a:r>
            <a:r>
              <a:rPr lang="en-GB" sz="2000" b="1" dirty="0" smtClean="0"/>
              <a:t>0.8 g/s </a:t>
            </a:r>
            <a:r>
              <a:rPr lang="en-GB" sz="2000" dirty="0" smtClean="0"/>
              <a:t>in standby and </a:t>
            </a:r>
            <a:r>
              <a:rPr lang="en-GB" sz="2000" b="1" dirty="0" smtClean="0"/>
              <a:t>1.9 g/s per lead </a:t>
            </a:r>
            <a:r>
              <a:rPr lang="en-GB" sz="2000" dirty="0" smtClean="0"/>
              <a:t>at nominal</a:t>
            </a:r>
          </a:p>
          <a:p>
            <a:pPr lvl="1"/>
            <a:r>
              <a:rPr lang="en-US" sz="2000" dirty="0"/>
              <a:t>Flow controlled by </a:t>
            </a:r>
            <a:r>
              <a:rPr lang="en-US" sz="2000" dirty="0" smtClean="0"/>
              <a:t>temperature, Resistive </a:t>
            </a:r>
            <a:r>
              <a:rPr lang="en-US" sz="2000" b="1" dirty="0"/>
              <a:t>heaters</a:t>
            </a:r>
            <a:r>
              <a:rPr lang="en-US" sz="2000" dirty="0"/>
              <a:t> to avoid </a:t>
            </a:r>
            <a:r>
              <a:rPr lang="en-US" sz="2000" b="1" dirty="0"/>
              <a:t>icy terminal</a:t>
            </a:r>
            <a:endParaRPr lang="en-GB" sz="2000" b="1" dirty="0"/>
          </a:p>
          <a:p>
            <a:pPr marL="448056" lvl="1" indent="0">
              <a:buNone/>
            </a:pPr>
            <a:endParaRPr lang="en-GB" sz="2000" dirty="0" smtClean="0"/>
          </a:p>
          <a:p>
            <a:pPr lvl="1"/>
            <a:r>
              <a:rPr lang="en-GB" sz="2000" dirty="0" smtClean="0"/>
              <a:t> </a:t>
            </a:r>
          </a:p>
          <a:p>
            <a:pPr lvl="1"/>
            <a:endParaRPr lang="en-GB" sz="2400" dirty="0"/>
          </a:p>
          <a:p>
            <a:pPr lvl="1"/>
            <a:endParaRPr lang="en-GB" sz="2400" dirty="0" smtClean="0"/>
          </a:p>
          <a:p>
            <a:pPr lvl="1"/>
            <a:endParaRPr lang="en-GB" sz="2400" dirty="0"/>
          </a:p>
          <a:p>
            <a:pPr lvl="1"/>
            <a:endParaRPr lang="en-GB" sz="1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5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Cryogenic operation of FRESCA2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8459"/>
            <a:ext cx="9307286" cy="5155533"/>
          </a:xfrm>
        </p:spPr>
        <p:txBody>
          <a:bodyPr>
            <a:normAutofit/>
          </a:bodyPr>
          <a:lstStyle/>
          <a:p>
            <a:r>
              <a:rPr lang="en-GB" sz="2600" b="1" dirty="0" smtClean="0"/>
              <a:t>Operation performed by an automate that controls: </a:t>
            </a:r>
          </a:p>
          <a:p>
            <a:pPr lvl="1"/>
            <a:r>
              <a:rPr lang="en-GB" sz="2000" b="1" dirty="0"/>
              <a:t>P</a:t>
            </a:r>
            <a:r>
              <a:rPr lang="en-GB" sz="2000" b="1" dirty="0" smtClean="0"/>
              <a:t>urging</a:t>
            </a:r>
            <a:endParaRPr lang="en-GB" sz="2000" b="1" dirty="0"/>
          </a:p>
          <a:p>
            <a:pPr lvl="1"/>
            <a:r>
              <a:rPr lang="en-GB" sz="2000" b="1" dirty="0"/>
              <a:t>C</a:t>
            </a:r>
            <a:r>
              <a:rPr lang="en-GB" sz="2000" b="1" dirty="0" smtClean="0"/>
              <a:t>ool-down</a:t>
            </a:r>
            <a:r>
              <a:rPr lang="en-GB" sz="2000" dirty="0" smtClean="0"/>
              <a:t> </a:t>
            </a:r>
            <a:r>
              <a:rPr lang="en-GB" sz="2000" dirty="0"/>
              <a:t>(300 K to </a:t>
            </a:r>
            <a:r>
              <a:rPr lang="en-GB" sz="2000" dirty="0" smtClean="0"/>
              <a:t>4.3 K</a:t>
            </a:r>
            <a:r>
              <a:rPr lang="en-GB" sz="2000" dirty="0"/>
              <a:t> </a:t>
            </a:r>
            <a:r>
              <a:rPr lang="en-GB" sz="2000" dirty="0" smtClean="0"/>
              <a:t> and 4 K 1.9 K)</a:t>
            </a:r>
          </a:p>
          <a:p>
            <a:pPr lvl="1"/>
            <a:r>
              <a:rPr lang="en-GB" sz="2000" b="1" dirty="0"/>
              <a:t>N</a:t>
            </a:r>
            <a:r>
              <a:rPr lang="en-GB" sz="2000" b="1" dirty="0" smtClean="0"/>
              <a:t>ominal operation </a:t>
            </a:r>
            <a:r>
              <a:rPr lang="en-GB" sz="2000" dirty="0" smtClean="0"/>
              <a:t>at </a:t>
            </a:r>
            <a:r>
              <a:rPr lang="en-GB" sz="2000" b="1" dirty="0" smtClean="0"/>
              <a:t>4.3 K </a:t>
            </a:r>
            <a:r>
              <a:rPr lang="en-GB" sz="2000" dirty="0" smtClean="0"/>
              <a:t>or </a:t>
            </a:r>
            <a:r>
              <a:rPr lang="en-GB" sz="2000" b="1" dirty="0" smtClean="0"/>
              <a:t>1.9 K</a:t>
            </a:r>
          </a:p>
          <a:p>
            <a:pPr lvl="1"/>
            <a:r>
              <a:rPr lang="en-US" sz="2000" b="1" dirty="0"/>
              <a:t>R</a:t>
            </a:r>
            <a:r>
              <a:rPr lang="en-US" sz="2000" b="1" dirty="0" smtClean="0"/>
              <a:t>ecovery</a:t>
            </a:r>
            <a:r>
              <a:rPr lang="en-US" sz="2000" dirty="0" smtClean="0"/>
              <a:t> of nominal operation </a:t>
            </a:r>
            <a:r>
              <a:rPr lang="en-US" sz="2000" b="1" dirty="0" smtClean="0"/>
              <a:t>after quench</a:t>
            </a:r>
          </a:p>
          <a:p>
            <a:pPr lvl="1"/>
            <a:r>
              <a:rPr lang="en-US" sz="2000" b="1" dirty="0" smtClean="0"/>
              <a:t>Warm up </a:t>
            </a:r>
            <a:r>
              <a:rPr lang="en-US" sz="2000" dirty="0" smtClean="0"/>
              <a:t>(1.9 K to 4.3 K)</a:t>
            </a:r>
            <a:endParaRPr lang="en-GB" sz="2000" dirty="0" smtClean="0"/>
          </a:p>
          <a:p>
            <a:pPr lvl="1"/>
            <a:r>
              <a:rPr lang="en-GB" sz="2000" b="1" dirty="0"/>
              <a:t>D</a:t>
            </a:r>
            <a:r>
              <a:rPr lang="en-GB" sz="2000" b="1" dirty="0" smtClean="0"/>
              <a:t>rain and warm up </a:t>
            </a:r>
            <a:r>
              <a:rPr lang="en-GB" sz="2000" dirty="0" smtClean="0"/>
              <a:t>(4.3 K to 300 K)</a:t>
            </a:r>
          </a:p>
          <a:p>
            <a:r>
              <a:rPr lang="en-GB" sz="2400" dirty="0" smtClean="0"/>
              <a:t>ΔT&lt;50 K for </a:t>
            </a:r>
            <a:r>
              <a:rPr lang="en-GB" sz="2400" b="1" dirty="0" smtClean="0"/>
              <a:t>Magnet during </a:t>
            </a:r>
            <a:r>
              <a:rPr lang="en-GB" sz="2500" dirty="0"/>
              <a:t>c</a:t>
            </a:r>
            <a:r>
              <a:rPr lang="en-GB" sz="2500" dirty="0" smtClean="0"/>
              <a:t>ool down and warm up</a:t>
            </a:r>
          </a:p>
          <a:p>
            <a:r>
              <a:rPr lang="en-GB" sz="2300" b="1" dirty="0" smtClean="0"/>
              <a:t>Maximum cool down/warm up time</a:t>
            </a:r>
            <a:endParaRPr lang="en-GB" sz="1800" b="1" dirty="0"/>
          </a:p>
          <a:p>
            <a:r>
              <a:rPr lang="en-GB" sz="2400" b="1" dirty="0" err="1" smtClean="0"/>
              <a:t>Cryo</a:t>
            </a:r>
            <a:r>
              <a:rPr lang="en-GB" sz="2400" b="1" dirty="0" smtClean="0"/>
              <a:t>. OK signals to QPS</a:t>
            </a:r>
          </a:p>
          <a:p>
            <a:pPr lvl="4"/>
            <a:r>
              <a:rPr lang="en-GB" sz="1800" dirty="0" err="1" smtClean="0"/>
              <a:t>LHe</a:t>
            </a:r>
            <a:r>
              <a:rPr lang="en-GB" sz="1800" dirty="0" smtClean="0"/>
              <a:t> level at its nominal</a:t>
            </a:r>
          </a:p>
          <a:p>
            <a:pPr lvl="4"/>
            <a:r>
              <a:rPr lang="en-GB" sz="1800" dirty="0" smtClean="0"/>
              <a:t>Temp of magnet and sample leads</a:t>
            </a:r>
          </a:p>
          <a:p>
            <a:pPr lvl="4"/>
            <a:r>
              <a:rPr lang="en-GB" sz="1800" dirty="0" smtClean="0"/>
              <a:t>Magnet bath temp. and pressure</a:t>
            </a:r>
          </a:p>
          <a:p>
            <a:pPr lvl="2"/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21/03/2018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432096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230" y="4662702"/>
            <a:ext cx="3685162" cy="10703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657" y="3772928"/>
            <a:ext cx="3553719" cy="27720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576" y="3772928"/>
            <a:ext cx="3621875" cy="284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43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25695</TotalTime>
  <Words>1206</Words>
  <Application>Microsoft Office PowerPoint</Application>
  <PresentationFormat>On-screen Show (4:3)</PresentationFormat>
  <Paragraphs>192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CERNCorporate4-3</vt:lpstr>
      <vt:lpstr>FRESCA2 Infrastructure and  MSC Components</vt:lpstr>
      <vt:lpstr>Motivation</vt:lpstr>
      <vt:lpstr>Where and When</vt:lpstr>
      <vt:lpstr>FRESCA2 functional specification</vt:lpstr>
      <vt:lpstr>FRESCA2 Magnet</vt:lpstr>
      <vt:lpstr>FRESCA2 Cryostat (1/2)</vt:lpstr>
      <vt:lpstr>FRESCA2 Cryostat (2/2)</vt:lpstr>
      <vt:lpstr>FRESCA2 Current Leads</vt:lpstr>
      <vt:lpstr>Cryogenic operation of FRESCA2</vt:lpstr>
      <vt:lpstr>Foreseen Cryogenic operation of b.163</vt:lpstr>
      <vt:lpstr>Conclusions</vt:lpstr>
      <vt:lpstr>Thank you for your attention</vt:lpstr>
      <vt:lpstr>PowerPoint Presentation</vt:lpstr>
      <vt:lpstr>32 kA quick connect</vt:lpstr>
      <vt:lpstr>Design of the 13 kA LHC leads</vt:lpstr>
      <vt:lpstr>Flow scheme of 13 kA leads in FRESCA2 without the 20 K line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Jerome Fleiter</dc:creator>
  <cp:lastModifiedBy>Jerome Fleiter</cp:lastModifiedBy>
  <cp:revision>562</cp:revision>
  <cp:lastPrinted>2018-02-20T12:34:55Z</cp:lastPrinted>
  <dcterms:created xsi:type="dcterms:W3CDTF">2016-08-04T09:47:24Z</dcterms:created>
  <dcterms:modified xsi:type="dcterms:W3CDTF">2018-03-21T13:42:59Z</dcterms:modified>
</cp:coreProperties>
</file>