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9"/>
  </p:notesMasterIdLst>
  <p:sldIdLst>
    <p:sldId id="256" r:id="rId2"/>
    <p:sldId id="369" r:id="rId3"/>
    <p:sldId id="351" r:id="rId4"/>
    <p:sldId id="342" r:id="rId5"/>
    <p:sldId id="315" r:id="rId6"/>
    <p:sldId id="314" r:id="rId7"/>
    <p:sldId id="316" r:id="rId8"/>
    <p:sldId id="317" r:id="rId9"/>
    <p:sldId id="382" r:id="rId10"/>
    <p:sldId id="355" r:id="rId11"/>
    <p:sldId id="353" r:id="rId12"/>
    <p:sldId id="356" r:id="rId13"/>
    <p:sldId id="357" r:id="rId14"/>
    <p:sldId id="358" r:id="rId15"/>
    <p:sldId id="370" r:id="rId16"/>
    <p:sldId id="394" r:id="rId17"/>
    <p:sldId id="395" r:id="rId18"/>
    <p:sldId id="385" r:id="rId19"/>
    <p:sldId id="318" r:id="rId20"/>
    <p:sldId id="372" r:id="rId21"/>
    <p:sldId id="386" r:id="rId22"/>
    <p:sldId id="326" r:id="rId23"/>
    <p:sldId id="328" r:id="rId24"/>
    <p:sldId id="329" r:id="rId25"/>
    <p:sldId id="330" r:id="rId26"/>
    <p:sldId id="360" r:id="rId27"/>
    <p:sldId id="373" r:id="rId28"/>
    <p:sldId id="390" r:id="rId29"/>
    <p:sldId id="374" r:id="rId30"/>
    <p:sldId id="375" r:id="rId31"/>
    <p:sldId id="376" r:id="rId32"/>
    <p:sldId id="391" r:id="rId33"/>
    <p:sldId id="387" r:id="rId34"/>
    <p:sldId id="388" r:id="rId35"/>
    <p:sldId id="389" r:id="rId36"/>
    <p:sldId id="392" r:id="rId37"/>
    <p:sldId id="393" r:id="rId38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B2B2B2"/>
    <a:srgbClr val="FF9900"/>
    <a:srgbClr val="FF0000"/>
    <a:srgbClr val="000099"/>
    <a:srgbClr val="F4C6AC"/>
    <a:srgbClr val="0000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06" autoAdjust="0"/>
    <p:restoredTop sz="94660"/>
  </p:normalViewPr>
  <p:slideViewPr>
    <p:cSldViewPr snapToGrid="0">
      <p:cViewPr varScale="1">
        <p:scale>
          <a:sx n="94" d="100"/>
          <a:sy n="94" d="100"/>
        </p:scale>
        <p:origin x="1766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00%20Dokumenty\CERN\FRESCA%202\SVs\SV%20for%20OC%20helium%20vessel%20-%20EN13648-3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Zeszy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00%20Dokumenty\CERN\FRESCA%202\SVs\2018\Safety%20plate%20for%20OC%20vac%20vessel%20-%20EN13648-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00%20Dokumenty\CERN\FRESCA%202\SVs\2018\Safety%20plate%20for%20OC%20vac%20vessel%20-%20EN13648-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dirty="0"/>
              <a:t>SV </a:t>
            </a:r>
            <a:r>
              <a:rPr lang="pl-PL" dirty="0" err="1"/>
              <a:t>p</a:t>
            </a:r>
            <a:r>
              <a:rPr lang="pl-PL" baseline="-25000" dirty="0" err="1"/>
              <a:t>set</a:t>
            </a:r>
            <a:r>
              <a:rPr lang="pl-PL" dirty="0"/>
              <a:t> = </a:t>
            </a:r>
            <a:r>
              <a:rPr lang="pl-PL" dirty="0" smtClean="0"/>
              <a:t>3.9 </a:t>
            </a:r>
            <a:r>
              <a:rPr lang="pl-PL" dirty="0"/>
              <a:t>bar </a:t>
            </a:r>
            <a:r>
              <a:rPr lang="pl-PL" dirty="0" err="1"/>
              <a:t>abs</a:t>
            </a:r>
            <a:endParaRPr lang="pl-PL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Arkusz1!$B$20:$B$77</c:f>
              <c:numCache>
                <c:formatCode>General</c:formatCode>
                <c:ptCount val="58"/>
                <c:pt idx="0">
                  <c:v>4.3</c:v>
                </c:pt>
                <c:pt idx="1">
                  <c:v>4.4000000000000004</c:v>
                </c:pt>
                <c:pt idx="2">
                  <c:v>4.5</c:v>
                </c:pt>
                <c:pt idx="3">
                  <c:v>4.5999999999999996</c:v>
                </c:pt>
                <c:pt idx="4">
                  <c:v>4.7</c:v>
                </c:pt>
                <c:pt idx="5">
                  <c:v>4.8</c:v>
                </c:pt>
                <c:pt idx="6">
                  <c:v>4.9000000000000004</c:v>
                </c:pt>
                <c:pt idx="7">
                  <c:v>5</c:v>
                </c:pt>
                <c:pt idx="8">
                  <c:v>5.0999999999999996</c:v>
                </c:pt>
                <c:pt idx="9">
                  <c:v>5.2</c:v>
                </c:pt>
                <c:pt idx="10">
                  <c:v>5.3000000000000096</c:v>
                </c:pt>
                <c:pt idx="11">
                  <c:v>5.4000000000000101</c:v>
                </c:pt>
                <c:pt idx="12">
                  <c:v>5.5000000000000098</c:v>
                </c:pt>
                <c:pt idx="13">
                  <c:v>5.6000000000000103</c:v>
                </c:pt>
                <c:pt idx="14">
                  <c:v>5.7000000000000099</c:v>
                </c:pt>
                <c:pt idx="15">
                  <c:v>5.8000000000000096</c:v>
                </c:pt>
                <c:pt idx="16">
                  <c:v>5.9000000000000101</c:v>
                </c:pt>
                <c:pt idx="17">
                  <c:v>6.0000000000000098</c:v>
                </c:pt>
                <c:pt idx="18">
                  <c:v>6.1000000000000103</c:v>
                </c:pt>
                <c:pt idx="19">
                  <c:v>6.2000000000000099</c:v>
                </c:pt>
                <c:pt idx="20">
                  <c:v>6.3000000000000096</c:v>
                </c:pt>
                <c:pt idx="21">
                  <c:v>6.4000000000000101</c:v>
                </c:pt>
                <c:pt idx="22">
                  <c:v>6.5000000000000098</c:v>
                </c:pt>
                <c:pt idx="23">
                  <c:v>6.6000000000000103</c:v>
                </c:pt>
                <c:pt idx="24">
                  <c:v>6.7000000000000099</c:v>
                </c:pt>
                <c:pt idx="25">
                  <c:v>6.8000000000000096</c:v>
                </c:pt>
                <c:pt idx="26">
                  <c:v>6.9000000000000101</c:v>
                </c:pt>
                <c:pt idx="27">
                  <c:v>7.0000000000000098</c:v>
                </c:pt>
                <c:pt idx="28">
                  <c:v>7.1000000000000103</c:v>
                </c:pt>
                <c:pt idx="29">
                  <c:v>7.2000000000000197</c:v>
                </c:pt>
                <c:pt idx="30">
                  <c:v>7.3000000000000203</c:v>
                </c:pt>
                <c:pt idx="31">
                  <c:v>7.4000000000000199</c:v>
                </c:pt>
                <c:pt idx="32">
                  <c:v>7.5000000000000204</c:v>
                </c:pt>
                <c:pt idx="33">
                  <c:v>7.6000000000000201</c:v>
                </c:pt>
                <c:pt idx="34">
                  <c:v>7.7000000000000197</c:v>
                </c:pt>
                <c:pt idx="35">
                  <c:v>7.8000000000000203</c:v>
                </c:pt>
                <c:pt idx="36">
                  <c:v>7.9000000000000199</c:v>
                </c:pt>
                <c:pt idx="37">
                  <c:v>8.0000000000000195</c:v>
                </c:pt>
                <c:pt idx="38">
                  <c:v>8.1000000000000192</c:v>
                </c:pt>
                <c:pt idx="39">
                  <c:v>8.2000000000000206</c:v>
                </c:pt>
                <c:pt idx="40">
                  <c:v>8.3000000000000203</c:v>
                </c:pt>
                <c:pt idx="41">
                  <c:v>8.4000000000000199</c:v>
                </c:pt>
                <c:pt idx="42">
                  <c:v>8.5000000000000195</c:v>
                </c:pt>
                <c:pt idx="43">
                  <c:v>8.6000000000000192</c:v>
                </c:pt>
                <c:pt idx="44">
                  <c:v>8.7000000000000206</c:v>
                </c:pt>
                <c:pt idx="45">
                  <c:v>8.8000000000000203</c:v>
                </c:pt>
                <c:pt idx="46">
                  <c:v>8.9000000000000199</c:v>
                </c:pt>
                <c:pt idx="47">
                  <c:v>9.0000000000000302</c:v>
                </c:pt>
                <c:pt idx="48">
                  <c:v>9.1000000000000298</c:v>
                </c:pt>
                <c:pt idx="49">
                  <c:v>9.2000000000000295</c:v>
                </c:pt>
                <c:pt idx="50">
                  <c:v>9.3000000000000291</c:v>
                </c:pt>
                <c:pt idx="51">
                  <c:v>9.4000000000000306</c:v>
                </c:pt>
                <c:pt idx="52">
                  <c:v>9.5000000000000302</c:v>
                </c:pt>
                <c:pt idx="53">
                  <c:v>9.6000000000000298</c:v>
                </c:pt>
                <c:pt idx="54">
                  <c:v>9.7000000000000295</c:v>
                </c:pt>
                <c:pt idx="55">
                  <c:v>9.8000000000000291</c:v>
                </c:pt>
                <c:pt idx="56">
                  <c:v>9.9000000000000306</c:v>
                </c:pt>
                <c:pt idx="57">
                  <c:v>10</c:v>
                </c:pt>
              </c:numCache>
            </c:numRef>
          </c:xVal>
          <c:yVal>
            <c:numRef>
              <c:f>Arkusz1!$E$20:$E$77</c:f>
              <c:numCache>
                <c:formatCode>General</c:formatCode>
                <c:ptCount val="58"/>
                <c:pt idx="0">
                  <c:v>2.2446749050131754E-6</c:v>
                </c:pt>
                <c:pt idx="1">
                  <c:v>2.3155570825108166E-6</c:v>
                </c:pt>
                <c:pt idx="2">
                  <c:v>2.392208426478062E-6</c:v>
                </c:pt>
                <c:pt idx="3">
                  <c:v>2.4754244165860914E-6</c:v>
                </c:pt>
                <c:pt idx="4">
                  <c:v>2.5662248460772475E-6</c:v>
                </c:pt>
                <c:pt idx="5">
                  <c:v>2.6659080162837518E-6</c:v>
                </c:pt>
                <c:pt idx="6">
                  <c:v>2.7761247618898402E-6</c:v>
                </c:pt>
                <c:pt idx="7">
                  <c:v>2.8989799936556593E-6</c:v>
                </c:pt>
                <c:pt idx="8">
                  <c:v>3.0371716690177135E-6</c:v>
                </c:pt>
                <c:pt idx="9">
                  <c:v>3.1941781563223369E-6</c:v>
                </c:pt>
                <c:pt idx="10">
                  <c:v>3.3744998481454274E-6</c:v>
                </c:pt>
                <c:pt idx="11">
                  <c:v>3.5839328537529854E-6</c:v>
                </c:pt>
                <c:pt idx="12">
                  <c:v>3.8297478844969513E-6</c:v>
                </c:pt>
                <c:pt idx="13">
                  <c:v>4.1203024154903924E-6</c:v>
                </c:pt>
                <c:pt idx="14">
                  <c:v>4.4625992683735362E-6</c:v>
                </c:pt>
                <c:pt idx="15">
                  <c:v>4.8541748129226227E-6</c:v>
                </c:pt>
                <c:pt idx="16">
                  <c:v>5.2666450067467431E-6</c:v>
                </c:pt>
                <c:pt idx="17">
                  <c:v>5.641298023669072E-6</c:v>
                </c:pt>
                <c:pt idx="18">
                  <c:v>5.9323400119393582E-6</c:v>
                </c:pt>
                <c:pt idx="19">
                  <c:v>6.137842068247606E-6</c:v>
                </c:pt>
                <c:pt idx="20">
                  <c:v>6.2733511013714793E-6</c:v>
                </c:pt>
                <c:pt idx="21">
                  <c:v>6.3529743639781285E-6</c:v>
                </c:pt>
                <c:pt idx="22">
                  <c:v>6.3886951199506997E-6</c:v>
                </c:pt>
                <c:pt idx="23">
                  <c:v>6.3912660180921151E-6</c:v>
                </c:pt>
                <c:pt idx="24">
                  <c:v>6.3698617952175886E-6</c:v>
                </c:pt>
                <c:pt idx="25">
                  <c:v>6.3317554955224043E-6</c:v>
                </c:pt>
                <c:pt idx="26">
                  <c:v>6.2824006353843701E-6</c:v>
                </c:pt>
                <c:pt idx="27">
                  <c:v>6.2257458679534457E-6</c:v>
                </c:pt>
                <c:pt idx="28">
                  <c:v>6.1645925223746876E-6</c:v>
                </c:pt>
                <c:pt idx="29">
                  <c:v>6.1009046241091581E-6</c:v>
                </c:pt>
                <c:pt idx="30">
                  <c:v>6.0360489403795033E-6</c:v>
                </c:pt>
                <c:pt idx="31">
                  <c:v>5.970970358564253E-6</c:v>
                </c:pt>
                <c:pt idx="32">
                  <c:v>5.9063170120317984E-6</c:v>
                </c:pt>
                <c:pt idx="33">
                  <c:v>5.8425282497958457E-6</c:v>
                </c:pt>
                <c:pt idx="34">
                  <c:v>5.7798963091916806E-6</c:v>
                </c:pt>
                <c:pt idx="35">
                  <c:v>5.718609574980095E-6</c:v>
                </c:pt>
                <c:pt idx="36">
                  <c:v>5.6587830203670945E-6</c:v>
                </c:pt>
                <c:pt idx="37">
                  <c:v>5.6004797235744792E-6</c:v>
                </c:pt>
                <c:pt idx="38">
                  <c:v>5.5437261211173024E-6</c:v>
                </c:pt>
                <c:pt idx="39">
                  <c:v>5.4885230293421078E-6</c:v>
                </c:pt>
                <c:pt idx="40">
                  <c:v>5.4348532990608766E-6</c:v>
                </c:pt>
                <c:pt idx="41">
                  <c:v>5.3826875438884973E-6</c:v>
                </c:pt>
                <c:pt idx="42">
                  <c:v>5.3319881718971006E-6</c:v>
                </c:pt>
                <c:pt idx="43">
                  <c:v>5.2827123150892461E-6</c:v>
                </c:pt>
                <c:pt idx="44">
                  <c:v>5.2348139445106313E-6</c:v>
                </c:pt>
                <c:pt idx="45">
                  <c:v>5.1882453940251728E-6</c:v>
                </c:pt>
                <c:pt idx="46">
                  <c:v>5.1429584528961755E-6</c:v>
                </c:pt>
                <c:pt idx="47">
                  <c:v>5.0989051428654744E-6</c:v>
                </c:pt>
                <c:pt idx="48">
                  <c:v>5.056038263785518E-6</c:v>
                </c:pt>
                <c:pt idx="49">
                  <c:v>5.0143117691949093E-6</c:v>
                </c:pt>
                <c:pt idx="50">
                  <c:v>4.9736810168892229E-6</c:v>
                </c:pt>
                <c:pt idx="51">
                  <c:v>4.9341029276886946E-6</c:v>
                </c:pt>
                <c:pt idx="52">
                  <c:v>4.8955360769614281E-6</c:v>
                </c:pt>
                <c:pt idx="53">
                  <c:v>4.8579407371231683E-6</c:v>
                </c:pt>
                <c:pt idx="54">
                  <c:v>4.8212788846646709E-6</c:v>
                </c:pt>
                <c:pt idx="55">
                  <c:v>4.7855141818008856E-6</c:v>
                </c:pt>
                <c:pt idx="56">
                  <c:v>4.7506119402670047E-6</c:v>
                </c:pt>
                <c:pt idx="57">
                  <c:v>4.7165390728696919E-6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D39-4E7B-A3B1-AA22A821AE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4752575"/>
        <c:axId val="1494750079"/>
      </c:scatterChart>
      <c:valAx>
        <c:axId val="1494752575"/>
        <c:scaling>
          <c:orientation val="minMax"/>
          <c:max val="10"/>
          <c:min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He Temperature, K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4750079"/>
        <c:crosses val="autoZero"/>
        <c:crossBetween val="midCat"/>
      </c:valAx>
      <c:valAx>
        <c:axId val="149475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475257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Arkusz1!$H$6</c:f>
              <c:strCache>
                <c:ptCount val="1"/>
                <c:pt idx="0">
                  <c:v>d_lambda valve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3.9754795482682806E-2"/>
                  <c:y val="-7.6511084324224474E-2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A6B-409F-822F-6FF8FEAD0724}"/>
                </c:ext>
              </c:extLst>
            </c:dLbl>
            <c:dLbl>
              <c:idx val="1"/>
              <c:layout>
                <c:manualLayout>
                  <c:x val="7.2236920012555245E-2"/>
                  <c:y val="-0.12162514830804498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A6B-409F-822F-6FF8FEAD0724}"/>
                </c:ext>
              </c:extLst>
            </c:dLbl>
            <c:dLbl>
              <c:idx val="2"/>
              <c:layout>
                <c:manualLayout>
                  <c:x val="0.155246793811118"/>
                  <c:y val="-0.12162514830804501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A6B-409F-822F-6FF8FEAD0724}"/>
                </c:ext>
              </c:extLst>
            </c:dLbl>
            <c:dLbl>
              <c:idx val="3"/>
              <c:layout>
                <c:manualLayout>
                  <c:x val="0.19494716823651762"/>
                  <c:y val="-7.9518688589812508E-2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A6B-409F-822F-6FF8FEAD0724}"/>
                </c:ext>
              </c:extLst>
            </c:dLbl>
            <c:dLbl>
              <c:idx val="4"/>
              <c:layout>
                <c:manualLayout>
                  <c:x val="-0.1912292011741876"/>
                  <c:y val="7.386912895517711E-2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A6B-409F-822F-6FF8FEAD0724}"/>
                </c:ext>
              </c:extLst>
            </c:dLbl>
            <c:dLbl>
              <c:idx val="5"/>
              <c:layout>
                <c:manualLayout>
                  <c:x val="-0.22912501312570541"/>
                  <c:y val="0.14605163132929003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A6B-409F-822F-6FF8FEAD0724}"/>
                </c:ext>
              </c:extLst>
            </c:dLbl>
            <c:dLbl>
              <c:idx val="6"/>
              <c:layout>
                <c:manualLayout>
                  <c:x val="-0.17859726385701499"/>
                  <c:y val="0.22124173796899077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A6B-409F-822F-6FF8FEAD0724}"/>
                </c:ext>
              </c:extLst>
            </c:dLbl>
            <c:dLbl>
              <c:idx val="7"/>
              <c:layout>
                <c:manualLayout>
                  <c:x val="-0.14972426427490626"/>
                  <c:y val="0.32951549153016013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A6B-409F-822F-6FF8FEAD0724}"/>
                </c:ext>
              </c:extLst>
            </c:dLbl>
            <c:dLbl>
              <c:idx val="8"/>
              <c:layout>
                <c:manualLayout>
                  <c:x val="-3.7841390894234592E-2"/>
                  <c:y val="0.27838621901516353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A6B-409F-822F-6FF8FEAD0724}"/>
                </c:ext>
              </c:extLst>
            </c:dLbl>
            <c:dLbl>
              <c:idx val="9"/>
              <c:layout>
                <c:manualLayout>
                  <c:x val="1.8645393101200291E-2"/>
                  <c:y val="0.20921132090663874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A6B-409F-822F-6FF8FEAD0724}"/>
                </c:ext>
              </c:extLst>
            </c:dLbl>
            <c:dLbl>
              <c:idx val="10"/>
              <c:layout>
                <c:manualLayout>
                  <c:x val="-6.3105265528579799E-2"/>
                  <c:y val="9.4922358814293464E-2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DA6B-409F-822F-6FF8FEAD0724}"/>
                </c:ext>
              </c:extLst>
            </c:dLbl>
            <c:dLbl>
              <c:idx val="11"/>
              <c:layout>
                <c:manualLayout>
                  <c:x val="-2.8872999582108802E-2"/>
                  <c:y val="0.11898319293899762"/>
                </c:manualLayout>
              </c:layout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DA6B-409F-822F-6FF8FEAD0724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Arkusz1!$G$7:$G$18</c:f>
              <c:numCache>
                <c:formatCode>General</c:formatCode>
                <c:ptCount val="12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0.15</c:v>
                </c:pt>
                <c:pt idx="11">
                  <c:v>0.2</c:v>
                </c:pt>
              </c:numCache>
            </c:numRef>
          </c:xVal>
          <c:yVal>
            <c:numRef>
              <c:f>Arkusz1!$H$7:$H$18</c:f>
              <c:numCache>
                <c:formatCode>0</c:formatCode>
                <c:ptCount val="12"/>
                <c:pt idx="0">
                  <c:v>216.13236891012752</c:v>
                </c:pt>
                <c:pt idx="1">
                  <c:v>181.67092067551314</c:v>
                </c:pt>
                <c:pt idx="2">
                  <c:v>164.09029679944734</c:v>
                </c:pt>
                <c:pt idx="3">
                  <c:v>152.63907491067448</c:v>
                </c:pt>
                <c:pt idx="4">
                  <c:v>144.29555653548081</c:v>
                </c:pt>
                <c:pt idx="5">
                  <c:v>137.80647541789239</c:v>
                </c:pt>
                <c:pt idx="6">
                  <c:v>132.53853581704729</c:v>
                </c:pt>
                <c:pt idx="7">
                  <c:v>128.12996366315994</c:v>
                </c:pt>
                <c:pt idx="8">
                  <c:v>124.3558996822896</c:v>
                </c:pt>
                <c:pt idx="9">
                  <c:v>121.06766426683848</c:v>
                </c:pt>
                <c:pt idx="10">
                  <c:v>109.13691277016514</c:v>
                </c:pt>
                <c:pt idx="11">
                  <c:v>101.307107950635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DA6B-409F-822F-6FF8FEAD0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3081008"/>
        <c:axId val="863078512"/>
      </c:scatterChart>
      <c:valAx>
        <c:axId val="863081008"/>
        <c:scaling>
          <c:orientation val="minMax"/>
          <c:max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200" b="1">
                    <a:latin typeface="Symbol" panose="05050102010706020507" pitchFamily="18" charset="2"/>
                  </a:rPr>
                  <a:t>D</a:t>
                </a:r>
                <a:r>
                  <a:rPr lang="pl-PL" sz="1200" b="1"/>
                  <a:t>p, bar</a:t>
                </a:r>
                <a:endParaRPr lang="en-GB" sz="12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3078512"/>
        <c:crosses val="autoZero"/>
        <c:crossBetween val="midCat"/>
      </c:valAx>
      <c:valAx>
        <c:axId val="863078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100" b="1"/>
                  <a:t>d lambda valve, mm</a:t>
                </a:r>
                <a:endParaRPr lang="en-GB" sz="11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3081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T_He_outlet!$G$5:$G$325</c:f>
              <c:numCache>
                <c:formatCode>General</c:formatCode>
                <c:ptCount val="32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</c:numCache>
            </c:numRef>
          </c:xVal>
          <c:yVal>
            <c:numRef>
              <c:f>T_He_outlet!$H$5:$H$325</c:f>
              <c:numCache>
                <c:formatCode>General</c:formatCode>
                <c:ptCount val="321"/>
                <c:pt idx="0">
                  <c:v>6</c:v>
                </c:pt>
                <c:pt idx="1">
                  <c:v>6.0244225515227932</c:v>
                </c:pt>
                <c:pt idx="2">
                  <c:v>6.0488874827252452</c:v>
                </c:pt>
                <c:pt idx="3">
                  <c:v>6.0733941320337426</c:v>
                </c:pt>
                <c:pt idx="4">
                  <c:v>6.0979418575464388</c:v>
                </c:pt>
                <c:pt idx="5">
                  <c:v>6.1225300361591604</c:v>
                </c:pt>
                <c:pt idx="6">
                  <c:v>6.1471580627955129</c:v>
                </c:pt>
                <c:pt idx="7">
                  <c:v>6.1718253494165776</c:v>
                </c:pt>
                <c:pt idx="8">
                  <c:v>6.1965313244702935</c:v>
                </c:pt>
                <c:pt idx="9">
                  <c:v>6.2212754320978148</c:v>
                </c:pt>
                <c:pt idx="10">
                  <c:v>6.2460571314456557</c:v>
                </c:pt>
                <c:pt idx="11">
                  <c:v>6.2708758960096835</c:v>
                </c:pt>
                <c:pt idx="12">
                  <c:v>6.2957312130095353</c:v>
                </c:pt>
                <c:pt idx="13">
                  <c:v>6.3206225827920877</c:v>
                </c:pt>
                <c:pt idx="14">
                  <c:v>6.3455495182627004</c:v>
                </c:pt>
                <c:pt idx="15">
                  <c:v>6.3705115443430911</c:v>
                </c:pt>
                <c:pt idx="16">
                  <c:v>6.395508197454677</c:v>
                </c:pt>
                <c:pt idx="17">
                  <c:v>6.4205390250263896</c:v>
                </c:pt>
                <c:pt idx="18">
                  <c:v>6.4456035850259346</c:v>
                </c:pt>
                <c:pt idx="19">
                  <c:v>6.4707014455136038</c:v>
                </c:pt>
                <c:pt idx="20">
                  <c:v>6.4958321842177051</c:v>
                </c:pt>
                <c:pt idx="21">
                  <c:v>6.5209953881307792</c:v>
                </c:pt>
                <c:pt idx="22">
                  <c:v>6.5461906531258061</c:v>
                </c:pt>
                <c:pt idx="23">
                  <c:v>6.5714175835915611</c:v>
                </c:pt>
                <c:pt idx="24">
                  <c:v>6.5966757920864119</c:v>
                </c:pt>
                <c:pt idx="25">
                  <c:v>6.6219648990097966</c:v>
                </c:pt>
                <c:pt idx="26">
                  <c:v>6.6472845322906684</c:v>
                </c:pt>
                <c:pt idx="27">
                  <c:v>6.6726343270922284</c:v>
                </c:pt>
                <c:pt idx="28">
                  <c:v>6.6980139255322459</c:v>
                </c:pt>
                <c:pt idx="29">
                  <c:v>6.7234229764183313</c:v>
                </c:pt>
                <c:pt idx="30">
                  <c:v>6.7488611349975116</c:v>
                </c:pt>
                <c:pt idx="31">
                  <c:v>6.7743280627194533</c:v>
                </c:pt>
                <c:pt idx="32">
                  <c:v>6.7998234270127655</c:v>
                </c:pt>
                <c:pt idx="33">
                  <c:v>6.8253469010737442</c:v>
                </c:pt>
                <c:pt idx="34">
                  <c:v>6.8508981636669724</c:v>
                </c:pt>
                <c:pt idx="35">
                  <c:v>6.8764768989372316</c:v>
                </c:pt>
                <c:pt idx="36">
                  <c:v>6.9020827962321336</c:v>
                </c:pt>
                <c:pt idx="37">
                  <c:v>6.927715549934927</c:v>
                </c:pt>
                <c:pt idx="38">
                  <c:v>6.9533748593069564</c:v>
                </c:pt>
                <c:pt idx="39">
                  <c:v>6.9790604283392712</c:v>
                </c:pt>
                <c:pt idx="40">
                  <c:v>7.0047719656128402</c:v>
                </c:pt>
                <c:pt idx="41">
                  <c:v>7.0305091841668963</c:v>
                </c:pt>
                <c:pt idx="42">
                  <c:v>7.0562718013749581</c:v>
                </c:pt>
                <c:pt idx="43">
                  <c:v>7.0820595388280445</c:v>
                </c:pt>
                <c:pt idx="44">
                  <c:v>7.1078721222246379</c:v>
                </c:pt>
                <c:pt idx="45">
                  <c:v>7.1337092812669889</c:v>
                </c:pt>
                <c:pt idx="46">
                  <c:v>7.1595707495633185</c:v>
                </c:pt>
                <c:pt idx="47">
                  <c:v>7.1854562645355511</c:v>
                </c:pt>
                <c:pt idx="48">
                  <c:v>7.2113655673321952</c:v>
                </c:pt>
                <c:pt idx="49">
                  <c:v>7.2372984027459699</c:v>
                </c:pt>
                <c:pt idx="50">
                  <c:v>7.2632545191359084</c:v>
                </c:pt>
                <c:pt idx="51">
                  <c:v>7.2892336683535248</c:v>
                </c:pt>
                <c:pt idx="52">
                  <c:v>7.3152356056727967</c:v>
                </c:pt>
                <c:pt idx="53">
                  <c:v>7.3412600897236269</c:v>
                </c:pt>
                <c:pt idx="54">
                  <c:v>7.367306882428533</c:v>
                </c:pt>
                <c:pt idx="55">
                  <c:v>7.393375748942292</c:v>
                </c:pt>
                <c:pt idx="56">
                  <c:v>7.4194664575942708</c:v>
                </c:pt>
                <c:pt idx="57">
                  <c:v>7.445578779833264</c:v>
                </c:pt>
                <c:pt idx="58">
                  <c:v>7.4717124901745571</c:v>
                </c:pt>
                <c:pt idx="59">
                  <c:v>7.497867366149082</c:v>
                </c:pt>
                <c:pt idx="60">
                  <c:v>7.5240431882544208</c:v>
                </c:pt>
                <c:pt idx="61">
                  <c:v>7.5502397399075178</c:v>
                </c:pt>
                <c:pt idx="62">
                  <c:v>7.5764568073989533</c:v>
                </c:pt>
                <c:pt idx="63">
                  <c:v>7.6026941798485685</c:v>
                </c:pt>
                <c:pt idx="64">
                  <c:v>7.6289516491624108</c:v>
                </c:pt>
                <c:pt idx="65">
                  <c:v>7.6552290099907676</c:v>
                </c:pt>
                <c:pt idx="66">
                  <c:v>7.6815260596872763</c:v>
                </c:pt>
                <c:pt idx="67">
                  <c:v>7.7078425982689378</c:v>
                </c:pt>
                <c:pt idx="68">
                  <c:v>7.7341784283769881</c:v>
                </c:pt>
                <c:pt idx="69">
                  <c:v>7.7605333552385378</c:v>
                </c:pt>
                <c:pt idx="70">
                  <c:v>7.7869071866288886</c:v>
                </c:pt>
                <c:pt idx="71">
                  <c:v>7.8132997328344924</c:v>
                </c:pt>
                <c:pt idx="72">
                  <c:v>7.8397108066165062</c:v>
                </c:pt>
                <c:pt idx="73">
                  <c:v>7.866140223174825</c:v>
                </c:pt>
                <c:pt idx="74">
                  <c:v>7.8925878001126524</c:v>
                </c:pt>
                <c:pt idx="75">
                  <c:v>7.9190533574015038</c:v>
                </c:pt>
                <c:pt idx="76">
                  <c:v>7.945536717346628</c:v>
                </c:pt>
                <c:pt idx="77">
                  <c:v>7.9720377045528501</c:v>
                </c:pt>
                <c:pt idx="78">
                  <c:v>7.9985561458907508</c:v>
                </c:pt>
                <c:pt idx="79">
                  <c:v>8.0250918704632621</c:v>
                </c:pt>
                <c:pt idx="80">
                  <c:v>8.0516447095725656</c:v>
                </c:pt>
                <c:pt idx="81">
                  <c:v>8.0782144966873677</c:v>
                </c:pt>
                <c:pt idx="82">
                  <c:v>8.1048010674104809</c:v>
                </c:pt>
                <c:pt idx="83">
                  <c:v>8.1314042594467555</c:v>
                </c:pt>
                <c:pt idx="84">
                  <c:v>8.1580239125713305</c:v>
                </c:pt>
                <c:pt idx="85">
                  <c:v>8.1846598685982119</c:v>
                </c:pt>
                <c:pt idx="86">
                  <c:v>8.2113119713491844</c:v>
                </c:pt>
                <c:pt idx="87">
                  <c:v>8.2379800666230469</c:v>
                </c:pt>
                <c:pt idx="88">
                  <c:v>8.2646640021651887</c:v>
                </c:pt>
                <c:pt idx="89">
                  <c:v>8.2913636276375104</c:v>
                </c:pt>
                <c:pt idx="90">
                  <c:v>8.3180787945886632</c:v>
                </c:pt>
                <c:pt idx="91">
                  <c:v>8.3448093564246655</c:v>
                </c:pt>
                <c:pt idx="92">
                  <c:v>8.371555168379853</c:v>
                </c:pt>
                <c:pt idx="93">
                  <c:v>8.3983160874881939</c:v>
                </c:pt>
                <c:pt idx="94">
                  <c:v>8.4250919725549647</c:v>
                </c:pt>
                <c:pt idx="95">
                  <c:v>8.4518826841287957</c:v>
                </c:pt>
                <c:pt idx="96">
                  <c:v>8.4786880844740846</c:v>
                </c:pt>
                <c:pt idx="97">
                  <c:v>8.5055080375437893</c:v>
                </c:pt>
                <c:pt idx="98">
                  <c:v>8.5323424089525997</c:v>
                </c:pt>
                <c:pt idx="99">
                  <c:v>8.5591910659504986</c:v>
                </c:pt>
                <c:pt idx="100">
                  <c:v>8.5860538773967008</c:v>
                </c:pt>
                <c:pt idx="101">
                  <c:v>8.6129307137339826</c:v>
                </c:pt>
                <c:pt idx="102">
                  <c:v>8.6398214469634098</c:v>
                </c:pt>
                <c:pt idx="103">
                  <c:v>8.6667259506194529</c:v>
                </c:pt>
                <c:pt idx="104">
                  <c:v>8.6936440997454909</c:v>
                </c:pt>
                <c:pt idx="105">
                  <c:v>8.7205757708697149</c:v>
                </c:pt>
                <c:pt idx="106">
                  <c:v>8.7475208419814319</c:v>
                </c:pt>
                <c:pt idx="107">
                  <c:v>8.7744791925077372</c:v>
                </c:pt>
                <c:pt idx="108">
                  <c:v>8.8014507032906053</c:v>
                </c:pt>
                <c:pt idx="109">
                  <c:v>8.8284352565643509</c:v>
                </c:pt>
                <c:pt idx="110">
                  <c:v>8.8554327359335012</c:v>
                </c:pt>
                <c:pt idx="111">
                  <c:v>8.882443026351023</c:v>
                </c:pt>
                <c:pt idx="112">
                  <c:v>8.9094660140969424</c:v>
                </c:pt>
                <c:pt idx="113">
                  <c:v>8.9365015867573678</c:v>
                </c:pt>
                <c:pt idx="114">
                  <c:v>8.9635496332038578</c:v>
                </c:pt>
                <c:pt idx="115">
                  <c:v>8.9906100435731613</c:v>
                </c:pt>
                <c:pt idx="116">
                  <c:v>9.0176827092473602</c:v>
                </c:pt>
                <c:pt idx="117">
                  <c:v>9.0447675228343165</c:v>
                </c:pt>
                <c:pt idx="118">
                  <c:v>9.0718643781485468</c:v>
                </c:pt>
                <c:pt idx="119">
                  <c:v>9.0989731701923748</c:v>
                </c:pt>
                <c:pt idx="120">
                  <c:v>9.1260937951375034</c:v>
                </c:pt>
                <c:pt idx="121">
                  <c:v>9.1532261503068764</c:v>
                </c:pt>
                <c:pt idx="122">
                  <c:v>9.1803701341569042</c:v>
                </c:pt>
                <c:pt idx="123">
                  <c:v>9.2075256462600148</c:v>
                </c:pt>
                <c:pt idx="124">
                  <c:v>9.2346925872875385</c:v>
                </c:pt>
                <c:pt idx="125">
                  <c:v>9.2618708589928787</c:v>
                </c:pt>
                <c:pt idx="126">
                  <c:v>9.2890603641950644</c:v>
                </c:pt>
                <c:pt idx="127">
                  <c:v>9.3162610067625415</c:v>
                </c:pt>
                <c:pt idx="128">
                  <c:v>9.3434726915973147</c:v>
                </c:pt>
                <c:pt idx="129">
                  <c:v>9.3706953246193567</c:v>
                </c:pt>
                <c:pt idx="130">
                  <c:v>9.3979288127513421</c:v>
                </c:pt>
                <c:pt idx="131">
                  <c:v>9.4251730639036388</c:v>
                </c:pt>
                <c:pt idx="132">
                  <c:v>9.4524279869595862</c:v>
                </c:pt>
                <c:pt idx="133">
                  <c:v>9.4796934917610596</c:v>
                </c:pt>
                <c:pt idx="134">
                  <c:v>9.5069694890943044</c:v>
                </c:pt>
                <c:pt idx="135">
                  <c:v>9.5342558906760093</c:v>
                </c:pt>
                <c:pt idx="136">
                  <c:v>9.561552609139671</c:v>
                </c:pt>
                <c:pt idx="137">
                  <c:v>9.5888595580221914</c:v>
                </c:pt>
                <c:pt idx="138">
                  <c:v>9.6161766517507239</c:v>
                </c:pt>
                <c:pt idx="139">
                  <c:v>9.6435038056297842</c:v>
                </c:pt>
                <c:pt idx="140">
                  <c:v>9.6708409358285579</c:v>
                </c:pt>
                <c:pt idx="141">
                  <c:v>9.698187959368477</c:v>
                </c:pt>
                <c:pt idx="142">
                  <c:v>9.7255447941110127</c:v>
                </c:pt>
                <c:pt idx="143">
                  <c:v>9.7529113587456795</c:v>
                </c:pt>
                <c:pt idx="144">
                  <c:v>9.7802875727782688</c:v>
                </c:pt>
                <c:pt idx="145">
                  <c:v>9.8076733565193059</c:v>
                </c:pt>
                <c:pt idx="146">
                  <c:v>9.8350686310726889</c:v>
                </c:pt>
                <c:pt idx="147">
                  <c:v>9.8624733183245432</c:v>
                </c:pt>
                <c:pt idx="148">
                  <c:v>9.8898873409323009</c:v>
                </c:pt>
                <c:pt idx="149">
                  <c:v>9.9173106223139271</c:v>
                </c:pt>
                <c:pt idx="150">
                  <c:v>9.9447430866373789</c:v>
                </c:pt>
                <c:pt idx="151">
                  <c:v>9.9721846588102281</c:v>
                </c:pt>
                <c:pt idx="152">
                  <c:v>9.9996352644694912</c:v>
                </c:pt>
                <c:pt idx="153">
                  <c:v>10.027094829971606</c:v>
                </c:pt>
                <c:pt idx="154">
                  <c:v>10.054563282382597</c:v>
                </c:pt>
                <c:pt idx="155">
                  <c:v>10.082040549468449</c:v>
                </c:pt>
                <c:pt idx="156">
                  <c:v>10.109526559685571</c:v>
                </c:pt>
                <c:pt idx="157">
                  <c:v>10.137021242171505</c:v>
                </c:pt>
                <c:pt idx="158">
                  <c:v>10.164524526735738</c:v>
                </c:pt>
                <c:pt idx="159">
                  <c:v>10.192036343850711</c:v>
                </c:pt>
                <c:pt idx="160">
                  <c:v>10.219556624642944</c:v>
                </c:pt>
                <c:pt idx="161">
                  <c:v>10.247085300884372</c:v>
                </c:pt>
                <c:pt idx="162">
                  <c:v>10.274622304983744</c:v>
                </c:pt>
                <c:pt idx="163">
                  <c:v>10.302167569978248</c:v>
                </c:pt>
                <c:pt idx="164">
                  <c:v>10.329721029525221</c:v>
                </c:pt>
                <c:pt idx="165">
                  <c:v>10.357282617894038</c:v>
                </c:pt>
                <c:pt idx="166">
                  <c:v>10.384852269958111</c:v>
                </c:pt>
                <c:pt idx="167">
                  <c:v>10.412429921187032</c:v>
                </c:pt>
                <c:pt idx="168">
                  <c:v>10.440015507638835</c:v>
                </c:pt>
                <c:pt idx="169">
                  <c:v>10.467608965952413</c:v>
                </c:pt>
                <c:pt idx="170">
                  <c:v>10.495210233340032</c:v>
                </c:pt>
                <c:pt idx="171">
                  <c:v>10.522819247579974</c:v>
                </c:pt>
                <c:pt idx="172">
                  <c:v>10.550435947009317</c:v>
                </c:pt>
                <c:pt idx="173">
                  <c:v>10.578060270516815</c:v>
                </c:pt>
                <c:pt idx="174">
                  <c:v>10.60569215753589</c:v>
                </c:pt>
                <c:pt idx="175">
                  <c:v>10.633331548037765</c:v>
                </c:pt>
                <c:pt idx="176">
                  <c:v>10.660978382524679</c:v>
                </c:pt>
                <c:pt idx="177">
                  <c:v>10.688632602023217</c:v>
                </c:pt>
                <c:pt idx="178">
                  <c:v>10.716294148077761</c:v>
                </c:pt>
                <c:pt idx="179">
                  <c:v>10.743962962744032</c:v>
                </c:pt>
                <c:pt idx="180">
                  <c:v>10.771638988582742</c:v>
                </c:pt>
                <c:pt idx="181">
                  <c:v>10.799322168653324</c:v>
                </c:pt>
                <c:pt idx="182">
                  <c:v>10.827012446507807</c:v>
                </c:pt>
                <c:pt idx="183">
                  <c:v>10.854709766184749</c:v>
                </c:pt>
                <c:pt idx="184">
                  <c:v>10.882414072203261</c:v>
                </c:pt>
                <c:pt idx="185">
                  <c:v>10.910125309557161</c:v>
                </c:pt>
                <c:pt idx="186">
                  <c:v>10.937843423696915</c:v>
                </c:pt>
                <c:pt idx="187">
                  <c:v>10.965568360561607</c:v>
                </c:pt>
                <c:pt idx="188">
                  <c:v>10.993300066534804</c:v>
                </c:pt>
                <c:pt idx="189">
                  <c:v>11.021038488452179</c:v>
                </c:pt>
                <c:pt idx="190">
                  <c:v>11.048783573596115</c:v>
                </c:pt>
                <c:pt idx="191">
                  <c:v>11.076535269690341</c:v>
                </c:pt>
                <c:pt idx="192">
                  <c:v>11.104293524894667</c:v>
                </c:pt>
                <c:pt idx="193">
                  <c:v>11.132058287799802</c:v>
                </c:pt>
                <c:pt idx="194">
                  <c:v>11.159829507422252</c:v>
                </c:pt>
                <c:pt idx="195">
                  <c:v>11.187607133205498</c:v>
                </c:pt>
                <c:pt idx="196">
                  <c:v>11.215391114995928</c:v>
                </c:pt>
                <c:pt idx="197">
                  <c:v>11.243181403057578</c:v>
                </c:pt>
                <c:pt idx="198">
                  <c:v>11.270977948060617</c:v>
                </c:pt>
                <c:pt idx="199">
                  <c:v>11.298780701076589</c:v>
                </c:pt>
                <c:pt idx="200">
                  <c:v>11.326589613573761</c:v>
                </c:pt>
                <c:pt idx="201">
                  <c:v>11.354404637412539</c:v>
                </c:pt>
                <c:pt idx="202">
                  <c:v>11.3822257248409</c:v>
                </c:pt>
                <c:pt idx="203">
                  <c:v>11.410052828489979</c:v>
                </c:pt>
                <c:pt idx="204">
                  <c:v>11.437885901369645</c:v>
                </c:pt>
                <c:pt idx="205">
                  <c:v>11.465724896864161</c:v>
                </c:pt>
                <c:pt idx="206">
                  <c:v>11.493569768727935</c:v>
                </c:pt>
                <c:pt idx="207">
                  <c:v>11.521420471081287</c:v>
                </c:pt>
                <c:pt idx="208">
                  <c:v>11.549276958406336</c:v>
                </c:pt>
                <c:pt idx="209">
                  <c:v>11.577139185542887</c:v>
                </c:pt>
                <c:pt idx="210">
                  <c:v>11.605007107684397</c:v>
                </c:pt>
                <c:pt idx="211">
                  <c:v>11.632880680374022</c:v>
                </c:pt>
                <c:pt idx="212">
                  <c:v>11.660759859500697</c:v>
                </c:pt>
                <c:pt idx="213">
                  <c:v>11.688644601295268</c:v>
                </c:pt>
                <c:pt idx="214">
                  <c:v>11.716534862326691</c:v>
                </c:pt>
                <c:pt idx="215">
                  <c:v>11.744430599498299</c:v>
                </c:pt>
                <c:pt idx="216">
                  <c:v>11.772331770044069</c:v>
                </c:pt>
                <c:pt idx="217">
                  <c:v>11.800238331525007</c:v>
                </c:pt>
                <c:pt idx="218">
                  <c:v>11.828150241825535</c:v>
                </c:pt>
                <c:pt idx="219">
                  <c:v>11.856067459149957</c:v>
                </c:pt>
                <c:pt idx="220">
                  <c:v>11.883989942018951</c:v>
                </c:pt>
                <c:pt idx="221">
                  <c:v>11.911917649266133</c:v>
                </c:pt>
                <c:pt idx="222">
                  <c:v>11.939850540034652</c:v>
                </c:pt>
                <c:pt idx="223">
                  <c:v>11.967788573773833</c:v>
                </c:pt>
                <c:pt idx="224">
                  <c:v>11.99573171023588</c:v>
                </c:pt>
                <c:pt idx="225">
                  <c:v>12.023679909472616</c:v>
                </c:pt>
                <c:pt idx="226">
                  <c:v>12.051633131832237</c:v>
                </c:pt>
                <c:pt idx="227">
                  <c:v>12.079591337956186</c:v>
                </c:pt>
                <c:pt idx="228">
                  <c:v>12.107554488775975</c:v>
                </c:pt>
                <c:pt idx="229">
                  <c:v>12.135522545510133</c:v>
                </c:pt>
                <c:pt idx="230">
                  <c:v>12.163495469661141</c:v>
                </c:pt>
                <c:pt idx="231">
                  <c:v>12.191473223012437</c:v>
                </c:pt>
                <c:pt idx="232">
                  <c:v>12.219455767625441</c:v>
                </c:pt>
                <c:pt idx="233">
                  <c:v>12.247443065836624</c:v>
                </c:pt>
                <c:pt idx="234">
                  <c:v>12.27543508025466</c:v>
                </c:pt>
                <c:pt idx="235">
                  <c:v>12.303431773757515</c:v>
                </c:pt>
                <c:pt idx="236">
                  <c:v>12.331433109489705</c:v>
                </c:pt>
                <c:pt idx="237">
                  <c:v>12.35943905085947</c:v>
                </c:pt>
                <c:pt idx="238">
                  <c:v>12.387449561536053</c:v>
                </c:pt>
                <c:pt idx="239">
                  <c:v>12.415464605447017</c:v>
                </c:pt>
                <c:pt idx="240">
                  <c:v>12.443484146775564</c:v>
                </c:pt>
                <c:pt idx="241">
                  <c:v>12.471508149957902</c:v>
                </c:pt>
                <c:pt idx="242">
                  <c:v>12.499536579680658</c:v>
                </c:pt>
                <c:pt idx="243">
                  <c:v>12.527569400878305</c:v>
                </c:pt>
                <c:pt idx="244">
                  <c:v>12.555606578730643</c:v>
                </c:pt>
                <c:pt idx="245">
                  <c:v>12.583648078660309</c:v>
                </c:pt>
                <c:pt idx="246">
                  <c:v>12.611693866330288</c:v>
                </c:pt>
                <c:pt idx="247">
                  <c:v>12.639743907641506</c:v>
                </c:pt>
                <c:pt idx="248">
                  <c:v>12.667798168730412</c:v>
                </c:pt>
                <c:pt idx="249">
                  <c:v>12.695856615966621</c:v>
                </c:pt>
                <c:pt idx="250">
                  <c:v>12.723919215950547</c:v>
                </c:pt>
                <c:pt idx="251">
                  <c:v>12.751985935511135</c:v>
                </c:pt>
                <c:pt idx="252">
                  <c:v>12.780056741703543</c:v>
                </c:pt>
                <c:pt idx="253">
                  <c:v>12.808131601806902</c:v>
                </c:pt>
                <c:pt idx="254">
                  <c:v>12.836210483322089</c:v>
                </c:pt>
                <c:pt idx="255">
                  <c:v>12.864293353969554</c:v>
                </c:pt>
                <c:pt idx="256">
                  <c:v>12.892380181687111</c:v>
                </c:pt>
                <c:pt idx="257">
                  <c:v>12.920470934627817</c:v>
                </c:pt>
                <c:pt idx="258">
                  <c:v>12.948565581157871</c:v>
                </c:pt>
                <c:pt idx="259">
                  <c:v>12.976664089854498</c:v>
                </c:pt>
                <c:pt idx="260">
                  <c:v>13.004766429503908</c:v>
                </c:pt>
                <c:pt idx="261">
                  <c:v>13.032872569099252</c:v>
                </c:pt>
                <c:pt idx="262">
                  <c:v>13.060982477838609</c:v>
                </c:pt>
                <c:pt idx="263">
                  <c:v>13.089096125122989</c:v>
                </c:pt>
                <c:pt idx="264">
                  <c:v>13.117213480554396</c:v>
                </c:pt>
                <c:pt idx="265">
                  <c:v>13.14533451393387</c:v>
                </c:pt>
                <c:pt idx="266">
                  <c:v>13.173459195259568</c:v>
                </c:pt>
                <c:pt idx="267">
                  <c:v>13.201587494724897</c:v>
                </c:pt>
                <c:pt idx="268">
                  <c:v>13.229719382716612</c:v>
                </c:pt>
                <c:pt idx="269">
                  <c:v>13.257854829813001</c:v>
                </c:pt>
                <c:pt idx="270">
                  <c:v>13.285993806782038</c:v>
                </c:pt>
                <c:pt idx="271">
                  <c:v>13.314136284579604</c:v>
                </c:pt>
                <c:pt idx="272">
                  <c:v>13.342282234347689</c:v>
                </c:pt>
                <c:pt idx="273">
                  <c:v>13.370431627412628</c:v>
                </c:pt>
                <c:pt idx="274">
                  <c:v>13.3985844352834</c:v>
                </c:pt>
                <c:pt idx="275">
                  <c:v>13.426740629649858</c:v>
                </c:pt>
                <c:pt idx="276">
                  <c:v>13.454900182381092</c:v>
                </c:pt>
                <c:pt idx="277">
                  <c:v>13.483063065523698</c:v>
                </c:pt>
                <c:pt idx="278">
                  <c:v>13.511229251300158</c:v>
                </c:pt>
                <c:pt idx="279">
                  <c:v>13.539398712107184</c:v>
                </c:pt>
                <c:pt idx="280">
                  <c:v>13.567571420514117</c:v>
                </c:pt>
                <c:pt idx="281">
                  <c:v>13.595747349261314</c:v>
                </c:pt>
                <c:pt idx="282">
                  <c:v>13.62392647125859</c:v>
                </c:pt>
                <c:pt idx="283">
                  <c:v>13.652108759583617</c:v>
                </c:pt>
                <c:pt idx="284">
                  <c:v>13.680294187480431</c:v>
                </c:pt>
                <c:pt idx="285">
                  <c:v>13.708482728357867</c:v>
                </c:pt>
                <c:pt idx="286">
                  <c:v>13.736674355788082</c:v>
                </c:pt>
                <c:pt idx="287">
                  <c:v>13.764869043505035</c:v>
                </c:pt>
                <c:pt idx="288">
                  <c:v>13.793066765403047</c:v>
                </c:pt>
                <c:pt idx="289">
                  <c:v>13.821267495535329</c:v>
                </c:pt>
                <c:pt idx="290">
                  <c:v>13.849471208112536</c:v>
                </c:pt>
                <c:pt idx="291">
                  <c:v>13.877677877501363</c:v>
                </c:pt>
                <c:pt idx="292">
                  <c:v>13.905887478223132</c:v>
                </c:pt>
                <c:pt idx="293">
                  <c:v>13.934099984952393</c:v>
                </c:pt>
                <c:pt idx="294">
                  <c:v>13.96231537251556</c:v>
                </c:pt>
                <c:pt idx="295">
                  <c:v>13.990533615889566</c:v>
                </c:pt>
                <c:pt idx="296">
                  <c:v>14.018754690200494</c:v>
                </c:pt>
                <c:pt idx="297">
                  <c:v>14.046978570722256</c:v>
                </c:pt>
                <c:pt idx="298">
                  <c:v>14.075205232875307</c:v>
                </c:pt>
                <c:pt idx="299">
                  <c:v>14.103434652225312</c:v>
                </c:pt>
                <c:pt idx="300">
                  <c:v>14.131666804481887</c:v>
                </c:pt>
                <c:pt idx="301">
                  <c:v>14.159901665497321</c:v>
                </c:pt>
                <c:pt idx="302">
                  <c:v>14.188139211265316</c:v>
                </c:pt>
                <c:pt idx="303">
                  <c:v>14.216379417919763</c:v>
                </c:pt>
                <c:pt idx="304">
                  <c:v>14.244622261733506</c:v>
                </c:pt>
                <c:pt idx="305">
                  <c:v>14.272867719117123</c:v>
                </c:pt>
                <c:pt idx="306">
                  <c:v>14.301115766617739</c:v>
                </c:pt>
                <c:pt idx="307">
                  <c:v>14.32936638091784</c:v>
                </c:pt>
                <c:pt idx="308">
                  <c:v>14.357619538834083</c:v>
                </c:pt>
                <c:pt idx="309">
                  <c:v>14.385875217316157</c:v>
                </c:pt>
                <c:pt idx="310">
                  <c:v>14.414133393445626</c:v>
                </c:pt>
                <c:pt idx="311">
                  <c:v>14.442394044434794</c:v>
                </c:pt>
                <c:pt idx="312">
                  <c:v>14.470657147625587</c:v>
                </c:pt>
                <c:pt idx="313">
                  <c:v>14.498922680488436</c:v>
                </c:pt>
                <c:pt idx="314">
                  <c:v>14.527190620621193</c:v>
                </c:pt>
                <c:pt idx="315">
                  <c:v>14.555460945748022</c:v>
                </c:pt>
                <c:pt idx="316">
                  <c:v>14.583733633718353</c:v>
                </c:pt>
                <c:pt idx="317">
                  <c:v>14.612008662505801</c:v>
                </c:pt>
                <c:pt idx="318">
                  <c:v>14.640286010207124</c:v>
                </c:pt>
                <c:pt idx="319">
                  <c:v>14.668565655041174</c:v>
                </c:pt>
                <c:pt idx="320">
                  <c:v>14.69684757534788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B5-4F6F-8601-CEBBFD3BA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4508864"/>
        <c:axId val="2014502208"/>
      </c:scatterChart>
      <c:valAx>
        <c:axId val="2014508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OC He Vessel higth, m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502208"/>
        <c:crosses val="autoZero"/>
        <c:crossBetween val="midCat"/>
      </c:valAx>
      <c:valAx>
        <c:axId val="2014502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/>
                  <a:t>He_T, K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5088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44306065443651"/>
          <c:y val="4.3049102401132661E-2"/>
          <c:w val="0.74294867315620583"/>
          <c:h val="0.76163149189474022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'sensitive analisis'!$B$14:$B$21</c:f>
              <c:numCache>
                <c:formatCode>General</c:formatCode>
                <c:ptCount val="8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  <c:pt idx="7">
                  <c:v>50</c:v>
                </c:pt>
              </c:numCache>
            </c:numRef>
          </c:xVal>
          <c:yVal>
            <c:numRef>
              <c:f>'sensitive analisis'!$C$14:$C$21</c:f>
              <c:numCache>
                <c:formatCode>General</c:formatCode>
                <c:ptCount val="8"/>
                <c:pt idx="0">
                  <c:v>121.69029442476909</c:v>
                </c:pt>
                <c:pt idx="1">
                  <c:v>131.05327624758885</c:v>
                </c:pt>
                <c:pt idx="2">
                  <c:v>138.67775195553355</c:v>
                </c:pt>
                <c:pt idx="3">
                  <c:v>145.18604843474975</c:v>
                </c:pt>
                <c:pt idx="4">
                  <c:v>150.90457613127776</c:v>
                </c:pt>
                <c:pt idx="5">
                  <c:v>156.02926099014127</c:v>
                </c:pt>
                <c:pt idx="6">
                  <c:v>160.6882803041598</c:v>
                </c:pt>
                <c:pt idx="7">
                  <c:v>164.97069669033823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E38-496E-8113-228755AE2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098272"/>
        <c:axId val="2121104096"/>
      </c:scatterChart>
      <c:valAx>
        <c:axId val="2121098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b="1"/>
                  <a:t>He temperature at lift plate, K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0.39001556987721475"/>
              <c:y val="0.884200752798241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104096"/>
        <c:crosses val="autoZero"/>
        <c:crossBetween val="midCat"/>
      </c:valAx>
      <c:valAx>
        <c:axId val="212110409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b="1"/>
                  <a:t>Lift</a:t>
                </a:r>
                <a:r>
                  <a:rPr lang="pl-PL" b="1" baseline="0"/>
                  <a:t> plate size, </a:t>
                </a:r>
                <a:r>
                  <a:rPr lang="pl-PL" b="1"/>
                  <a:t>mm</a:t>
                </a:r>
                <a:endParaRPr lang="en-GB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098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17.png"/><Relationship Id="rId9" Type="http://schemas.openxmlformats.org/officeDocument/2006/relationships/image" Target="../media/image26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17.png"/><Relationship Id="rId9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17.png"/><Relationship Id="rId9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pl-PL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pl-P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9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l-PL" noProof="0" smtClean="0"/>
              <a:t>Click to edit Master text styles</a:t>
            </a:r>
          </a:p>
          <a:p>
            <a:pPr lvl="1"/>
            <a:r>
              <a:rPr lang="en-GB" altLang="pl-PL" noProof="0" smtClean="0"/>
              <a:t>Second level</a:t>
            </a:r>
          </a:p>
          <a:p>
            <a:pPr lvl="2"/>
            <a:r>
              <a:rPr lang="en-GB" altLang="pl-PL" noProof="0" smtClean="0"/>
              <a:t>Third level</a:t>
            </a:r>
          </a:p>
          <a:p>
            <a:pPr lvl="3"/>
            <a:r>
              <a:rPr lang="en-GB" altLang="pl-PL" noProof="0" smtClean="0"/>
              <a:t>Fourth level</a:t>
            </a:r>
          </a:p>
          <a:p>
            <a:pPr lvl="4"/>
            <a:r>
              <a:rPr lang="en-GB" altLang="pl-PL" noProof="0" smtClean="0"/>
              <a:t>Fifth level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pl-PL"/>
          </a:p>
        </p:txBody>
      </p:sp>
      <p:sp>
        <p:nvSpPr>
          <p:cNvPr id="179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250D492-FFD6-437C-99A5-57FA0D13D60F}" type="slidenum">
              <a:rPr lang="en-GB" altLang="pl-PL"/>
              <a:pPr>
                <a:defRPr/>
              </a:pPr>
              <a:t>‹#›</a:t>
            </a:fld>
            <a:endParaRPr lang="en-GB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asek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2425"/>
            <a:ext cx="1655763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55763" y="1628775"/>
            <a:ext cx="7524750" cy="5229225"/>
          </a:xfrm>
          <a:prstGeom prst="rect">
            <a:avLst/>
          </a:prstGeom>
          <a:solidFill>
            <a:srgbClr val="A7190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pl-PL"/>
          </a:p>
        </p:txBody>
      </p:sp>
      <p:pic>
        <p:nvPicPr>
          <p:cNvPr id="6" name="Picture 20" descr="logo PWr kolor poziom ang  bez tla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025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73250" y="2130425"/>
            <a:ext cx="7089775" cy="20193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pl-PL" altLang="pl-PL" noProof="0" smtClean="0"/>
              <a:t>Kliknij, aby edytować styl wzorca tytułu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3250" y="5697538"/>
            <a:ext cx="7089775" cy="900112"/>
          </a:xfrm>
        </p:spPr>
        <p:txBody>
          <a:bodyPr anchor="b"/>
          <a:lstStyle>
            <a:lvl1pPr marL="0" indent="0" algn="ctr">
              <a:buFontTx/>
              <a:buNone/>
              <a:defRPr sz="2000">
                <a:solidFill>
                  <a:srgbClr val="FFD3A1"/>
                </a:solidFill>
              </a:defRPr>
            </a:lvl1pPr>
          </a:lstStyle>
          <a:p>
            <a:pPr lvl="0"/>
            <a:r>
              <a:rPr lang="pl-PL" altLang="pl-PL" noProof="0" smtClean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336344891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863202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31025" y="630238"/>
            <a:ext cx="2105025" cy="611187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11188" y="630238"/>
            <a:ext cx="6167437" cy="6111875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73190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73643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92047064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188" y="1881188"/>
            <a:ext cx="4135437" cy="4860925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899025" y="1881188"/>
            <a:ext cx="4137025" cy="4860925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1348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137715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5856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379851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175819316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43881579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503238" y="481013"/>
            <a:ext cx="8640762" cy="1292225"/>
          </a:xfrm>
          <a:prstGeom prst="rect">
            <a:avLst/>
          </a:prstGeom>
          <a:solidFill>
            <a:srgbClr val="A7190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pl-PL"/>
          </a:p>
        </p:txBody>
      </p:sp>
      <p:sp>
        <p:nvSpPr>
          <p:cNvPr id="1027" name="Rectangle 13"/>
          <p:cNvSpPr>
            <a:spLocks noChangeArrowheads="1"/>
          </p:cNvSpPr>
          <p:nvPr/>
        </p:nvSpPr>
        <p:spPr bwMode="auto">
          <a:xfrm flipH="1">
            <a:off x="0" y="1773238"/>
            <a:ext cx="503238" cy="5084762"/>
          </a:xfrm>
          <a:prstGeom prst="rect">
            <a:avLst/>
          </a:prstGeom>
          <a:solidFill>
            <a:srgbClr val="A7190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pl-PL"/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30238"/>
            <a:ext cx="8424862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881188"/>
            <a:ext cx="8424862" cy="486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pic>
        <p:nvPicPr>
          <p:cNvPr id="1030" name="Picture 19" descr="logo PWr kolor poziom ang  bez tla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161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rebuchet MS" panose="020B0603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1.png"/><Relationship Id="rId4" Type="http://schemas.openxmlformats.org/officeDocument/2006/relationships/image" Target="../media/image25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10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49413" y="2138363"/>
            <a:ext cx="74676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l-PL" sz="2400" b="1" dirty="0" smtClean="0">
                <a:solidFill>
                  <a:schemeClr val="tx2"/>
                </a:solidFill>
              </a:rPr>
              <a:t/>
            </a:r>
            <a:br>
              <a:rPr lang="en-US" altLang="pl-PL" sz="2400" b="1" dirty="0" smtClean="0">
                <a:solidFill>
                  <a:schemeClr val="tx2"/>
                </a:solidFill>
              </a:rPr>
            </a:br>
            <a:r>
              <a:rPr lang="en-US" altLang="pl-PL" sz="2400" b="1" dirty="0" smtClean="0">
                <a:solidFill>
                  <a:schemeClr val="tx2"/>
                </a:solidFill>
              </a:rPr>
              <a:t>FRESCA 2</a:t>
            </a:r>
            <a:r>
              <a:rPr lang="en-US" altLang="pl-PL" sz="2800" b="1" dirty="0" smtClean="0">
                <a:solidFill>
                  <a:schemeClr val="tx2"/>
                </a:solidFill>
              </a:rPr>
              <a:t/>
            </a:r>
            <a:br>
              <a:rPr lang="en-US" altLang="pl-PL" sz="2800" b="1" dirty="0" smtClean="0">
                <a:solidFill>
                  <a:schemeClr val="tx2"/>
                </a:solidFill>
              </a:rPr>
            </a:br>
            <a:r>
              <a:rPr lang="en-US" altLang="pl-PL" sz="2800" b="1" dirty="0" smtClean="0">
                <a:solidFill>
                  <a:schemeClr val="tx2"/>
                </a:solidFill>
              </a:rPr>
              <a:t/>
            </a:r>
            <a:br>
              <a:rPr lang="en-US" altLang="pl-PL" sz="2800" b="1" dirty="0" smtClean="0">
                <a:solidFill>
                  <a:schemeClr val="tx2"/>
                </a:solidFill>
              </a:rPr>
            </a:br>
            <a:r>
              <a:rPr lang="en-US" altLang="pl-PL" sz="32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Safety </a:t>
            </a:r>
            <a:r>
              <a:rPr lang="pl-PL" altLang="pl-PL" sz="3200" b="1" dirty="0" err="1" smtClean="0">
                <a:solidFill>
                  <a:schemeClr val="tx2"/>
                </a:solidFill>
                <a:latin typeface="Trebuchet MS" panose="020B0603020202020204" pitchFamily="34" charset="0"/>
              </a:rPr>
              <a:t>equipment</a:t>
            </a:r>
            <a:r>
              <a:rPr lang="en-US" altLang="pl-PL" sz="32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sizing</a:t>
            </a:r>
            <a:endParaRPr lang="en-US" altLang="pl-PL" sz="3600" b="1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1676400" y="6165850"/>
            <a:ext cx="746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pl-PL" sz="1400" dirty="0">
                <a:solidFill>
                  <a:srgbClr val="FFD3A1"/>
                </a:solidFill>
                <a:latin typeface="Arial" panose="020B0604020202020204" pitchFamily="34" charset="0"/>
              </a:rPr>
              <a:t>FRESCA2 Final Design Review, </a:t>
            </a:r>
            <a:r>
              <a:rPr lang="pl-PL" altLang="pl-PL" sz="1400" dirty="0" smtClean="0">
                <a:solidFill>
                  <a:srgbClr val="FFD3A1"/>
                </a:solidFill>
                <a:latin typeface="Arial" panose="020B0604020202020204" pitchFamily="34" charset="0"/>
              </a:rPr>
              <a:t>21.03.2018 </a:t>
            </a:r>
            <a:r>
              <a:rPr lang="en-US" altLang="pl-PL" sz="1400" dirty="0">
                <a:solidFill>
                  <a:srgbClr val="FFD3A1"/>
                </a:solidFill>
                <a:latin typeface="Arial" panose="020B0604020202020204" pitchFamily="34" charset="0"/>
              </a:rPr>
              <a:t>CERN, CH </a:t>
            </a:r>
            <a:endParaRPr lang="en-US" altLang="pl-PL" sz="1200" dirty="0">
              <a:solidFill>
                <a:srgbClr val="FFD3A1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649413" y="4838700"/>
            <a:ext cx="7494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l-PL" sz="1800" dirty="0" smtClean="0">
                <a:solidFill>
                  <a:schemeClr val="bg1"/>
                </a:solidFill>
                <a:latin typeface="Arial" panose="020B0604020202020204" pitchFamily="34" charset="0"/>
              </a:rPr>
              <a:t>J. Polinski</a:t>
            </a:r>
            <a:endParaRPr lang="en-US" altLang="pl-P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Cryostat He vessel SV – heat flux calculations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4350" y="1881188"/>
            <a:ext cx="8629650" cy="4860925"/>
          </a:xfrm>
        </p:spPr>
        <p:txBody>
          <a:bodyPr/>
          <a:lstStyle/>
          <a:p>
            <a:r>
              <a:rPr lang="en-US" sz="2800" dirty="0" err="1" smtClean="0"/>
              <a:t>p</a:t>
            </a:r>
            <a:r>
              <a:rPr lang="en-US" sz="2800" baseline="-25000" dirty="0" err="1" smtClean="0"/>
              <a:t>set</a:t>
            </a:r>
            <a:r>
              <a:rPr lang="en-US" sz="2800" dirty="0" smtClean="0"/>
              <a:t> = 1.88 bar g = 2.88 bar abs, </a:t>
            </a:r>
            <a:r>
              <a:rPr lang="en-US" sz="2800" dirty="0" err="1" smtClean="0"/>
              <a:t>T</a:t>
            </a:r>
            <a:r>
              <a:rPr lang="en-US" sz="2800" baseline="-25000" dirty="0" err="1" smtClean="0"/>
              <a:t>relief</a:t>
            </a:r>
            <a:r>
              <a:rPr lang="en-US" sz="2800" dirty="0" smtClean="0"/>
              <a:t> – 5.8K</a:t>
            </a:r>
            <a:endParaRPr lang="pl-PL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Insulation heat flux – foam insulation below </a:t>
            </a:r>
            <a:r>
              <a:rPr lang="pl-PL" sz="2800" dirty="0" err="1" smtClean="0"/>
              <a:t>vacuum</a:t>
            </a:r>
            <a:r>
              <a:rPr lang="pl-PL" sz="2800" dirty="0" smtClean="0"/>
              <a:t> </a:t>
            </a:r>
            <a:r>
              <a:rPr lang="en-US" sz="2800" dirty="0" smtClean="0"/>
              <a:t>vessel led </a:t>
            </a:r>
            <a:r>
              <a:rPr lang="pl-PL" sz="2800" dirty="0" smtClean="0"/>
              <a:t>:</a:t>
            </a:r>
            <a:br>
              <a:rPr lang="pl-PL" sz="2800" dirty="0" smtClean="0"/>
            </a:br>
            <a:r>
              <a:rPr lang="pl-PL" sz="2800" i="1" dirty="0" smtClean="0"/>
              <a:t>W</a:t>
            </a:r>
            <a:r>
              <a:rPr lang="en-US" sz="2800" i="1" baseline="-25000" dirty="0" smtClean="0"/>
              <a:t>ins</a:t>
            </a:r>
            <a:r>
              <a:rPr lang="en-US" sz="2800" dirty="0" smtClean="0"/>
              <a:t> </a:t>
            </a:r>
            <a:r>
              <a:rPr lang="en-US" sz="2800" dirty="0" smtClean="0"/>
              <a:t>= 0.978 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× 6 kW/m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= 5 868 W</a:t>
            </a:r>
            <a:endParaRPr lang="pl-PL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107081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59" y="2907098"/>
            <a:ext cx="3818591" cy="383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HFM magnet quench - heat loads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Assumptions:</a:t>
            </a:r>
          </a:p>
          <a:p>
            <a:pPr lvl="1"/>
            <a:r>
              <a:rPr lang="en-US" sz="2000" dirty="0" smtClean="0"/>
              <a:t>HFM temperature after quench – </a:t>
            </a:r>
            <a:r>
              <a:rPr lang="pl-PL" sz="2000" dirty="0" smtClean="0"/>
              <a:t>T</a:t>
            </a:r>
            <a:r>
              <a:rPr lang="pl-PL" sz="2000" baseline="-25000" dirty="0" smtClean="0"/>
              <a:t>HFM</a:t>
            </a:r>
            <a:endParaRPr lang="en-US" sz="2000" baseline="-25000" dirty="0" smtClean="0"/>
          </a:p>
          <a:p>
            <a:pPr lvl="1"/>
            <a:r>
              <a:rPr lang="en-US" sz="2000" dirty="0" smtClean="0"/>
              <a:t>HFM area – A</a:t>
            </a:r>
            <a:r>
              <a:rPr lang="en-US" sz="2000" baseline="-25000" dirty="0" smtClean="0"/>
              <a:t>HFM</a:t>
            </a:r>
            <a:r>
              <a:rPr lang="en-US" sz="2000" dirty="0" smtClean="0"/>
              <a:t>=6.85 m</a:t>
            </a:r>
            <a:r>
              <a:rPr lang="en-US" sz="2000" baseline="30000" dirty="0" smtClean="0"/>
              <a:t>2</a:t>
            </a:r>
          </a:p>
          <a:p>
            <a:pPr lvl="1"/>
            <a:r>
              <a:rPr lang="en-US" sz="2000" dirty="0" smtClean="0"/>
              <a:t>He relieving temperature 6.5K</a:t>
            </a:r>
          </a:p>
          <a:p>
            <a:pPr lvl="1"/>
            <a:endParaRPr lang="en-US" sz="2400" dirty="0" smtClean="0"/>
          </a:p>
          <a:p>
            <a:r>
              <a:rPr lang="en-US" sz="2400" dirty="0" err="1" smtClean="0"/>
              <a:t>Calcualtions</a:t>
            </a:r>
            <a:endParaRPr lang="en-US" sz="2400" dirty="0" smtClean="0"/>
          </a:p>
          <a:p>
            <a:pPr marL="0" indent="0">
              <a:buNone/>
            </a:pPr>
            <a:r>
              <a:rPr lang="pl-PL" sz="2400" i="1" dirty="0" smtClean="0"/>
              <a:t>W</a:t>
            </a:r>
            <a:r>
              <a:rPr lang="en-US" sz="2400" i="1" baseline="-25000" dirty="0" smtClean="0"/>
              <a:t>HFM</a:t>
            </a:r>
            <a:r>
              <a:rPr lang="en-US" sz="2400" dirty="0" smtClean="0"/>
              <a:t>=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HFM </a:t>
            </a:r>
            <a:r>
              <a:rPr lang="en-US" sz="2400" i="1" dirty="0" smtClean="0"/>
              <a:t>×290 </a:t>
            </a:r>
            <a:r>
              <a:rPr lang="en-US" sz="2400" i="1" dirty="0" smtClean="0"/>
              <a:t>×(</a:t>
            </a:r>
            <a:r>
              <a:rPr lang="pl-PL" sz="2400" i="1" dirty="0" smtClean="0"/>
              <a:t>T</a:t>
            </a:r>
            <a:r>
              <a:rPr lang="pl-PL" sz="2400" i="1" baseline="-25000" dirty="0" smtClean="0"/>
              <a:t>HFM</a:t>
            </a:r>
            <a:r>
              <a:rPr lang="en-US" sz="2400" i="1" dirty="0" smtClean="0"/>
              <a:t>-6.5)</a:t>
            </a:r>
            <a:r>
              <a:rPr lang="en-US" sz="2400" i="1" baseline="30000" dirty="0" smtClean="0"/>
              <a:t>0.92</a:t>
            </a:r>
            <a:r>
              <a:rPr lang="en-US" sz="2400" i="1" dirty="0" smtClean="0"/>
              <a:t> </a:t>
            </a:r>
            <a:endParaRPr lang="pl-PL" sz="2400" i="1" dirty="0" smtClean="0"/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for </a:t>
            </a:r>
            <a:r>
              <a:rPr lang="pl-PL" sz="2400" dirty="0" smtClean="0"/>
              <a:t>T</a:t>
            </a:r>
            <a:r>
              <a:rPr lang="pl-PL" sz="2400" baseline="-25000" dirty="0" smtClean="0"/>
              <a:t>HFM</a:t>
            </a:r>
            <a:r>
              <a:rPr lang="pl-PL" sz="2400" dirty="0" smtClean="0"/>
              <a:t> = 80 K </a:t>
            </a:r>
            <a:r>
              <a:rPr lang="pl-PL" sz="2400" i="1" dirty="0" smtClean="0"/>
              <a:t>W</a:t>
            </a:r>
            <a:r>
              <a:rPr lang="en-US" sz="2400" i="1" baseline="-25000" dirty="0" smtClean="0"/>
              <a:t>HFM</a:t>
            </a:r>
            <a:r>
              <a:rPr lang="en-US" sz="2400" dirty="0" smtClean="0"/>
              <a:t>=</a:t>
            </a:r>
            <a:r>
              <a:rPr lang="pl-PL" sz="2400" dirty="0" smtClean="0"/>
              <a:t> 104 343 W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8" name="Prostokąt 7"/>
          <p:cNvSpPr/>
          <p:nvPr/>
        </p:nvSpPr>
        <p:spPr>
          <a:xfrm>
            <a:off x="7996518" y="3567953"/>
            <a:ext cx="797858" cy="2868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rostokąt 8"/>
          <p:cNvSpPr/>
          <p:nvPr/>
        </p:nvSpPr>
        <p:spPr>
          <a:xfrm>
            <a:off x="2241175" y="4311650"/>
            <a:ext cx="2872607" cy="4780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Łącznik prosty ze strzałką 10"/>
          <p:cNvCxnSpPr>
            <a:stCxn id="9" idx="3"/>
          </p:cNvCxnSpPr>
          <p:nvPr/>
        </p:nvCxnSpPr>
        <p:spPr>
          <a:xfrm flipV="1">
            <a:off x="5113782" y="3729320"/>
            <a:ext cx="2882736" cy="821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958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pole tekstowe 3"/>
              <p:cNvSpPr txBox="1"/>
              <p:nvPr/>
            </p:nvSpPr>
            <p:spPr>
              <a:xfrm>
                <a:off x="1198150" y="2570678"/>
                <a:ext cx="4304705" cy="306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𝑑h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=5.8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17 130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pPr/>
                <a:r>
                  <a:rPr lang="pl-PL" b="0" dirty="0" smtClean="0"/>
                  <a:t/>
                </a:r>
                <a:br>
                  <a:rPr lang="pl-PL" b="0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  <m:t>𝑖𝑛𝑠𝑢</m:t>
                          </m:r>
                        </m:sub>
                      </m:sSub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=3.6</m:t>
                      </m:r>
                      <m:f>
                        <m:f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  <m:t>𝑖𝑛𝑠</m:t>
                          </m:r>
                        </m:num>
                        <m:den>
                          <m:sSup>
                            <m:sSupPr>
                              <m:ctrlP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3.6</m:t>
                      </m:r>
                      <m:f>
                        <m:fPr>
                          <m:ctrlPr>
                            <a:rPr lang="pl-PL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5 868</m:t>
                          </m:r>
                        </m:num>
                        <m:den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17 130</m:t>
                          </m:r>
                        </m:den>
                      </m:f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=1 233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pPr/>
                <a:endParaRPr lang="pl-PL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  <m:t>𝑞𝑢𝑒𝑛𝑐h</m:t>
                          </m:r>
                        </m:sub>
                      </m:sSub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3.6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104 343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17 130</m:t>
                          </m:r>
                        </m:den>
                      </m:f>
                      <m:r>
                        <a:rPr lang="pl-PL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21 928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pPr/>
                <a:endParaRPr lang="pl-PL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dirty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pl-PL" i="1" baseline="-25000" dirty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pl-PL" i="1" baseline="-25000" dirty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pl-PL" i="1" baseline="-25000" dirty="0">
                          <a:latin typeface="Cambria Math" panose="02040503050406030204" pitchFamily="18" charset="0"/>
                        </a:rPr>
                        <m:t>𝑡𝑜𝑡𝑎𝑙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=1 233+21 928=</m:t>
                      </m:r>
                      <m:r>
                        <m:rPr>
                          <m:nor/>
                        </m:rPr>
                        <a:rPr lang="pl-PL" b="0" i="0" dirty="0" smtClean="0">
                          <a:latin typeface="Cambria Math" panose="02040503050406030204" pitchFamily="18" charset="0"/>
                        </a:rPr>
                        <m:t> 23 16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150" y="2570678"/>
                <a:ext cx="4304705" cy="30612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7463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976568" y="2078568"/>
                <a:ext cx="148143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𝑏𝑎𝑟</m:t>
                      </m:r>
                    </m:oMath>
                  </m:oMathPara>
                </a14:m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pl-PL" i="1" baseline="-25000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2.88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𝑏𝑎𝑟</m:t>
                      </m:r>
                    </m:oMath>
                  </m:oMathPara>
                </a14:m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 1.667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2078568"/>
                <a:ext cx="1481431" cy="830997"/>
              </a:xfrm>
              <a:prstGeom prst="rect">
                <a:avLst/>
              </a:prstGeom>
              <a:blipFill>
                <a:blip r:embed="rId2"/>
                <a:stretch>
                  <a:fillRect l="-3292" r="-2881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d>
                                    <m:d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</m:t>
                              </m:r>
                            </m:num>
                            <m:den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1.667−1</m:t>
                              </m:r>
                            </m:den>
                          </m:f>
                        </m:sup>
                      </m:sSup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=0.487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976568" y="3207258"/>
                <a:ext cx="3927485" cy="423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pl-PL" i="1" baseline="-2500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pl-PL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pl-PL" i="1" baseline="-2500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pl-P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2.88</m:t>
                        </m:r>
                      </m:den>
                    </m:f>
                    <m:r>
                      <a:rPr lang="pl-PL" b="0" i="1" smtClean="0">
                        <a:latin typeface="Cambria Math" panose="02040503050406030204" pitchFamily="18" charset="0"/>
                      </a:rPr>
                      <m:t>=0.347</m:t>
                    </m:r>
                    <m:r>
                      <a:rPr lang="pl-P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&lt;0.487</m:t>
                    </m:r>
                  </m:oMath>
                </a14:m>
                <a:r>
                  <a:rPr lang="pl-PL" i="1" dirty="0" smtClean="0">
                    <a:latin typeface="Cambria Math" panose="02040503050406030204" pitchFamily="18" charset="0"/>
                  </a:rPr>
                  <a:t> -  </a:t>
                </a:r>
                <a:r>
                  <a:rPr lang="en-GB" dirty="0" smtClean="0">
                    <a:latin typeface="Cambria Math" panose="02040503050406030204" pitchFamily="18" charset="0"/>
                  </a:rPr>
                  <a:t>critical flow</a:t>
                </a:r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3207258"/>
                <a:ext cx="3927485" cy="423065"/>
              </a:xfrm>
              <a:prstGeom prst="rect">
                <a:avLst/>
              </a:prstGeom>
              <a:blipFill>
                <a:blip r:embed="rId4"/>
                <a:stretch>
                  <a:fillRect l="-1553" t="-7143" r="-2795" b="-1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/>
              <p:cNvSpPr txBox="1"/>
              <p:nvPr/>
            </p:nvSpPr>
            <p:spPr>
              <a:xfrm>
                <a:off x="976568" y="4153843"/>
                <a:ext cx="313983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=0.7 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𝑓𝑜𝑟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e>
                      </m:d>
                    </m:oMath>
                  </m:oMathPara>
                </a14:m>
                <a:endParaRPr lang="pl-PL" b="0" dirty="0" smtClean="0"/>
              </a:p>
              <a:p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=5.8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0.02125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pl-PL" b="0" i="1" baseline="30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 xmlns="">
          <p:sp>
            <p:nvSpPr>
              <p:cNvPr id="8" name="pole tekstow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4153843"/>
                <a:ext cx="3139834" cy="830997"/>
              </a:xfrm>
              <a:prstGeom prst="rect">
                <a:avLst/>
              </a:prstGeom>
              <a:blipFill>
                <a:blip r:embed="rId5"/>
                <a:stretch>
                  <a:fillRect l="-2524" r="-583" b="-10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976568" y="5466041"/>
                <a:ext cx="4586192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=3.948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1.667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1.667+1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1.667−1</m:t>
                                  </m:r>
                                </m:den>
                              </m:f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=2.867</m:t>
                      </m:r>
                    </m:oMath>
                  </m:oMathPara>
                </a14:m>
                <a:endParaRPr lang="pl-PL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5466041"/>
                <a:ext cx="4586192" cy="1077603"/>
              </a:xfrm>
              <a:prstGeom prst="rect">
                <a:avLst/>
              </a:prstGeom>
              <a:blipFill>
                <a:blip r:embed="rId6"/>
                <a:stretch>
                  <a:fillRect b="-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55210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 rotWithShape="1">
          <a:blip r:embed="rId2"/>
          <a:srcRect l="5256" t="18034" r="50385" b="66437"/>
          <a:stretch/>
        </p:blipFill>
        <p:spPr>
          <a:xfrm>
            <a:off x="611188" y="1989345"/>
            <a:ext cx="6846277" cy="1348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/>
              <p:cNvSpPr txBox="1"/>
              <p:nvPr/>
            </p:nvSpPr>
            <p:spPr>
              <a:xfrm>
                <a:off x="879815" y="3661556"/>
                <a:ext cx="7890813" cy="870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pl-PL" b="0" i="1" baseline="-25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0.2883 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𝐾𝑑𝑟</m:t>
                          </m:r>
                          <m:rad>
                            <m:radPr>
                              <m:degHide m:val="on"/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pl-PL" b="0" i="1" baseline="-2500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rad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23 161 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0.2883</m:t>
                          </m:r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2.867 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0.7</m:t>
                          </m:r>
                          <m:rad>
                            <m:radPr>
                              <m:degHide m:val="on"/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2.88 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𝑏𝑎𝑟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𝑎𝑏𝑠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0.02125 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pl-PL" b="0" i="1" baseline="3000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𝑘𝑔</m:t>
                                  </m:r>
                                </m:den>
                              </m:f>
                            </m:e>
                          </m:rad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=3 438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pl-PL" b="0" i="1" baseline="30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pole tekstow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15" y="3661556"/>
                <a:ext cx="7890813" cy="8705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pole tekstowe 5"/>
              <p:cNvSpPr txBox="1"/>
              <p:nvPr/>
            </p:nvSpPr>
            <p:spPr>
              <a:xfrm>
                <a:off x="879815" y="5089405"/>
                <a:ext cx="3780074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pl-PL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pl-P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3 438</m:t>
                              </m:r>
                            </m:num>
                            <m:den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66.16</m:t>
                      </m:r>
                      <m:r>
                        <a:rPr lang="pl-PL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l-PL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15" y="5089405"/>
                <a:ext cx="3780074" cy="818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11744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pic>
        <p:nvPicPr>
          <p:cNvPr id="36" name="Obraz 35"/>
          <p:cNvPicPr>
            <a:picLocks noChangeAspect="1"/>
          </p:cNvPicPr>
          <p:nvPr/>
        </p:nvPicPr>
        <p:blipFill rotWithShape="1">
          <a:blip r:embed="rId3"/>
          <a:srcRect l="6076" t="3055" r="3454" b="5833"/>
          <a:stretch/>
        </p:blipFill>
        <p:spPr>
          <a:xfrm>
            <a:off x="1403927" y="1921165"/>
            <a:ext cx="6897594" cy="477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077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pic>
        <p:nvPicPr>
          <p:cNvPr id="36" name="Obraz 35"/>
          <p:cNvPicPr>
            <a:picLocks noChangeAspect="1"/>
          </p:cNvPicPr>
          <p:nvPr/>
        </p:nvPicPr>
        <p:blipFill rotWithShape="1">
          <a:blip r:embed="rId3"/>
          <a:srcRect l="6076" t="3055" r="3454" b="5833"/>
          <a:stretch/>
        </p:blipFill>
        <p:spPr>
          <a:xfrm>
            <a:off x="1403927" y="1921165"/>
            <a:ext cx="6897594" cy="4770582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V="1">
            <a:off x="4653756" y="3343564"/>
            <a:ext cx="0" cy="226290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flipV="1">
            <a:off x="2506302" y="4655127"/>
            <a:ext cx="0" cy="173052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 rot="16200000">
            <a:off x="2099940" y="5236349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00B050"/>
                </a:solidFill>
              </a:rPr>
              <a:t>5 kW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 rot="16200000">
            <a:off x="4265028" y="461750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00B050"/>
                </a:solidFill>
              </a:rPr>
              <a:t>35 K</a:t>
            </a:r>
            <a:endParaRPr lang="en-GB" sz="1200" dirty="0">
              <a:solidFill>
                <a:srgbClr val="00B050"/>
              </a:solidFill>
            </a:endParaRPr>
          </a:p>
        </p:txBody>
      </p:sp>
      <p:cxnSp>
        <p:nvCxnSpPr>
          <p:cNvPr id="13" name="Łącznik prosty ze strzałką 12"/>
          <p:cNvCxnSpPr>
            <a:endCxn id="10" idx="0"/>
          </p:cNvCxnSpPr>
          <p:nvPr/>
        </p:nvCxnSpPr>
        <p:spPr>
          <a:xfrm>
            <a:off x="1631146" y="5062538"/>
            <a:ext cx="598157" cy="3123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563704" y="4446841"/>
            <a:ext cx="1226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Value estimated from HFM commissioning tests data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5542439" y="4631506"/>
            <a:ext cx="1808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 smtClean="0">
                <a:solidFill>
                  <a:srgbClr val="00B050"/>
                </a:solidFill>
              </a:rPr>
              <a:t>Calculated</a:t>
            </a:r>
            <a:r>
              <a:rPr lang="pl-PL" sz="1200" dirty="0" smtClean="0">
                <a:solidFill>
                  <a:srgbClr val="00B050"/>
                </a:solidFill>
              </a:rPr>
              <a:t> HFM  </a:t>
            </a:r>
            <a:r>
              <a:rPr lang="pl-PL" sz="1200" dirty="0" err="1" smtClean="0">
                <a:solidFill>
                  <a:srgbClr val="00B050"/>
                </a:solidFill>
              </a:rPr>
              <a:t>structure</a:t>
            </a:r>
            <a:r>
              <a:rPr lang="pl-PL" sz="1200" dirty="0" smtClean="0">
                <a:solidFill>
                  <a:srgbClr val="00B050"/>
                </a:solidFill>
              </a:rPr>
              <a:t> </a:t>
            </a:r>
            <a:r>
              <a:rPr lang="pl-PL" sz="1200" dirty="0" err="1" smtClean="0">
                <a:solidFill>
                  <a:srgbClr val="00B050"/>
                </a:solidFill>
              </a:rPr>
              <a:t>temperature</a:t>
            </a:r>
            <a:r>
              <a:rPr lang="pl-PL" sz="1200" dirty="0" smtClean="0">
                <a:solidFill>
                  <a:srgbClr val="00B050"/>
                </a:solidFill>
              </a:rPr>
              <a:t> </a:t>
            </a:r>
            <a:r>
              <a:rPr lang="pl-PL" sz="1200" dirty="0" err="1" smtClean="0">
                <a:solidFill>
                  <a:srgbClr val="00B050"/>
                </a:solidFill>
              </a:rPr>
              <a:t>after</a:t>
            </a:r>
            <a:r>
              <a:rPr lang="pl-PL" sz="1200" dirty="0" smtClean="0">
                <a:solidFill>
                  <a:srgbClr val="00B050"/>
                </a:solidFill>
              </a:rPr>
              <a:t> the </a:t>
            </a:r>
            <a:r>
              <a:rPr lang="pl-PL" sz="1200" dirty="0" err="1" smtClean="0">
                <a:solidFill>
                  <a:srgbClr val="00B050"/>
                </a:solidFill>
              </a:rPr>
              <a:t>quench</a:t>
            </a:r>
            <a:endParaRPr lang="en-US" sz="1200" dirty="0">
              <a:solidFill>
                <a:srgbClr val="00B050"/>
              </a:solidFill>
            </a:endParaRPr>
          </a:p>
        </p:txBody>
      </p:sp>
      <p:cxnSp>
        <p:nvCxnSpPr>
          <p:cNvPr id="18" name="Łącznik prosty ze strzałką 17"/>
          <p:cNvCxnSpPr/>
          <p:nvPr/>
        </p:nvCxnSpPr>
        <p:spPr>
          <a:xfrm flipH="1" flipV="1">
            <a:off x="4799019" y="4673537"/>
            <a:ext cx="751840" cy="2328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1979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SV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pic>
        <p:nvPicPr>
          <p:cNvPr id="36" name="Obraz 35"/>
          <p:cNvPicPr>
            <a:picLocks noChangeAspect="1"/>
          </p:cNvPicPr>
          <p:nvPr/>
        </p:nvPicPr>
        <p:blipFill rotWithShape="1">
          <a:blip r:embed="rId3"/>
          <a:srcRect l="6076" t="3055" r="3454" b="5833"/>
          <a:stretch/>
        </p:blipFill>
        <p:spPr>
          <a:xfrm>
            <a:off x="1403927" y="1921165"/>
            <a:ext cx="6897594" cy="4770582"/>
          </a:xfrm>
          <a:prstGeom prst="rect">
            <a:avLst/>
          </a:prstGeom>
        </p:spPr>
      </p:pic>
      <p:cxnSp>
        <p:nvCxnSpPr>
          <p:cNvPr id="7" name="Łącznik prosty 6"/>
          <p:cNvCxnSpPr/>
          <p:nvPr/>
        </p:nvCxnSpPr>
        <p:spPr>
          <a:xfrm flipV="1">
            <a:off x="4653756" y="3343564"/>
            <a:ext cx="0" cy="226290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flipV="1">
            <a:off x="2506302" y="4655127"/>
            <a:ext cx="0" cy="173052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 rot="16200000">
            <a:off x="2099940" y="5236349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00B050"/>
                </a:solidFill>
              </a:rPr>
              <a:t>5 kW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 rot="16200000">
            <a:off x="4265028" y="461750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solidFill>
                  <a:srgbClr val="00B050"/>
                </a:solidFill>
              </a:rPr>
              <a:t>35 K</a:t>
            </a:r>
            <a:endParaRPr lang="en-GB" sz="1200" dirty="0">
              <a:solidFill>
                <a:srgbClr val="00B050"/>
              </a:solidFill>
            </a:endParaRPr>
          </a:p>
        </p:txBody>
      </p:sp>
      <p:cxnSp>
        <p:nvCxnSpPr>
          <p:cNvPr id="13" name="Łącznik prosty ze strzałką 12"/>
          <p:cNvCxnSpPr>
            <a:endCxn id="10" idx="0"/>
          </p:cNvCxnSpPr>
          <p:nvPr/>
        </p:nvCxnSpPr>
        <p:spPr>
          <a:xfrm>
            <a:off x="1631146" y="5062538"/>
            <a:ext cx="598157" cy="3123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563704" y="4446841"/>
            <a:ext cx="1226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Value estimated from HFM commissioning tests data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5542439" y="4631506"/>
            <a:ext cx="1808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Calculated HFM  structure temperature after the quench</a:t>
            </a:r>
            <a:endParaRPr lang="en-US" sz="1200" dirty="0">
              <a:solidFill>
                <a:srgbClr val="00B050"/>
              </a:solidFill>
            </a:endParaRPr>
          </a:p>
        </p:txBody>
      </p:sp>
      <p:cxnSp>
        <p:nvCxnSpPr>
          <p:cNvPr id="18" name="Łącznik prosty ze strzałką 17"/>
          <p:cNvCxnSpPr/>
          <p:nvPr/>
        </p:nvCxnSpPr>
        <p:spPr>
          <a:xfrm flipH="1" flipV="1">
            <a:off x="4799019" y="4673537"/>
            <a:ext cx="751840" cy="2328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wal 2"/>
          <p:cNvSpPr/>
          <p:nvPr/>
        </p:nvSpPr>
        <p:spPr>
          <a:xfrm>
            <a:off x="4404374" y="3019281"/>
            <a:ext cx="498764" cy="498764"/>
          </a:xfrm>
          <a:prstGeom prst="ellipse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ole tekstowe 13"/>
          <p:cNvSpPr txBox="1"/>
          <p:nvPr/>
        </p:nvSpPr>
        <p:spPr>
          <a:xfrm>
            <a:off x="4903138" y="1902136"/>
            <a:ext cx="180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Finally decided as the baseline</a:t>
            </a:r>
            <a:endParaRPr lang="en-US" sz="1200" dirty="0">
              <a:solidFill>
                <a:srgbClr val="00B050"/>
              </a:solidFill>
            </a:endParaRPr>
          </a:p>
        </p:txBody>
      </p:sp>
      <p:cxnSp>
        <p:nvCxnSpPr>
          <p:cNvPr id="16" name="Łącznik prosty ze strzałką 15"/>
          <p:cNvCxnSpPr/>
          <p:nvPr/>
        </p:nvCxnSpPr>
        <p:spPr>
          <a:xfrm flipH="1">
            <a:off x="4716268" y="2465081"/>
            <a:ext cx="344177" cy="4847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7715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>
                <a:solidFill>
                  <a:srgbClr val="B2B2B2"/>
                </a:solidFill>
              </a:rPr>
              <a:t>He vessel Safety Valve – for HFM quench</a:t>
            </a:r>
          </a:p>
          <a:p>
            <a:pPr lvl="1"/>
            <a:r>
              <a:rPr lang="en-US" sz="2000" dirty="0"/>
              <a:t>He vessel Burst Disc – for vacuum vessel failure + HFM quench</a:t>
            </a:r>
            <a:endParaRPr lang="pl-PL" sz="2000" dirty="0"/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Vacuum 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exchanger</a:t>
            </a:r>
          </a:p>
          <a:p>
            <a:pPr lvl="1"/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Burst Disc – for vacuum vessel failure + </a:t>
            </a:r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SC transformer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Vacuum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exchanger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298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BD – </a:t>
            </a:r>
            <a:r>
              <a:rPr lang="pl-PL" dirty="0" err="1" smtClean="0"/>
              <a:t>heat</a:t>
            </a:r>
            <a:r>
              <a:rPr lang="pl-PL" dirty="0" smtClean="0"/>
              <a:t> </a:t>
            </a:r>
            <a:r>
              <a:rPr lang="pl-PL" dirty="0" err="1" smtClean="0"/>
              <a:t>flux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4350" y="1881188"/>
            <a:ext cx="8629650" cy="4860925"/>
          </a:xfrm>
        </p:spPr>
        <p:txBody>
          <a:bodyPr/>
          <a:lstStyle/>
          <a:p>
            <a:r>
              <a:rPr lang="en-GB" sz="2400" dirty="0" smtClean="0"/>
              <a:t>External vacuum vessel failure</a:t>
            </a:r>
          </a:p>
          <a:p>
            <a:pPr lvl="1"/>
            <a:r>
              <a:rPr lang="en-GB" sz="2000" dirty="0" smtClean="0"/>
              <a:t>10 layer Insulated area – 17.07m</a:t>
            </a:r>
            <a:r>
              <a:rPr lang="en-GB" sz="2000" baseline="30000" dirty="0" smtClean="0"/>
              <a:t>2</a:t>
            </a:r>
          </a:p>
          <a:p>
            <a:pPr lvl="1"/>
            <a:r>
              <a:rPr lang="en-US" sz="2000" dirty="0" smtClean="0"/>
              <a:t>Foam insulation </a:t>
            </a:r>
            <a:r>
              <a:rPr lang="pl-PL" sz="2000" dirty="0" smtClean="0"/>
              <a:t>– </a:t>
            </a:r>
            <a:r>
              <a:rPr lang="pl-PL" sz="2000" dirty="0"/>
              <a:t>0.978 m</a:t>
            </a:r>
            <a:r>
              <a:rPr lang="pl-PL" sz="2000" baseline="30000" dirty="0"/>
              <a:t>2</a:t>
            </a:r>
          </a:p>
          <a:p>
            <a:pPr lvl="1"/>
            <a:r>
              <a:rPr lang="en-GB" sz="1800" dirty="0" smtClean="0"/>
              <a:t>Total heat flux –1</a:t>
            </a:r>
            <a:r>
              <a:rPr lang="pl-PL" sz="1800" dirty="0" smtClean="0"/>
              <a:t>8</a:t>
            </a:r>
            <a:r>
              <a:rPr lang="en-GB" sz="1800" dirty="0" smtClean="0"/>
              <a:t>.0</a:t>
            </a:r>
            <a:r>
              <a:rPr lang="pl-PL" sz="1800" dirty="0" smtClean="0"/>
              <a:t>5 </a:t>
            </a:r>
            <a:r>
              <a:rPr lang="en-GB" sz="1800" dirty="0" smtClean="0"/>
              <a:t>x 6 kW/m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 </a:t>
            </a:r>
            <a:r>
              <a:rPr lang="en-GB" sz="1800" dirty="0" smtClean="0"/>
              <a:t>= </a:t>
            </a:r>
            <a:r>
              <a:rPr lang="pl-PL" sz="1800" dirty="0" smtClean="0"/>
              <a:t>24</a:t>
            </a:r>
            <a:r>
              <a:rPr lang="en-GB" sz="1800" dirty="0" smtClean="0"/>
              <a:t>.</a:t>
            </a:r>
            <a:r>
              <a:rPr lang="pl-PL" sz="1800" dirty="0" smtClean="0"/>
              <a:t>05</a:t>
            </a:r>
            <a:r>
              <a:rPr lang="en-GB" sz="1800" dirty="0" smtClean="0"/>
              <a:t> kW</a:t>
            </a:r>
          </a:p>
          <a:p>
            <a:pPr marL="457200" lvl="1" indent="0">
              <a:buNone/>
            </a:pPr>
            <a:endParaRPr lang="pl-PL" sz="2000" dirty="0" smtClean="0"/>
          </a:p>
          <a:p>
            <a:r>
              <a:rPr lang="en-GB" sz="2400" dirty="0" smtClean="0"/>
              <a:t>Internal</a:t>
            </a:r>
            <a:r>
              <a:rPr lang="pl-PL" sz="2400" dirty="0" smtClean="0"/>
              <a:t> </a:t>
            </a:r>
            <a:r>
              <a:rPr lang="en-GB" sz="2400" dirty="0" smtClean="0"/>
              <a:t>vacuum vessel failure</a:t>
            </a:r>
          </a:p>
          <a:p>
            <a:pPr lvl="1"/>
            <a:r>
              <a:rPr lang="en-GB" sz="2000" dirty="0" smtClean="0"/>
              <a:t>10 layer Insulated area – </a:t>
            </a:r>
            <a:r>
              <a:rPr lang="pl-PL" sz="2000" dirty="0" smtClean="0"/>
              <a:t>0 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2</a:t>
            </a:r>
          </a:p>
          <a:p>
            <a:pPr lvl="1"/>
            <a:r>
              <a:rPr lang="en-GB" sz="2000" dirty="0" smtClean="0"/>
              <a:t>Uninsulated area</a:t>
            </a:r>
            <a:r>
              <a:rPr lang="pl-PL" sz="2000" dirty="0" smtClean="0"/>
              <a:t> </a:t>
            </a:r>
            <a:r>
              <a:rPr lang="en-GB" sz="2000" dirty="0" smtClean="0"/>
              <a:t>– </a:t>
            </a:r>
            <a:r>
              <a:rPr lang="pl-PL" sz="2000" dirty="0" smtClean="0"/>
              <a:t>3.818 m</a:t>
            </a:r>
            <a:r>
              <a:rPr lang="pl-PL" sz="2000" baseline="30000" dirty="0" smtClean="0"/>
              <a:t>2</a:t>
            </a:r>
          </a:p>
          <a:p>
            <a:pPr lvl="1"/>
            <a:r>
              <a:rPr lang="en-US" sz="2000" dirty="0" smtClean="0"/>
              <a:t>Foam insulation </a:t>
            </a:r>
            <a:r>
              <a:rPr lang="pl-PL" sz="2000" dirty="0" smtClean="0"/>
              <a:t>– </a:t>
            </a:r>
            <a:r>
              <a:rPr lang="pl-PL" sz="2000" dirty="0"/>
              <a:t>0.978 </a:t>
            </a:r>
            <a:r>
              <a:rPr lang="pl-PL" sz="2000" dirty="0" smtClean="0"/>
              <a:t>m</a:t>
            </a:r>
            <a:r>
              <a:rPr lang="pl-PL" sz="2000" baseline="30000" dirty="0" smtClean="0"/>
              <a:t>2</a:t>
            </a:r>
            <a:endParaRPr lang="pl-PL" sz="2000" dirty="0" smtClean="0"/>
          </a:p>
          <a:p>
            <a:pPr lvl="1"/>
            <a:r>
              <a:rPr lang="en-GB" sz="2000" dirty="0" smtClean="0"/>
              <a:t>Total heat flux – 3.818 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x 6</a:t>
            </a:r>
            <a:r>
              <a:rPr lang="pl-PL" sz="2000" dirty="0" smtClean="0"/>
              <a:t>0</a:t>
            </a:r>
            <a:r>
              <a:rPr lang="en-GB" sz="2000" dirty="0" smtClean="0"/>
              <a:t> kW/m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  <a:r>
              <a:rPr lang="en-GB" sz="2000" dirty="0"/>
              <a:t>+ 0.978 </a:t>
            </a:r>
            <a:r>
              <a:rPr lang="pl-PL" sz="2000" dirty="0" smtClean="0"/>
              <a:t>m2</a:t>
            </a:r>
            <a:r>
              <a:rPr lang="en-GB" sz="2000" dirty="0"/>
              <a:t> x </a:t>
            </a:r>
            <a:r>
              <a:rPr lang="en-GB" sz="2000" dirty="0" smtClean="0"/>
              <a:t>6 </a:t>
            </a:r>
            <a:r>
              <a:rPr lang="en-GB" sz="2000" dirty="0"/>
              <a:t>kW/m</a:t>
            </a:r>
            <a:r>
              <a:rPr lang="en-GB" sz="2000" baseline="30000" dirty="0"/>
              <a:t>2</a:t>
            </a:r>
            <a:r>
              <a:rPr lang="en-GB" sz="2000" dirty="0"/>
              <a:t> </a:t>
            </a:r>
            <a:r>
              <a:rPr lang="en-GB" sz="2000" dirty="0" smtClean="0"/>
              <a:t>= </a:t>
            </a:r>
            <a:r>
              <a:rPr lang="pl-PL" sz="2000" b="1" dirty="0" smtClean="0"/>
              <a:t>234.9kW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819712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/>
              <a:t>He vessel Safety Valve – for HFM quench</a:t>
            </a:r>
          </a:p>
          <a:p>
            <a:pPr lvl="1"/>
            <a:r>
              <a:rPr lang="en-US" sz="2000" dirty="0"/>
              <a:t>He vessel Burst Disc – for vacuum vessel failure + HFM quench</a:t>
            </a:r>
            <a:endParaRPr lang="pl-PL" sz="2000" dirty="0"/>
          </a:p>
          <a:p>
            <a:pPr lvl="1"/>
            <a:r>
              <a:rPr lang="en-US" sz="2000" dirty="0" smtClean="0"/>
              <a:t>Lambda </a:t>
            </a:r>
            <a:r>
              <a:rPr lang="en-US" sz="2000" dirty="0"/>
              <a:t>Valve - for vacuum vessel failure + HFM quench</a:t>
            </a:r>
            <a:endParaRPr lang="pl-PL" sz="2000" dirty="0"/>
          </a:p>
          <a:p>
            <a:pPr lvl="1"/>
            <a:r>
              <a:rPr lang="en-US" sz="2000" dirty="0"/>
              <a:t>Vacuum vessel </a:t>
            </a:r>
            <a:r>
              <a:rPr lang="pl-PL" sz="2000" dirty="0"/>
              <a:t>lift </a:t>
            </a:r>
            <a:r>
              <a:rPr lang="en-US" sz="2000" dirty="0" smtClean="0"/>
              <a:t>plate</a:t>
            </a:r>
            <a:endParaRPr lang="pl-PL" sz="2000" dirty="0" smtClean="0"/>
          </a:p>
          <a:p>
            <a:pPr lvl="1"/>
            <a:r>
              <a:rPr lang="pl-PL" sz="2000" dirty="0" smtClean="0"/>
              <a:t>L-L </a:t>
            </a:r>
            <a:r>
              <a:rPr lang="en-US" sz="2000" dirty="0"/>
              <a:t>heat</a:t>
            </a:r>
            <a:r>
              <a:rPr lang="pl-PL" sz="2000" dirty="0"/>
              <a:t> </a:t>
            </a:r>
            <a:r>
              <a:rPr lang="en-US" sz="2000" dirty="0"/>
              <a:t>exchanger</a:t>
            </a:r>
          </a:p>
          <a:p>
            <a:pPr lvl="1"/>
            <a:endParaRPr lang="en-US" sz="2000" dirty="0"/>
          </a:p>
          <a:p>
            <a:r>
              <a:rPr lang="pl-PL" sz="2400" dirty="0" smtClean="0"/>
              <a:t>Inner</a:t>
            </a:r>
            <a:r>
              <a:rPr lang="en-US" sz="2400" dirty="0" smtClean="0"/>
              <a:t> </a:t>
            </a:r>
            <a:r>
              <a:rPr lang="en-US" sz="2400" dirty="0"/>
              <a:t>Cryostat</a:t>
            </a:r>
          </a:p>
          <a:p>
            <a:pPr lvl="1"/>
            <a:r>
              <a:rPr lang="en-US" sz="2000" dirty="0" smtClean="0"/>
              <a:t>He </a:t>
            </a:r>
            <a:r>
              <a:rPr lang="en-US" sz="2000" dirty="0"/>
              <a:t>vessel Burst Disc – for vacuum vessel failure + </a:t>
            </a:r>
            <a:r>
              <a:rPr lang="pl-PL" sz="2000" dirty="0" smtClean="0"/>
              <a:t>SC transformer</a:t>
            </a:r>
            <a:r>
              <a:rPr lang="en-US" sz="2000" dirty="0" smtClean="0"/>
              <a:t> </a:t>
            </a:r>
            <a:r>
              <a:rPr lang="en-US" sz="2000" dirty="0"/>
              <a:t>quench</a:t>
            </a:r>
            <a:endParaRPr lang="pl-PL" sz="2000" dirty="0"/>
          </a:p>
          <a:p>
            <a:pPr lvl="1"/>
            <a:r>
              <a:rPr lang="en-US" sz="2000" dirty="0" smtClean="0"/>
              <a:t>Lambda </a:t>
            </a:r>
            <a:r>
              <a:rPr lang="en-US" sz="2000" dirty="0"/>
              <a:t>Valve - for vacuum vessel failure </a:t>
            </a:r>
            <a:endParaRPr lang="pl-PL" sz="2000" dirty="0" smtClean="0"/>
          </a:p>
          <a:p>
            <a:pPr lvl="1"/>
            <a:r>
              <a:rPr lang="en-US" sz="2000" dirty="0" smtClean="0"/>
              <a:t>Vacuum </a:t>
            </a:r>
            <a:r>
              <a:rPr lang="en-US" sz="2000" dirty="0"/>
              <a:t>vessel </a:t>
            </a:r>
            <a:r>
              <a:rPr lang="pl-PL" sz="2000" dirty="0"/>
              <a:t>lift </a:t>
            </a:r>
            <a:r>
              <a:rPr lang="en-US" sz="2000" dirty="0" smtClean="0"/>
              <a:t>plate</a:t>
            </a:r>
            <a:endParaRPr lang="pl-PL" sz="2000" dirty="0" smtClean="0"/>
          </a:p>
          <a:p>
            <a:pPr lvl="1"/>
            <a:r>
              <a:rPr lang="pl-PL" sz="2000" dirty="0"/>
              <a:t>L-L </a:t>
            </a:r>
            <a:r>
              <a:rPr lang="en-US" sz="2000" dirty="0"/>
              <a:t>heat</a:t>
            </a:r>
            <a:r>
              <a:rPr lang="pl-PL" sz="2000" dirty="0"/>
              <a:t> </a:t>
            </a:r>
            <a:r>
              <a:rPr lang="en-US" sz="2000" dirty="0" smtClean="0"/>
              <a:t>exchanger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994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He vessel </a:t>
            </a:r>
            <a:r>
              <a:rPr lang="pl-PL" dirty="0" smtClean="0"/>
              <a:t>BD – </a:t>
            </a:r>
            <a:r>
              <a:rPr lang="pl-PL" dirty="0" err="1" smtClean="0"/>
              <a:t>heat</a:t>
            </a:r>
            <a:r>
              <a:rPr lang="pl-PL" dirty="0" smtClean="0"/>
              <a:t> </a:t>
            </a:r>
            <a:r>
              <a:rPr lang="pl-PL" dirty="0" err="1" smtClean="0"/>
              <a:t>flux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4350" y="1881188"/>
            <a:ext cx="8629650" cy="4860925"/>
          </a:xfrm>
        </p:spPr>
        <p:txBody>
          <a:bodyPr/>
          <a:lstStyle/>
          <a:p>
            <a:endParaRPr lang="pl-PL" sz="2400" dirty="0" smtClean="0"/>
          </a:p>
          <a:p>
            <a:r>
              <a:rPr lang="en-US" sz="2400" dirty="0" smtClean="0"/>
              <a:t>For vacuum vessel break + HFM quench (80K), d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=118mm</a:t>
            </a:r>
          </a:p>
          <a:p>
            <a:endParaRPr lang="en-US" sz="2400" dirty="0" smtClean="0"/>
          </a:p>
          <a:p>
            <a:r>
              <a:rPr lang="en-US" sz="2400" dirty="0" smtClean="0"/>
              <a:t>For vacuum vessel break,</a:t>
            </a:r>
            <a:r>
              <a:rPr lang="pl-PL" sz="2400" dirty="0" smtClean="0"/>
              <a:t> no </a:t>
            </a:r>
            <a:r>
              <a:rPr lang="en-US" sz="2400" dirty="0"/>
              <a:t>HFM quench</a:t>
            </a:r>
            <a:r>
              <a:rPr lang="en-US" sz="2400" dirty="0" smtClean="0"/>
              <a:t> d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=98 mm</a:t>
            </a:r>
          </a:p>
          <a:p>
            <a:endParaRPr lang="en-US" sz="2400" dirty="0" smtClean="0"/>
          </a:p>
          <a:p>
            <a:r>
              <a:rPr lang="en-US" sz="2400" dirty="0" smtClean="0"/>
              <a:t>Final selection of the BD for OC: </a:t>
            </a:r>
            <a:r>
              <a:rPr lang="en-US" sz="2400" dirty="0" smtClean="0">
                <a:solidFill>
                  <a:srgbClr val="FF0000"/>
                </a:solidFill>
              </a:rPr>
              <a:t>d</a:t>
            </a:r>
            <a:r>
              <a:rPr lang="en-US" sz="2400" baseline="-250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>
                <a:solidFill>
                  <a:srgbClr val="FF0000"/>
                </a:solidFill>
              </a:rPr>
              <a:t>=120</a:t>
            </a:r>
            <a:r>
              <a:rPr lang="pl-PL" sz="2400" dirty="0" smtClean="0">
                <a:solidFill>
                  <a:srgbClr val="FF0000"/>
                </a:solidFill>
              </a:rPr>
              <a:t> mm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126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>
                <a:solidFill>
                  <a:srgbClr val="B2B2B2"/>
                </a:solidFill>
              </a:rPr>
              <a:t>He vessel Safety Valve – for HFM quench</a:t>
            </a: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 vessel Burst Disc –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/>
              <a:t>Lambda </a:t>
            </a:r>
            <a:r>
              <a:rPr lang="en-US" sz="2000" dirty="0"/>
              <a:t>Valve - for vacuum vessel failure + HFM quench</a:t>
            </a:r>
            <a:endParaRPr lang="pl-PL" sz="2000" dirty="0"/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Vacuum 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exchanger</a:t>
            </a:r>
          </a:p>
          <a:p>
            <a:pPr lvl="1"/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Burst Disc – for vacuum vessel failure + </a:t>
            </a:r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SC transformer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Vacuum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exchanger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581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lambda </a:t>
            </a:r>
            <a:r>
              <a:rPr lang="pl-PL" dirty="0" err="1" smtClean="0"/>
              <a:t>valve</a:t>
            </a:r>
            <a:r>
              <a:rPr lang="pl-PL" dirty="0" smtClean="0"/>
              <a:t> – </a:t>
            </a:r>
            <a:r>
              <a:rPr lang="pl-PL" dirty="0" err="1" smtClean="0"/>
              <a:t>heat</a:t>
            </a:r>
            <a:r>
              <a:rPr lang="pl-PL" dirty="0" smtClean="0"/>
              <a:t> </a:t>
            </a:r>
            <a:r>
              <a:rPr lang="pl-PL" dirty="0" err="1" smtClean="0"/>
              <a:t>flux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External vacuum vessel failure</a:t>
            </a:r>
            <a:r>
              <a:rPr lang="pl-PL" sz="2400" dirty="0" smtClean="0"/>
              <a:t> (</a:t>
            </a:r>
            <a:r>
              <a:rPr lang="en-GB" sz="2400" dirty="0" smtClean="0"/>
              <a:t>area under lambda plate</a:t>
            </a:r>
            <a:r>
              <a:rPr lang="pl-PL" sz="2400" dirty="0" smtClean="0"/>
              <a:t>)</a:t>
            </a:r>
            <a:endParaRPr lang="en-GB" sz="2400" dirty="0" smtClean="0"/>
          </a:p>
          <a:p>
            <a:pPr lvl="1"/>
            <a:r>
              <a:rPr lang="en-GB" sz="2000" dirty="0" smtClean="0"/>
              <a:t>10 layer Insulated area – 1</a:t>
            </a:r>
            <a:r>
              <a:rPr lang="pl-PL" sz="2000" dirty="0" smtClean="0"/>
              <a:t>2</a:t>
            </a:r>
            <a:r>
              <a:rPr lang="en-GB" sz="2000" dirty="0" smtClean="0"/>
              <a:t>.</a:t>
            </a:r>
            <a:r>
              <a:rPr lang="pl-PL" sz="2000" dirty="0" smtClean="0"/>
              <a:t>157 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2</a:t>
            </a:r>
          </a:p>
          <a:p>
            <a:pPr lvl="1"/>
            <a:r>
              <a:rPr lang="en-GB" sz="2000" dirty="0" smtClean="0"/>
              <a:t>Uninsulated area (cryostat top flange) – </a:t>
            </a:r>
            <a:r>
              <a:rPr lang="pl-PL" sz="2000" dirty="0" smtClean="0"/>
              <a:t>0 m</a:t>
            </a:r>
            <a:r>
              <a:rPr lang="pl-PL" sz="2000" baseline="30000" dirty="0" smtClean="0"/>
              <a:t>2</a:t>
            </a:r>
          </a:p>
          <a:p>
            <a:pPr lvl="1"/>
            <a:r>
              <a:rPr lang="en-GB" sz="2000" dirty="0" smtClean="0"/>
              <a:t>Total heat flux </a:t>
            </a:r>
            <a:r>
              <a:rPr lang="pl-PL" sz="2000" dirty="0" smtClean="0"/>
              <a:t>– (17.07 + 10 x 0)m</a:t>
            </a:r>
            <a:r>
              <a:rPr lang="pl-PL" sz="2000" baseline="30000" dirty="0" smtClean="0"/>
              <a:t>2</a:t>
            </a:r>
            <a:r>
              <a:rPr lang="pl-PL" sz="2000" dirty="0" smtClean="0"/>
              <a:t> x 6 kW/m</a:t>
            </a:r>
            <a:r>
              <a:rPr lang="pl-PL" sz="2000" baseline="30000" dirty="0" smtClean="0"/>
              <a:t>2</a:t>
            </a:r>
            <a:r>
              <a:rPr lang="pl-PL" sz="2000" dirty="0" smtClean="0"/>
              <a:t> = </a:t>
            </a:r>
            <a:r>
              <a:rPr lang="pl-PL" sz="2000" b="1" dirty="0" smtClean="0"/>
              <a:t>72.95 kW</a:t>
            </a:r>
          </a:p>
          <a:p>
            <a:pPr lvl="1"/>
            <a:endParaRPr lang="pl-PL" sz="2000" dirty="0" smtClean="0"/>
          </a:p>
          <a:p>
            <a:r>
              <a:rPr lang="en-GB" sz="2400" dirty="0" smtClean="0"/>
              <a:t>Internal</a:t>
            </a:r>
            <a:r>
              <a:rPr lang="pl-PL" sz="2400" dirty="0" smtClean="0"/>
              <a:t> </a:t>
            </a:r>
            <a:r>
              <a:rPr lang="en-GB" sz="2400" dirty="0" smtClean="0"/>
              <a:t>vacuum vessel failure</a:t>
            </a:r>
            <a:r>
              <a:rPr lang="pl-PL" sz="2400" dirty="0" smtClean="0"/>
              <a:t> (</a:t>
            </a:r>
            <a:r>
              <a:rPr lang="en-GB" sz="2400" dirty="0" smtClean="0"/>
              <a:t>area under lambda plate</a:t>
            </a:r>
            <a:r>
              <a:rPr lang="pl-PL" sz="2400" dirty="0" smtClean="0"/>
              <a:t>)</a:t>
            </a:r>
            <a:endParaRPr lang="en-GB" sz="2400" dirty="0" smtClean="0"/>
          </a:p>
          <a:p>
            <a:pPr lvl="1"/>
            <a:r>
              <a:rPr lang="en-GB" sz="2000" dirty="0" smtClean="0"/>
              <a:t>10 layer Insulated area – </a:t>
            </a:r>
            <a:r>
              <a:rPr lang="pl-PL" sz="2000" dirty="0" smtClean="0"/>
              <a:t>0 </a:t>
            </a:r>
            <a:r>
              <a:rPr lang="en-GB" sz="2000" dirty="0" smtClean="0"/>
              <a:t>m</a:t>
            </a:r>
            <a:r>
              <a:rPr lang="en-GB" sz="2000" baseline="30000" dirty="0" smtClean="0"/>
              <a:t>2</a:t>
            </a:r>
          </a:p>
          <a:p>
            <a:pPr lvl="1"/>
            <a:r>
              <a:rPr lang="en-GB" sz="2000" dirty="0" smtClean="0"/>
              <a:t>Uninsulated area</a:t>
            </a:r>
            <a:r>
              <a:rPr lang="pl-PL" sz="2000" dirty="0" smtClean="0"/>
              <a:t> </a:t>
            </a:r>
            <a:r>
              <a:rPr lang="en-GB" sz="2000" dirty="0" smtClean="0"/>
              <a:t>– </a:t>
            </a:r>
            <a:r>
              <a:rPr lang="pl-PL" sz="2000" dirty="0" smtClean="0"/>
              <a:t>0.673 m</a:t>
            </a:r>
            <a:r>
              <a:rPr lang="pl-PL" sz="2000" baseline="30000" dirty="0" smtClean="0"/>
              <a:t>2</a:t>
            </a:r>
          </a:p>
          <a:p>
            <a:pPr lvl="1"/>
            <a:r>
              <a:rPr lang="en-GB" sz="2000" dirty="0" smtClean="0"/>
              <a:t>Uninsulated area (cryostat top flange) – </a:t>
            </a:r>
            <a:r>
              <a:rPr lang="pl-PL" sz="2000" dirty="0" smtClean="0"/>
              <a:t>0 m</a:t>
            </a:r>
            <a:r>
              <a:rPr lang="pl-PL" sz="2000" baseline="30000" dirty="0" smtClean="0"/>
              <a:t>2</a:t>
            </a:r>
          </a:p>
          <a:p>
            <a:pPr lvl="1"/>
            <a:r>
              <a:rPr lang="en-GB" sz="2000" dirty="0" smtClean="0"/>
              <a:t>Total heat flux </a:t>
            </a:r>
            <a:r>
              <a:rPr lang="pl-PL" sz="2000" dirty="0" smtClean="0"/>
              <a:t>– 0.673 m</a:t>
            </a:r>
            <a:r>
              <a:rPr lang="pl-PL" sz="2000" baseline="30000" dirty="0" smtClean="0"/>
              <a:t>2</a:t>
            </a:r>
            <a:r>
              <a:rPr lang="pl-PL" sz="2000" dirty="0" smtClean="0"/>
              <a:t> x 60 kW/m2  = 40.38 kW</a:t>
            </a:r>
          </a:p>
          <a:p>
            <a:pPr lvl="1"/>
            <a:endParaRPr lang="en-GB" sz="2000" dirty="0" smtClean="0"/>
          </a:p>
          <a:p>
            <a:r>
              <a:rPr lang="pl-PL" sz="2400" dirty="0" smtClean="0"/>
              <a:t>HFM </a:t>
            </a:r>
            <a:r>
              <a:rPr lang="pl-PL" sz="2400" dirty="0" err="1" smtClean="0"/>
              <a:t>quench</a:t>
            </a:r>
            <a:r>
              <a:rPr lang="pl-PL" sz="2400" dirty="0" smtClean="0"/>
              <a:t> – 103.31 kW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69926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lambda </a:t>
            </a:r>
            <a:r>
              <a:rPr lang="pl-PL" dirty="0" err="1" smtClean="0"/>
              <a:t>valve</a:t>
            </a:r>
            <a:r>
              <a:rPr lang="pl-PL" dirty="0" smtClean="0"/>
              <a:t>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d>
                                    <m:d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</m:t>
                              </m:r>
                            </m:num>
                            <m:den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1.667−1</m:t>
                              </m:r>
                            </m:den>
                          </m:f>
                        </m:sup>
                      </m:sSup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=0.487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/>
              <p:cNvSpPr txBox="1"/>
              <p:nvPr/>
            </p:nvSpPr>
            <p:spPr>
              <a:xfrm>
                <a:off x="976568" y="4153843"/>
                <a:ext cx="4798750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=0.7 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𝑓𝑜𝑟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e>
                      </m:d>
                    </m:oMath>
                  </m:oMathPara>
                </a14:m>
                <a:endParaRPr lang="pl-PL" b="0" dirty="0" smtClean="0"/>
              </a:p>
              <a:p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=6.6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=4.0 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𝑏𝑎𝑟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𝑎𝑏𝑠</m:t>
                          </m:r>
                        </m:e>
                      </m:d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0.01937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pl-PL" b="0" i="1" baseline="30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 xmlns="">
          <p:sp>
            <p:nvSpPr>
              <p:cNvPr id="8" name="pole tekstow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4153843"/>
                <a:ext cx="4798750" cy="830997"/>
              </a:xfrm>
              <a:prstGeom prst="rect">
                <a:avLst/>
              </a:prstGeom>
              <a:blipFill>
                <a:blip r:embed="rId3"/>
                <a:stretch>
                  <a:fillRect l="-1652" r="-127" b="-10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565263" y="5429239"/>
                <a:ext cx="4586192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=3.948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1.667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1.667+1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1.667−1</m:t>
                                  </m:r>
                                </m:den>
                              </m:f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=2.867</m:t>
                      </m:r>
                    </m:oMath>
                  </m:oMathPara>
                </a14:m>
                <a:endParaRPr lang="pl-PL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63" y="5429239"/>
                <a:ext cx="4586192" cy="1077603"/>
              </a:xfrm>
              <a:prstGeom prst="rect">
                <a:avLst/>
              </a:prstGeom>
              <a:blipFill>
                <a:blip r:embed="rId4"/>
                <a:stretch>
                  <a:fillRect b="-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ole tekstowe 9"/>
              <p:cNvSpPr txBox="1"/>
              <p:nvPr/>
            </p:nvSpPr>
            <p:spPr>
              <a:xfrm>
                <a:off x="976568" y="2008539"/>
                <a:ext cx="1365182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=3.9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𝑏𝑎𝑟</m:t>
                      </m:r>
                    </m:oMath>
                  </m:oMathPara>
                </a14:m>
                <a:endParaRPr lang="pl-PL" dirty="0" smtClean="0"/>
              </a:p>
              <a:p>
                <a:r>
                  <a:rPr lang="pl-PL" b="0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D</a:t>
                </a:r>
                <a14:m>
                  <m:oMath xmlns:m="http://schemas.openxmlformats.org/officeDocument/2006/math">
                    <m:r>
                      <a:rPr lang="pl-PL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pl-PL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pl-PL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0.1</m:t>
                    </m:r>
                    <m:r>
                      <a:rPr lang="pl-PL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𝑏𝑎𝑟</m:t>
                    </m:r>
                  </m:oMath>
                </a14:m>
                <a:endParaRPr lang="pl-PL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 1.667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2008539"/>
                <a:ext cx="1365182" cy="830997"/>
              </a:xfrm>
              <a:prstGeom prst="rect">
                <a:avLst/>
              </a:prstGeom>
              <a:blipFill>
                <a:blip r:embed="rId5"/>
                <a:stretch>
                  <a:fillRect l="-10268" r="-4018" b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/>
              <p:cNvSpPr txBox="1"/>
              <p:nvPr/>
            </p:nvSpPr>
            <p:spPr>
              <a:xfrm>
                <a:off x="1117765" y="3182787"/>
                <a:ext cx="4650568" cy="5660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l-PL" i="1" baseline="-2500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l-PL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3.9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4.0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=0.975&gt;0.487 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sub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critical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flow</m:t>
                      </m:r>
                    </m:oMath>
                  </m:oMathPara>
                </a14:m>
                <a:endParaRPr lang="pl-PL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pole tekstow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765" y="3182787"/>
                <a:ext cx="4650568" cy="5660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7"/>
          <a:srcRect l="7680" t="58073" r="68586" b="25499"/>
          <a:stretch/>
        </p:blipFill>
        <p:spPr>
          <a:xfrm>
            <a:off x="5151455" y="5299199"/>
            <a:ext cx="3196350" cy="1244445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8166314" y="5852006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=0.304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7271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lambda </a:t>
            </a:r>
            <a:r>
              <a:rPr lang="pl-PL" dirty="0" err="1" smtClean="0"/>
              <a:t>valve</a:t>
            </a:r>
            <a:r>
              <a:rPr lang="pl-PL" dirty="0" smtClean="0"/>
              <a:t>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1293400" y="2551628"/>
                <a:ext cx="4284763" cy="3061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𝑣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𝑑h</m:t>
                                  </m:r>
                                </m:num>
                                <m:den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𝑑𝑣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=6.6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21 780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pPr/>
                <a:r>
                  <a:rPr lang="pl-PL" b="0" dirty="0" smtClean="0"/>
                  <a:t/>
                </a:r>
                <a:br>
                  <a:rPr lang="pl-PL" b="0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b="0" i="1" baseline="-25000" dirty="0" smtClean="0">
                              <a:latin typeface="Cambria Math" panose="02040503050406030204" pitchFamily="18" charset="0"/>
                            </a:rPr>
                            <m:t>𝑖𝑛𝑠𝑢</m:t>
                          </m:r>
                        </m:sub>
                      </m:sSub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=3.6</m:t>
                      </m:r>
                      <m:f>
                        <m:f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p>
                            <m:sSupPr>
                              <m:ctrlP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pl-PL" b="0" i="1" dirty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3.6</m:t>
                      </m:r>
                      <m:f>
                        <m:fPr>
                          <m:ctrlPr>
                            <a:rPr lang="pl-PL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72 945</m:t>
                          </m:r>
                        </m:num>
                        <m:den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21 780</m:t>
                          </m:r>
                        </m:den>
                      </m:f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=12 072</m:t>
                      </m:r>
                      <m:f>
                        <m:f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endParaRPr lang="pl-P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i="1" baseline="-25000" dirty="0" smtClean="0">
                              <a:latin typeface="Cambria Math" panose="02040503050406030204" pitchFamily="18" charset="0"/>
                            </a:rPr>
                            <m:t>𝑞𝑢𝑒𝑛𝑐h</m:t>
                          </m:r>
                        </m:sub>
                      </m:sSub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3.6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103 308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21 780</m:t>
                          </m:r>
                        </m:den>
                      </m:f>
                      <m:r>
                        <a:rPr lang="pl-PL" i="1" dirty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 07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5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dirty="0" smtClean="0"/>
              </a:p>
              <a:p>
                <a:endParaRPr lang="pl-P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dirty="0"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pl-PL" i="1" baseline="-25000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baseline="-25000" dirty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i="1" baseline="-25000" dirty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pl-PL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12 072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17 075</m:t>
                      </m:r>
                      <m:r>
                        <a:rPr lang="pl-PL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29 131</m:t>
                      </m:r>
                      <m:f>
                        <m:fPr>
                          <m:ctrlPr>
                            <a:rPr lang="pl-PL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pl-PL" i="1" dirty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pl-PL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400" y="2551628"/>
                <a:ext cx="4284763" cy="30613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30660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lambda </a:t>
            </a:r>
            <a:r>
              <a:rPr lang="pl-PL" dirty="0" err="1" smtClean="0"/>
              <a:t>valve</a:t>
            </a:r>
            <a:r>
              <a:rPr lang="pl-PL" dirty="0" smtClean="0"/>
              <a:t> </a:t>
            </a:r>
            <a:r>
              <a:rPr lang="pl-PL" dirty="0" err="1" smtClean="0"/>
              <a:t>size</a:t>
            </a:r>
            <a:endParaRPr lang="en-GB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/>
          <a:srcRect l="6927" t="49902" r="48714" b="34569"/>
          <a:stretch/>
        </p:blipFill>
        <p:spPr>
          <a:xfrm>
            <a:off x="611188" y="2120993"/>
            <a:ext cx="6846277" cy="1348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227355" y="3671112"/>
                <a:ext cx="8901090" cy="87055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pl-PL" b="0" i="1" baseline="-250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0.2883 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𝐾𝑑𝑟</m:t>
                          </m:r>
                          <m:rad>
                            <m:radPr>
                              <m:degHide m:val="on"/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pl-PL" b="0" i="1" baseline="-2500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den>
                              </m:f>
                            </m:e>
                          </m:rad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29 131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𝑘𝑔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0.2883</m:t>
                          </m:r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2.867 ×0.3×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0.7</m:t>
                          </m:r>
                          <m:rad>
                            <m:radPr>
                              <m:degHide m:val="on"/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4.0 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𝑏𝑎𝑟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𝑎𝑏𝑠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0.01937 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pl-PL" b="0" i="1" baseline="3000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𝑘𝑔</m:t>
                                  </m:r>
                                </m:den>
                              </m:f>
                            </m:e>
                          </m:rad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=11 511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pl-PL" b="0" i="1" baseline="3000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55" y="3671112"/>
                <a:ext cx="8901090" cy="8705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pole tekstowe 6"/>
              <p:cNvSpPr txBox="1"/>
              <p:nvPr/>
            </p:nvSpPr>
            <p:spPr>
              <a:xfrm>
                <a:off x="617538" y="5065788"/>
                <a:ext cx="3731984" cy="8211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pl-PL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pl-PL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pl-P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11 511</m:t>
                              </m:r>
                            </m:num>
                            <m:den>
                              <m:r>
                                <a:rPr lang="pl-PL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=121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38" y="5065788"/>
                <a:ext cx="3731984" cy="8211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20208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lambda </a:t>
            </a:r>
            <a:r>
              <a:rPr lang="pl-PL" dirty="0" err="1" smtClean="0"/>
              <a:t>valve</a:t>
            </a:r>
            <a:r>
              <a:rPr lang="pl-PL" dirty="0" smtClean="0"/>
              <a:t> </a:t>
            </a:r>
            <a:r>
              <a:rPr lang="pl-PL" dirty="0" err="1" smtClean="0"/>
              <a:t>size</a:t>
            </a:r>
            <a:endParaRPr lang="en-GB" dirty="0"/>
          </a:p>
        </p:txBody>
      </p:sp>
      <p:graphicFrame>
        <p:nvGraphicFramePr>
          <p:cNvPr id="8" name="Wykres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222590"/>
              </p:ext>
            </p:extLst>
          </p:nvPr>
        </p:nvGraphicFramePr>
        <p:xfrm>
          <a:off x="1215113" y="2241050"/>
          <a:ext cx="7037717" cy="4222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62372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lambda </a:t>
            </a:r>
            <a:r>
              <a:rPr lang="pl-PL" dirty="0" err="1" smtClean="0"/>
              <a:t>valve</a:t>
            </a:r>
            <a:r>
              <a:rPr lang="pl-PL" dirty="0" smtClean="0"/>
              <a:t> </a:t>
            </a:r>
            <a:r>
              <a:rPr lang="pl-PL" dirty="0" err="1" smtClean="0"/>
              <a:t>size</a:t>
            </a:r>
            <a:endParaRPr lang="en-GB" dirty="0"/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742643"/>
            <a:ext cx="8424862" cy="4860925"/>
          </a:xfrm>
        </p:spPr>
        <p:txBody>
          <a:bodyPr/>
          <a:lstStyle/>
          <a:p>
            <a:endParaRPr lang="pl-PL" dirty="0" smtClean="0"/>
          </a:p>
          <a:p>
            <a:r>
              <a:rPr lang="pl-PL" dirty="0"/>
              <a:t>For </a:t>
            </a:r>
            <a:r>
              <a:rPr lang="pl-PL" dirty="0" smtClean="0"/>
              <a:t>Q_HFM(T=80K)    </a:t>
            </a:r>
            <a:r>
              <a:rPr lang="pl-PL" dirty="0"/>
              <a:t>d</a:t>
            </a:r>
            <a:r>
              <a:rPr lang="pl-PL" baseline="-25000" dirty="0"/>
              <a:t>0</a:t>
            </a:r>
            <a:r>
              <a:rPr lang="pl-PL" dirty="0"/>
              <a:t>= </a:t>
            </a:r>
            <a:r>
              <a:rPr lang="pl-PL" dirty="0" smtClean="0"/>
              <a:t>121 </a:t>
            </a:r>
            <a:r>
              <a:rPr lang="pl-PL" dirty="0"/>
              <a:t>mm</a:t>
            </a:r>
            <a:endParaRPr lang="en-US" sz="4400" dirty="0"/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smtClean="0"/>
              <a:t>For Q_HFM=0    d</a:t>
            </a:r>
            <a:r>
              <a:rPr lang="pl-PL" baseline="-25000" dirty="0" smtClean="0"/>
              <a:t>0</a:t>
            </a:r>
            <a:r>
              <a:rPr lang="pl-PL" dirty="0" smtClean="0"/>
              <a:t>= 78 mm</a:t>
            </a:r>
          </a:p>
          <a:p>
            <a:endParaRPr lang="pl-PL" sz="4000" dirty="0" smtClean="0"/>
          </a:p>
          <a:p>
            <a:r>
              <a:rPr lang="pl-PL" dirty="0" err="1" smtClean="0"/>
              <a:t>Final</a:t>
            </a:r>
            <a:r>
              <a:rPr lang="pl-PL" dirty="0" smtClean="0"/>
              <a:t> </a:t>
            </a:r>
            <a:r>
              <a:rPr lang="pl-PL" dirty="0" err="1" smtClean="0"/>
              <a:t>size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FF0000"/>
                </a:solidFill>
              </a:rPr>
              <a:t>d</a:t>
            </a:r>
            <a:r>
              <a:rPr lang="pl-PL" baseline="-25000" dirty="0" smtClean="0">
                <a:solidFill>
                  <a:srgbClr val="FF0000"/>
                </a:solidFill>
              </a:rPr>
              <a:t>0</a:t>
            </a:r>
            <a:r>
              <a:rPr lang="pl-PL" dirty="0">
                <a:solidFill>
                  <a:srgbClr val="FF0000"/>
                </a:solidFill>
              </a:rPr>
              <a:t>= </a:t>
            </a:r>
            <a:r>
              <a:rPr lang="pl-PL" dirty="0" smtClean="0">
                <a:solidFill>
                  <a:srgbClr val="FF0000"/>
                </a:solidFill>
              </a:rPr>
              <a:t>120 </a:t>
            </a:r>
            <a:r>
              <a:rPr lang="pl-PL" dirty="0">
                <a:solidFill>
                  <a:srgbClr val="FF0000"/>
                </a:solidFill>
              </a:rPr>
              <a:t>mm</a:t>
            </a:r>
          </a:p>
          <a:p>
            <a:endParaRPr lang="pl-PL" sz="4400" dirty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279463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>
                <a:solidFill>
                  <a:srgbClr val="B2B2B2"/>
                </a:solidFill>
              </a:rPr>
              <a:t>He vessel Safety Valve – for HFM quench</a:t>
            </a: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 vessel Burst Disc –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/>
              <a:t>Vacuum vessel </a:t>
            </a:r>
            <a:r>
              <a:rPr lang="pl-PL" sz="2000" dirty="0"/>
              <a:t>lift </a:t>
            </a:r>
            <a:r>
              <a:rPr lang="en-US" sz="2000" dirty="0" smtClean="0"/>
              <a:t>plate</a:t>
            </a:r>
            <a:endParaRPr lang="pl-PL" sz="2000" dirty="0" smtClean="0"/>
          </a:p>
          <a:p>
            <a:pPr lvl="1"/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exchanger</a:t>
            </a:r>
          </a:p>
          <a:p>
            <a:pPr lvl="1"/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Burst Disc – for vacuum vessel failure + </a:t>
            </a:r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SC transformer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Vacuum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exchanger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758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</a:t>
            </a:r>
            <a:r>
              <a:rPr lang="en-US" dirty="0" smtClean="0"/>
              <a:t>vacuum vessel lift plate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Sized for the d=38 mm pipe break</a:t>
            </a:r>
          </a:p>
          <a:p>
            <a:r>
              <a:rPr lang="en-US" sz="2800" dirty="0" smtClean="0"/>
              <a:t>He flow outflow area is equal to the broken pipe cross section area</a:t>
            </a:r>
          </a:p>
          <a:p>
            <a:r>
              <a:rPr lang="en-US" sz="2800" dirty="0" smtClean="0"/>
              <a:t>He pressure in the vessel = 3.9 bar a</a:t>
            </a:r>
          </a:p>
          <a:p>
            <a:r>
              <a:rPr lang="pl-PL" sz="2800" dirty="0"/>
              <a:t>Max </a:t>
            </a:r>
            <a:r>
              <a:rPr lang="en-US" sz="2800" dirty="0"/>
              <a:t>pressure in Vacuum Vessel </a:t>
            </a:r>
            <a:r>
              <a:rPr lang="pl-PL" sz="2800" dirty="0"/>
              <a:t>– 1.5 bar a</a:t>
            </a:r>
            <a:endParaRPr lang="en-US" sz="2800" dirty="0"/>
          </a:p>
          <a:p>
            <a:r>
              <a:rPr lang="en-US" sz="2800" dirty="0" smtClean="0"/>
              <a:t>He mass outflow to vacuum vessel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en-US" sz="2800" i="1" dirty="0" err="1" smtClean="0"/>
              <a:t>q</a:t>
            </a:r>
            <a:r>
              <a:rPr lang="en-US" sz="2800" i="1" baseline="-25000" dirty="0" err="1" smtClean="0"/>
              <a:t>m</a:t>
            </a:r>
            <a:r>
              <a:rPr lang="en-US" sz="2800" dirty="0" smtClean="0"/>
              <a:t>=4.74 kg/s</a:t>
            </a:r>
            <a:endParaRPr lang="pl-PL" sz="2800" dirty="0" smtClean="0"/>
          </a:p>
          <a:p>
            <a:r>
              <a:rPr lang="en-US" sz="2800" dirty="0" smtClean="0"/>
              <a:t>Temperature of the He at lift plate – to be determined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33694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rostokąt 39"/>
          <p:cNvSpPr/>
          <p:nvPr/>
        </p:nvSpPr>
        <p:spPr>
          <a:xfrm>
            <a:off x="518160" y="4198354"/>
            <a:ext cx="8625840" cy="861566"/>
          </a:xfrm>
          <a:prstGeom prst="rect">
            <a:avLst/>
          </a:prstGeom>
          <a:solidFill>
            <a:srgbClr val="008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Prostokąt 32"/>
          <p:cNvSpPr/>
          <p:nvPr/>
        </p:nvSpPr>
        <p:spPr>
          <a:xfrm>
            <a:off x="518160" y="2859663"/>
            <a:ext cx="8625840" cy="555703"/>
          </a:xfrm>
          <a:prstGeom prst="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Burst disc + SV set pressure strategy</a:t>
            </a:r>
            <a:endParaRPr lang="en-US" dirty="0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3810000" y="1971675"/>
            <a:ext cx="0" cy="4600576"/>
          </a:xfrm>
          <a:prstGeom prst="straightConnector1">
            <a:avLst/>
          </a:prstGeom>
          <a:ln w="31750">
            <a:headEnd type="none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3667125" y="2469261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>
            <a:off x="3667125" y="2862072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>
            <a:off x="3667125" y="3112008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>
            <a:off x="3667125" y="3392424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3667125" y="3878580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Łącznik prosty 17"/>
          <p:cNvCxnSpPr/>
          <p:nvPr/>
        </p:nvCxnSpPr>
        <p:spPr>
          <a:xfrm>
            <a:off x="3667125" y="4223766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>
            <a:off x="3667125" y="4496562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Łącznik prosty 19"/>
          <p:cNvCxnSpPr/>
          <p:nvPr/>
        </p:nvCxnSpPr>
        <p:spPr>
          <a:xfrm>
            <a:off x="3667125" y="4803648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ole tekstowe 20"/>
          <p:cNvSpPr txBox="1"/>
          <p:nvPr/>
        </p:nvSpPr>
        <p:spPr>
          <a:xfrm>
            <a:off x="4260224" y="1864797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Gauge pressure</a:t>
            </a:r>
            <a:endParaRPr lang="en-US" sz="1400" dirty="0">
              <a:latin typeface="+mj-lt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1827141" y="1858575"/>
            <a:ext cx="1511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Absolut pressure</a:t>
            </a:r>
            <a:endParaRPr lang="en-US" sz="1400" dirty="0">
              <a:latin typeface="+mj-lt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4000500" y="2708183"/>
            <a:ext cx="3648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PS = MAWP = 2.9 bar g = BD set press.+10%</a:t>
            </a:r>
            <a:endParaRPr lang="en-US" sz="1400" dirty="0">
              <a:latin typeface="+mj-lt"/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4000500" y="2975193"/>
            <a:ext cx="3127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BD set press. = PS/1.1 =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2.636 bar g 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4000500" y="2342183"/>
            <a:ext cx="3674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Maximum pressure = 1.1 MAWP = 3.19 bar g</a:t>
            </a:r>
            <a:endParaRPr lang="en-US" sz="1400" dirty="0">
              <a:latin typeface="+mj-lt"/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4000500" y="3269565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BD set press.-10 % = 2.373 bar g </a:t>
            </a:r>
            <a:endParaRPr lang="en-US" sz="1400" dirty="0">
              <a:latin typeface="+mj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433998" y="3491170"/>
            <a:ext cx="2090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Pressure margin 0.2 bar</a:t>
            </a:r>
            <a:endParaRPr lang="en-US" sz="1400" dirty="0">
              <a:latin typeface="+mj-lt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847943" y="2943209"/>
            <a:ext cx="1675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latin typeface="+mj-lt"/>
              </a:rPr>
              <a:t>BD opening area</a:t>
            </a:r>
          </a:p>
        </p:txBody>
      </p:sp>
      <p:sp>
        <p:nvSpPr>
          <p:cNvPr id="30" name="Nawias klamrowy otwierający 29"/>
          <p:cNvSpPr/>
          <p:nvPr/>
        </p:nvSpPr>
        <p:spPr>
          <a:xfrm>
            <a:off x="3453874" y="3391331"/>
            <a:ext cx="140752" cy="50745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2664928" y="2290612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4.19 bar a</a:t>
            </a:r>
            <a:endParaRPr lang="en-US" sz="1400" dirty="0">
              <a:latin typeface="+mj-lt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731939" y="2701310"/>
            <a:ext cx="2002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PS = MAWP = </a:t>
            </a:r>
            <a:r>
              <a:rPr lang="en-US" sz="1400" b="1" dirty="0" smtClean="0">
                <a:latin typeface="+mj-lt"/>
              </a:rPr>
              <a:t>3.9 bar a</a:t>
            </a:r>
            <a:endParaRPr lang="en-US" sz="1400" b="1" dirty="0">
              <a:latin typeface="+mj-lt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4000500" y="3728376"/>
            <a:ext cx="5122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Max press. when SV is open = (SV set press +5%) x 1.1 = 2.173 </a:t>
            </a:r>
            <a:endParaRPr lang="en-US" sz="1400" dirty="0">
              <a:latin typeface="+mj-lt"/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4000500" y="4076812"/>
            <a:ext cx="2654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SV set press +5% = 1.975 bar g </a:t>
            </a:r>
            <a:endParaRPr lang="en-US" sz="1400" dirty="0">
              <a:latin typeface="+mj-lt"/>
            </a:endParaRPr>
          </a:p>
        </p:txBody>
      </p:sp>
      <p:sp>
        <p:nvSpPr>
          <p:cNvPr id="38" name="pole tekstowe 37"/>
          <p:cNvSpPr txBox="1"/>
          <p:nvPr/>
        </p:nvSpPr>
        <p:spPr>
          <a:xfrm>
            <a:off x="4000500" y="4342673"/>
            <a:ext cx="230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SV set press = 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1.881 bar g 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4000500" y="4660102"/>
            <a:ext cx="2680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SV set press – 5% = 1.787 bar g </a:t>
            </a:r>
            <a:endParaRPr lang="en-US" sz="1400" dirty="0">
              <a:latin typeface="+mj-lt"/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847943" y="4319999"/>
            <a:ext cx="1675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+mj-lt"/>
              </a:rPr>
              <a:t>SV opening area</a:t>
            </a:r>
          </a:p>
        </p:txBody>
      </p:sp>
      <p:cxnSp>
        <p:nvCxnSpPr>
          <p:cNvPr id="42" name="Łącznik prosty 41"/>
          <p:cNvCxnSpPr/>
          <p:nvPr/>
        </p:nvCxnSpPr>
        <p:spPr>
          <a:xfrm>
            <a:off x="3676650" y="5889498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pole tekstowe 42"/>
          <p:cNvSpPr txBox="1"/>
          <p:nvPr/>
        </p:nvSpPr>
        <p:spPr>
          <a:xfrm>
            <a:off x="4000500" y="5735609"/>
            <a:ext cx="2484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Operating press. = 0.</a:t>
            </a:r>
            <a:r>
              <a:rPr lang="pl-PL" sz="1400" dirty="0" smtClean="0">
                <a:latin typeface="+mj-lt"/>
              </a:rPr>
              <a:t>3</a:t>
            </a:r>
            <a:r>
              <a:rPr lang="en-US" sz="1400" dirty="0" smtClean="0">
                <a:latin typeface="+mj-lt"/>
              </a:rPr>
              <a:t> bar g </a:t>
            </a:r>
            <a:endParaRPr lang="en-US" sz="1400" dirty="0">
              <a:latin typeface="+mj-lt"/>
            </a:endParaRPr>
          </a:p>
        </p:txBody>
      </p:sp>
      <p:cxnSp>
        <p:nvCxnSpPr>
          <p:cNvPr id="44" name="Łącznik prosty 43"/>
          <p:cNvCxnSpPr/>
          <p:nvPr/>
        </p:nvCxnSpPr>
        <p:spPr>
          <a:xfrm>
            <a:off x="3667125" y="5060823"/>
            <a:ext cx="266700" cy="0"/>
          </a:xfrm>
          <a:prstGeom prst="line">
            <a:avLst/>
          </a:prstGeom>
          <a:ln w="31750"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pole tekstowe 44"/>
          <p:cNvSpPr txBox="1"/>
          <p:nvPr/>
        </p:nvSpPr>
        <p:spPr>
          <a:xfrm>
            <a:off x="518160" y="4922554"/>
            <a:ext cx="3184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+mj-lt"/>
              </a:rPr>
              <a:t>Min. press. for closing the SV </a:t>
            </a:r>
            <a:endParaRPr lang="en-US" sz="1400" dirty="0">
              <a:latin typeface="+mj-lt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4000500" y="4921272"/>
            <a:ext cx="3283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(SV set press – 5%) – 10% = 1.608 bar g 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62555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</a:t>
            </a:r>
            <a:r>
              <a:rPr lang="en-US" dirty="0" smtClean="0"/>
              <a:t>vacuum vessel lift plate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Temperature of the He at lift plate</a:t>
            </a:r>
            <a:endParaRPr lang="en-US" dirty="0"/>
          </a:p>
        </p:txBody>
      </p:sp>
      <p:graphicFrame>
        <p:nvGraphicFramePr>
          <p:cNvPr id="60" name="Wykres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8544186"/>
              </p:ext>
            </p:extLst>
          </p:nvPr>
        </p:nvGraphicFramePr>
        <p:xfrm>
          <a:off x="434785" y="31387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4" name="Grupa 63"/>
          <p:cNvGrpSpPr/>
          <p:nvPr/>
        </p:nvGrpSpPr>
        <p:grpSpPr>
          <a:xfrm>
            <a:off x="4486815" y="2815348"/>
            <a:ext cx="4576248" cy="3609501"/>
            <a:chOff x="4486815" y="2815348"/>
            <a:chExt cx="4576248" cy="3609501"/>
          </a:xfrm>
        </p:grpSpPr>
        <p:cxnSp>
          <p:nvCxnSpPr>
            <p:cNvPr id="5" name="Łącznik prosty 4"/>
            <p:cNvCxnSpPr/>
            <p:nvPr/>
          </p:nvCxnSpPr>
          <p:spPr>
            <a:xfrm>
              <a:off x="6066365" y="3081285"/>
              <a:ext cx="0" cy="312189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/>
            <p:cNvCxnSpPr/>
            <p:nvPr/>
          </p:nvCxnSpPr>
          <p:spPr>
            <a:xfrm>
              <a:off x="6066366" y="6203177"/>
              <a:ext cx="170872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/>
            <p:cNvCxnSpPr/>
            <p:nvPr/>
          </p:nvCxnSpPr>
          <p:spPr>
            <a:xfrm>
              <a:off x="6301892" y="3607758"/>
              <a:ext cx="0" cy="2369127"/>
            </a:xfrm>
            <a:prstGeom prst="line">
              <a:avLst/>
            </a:prstGeom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/>
            <p:cNvCxnSpPr/>
            <p:nvPr/>
          </p:nvCxnSpPr>
          <p:spPr>
            <a:xfrm>
              <a:off x="6301893" y="5986122"/>
              <a:ext cx="1463965" cy="0"/>
            </a:xfrm>
            <a:prstGeom prst="line">
              <a:avLst/>
            </a:prstGeom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/>
            <p:cNvCxnSpPr/>
            <p:nvPr/>
          </p:nvCxnSpPr>
          <p:spPr>
            <a:xfrm>
              <a:off x="6301892" y="3607758"/>
              <a:ext cx="484909" cy="0"/>
            </a:xfrm>
            <a:prstGeom prst="line">
              <a:avLst/>
            </a:prstGeom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>
            <a:xfrm>
              <a:off x="6057130" y="3081285"/>
              <a:ext cx="170872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/>
            <p:cNvCxnSpPr/>
            <p:nvPr/>
          </p:nvCxnSpPr>
          <p:spPr>
            <a:xfrm>
              <a:off x="6786801" y="3081285"/>
              <a:ext cx="0" cy="2586182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>
            <a:xfrm>
              <a:off x="6786801" y="5653613"/>
              <a:ext cx="979057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/>
            <p:cNvCxnSpPr/>
            <p:nvPr/>
          </p:nvCxnSpPr>
          <p:spPr>
            <a:xfrm>
              <a:off x="7765858" y="2864231"/>
              <a:ext cx="0" cy="3560618"/>
            </a:xfrm>
            <a:prstGeom prst="line">
              <a:avLst/>
            </a:prstGeom>
            <a:ln w="127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Łącznik prosty 23"/>
            <p:cNvCxnSpPr/>
            <p:nvPr/>
          </p:nvCxnSpPr>
          <p:spPr>
            <a:xfrm>
              <a:off x="6555892" y="4055722"/>
              <a:ext cx="0" cy="1597891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Łącznik prosty 25"/>
            <p:cNvCxnSpPr/>
            <p:nvPr/>
          </p:nvCxnSpPr>
          <p:spPr>
            <a:xfrm>
              <a:off x="6421964" y="4055722"/>
              <a:ext cx="0" cy="1597891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y 26"/>
            <p:cNvCxnSpPr/>
            <p:nvPr/>
          </p:nvCxnSpPr>
          <p:spPr>
            <a:xfrm>
              <a:off x="6195672" y="4069576"/>
              <a:ext cx="0" cy="1597891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Łącznik prosty 28"/>
            <p:cNvCxnSpPr/>
            <p:nvPr/>
          </p:nvCxnSpPr>
          <p:spPr>
            <a:xfrm>
              <a:off x="6555892" y="2864231"/>
              <a:ext cx="0" cy="2170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y 29"/>
            <p:cNvCxnSpPr/>
            <p:nvPr/>
          </p:nvCxnSpPr>
          <p:spPr>
            <a:xfrm>
              <a:off x="6708292" y="2864231"/>
              <a:ext cx="0" cy="2170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32"/>
            <p:cNvCxnSpPr/>
            <p:nvPr/>
          </p:nvCxnSpPr>
          <p:spPr>
            <a:xfrm>
              <a:off x="6487055" y="2864231"/>
              <a:ext cx="2997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/>
            <p:cNvCxnSpPr/>
            <p:nvPr/>
          </p:nvCxnSpPr>
          <p:spPr>
            <a:xfrm>
              <a:off x="6487055" y="2815348"/>
              <a:ext cx="3053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/>
            <p:cNvCxnSpPr/>
            <p:nvPr/>
          </p:nvCxnSpPr>
          <p:spPr>
            <a:xfrm flipH="1">
              <a:off x="6195672" y="3169554"/>
              <a:ext cx="291383" cy="438204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Łącznik prosty 38"/>
            <p:cNvCxnSpPr/>
            <p:nvPr/>
          </p:nvCxnSpPr>
          <p:spPr>
            <a:xfrm>
              <a:off x="6699491" y="4055722"/>
              <a:ext cx="0" cy="1597891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Łącznik prosty 39"/>
            <p:cNvCxnSpPr/>
            <p:nvPr/>
          </p:nvCxnSpPr>
          <p:spPr>
            <a:xfrm>
              <a:off x="6698967" y="3148990"/>
              <a:ext cx="524" cy="370587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Łącznik prosty 41"/>
            <p:cNvCxnSpPr/>
            <p:nvPr/>
          </p:nvCxnSpPr>
          <p:spPr>
            <a:xfrm flipH="1">
              <a:off x="6565563" y="3160406"/>
              <a:ext cx="27186" cy="370587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y 43"/>
            <p:cNvCxnSpPr/>
            <p:nvPr/>
          </p:nvCxnSpPr>
          <p:spPr>
            <a:xfrm flipH="1">
              <a:off x="6465966" y="3179618"/>
              <a:ext cx="74197" cy="339872"/>
            </a:xfrm>
            <a:prstGeom prst="line">
              <a:avLst/>
            </a:prstGeom>
            <a:ln w="15875">
              <a:solidFill>
                <a:srgbClr val="FF0000"/>
              </a:solidFill>
              <a:headEnd type="stealth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Łącznik prosty 45"/>
            <p:cNvCxnSpPr/>
            <p:nvPr/>
          </p:nvCxnSpPr>
          <p:spPr>
            <a:xfrm>
              <a:off x="6796037" y="4634040"/>
              <a:ext cx="979057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Prostokąt 46"/>
            <p:cNvSpPr/>
            <p:nvPr/>
          </p:nvSpPr>
          <p:spPr>
            <a:xfrm>
              <a:off x="6786801" y="4642230"/>
              <a:ext cx="979057" cy="1011383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Łącznik prosty 48"/>
            <p:cNvCxnSpPr/>
            <p:nvPr/>
          </p:nvCxnSpPr>
          <p:spPr>
            <a:xfrm flipH="1" flipV="1">
              <a:off x="5788316" y="3856007"/>
              <a:ext cx="268814" cy="213569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pole tekstowe 49"/>
            <p:cNvSpPr txBox="1"/>
            <p:nvPr/>
          </p:nvSpPr>
          <p:spPr>
            <a:xfrm>
              <a:off x="4486815" y="3640107"/>
              <a:ext cx="1371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1200" dirty="0" err="1" smtClean="0"/>
                <a:t>Vac</a:t>
              </a:r>
              <a:r>
                <a:rPr lang="pl-PL" sz="1200" dirty="0" smtClean="0"/>
                <a:t> </a:t>
              </a:r>
              <a:r>
                <a:rPr lang="pl-PL" sz="1200" dirty="0" err="1" smtClean="0"/>
                <a:t>Vessel</a:t>
              </a:r>
              <a:endParaRPr lang="pl-PL" sz="1200" dirty="0" smtClean="0"/>
            </a:p>
            <a:p>
              <a:pPr algn="r"/>
              <a:r>
                <a:rPr lang="pl-PL" sz="1200" dirty="0" smtClean="0"/>
                <a:t>300K</a:t>
              </a:r>
              <a:endParaRPr lang="en-US" sz="1200" dirty="0"/>
            </a:p>
          </p:txBody>
        </p:sp>
        <p:cxnSp>
          <p:nvCxnSpPr>
            <p:cNvPr id="51" name="Łącznik prosty 50"/>
            <p:cNvCxnSpPr/>
            <p:nvPr/>
          </p:nvCxnSpPr>
          <p:spPr>
            <a:xfrm flipH="1" flipV="1">
              <a:off x="5829857" y="4472291"/>
              <a:ext cx="457702" cy="326392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pole tekstowe 51"/>
            <p:cNvSpPr txBox="1"/>
            <p:nvPr/>
          </p:nvSpPr>
          <p:spPr>
            <a:xfrm>
              <a:off x="4528356" y="4256390"/>
              <a:ext cx="1371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1200" dirty="0" err="1" smtClean="0"/>
                <a:t>Thermal</a:t>
              </a:r>
              <a:r>
                <a:rPr lang="pl-PL" sz="1200" dirty="0" smtClean="0"/>
                <a:t> </a:t>
              </a:r>
              <a:r>
                <a:rPr lang="pl-PL" sz="1200" dirty="0" err="1" smtClean="0"/>
                <a:t>shield</a:t>
              </a:r>
              <a:endParaRPr lang="pl-PL" sz="1200" dirty="0" smtClean="0"/>
            </a:p>
            <a:p>
              <a:pPr algn="r"/>
              <a:r>
                <a:rPr lang="pl-PL" sz="1200" dirty="0" smtClean="0"/>
                <a:t>77K</a:t>
              </a:r>
              <a:endParaRPr lang="en-US" sz="1200" dirty="0"/>
            </a:p>
          </p:txBody>
        </p:sp>
        <p:cxnSp>
          <p:nvCxnSpPr>
            <p:cNvPr id="56" name="Łącznik prosty 55"/>
            <p:cNvCxnSpPr/>
            <p:nvPr/>
          </p:nvCxnSpPr>
          <p:spPr>
            <a:xfrm flipV="1">
              <a:off x="6808007" y="3768597"/>
              <a:ext cx="1159462" cy="315823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pole tekstowe 56"/>
            <p:cNvSpPr txBox="1"/>
            <p:nvPr/>
          </p:nvSpPr>
          <p:spPr>
            <a:xfrm>
              <a:off x="7691375" y="3464221"/>
              <a:ext cx="13716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He vessel</a:t>
              </a:r>
            </a:p>
            <a:p>
              <a:pPr algn="r"/>
              <a:r>
                <a:rPr lang="en-US" sz="1200" dirty="0" smtClean="0"/>
                <a:t>No heat flux</a:t>
              </a:r>
              <a:endParaRPr lang="en-US" sz="1200" dirty="0"/>
            </a:p>
          </p:txBody>
        </p:sp>
        <p:sp>
          <p:nvSpPr>
            <p:cNvPr id="61" name="pole tekstowe 60"/>
            <p:cNvSpPr txBox="1"/>
            <p:nvPr/>
          </p:nvSpPr>
          <p:spPr>
            <a:xfrm>
              <a:off x="4536094" y="5069170"/>
              <a:ext cx="13716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1200" dirty="0" smtClean="0"/>
                <a:t>He </a:t>
              </a:r>
              <a:r>
                <a:rPr lang="pl-PL" sz="1200" dirty="0" err="1" smtClean="0"/>
                <a:t>flow</a:t>
              </a:r>
              <a:r>
                <a:rPr lang="pl-PL" sz="1200" dirty="0" smtClean="0"/>
                <a:t> in VV</a:t>
              </a:r>
            </a:p>
          </p:txBody>
        </p:sp>
        <p:cxnSp>
          <p:nvCxnSpPr>
            <p:cNvPr id="62" name="Łącznik prosty 61"/>
            <p:cNvCxnSpPr/>
            <p:nvPr/>
          </p:nvCxnSpPr>
          <p:spPr>
            <a:xfrm flipH="1">
              <a:off x="5886335" y="4878095"/>
              <a:ext cx="642544" cy="33784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2609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</a:t>
            </a:r>
            <a:r>
              <a:rPr lang="en-US" dirty="0" smtClean="0"/>
              <a:t>vacuum vessel lift plate</a:t>
            </a:r>
            <a:endParaRPr lang="en-US" dirty="0"/>
          </a:p>
        </p:txBody>
      </p:sp>
      <p:graphicFrame>
        <p:nvGraphicFramePr>
          <p:cNvPr id="43" name="Wykres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542094"/>
              </p:ext>
            </p:extLst>
          </p:nvPr>
        </p:nvGraphicFramePr>
        <p:xfrm>
          <a:off x="1338008" y="2128219"/>
          <a:ext cx="6808463" cy="4512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wal 3"/>
          <p:cNvSpPr/>
          <p:nvPr/>
        </p:nvSpPr>
        <p:spPr>
          <a:xfrm>
            <a:off x="3786909" y="4017818"/>
            <a:ext cx="341746" cy="434109"/>
          </a:xfrm>
          <a:prstGeom prst="ellipse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pole tekstowe 44"/>
          <p:cNvSpPr txBox="1"/>
          <p:nvPr/>
        </p:nvSpPr>
        <p:spPr>
          <a:xfrm>
            <a:off x="2379062" y="2669416"/>
            <a:ext cx="1965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Finally selected with some safety margin an in view of the available space</a:t>
            </a:r>
            <a:endParaRPr lang="en-US" sz="1200" dirty="0">
              <a:solidFill>
                <a:srgbClr val="00B050"/>
              </a:solidFill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3362036" y="3426691"/>
            <a:ext cx="424873" cy="591127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7228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>
                <a:solidFill>
                  <a:srgbClr val="B2B2B2"/>
                </a:solidFill>
              </a:rPr>
              <a:t>He vessel Safety Valve – for HFM quench</a:t>
            </a: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 vessel Burst Disc –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rgbClr val="B2B2B2"/>
                </a:solidFill>
              </a:rPr>
              <a:t>Vacuum vessel </a:t>
            </a:r>
            <a:r>
              <a:rPr lang="pl-PL" sz="2000" dirty="0">
                <a:solidFill>
                  <a:srgbClr val="B2B2B2"/>
                </a:solidFill>
              </a:rPr>
              <a:t>lift </a:t>
            </a:r>
            <a:r>
              <a:rPr lang="en-US" sz="2000" dirty="0" smtClean="0">
                <a:solidFill>
                  <a:srgbClr val="B2B2B2"/>
                </a:solidFill>
              </a:rPr>
              <a:t>plate</a:t>
            </a:r>
            <a:endParaRPr lang="pl-PL" sz="2000" dirty="0" smtClean="0">
              <a:solidFill>
                <a:srgbClr val="B2B2B2"/>
              </a:solidFill>
            </a:endParaRPr>
          </a:p>
          <a:p>
            <a:pPr lvl="1"/>
            <a:r>
              <a:rPr lang="pl-PL" sz="2000" dirty="0" smtClean="0"/>
              <a:t>L-L </a:t>
            </a:r>
            <a:r>
              <a:rPr lang="en-US" sz="2000" dirty="0"/>
              <a:t>heat</a:t>
            </a:r>
            <a:r>
              <a:rPr lang="pl-PL" sz="2000" dirty="0"/>
              <a:t> </a:t>
            </a:r>
            <a:r>
              <a:rPr lang="en-US" sz="2000" dirty="0"/>
              <a:t>exchanger</a:t>
            </a:r>
          </a:p>
          <a:p>
            <a:pPr lvl="1"/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Burst Disc – for vacuum vessel failure + </a:t>
            </a:r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SC transformer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Vacuum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exchanger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898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pl-PL" cap="small" dirty="0" smtClean="0"/>
              <a:t>O</a:t>
            </a:r>
            <a:r>
              <a:rPr lang="en-GB" cap="small" dirty="0" smtClean="0"/>
              <a:t>C </a:t>
            </a:r>
            <a:r>
              <a:rPr lang="en-GB" cap="small" dirty="0"/>
              <a:t>L-L HX </a:t>
            </a:r>
            <a:r>
              <a:rPr lang="en-GB" dirty="0"/>
              <a:t>hydraulic loop </a:t>
            </a:r>
            <a:r>
              <a:rPr lang="pl-PL" dirty="0" smtClean="0"/>
              <a:t>BD </a:t>
            </a:r>
            <a:r>
              <a:rPr lang="en-GB" dirty="0" smtClean="0"/>
              <a:t>size </a:t>
            </a:r>
            <a:r>
              <a:rPr lang="en-GB" dirty="0"/>
              <a:t>calculation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The inner cryostat L-L HX hydraulic loop is compose of the manifold and pumping line</a:t>
            </a:r>
            <a:endParaRPr lang="pl-PL" sz="2400" dirty="0"/>
          </a:p>
          <a:p>
            <a:r>
              <a:rPr lang="en-GB" sz="2400" dirty="0" smtClean="0"/>
              <a:t>All surfaces are covered </a:t>
            </a:r>
            <a:r>
              <a:rPr lang="pl-PL" sz="2400" dirty="0" smtClean="0"/>
              <a:t>with 10 </a:t>
            </a:r>
            <a:r>
              <a:rPr lang="en-GB" sz="2400" dirty="0" smtClean="0"/>
              <a:t>layers</a:t>
            </a:r>
            <a:r>
              <a:rPr lang="pl-PL" sz="2400" dirty="0" smtClean="0"/>
              <a:t> of MLI</a:t>
            </a:r>
          </a:p>
          <a:p>
            <a:r>
              <a:rPr lang="en-GB" sz="2400" dirty="0" smtClean="0"/>
              <a:t>The total area of the hydraulic loop is 0.413 m</a:t>
            </a:r>
            <a:r>
              <a:rPr lang="en-GB" sz="2400" baseline="30000" dirty="0" smtClean="0"/>
              <a:t>2</a:t>
            </a:r>
            <a:endParaRPr lang="pl-PL" sz="2400" dirty="0"/>
          </a:p>
          <a:p>
            <a:r>
              <a:rPr lang="pl-PL" sz="2400" dirty="0" smtClean="0"/>
              <a:t>H</a:t>
            </a:r>
            <a:r>
              <a:rPr lang="en-GB" sz="2400" dirty="0" smtClean="0"/>
              <a:t>eat flux to the loop is 0.413 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x 6 </a:t>
            </a:r>
            <a:r>
              <a:rPr lang="pl-PL" sz="2400" dirty="0" smtClean="0"/>
              <a:t>k</a:t>
            </a:r>
            <a:r>
              <a:rPr lang="en-GB" sz="2400" dirty="0" smtClean="0"/>
              <a:t>W = 2 477 W</a:t>
            </a:r>
            <a:endParaRPr lang="pl-PL" sz="2400" dirty="0" smtClean="0"/>
          </a:p>
          <a:p>
            <a:endParaRPr lang="pl-PL" sz="2400" dirty="0"/>
          </a:p>
          <a:p>
            <a:endParaRPr lang="pl-PL" sz="2400" dirty="0" smtClean="0"/>
          </a:p>
          <a:p>
            <a:r>
              <a:rPr lang="pl-PL" sz="2400" dirty="0" smtClean="0"/>
              <a:t>BD </a:t>
            </a:r>
            <a:r>
              <a:rPr lang="en-GB" sz="2400" dirty="0" smtClean="0"/>
              <a:t>required capacity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>
                <a:off x="306388" y="5570992"/>
                <a:ext cx="6456362" cy="536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  <a:tabLst>
                    <a:tab pos="2895600" algn="ctr"/>
                    <a:tab pos="5791200" algn="r"/>
                  </a:tabLst>
                </a:pPr>
                <a:r>
                  <a:rPr lang="en-GB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𝑚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_</m:t>
                        </m:r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𝑖𝑛𝑠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=3.6</m:t>
                    </m:r>
                    <m:f>
                      <m:f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den>
                    </m:f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=3.6</m:t>
                    </m:r>
                    <m:f>
                      <m:f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2 477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21 780</m:t>
                        </m:r>
                      </m:den>
                    </m:f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=421.4</m:t>
                    </m:r>
                    <m:f>
                      <m:f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GB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 </a:t>
                </a:r>
                <a:endParaRPr lang="pl-PL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8" y="5570992"/>
                <a:ext cx="6456362" cy="5361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29313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cap="small" dirty="0" smtClean="0"/>
              <a:t>O</a:t>
            </a:r>
            <a:r>
              <a:rPr lang="en-GB" cap="small" dirty="0" smtClean="0"/>
              <a:t>C L-L HX </a:t>
            </a:r>
            <a:r>
              <a:rPr lang="en-GB" dirty="0" smtClean="0"/>
              <a:t>hydraulic loop </a:t>
            </a:r>
            <a:r>
              <a:rPr lang="pl-PL" dirty="0" smtClean="0"/>
              <a:t>BD </a:t>
            </a:r>
            <a:r>
              <a:rPr lang="pl-PL" dirty="0" err="1" smtClean="0"/>
              <a:t>capacity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pl-PL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d>
                                    <m:d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</m:d>
                            </m:sup>
                          </m:sSup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</m:t>
                              </m:r>
                            </m:num>
                            <m:den>
                              <m:r>
                                <a:rPr lang="pl-PL">
                                  <a:latin typeface="Cambria Math" panose="02040503050406030204" pitchFamily="18" charset="0"/>
                                </a:rPr>
                                <m:t>1.667−1</m:t>
                              </m:r>
                            </m:den>
                          </m:f>
                        </m:sup>
                      </m:sSup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=0.487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309" y="1999615"/>
                <a:ext cx="4723151" cy="8733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/>
              <p:cNvSpPr txBox="1"/>
              <p:nvPr/>
            </p:nvSpPr>
            <p:spPr>
              <a:xfrm>
                <a:off x="976568" y="4153843"/>
                <a:ext cx="320177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=0.7 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𝑓𝑜𝑟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e>
                      </m:d>
                    </m:oMath>
                  </m:oMathPara>
                </a14:m>
                <a:endParaRPr lang="pl-PL" b="0" dirty="0" smtClean="0"/>
              </a:p>
              <a:p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=6.5</m:t>
                          </m:r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0.01937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pl-PL" b="0" i="1" baseline="30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 xmlns="">
          <p:sp>
            <p:nvSpPr>
              <p:cNvPr id="8" name="pole tekstow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4153843"/>
                <a:ext cx="3201774" cy="830997"/>
              </a:xfrm>
              <a:prstGeom prst="rect">
                <a:avLst/>
              </a:prstGeom>
              <a:blipFill>
                <a:blip r:embed="rId4"/>
                <a:stretch>
                  <a:fillRect l="-2476" b="-10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834204" y="5429239"/>
                <a:ext cx="4586192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=3.948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1.667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pl-PL" i="1">
                                          <a:latin typeface="Cambria Math" panose="02040503050406030204" pitchFamily="18" charset="0"/>
                                        </a:rPr>
                                        <m:t>1.667+1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1.667+1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 panose="02040503050406030204" pitchFamily="18" charset="0"/>
                                    </a:rPr>
                                    <m:t>1.667−1</m:t>
                                  </m:r>
                                </m:den>
                              </m:f>
                            </m:sup>
                          </m:sSup>
                        </m:e>
                      </m:ra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=2.867</m:t>
                      </m:r>
                    </m:oMath>
                  </m:oMathPara>
                </a14:m>
                <a:endParaRPr lang="pl-PL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204" y="5429239"/>
                <a:ext cx="4586192" cy="1077603"/>
              </a:xfrm>
              <a:prstGeom prst="rect">
                <a:avLst/>
              </a:prstGeom>
              <a:blipFill>
                <a:blip r:embed="rId5"/>
                <a:stretch>
                  <a:fillRect b="-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9"/>
              <p:cNvSpPr txBox="1"/>
              <p:nvPr/>
            </p:nvSpPr>
            <p:spPr>
              <a:xfrm>
                <a:off x="976568" y="2008539"/>
                <a:ext cx="1320554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pl-PL" b="0" i="1" baseline="-2500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𝑏𝑎𝑟</m:t>
                      </m:r>
                    </m:oMath>
                  </m:oMathPara>
                </a14:m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pl-PL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1" dirty="0" smtClean="0">
                          <a:latin typeface="Cambria Math" panose="02040503050406030204" pitchFamily="18" charset="0"/>
                        </a:rPr>
                        <m:t>3.9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𝑏𝑎𝑟</m:t>
                      </m:r>
                    </m:oMath>
                  </m:oMathPara>
                </a14:m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pl-PL" i="1" dirty="0" smtClean="0">
                          <a:latin typeface="Cambria Math" panose="02040503050406030204" pitchFamily="18" charset="0"/>
                        </a:rPr>
                        <m:t>= 1.667</m:t>
                      </m:r>
                    </m:oMath>
                  </m:oMathPara>
                </a14:m>
                <a:endParaRPr lang="pl-PL" dirty="0" smtClean="0"/>
              </a:p>
            </p:txBody>
          </p:sp>
        </mc:Choice>
        <mc:Fallback xmlns=""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68" y="2008539"/>
                <a:ext cx="1320554" cy="830997"/>
              </a:xfrm>
              <a:prstGeom prst="rect">
                <a:avLst/>
              </a:prstGeom>
              <a:blipFill>
                <a:blip r:embed="rId6"/>
                <a:stretch>
                  <a:fillRect l="-3687" r="-3226" b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/>
              <p:cNvSpPr txBox="1"/>
              <p:nvPr/>
            </p:nvSpPr>
            <p:spPr>
              <a:xfrm>
                <a:off x="1117765" y="3182787"/>
                <a:ext cx="4650568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l-PL" i="1" baseline="-25000">
                              <a:latin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l-PL" i="1" baseline="-2500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3.9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=0.256&lt;0.487 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sub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critical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pl-PL" b="0" i="0" smtClean="0">
                          <a:latin typeface="Cambria Math" panose="02040503050406030204" pitchFamily="18" charset="0"/>
                        </a:rPr>
                        <m:t>flow</m:t>
                      </m:r>
                    </m:oMath>
                  </m:oMathPara>
                </a14:m>
                <a:endParaRPr lang="pl-PL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pole tekstow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765" y="3182787"/>
                <a:ext cx="4650568" cy="5670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5091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cap="small" dirty="0" smtClean="0"/>
              <a:t>O</a:t>
            </a:r>
            <a:r>
              <a:rPr lang="en-GB" cap="small" dirty="0" smtClean="0"/>
              <a:t>C L-L HX </a:t>
            </a:r>
            <a:r>
              <a:rPr lang="en-GB" dirty="0" smtClean="0"/>
              <a:t>hydraulic loop </a:t>
            </a:r>
            <a:r>
              <a:rPr lang="pl-PL" dirty="0" smtClean="0"/>
              <a:t>BD </a:t>
            </a:r>
            <a:r>
              <a:rPr lang="pl-PL" dirty="0" err="1" smtClean="0"/>
              <a:t>size</a:t>
            </a:r>
            <a:r>
              <a:rPr lang="pl-PL" dirty="0" smtClean="0"/>
              <a:t> </a:t>
            </a:r>
            <a:r>
              <a:rPr lang="pl-PL" dirty="0" err="1" smtClean="0"/>
              <a:t>calculations</a:t>
            </a:r>
            <a:endParaRPr lang="en-GB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/>
          <a:srcRect l="6927" t="49902" r="48714" b="34569"/>
          <a:stretch/>
        </p:blipFill>
        <p:spPr>
          <a:xfrm>
            <a:off x="611188" y="2120993"/>
            <a:ext cx="6846277" cy="13481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rostokąt 2"/>
              <p:cNvSpPr/>
              <p:nvPr/>
            </p:nvSpPr>
            <p:spPr>
              <a:xfrm>
                <a:off x="611188" y="3613200"/>
                <a:ext cx="8207374" cy="792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  <a:tabLst>
                    <a:tab pos="2895600" algn="ctr"/>
                    <a:tab pos="5791200" algn="r"/>
                  </a:tabLst>
                </a:pPr>
                <a:r>
                  <a:rPr lang="en-GB" sz="2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0.2883 </m:t>
                        </m:r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𝑑𝑟</m:t>
                            </m:r>
                          </m:sub>
                        </m:sSub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𝑝</m:t>
                                </m:r>
                                <m:r>
                                  <a:rPr lang="en-GB" sz="2000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0</m:t>
                                </m:r>
                              </m:num>
                              <m:den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𝑣</m:t>
                                </m:r>
                              </m:den>
                            </m:f>
                          </m:e>
                        </m:rad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421.4 </m:t>
                        </m:r>
                        <m:r>
                          <a:rPr lang="pl-PL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𝑘𝑔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/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0.2883×2.867 ×0.7</m:t>
                        </m:r>
                        <m:rad>
                          <m:radPr>
                            <m:degHide m:val="on"/>
                            <m:ctrlPr>
                              <a:rPr lang="pl-PL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2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3.9</m:t>
                                </m:r>
                                <m:r>
                                  <a:rPr lang="en-GB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𝑏𝑎𝑟</m:t>
                                </m:r>
                                <m:r>
                                  <a:rPr lang="en-GB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𝑎𝑏𝑠</m:t>
                                </m:r>
                              </m:num>
                              <m:den>
                                <m:r>
                                  <a:rPr lang="en-GB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0.019116 </m:t>
                                </m:r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𝑚</m:t>
                                </m:r>
                                <m:r>
                                  <a:rPr lang="en-GB" sz="2000" i="1" baseline="3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GB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pl-PL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𝑘𝑔</m:t>
                                </m:r>
                              </m:den>
                            </m:f>
                          </m:e>
                        </m:rad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=52.6 </m:t>
                    </m:r>
                    <m:r>
                      <a:rPr lang="pl-PL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𝑚𝑚</m:t>
                    </m:r>
                    <m:r>
                      <a:rPr lang="en-GB" sz="2000" i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endParaRPr lang="pl-PL" sz="2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Prostokąt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188" y="3613200"/>
                <a:ext cx="8207374" cy="7925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rostokąt 5"/>
              <p:cNvSpPr/>
              <p:nvPr/>
            </p:nvSpPr>
            <p:spPr>
              <a:xfrm>
                <a:off x="1059320" y="4960331"/>
                <a:ext cx="4110356" cy="4075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0 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ra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52.6</m:t>
                          </m:r>
                        </m:e>
                      </m:ra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0" smtClean="0">
                          <a:latin typeface="Cambria Math" panose="02040503050406030204" pitchFamily="18" charset="0"/>
                        </a:rPr>
                        <m:t>10.24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Prostoką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320" y="4960331"/>
                <a:ext cx="4110356" cy="407547"/>
              </a:xfrm>
              <a:prstGeom prst="rect">
                <a:avLst/>
              </a:prstGeom>
              <a:blipFill>
                <a:blip r:embed="rId4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76001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Outer Cryostat </a:t>
            </a:r>
            <a:r>
              <a:rPr lang="pl-PL" dirty="0" smtClean="0"/>
              <a:t> </a:t>
            </a:r>
            <a:r>
              <a:rPr lang="en-US" dirty="0" smtClean="0"/>
              <a:t>safety equipment summary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2400" dirty="0" smtClean="0"/>
          </a:p>
          <a:p>
            <a:r>
              <a:rPr lang="en-US" sz="2400" dirty="0" smtClean="0"/>
              <a:t>He </a:t>
            </a:r>
            <a:r>
              <a:rPr lang="en-US" sz="2400" dirty="0"/>
              <a:t>vessel Safety Valve – </a:t>
            </a:r>
            <a:r>
              <a:rPr lang="pl-PL" sz="2400" dirty="0" smtClean="0"/>
              <a:t>d</a:t>
            </a:r>
            <a:r>
              <a:rPr lang="pl-PL" sz="2400" baseline="-25000" dirty="0" smtClean="0"/>
              <a:t>0 </a:t>
            </a:r>
            <a:r>
              <a:rPr lang="pl-PL" sz="2400" dirty="0" smtClean="0"/>
              <a:t>= 46 mm</a:t>
            </a:r>
            <a:endParaRPr lang="en-US" sz="2400" dirty="0"/>
          </a:p>
          <a:p>
            <a:r>
              <a:rPr lang="en-US" sz="2400" dirty="0"/>
              <a:t>He vessel Burst Disc – </a:t>
            </a:r>
            <a:r>
              <a:rPr lang="pl-PL" sz="2400" dirty="0" smtClean="0"/>
              <a:t>d</a:t>
            </a:r>
            <a:r>
              <a:rPr lang="pl-PL" sz="2400" baseline="-25000" dirty="0" smtClean="0"/>
              <a:t>0 </a:t>
            </a:r>
            <a:r>
              <a:rPr lang="pl-PL" sz="2400" dirty="0" smtClean="0"/>
              <a:t>= 120 </a:t>
            </a:r>
            <a:r>
              <a:rPr lang="pl-PL" sz="2400" dirty="0"/>
              <a:t>mm</a:t>
            </a:r>
          </a:p>
          <a:p>
            <a:r>
              <a:rPr lang="en-US" sz="2400" dirty="0"/>
              <a:t>Lambda Valve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120 mm</a:t>
            </a:r>
          </a:p>
          <a:p>
            <a:r>
              <a:rPr lang="en-US" sz="2400" dirty="0" smtClean="0"/>
              <a:t>Vacuum </a:t>
            </a:r>
            <a:r>
              <a:rPr lang="en-US" sz="2400" dirty="0"/>
              <a:t>vessel </a:t>
            </a:r>
            <a:r>
              <a:rPr lang="pl-PL" sz="2400" dirty="0"/>
              <a:t>lift </a:t>
            </a:r>
            <a:r>
              <a:rPr lang="en-US" sz="2400" dirty="0" smtClean="0"/>
              <a:t>plate</a:t>
            </a:r>
            <a:r>
              <a:rPr lang="pl-PL" sz="2400" dirty="0" smtClean="0"/>
              <a:t>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</a:t>
            </a:r>
            <a:r>
              <a:rPr lang="pl-PL" sz="2400" dirty="0" smtClean="0"/>
              <a:t>130 mm</a:t>
            </a:r>
            <a:endParaRPr lang="pl-PL" sz="2400" dirty="0"/>
          </a:p>
          <a:p>
            <a:r>
              <a:rPr lang="pl-PL" sz="2400" dirty="0"/>
              <a:t>L-L </a:t>
            </a:r>
            <a:r>
              <a:rPr lang="en-US" sz="2400" dirty="0"/>
              <a:t>heat</a:t>
            </a:r>
            <a:r>
              <a:rPr lang="pl-PL" sz="2400" dirty="0"/>
              <a:t> </a:t>
            </a:r>
            <a:r>
              <a:rPr lang="en-US" sz="2400" dirty="0" smtClean="0"/>
              <a:t>exchanger</a:t>
            </a:r>
            <a:r>
              <a:rPr lang="pl-PL" sz="2400" dirty="0" smtClean="0"/>
              <a:t>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</a:t>
            </a:r>
            <a:r>
              <a:rPr lang="pl-PL" sz="2400" dirty="0" smtClean="0"/>
              <a:t>10 </a:t>
            </a:r>
            <a:r>
              <a:rPr lang="pl-PL" sz="2400" dirty="0"/>
              <a:t>mm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99786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Inner</a:t>
            </a:r>
            <a:r>
              <a:rPr lang="en-GB" dirty="0" smtClean="0"/>
              <a:t> </a:t>
            </a:r>
            <a:r>
              <a:rPr lang="en-GB" dirty="0" smtClean="0"/>
              <a:t>Cryostat </a:t>
            </a:r>
            <a:r>
              <a:rPr lang="pl-PL" dirty="0" smtClean="0"/>
              <a:t> </a:t>
            </a:r>
            <a:r>
              <a:rPr lang="en-US" dirty="0" smtClean="0"/>
              <a:t>safety equipment summary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2400" dirty="0" smtClean="0"/>
          </a:p>
          <a:p>
            <a:r>
              <a:rPr lang="en-US" sz="2400" dirty="0" smtClean="0"/>
              <a:t>He </a:t>
            </a:r>
            <a:r>
              <a:rPr lang="en-US" sz="2400" dirty="0"/>
              <a:t>vessel Burst Disc – </a:t>
            </a:r>
            <a:r>
              <a:rPr lang="pl-PL" sz="2400" dirty="0" smtClean="0"/>
              <a:t>d</a:t>
            </a:r>
            <a:r>
              <a:rPr lang="pl-PL" sz="2400" baseline="-25000" dirty="0" smtClean="0"/>
              <a:t>0 </a:t>
            </a:r>
            <a:r>
              <a:rPr lang="pl-PL" sz="2400" dirty="0" smtClean="0"/>
              <a:t>= 25 </a:t>
            </a:r>
            <a:r>
              <a:rPr lang="pl-PL" sz="2400" dirty="0"/>
              <a:t>mm</a:t>
            </a:r>
          </a:p>
          <a:p>
            <a:r>
              <a:rPr lang="en-US" sz="2400" dirty="0"/>
              <a:t>Lambda Valve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</a:t>
            </a:r>
            <a:r>
              <a:rPr lang="pl-PL" sz="2400" dirty="0" smtClean="0"/>
              <a:t>32 </a:t>
            </a:r>
            <a:r>
              <a:rPr lang="pl-PL" sz="2400" dirty="0"/>
              <a:t>mm</a:t>
            </a:r>
          </a:p>
          <a:p>
            <a:r>
              <a:rPr lang="en-US" sz="2400" dirty="0" smtClean="0"/>
              <a:t>Vacuum </a:t>
            </a:r>
            <a:r>
              <a:rPr lang="en-US" sz="2400" dirty="0"/>
              <a:t>vessel </a:t>
            </a:r>
            <a:r>
              <a:rPr lang="pl-PL" sz="2400" dirty="0"/>
              <a:t>lift </a:t>
            </a:r>
            <a:r>
              <a:rPr lang="en-US" sz="2400" dirty="0" smtClean="0"/>
              <a:t>plate</a:t>
            </a:r>
            <a:r>
              <a:rPr lang="pl-PL" sz="2400" dirty="0" smtClean="0"/>
              <a:t>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</a:t>
            </a:r>
            <a:r>
              <a:rPr lang="pl-PL" sz="2400" dirty="0" smtClean="0"/>
              <a:t>130 mm</a:t>
            </a:r>
            <a:endParaRPr lang="pl-PL" sz="2400" dirty="0"/>
          </a:p>
          <a:p>
            <a:r>
              <a:rPr lang="pl-PL" sz="2400" dirty="0"/>
              <a:t>L-L </a:t>
            </a:r>
            <a:r>
              <a:rPr lang="en-US" sz="2400" dirty="0"/>
              <a:t>heat</a:t>
            </a:r>
            <a:r>
              <a:rPr lang="pl-PL" sz="2400" dirty="0"/>
              <a:t> </a:t>
            </a:r>
            <a:r>
              <a:rPr lang="en-US" sz="2400" dirty="0" smtClean="0"/>
              <a:t>exchanger</a:t>
            </a:r>
            <a:r>
              <a:rPr lang="pl-PL" sz="2400" dirty="0" smtClean="0"/>
              <a:t> - </a:t>
            </a:r>
            <a:r>
              <a:rPr lang="pl-PL" sz="2400" dirty="0"/>
              <a:t>d</a:t>
            </a:r>
            <a:r>
              <a:rPr lang="pl-PL" sz="2400" baseline="-25000" dirty="0"/>
              <a:t>0 </a:t>
            </a:r>
            <a:r>
              <a:rPr lang="pl-PL" sz="2400" dirty="0"/>
              <a:t>= </a:t>
            </a:r>
            <a:r>
              <a:rPr lang="pl-PL" sz="2400" dirty="0" smtClean="0"/>
              <a:t>10 </a:t>
            </a:r>
            <a:r>
              <a:rPr lang="pl-PL" sz="2400" dirty="0"/>
              <a:t>mm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6914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Standards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Determination of the required </a:t>
            </a:r>
            <a:r>
              <a:rPr lang="en-US" dirty="0" smtClean="0"/>
              <a:t>Safety Equipment</a:t>
            </a:r>
            <a:r>
              <a:rPr lang="pl-PL" dirty="0" smtClean="0"/>
              <a:t> (SE)</a:t>
            </a:r>
            <a:r>
              <a:rPr lang="en-GB" dirty="0" smtClean="0"/>
              <a:t> capacity (input data to EN ISO 4126-1 calculations) is done in accordance to EN13648-3</a:t>
            </a:r>
            <a:endParaRPr lang="pl-PL" dirty="0" smtClean="0"/>
          </a:p>
          <a:p>
            <a:endParaRPr lang="en-GB" dirty="0" smtClean="0"/>
          </a:p>
          <a:p>
            <a:r>
              <a:rPr lang="en-GB" dirty="0" smtClean="0"/>
              <a:t>The S</a:t>
            </a:r>
            <a:r>
              <a:rPr lang="pl-PL" dirty="0" smtClean="0"/>
              <a:t>E</a:t>
            </a:r>
            <a:r>
              <a:rPr lang="en-GB" dirty="0" smtClean="0"/>
              <a:t> sizing is done in accordance with EN ISO 4126-1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4501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Heat</a:t>
            </a:r>
            <a:r>
              <a:rPr lang="pl-PL" dirty="0" smtClean="0"/>
              <a:t> </a:t>
            </a:r>
            <a:r>
              <a:rPr lang="pl-PL" dirty="0" err="1" smtClean="0"/>
              <a:t>loads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heat flux </a:t>
            </a:r>
            <a:r>
              <a:rPr lang="en-US" sz="2400" i="1" dirty="0" smtClean="0"/>
              <a:t>W</a:t>
            </a:r>
            <a:r>
              <a:rPr lang="en-US" sz="2400" dirty="0" smtClean="0"/>
              <a:t> with atmospheric air to He vessel is assumed as:</a:t>
            </a:r>
          </a:p>
          <a:p>
            <a:pPr lvl="1"/>
            <a:r>
              <a:rPr lang="en-US" sz="2000" i="1" dirty="0" smtClean="0"/>
              <a:t>W</a:t>
            </a:r>
            <a:r>
              <a:rPr lang="en-US" sz="2000" dirty="0" smtClean="0"/>
              <a:t> = 6 kW/m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if the surface is covered with 10 layers of MLI or if helium has</a:t>
            </a:r>
            <a:r>
              <a:rPr lang="pl-PL" sz="2000" dirty="0" smtClean="0"/>
              <a:t> the</a:t>
            </a:r>
            <a:r>
              <a:rPr lang="en-US" sz="2000" dirty="0" smtClean="0"/>
              <a:t> contact with foam insulation below the vessel led</a:t>
            </a:r>
          </a:p>
          <a:p>
            <a:pPr lvl="1"/>
            <a:r>
              <a:rPr lang="en-US" sz="2000" i="1" dirty="0" smtClean="0"/>
              <a:t>W</a:t>
            </a:r>
            <a:r>
              <a:rPr lang="en-US" sz="2000" dirty="0" smtClean="0"/>
              <a:t> = 60 kW/m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if the surface is covered with 3 layers of MLI or is not covered with the MLI</a:t>
            </a:r>
          </a:p>
          <a:p>
            <a:r>
              <a:rPr lang="en-US" sz="2400" dirty="0" smtClean="0"/>
              <a:t>Cable </a:t>
            </a:r>
            <a:r>
              <a:rPr lang="en-US" sz="2400" dirty="0" smtClean="0"/>
              <a:t>sample quench – </a:t>
            </a:r>
            <a:r>
              <a:rPr lang="en-US" sz="2400" dirty="0" smtClean="0"/>
              <a:t>negligible</a:t>
            </a:r>
            <a:endParaRPr lang="pl-PL" sz="2400" dirty="0" smtClean="0"/>
          </a:p>
          <a:p>
            <a:r>
              <a:rPr lang="en-US" sz="2400" dirty="0" smtClean="0"/>
              <a:t>HFM </a:t>
            </a:r>
            <a:r>
              <a:rPr lang="en-US" sz="2400" dirty="0" smtClean="0"/>
              <a:t>magnet quench – see next </a:t>
            </a:r>
            <a:r>
              <a:rPr lang="en-US" sz="2400" dirty="0" smtClean="0"/>
              <a:t>slide</a:t>
            </a:r>
            <a:r>
              <a:rPr lang="pl-PL" sz="2400" dirty="0" smtClean="0"/>
              <a:t>s</a:t>
            </a:r>
            <a:endParaRPr lang="en-US" sz="24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66315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required S</a:t>
            </a:r>
            <a:r>
              <a:rPr lang="pl-PL" dirty="0" smtClean="0"/>
              <a:t>E</a:t>
            </a:r>
            <a:r>
              <a:rPr lang="en-GB" dirty="0" smtClean="0"/>
              <a:t>s capacity EN13648-3 </a:t>
            </a:r>
            <a:endParaRPr lang="en-GB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2"/>
          <a:srcRect l="11410" t="39003" r="27820" b="55983"/>
          <a:stretch/>
        </p:blipFill>
        <p:spPr>
          <a:xfrm>
            <a:off x="523875" y="1881187"/>
            <a:ext cx="7664049" cy="330996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3"/>
          <a:srcRect l="8157" t="13111" r="8834" b="17490"/>
          <a:stretch/>
        </p:blipFill>
        <p:spPr>
          <a:xfrm>
            <a:off x="611188" y="2207962"/>
            <a:ext cx="8424862" cy="396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2594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Determination of the required S</a:t>
            </a:r>
            <a:r>
              <a:rPr lang="pl-PL" dirty="0"/>
              <a:t>E</a:t>
            </a:r>
            <a:r>
              <a:rPr lang="en-GB" dirty="0" smtClean="0"/>
              <a:t>s capacity EN13648-3 </a:t>
            </a:r>
            <a:endParaRPr lang="en-GB" dirty="0"/>
          </a:p>
        </p:txBody>
      </p:sp>
      <p:graphicFrame>
        <p:nvGraphicFramePr>
          <p:cNvPr id="9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064830"/>
              </p:ext>
            </p:extLst>
          </p:nvPr>
        </p:nvGraphicFramePr>
        <p:xfrm>
          <a:off x="838200" y="1825625"/>
          <a:ext cx="81978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Obraz 9"/>
          <p:cNvPicPr>
            <a:picLocks noChangeAspect="1"/>
          </p:cNvPicPr>
          <p:nvPr/>
        </p:nvPicPr>
        <p:blipFill rotWithShape="1">
          <a:blip r:embed="rId3"/>
          <a:srcRect l="10356" t="46411" r="83574" b="42478"/>
          <a:stretch/>
        </p:blipFill>
        <p:spPr>
          <a:xfrm>
            <a:off x="117588" y="3172968"/>
            <a:ext cx="784619" cy="735065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3"/>
          <a:srcRect l="10356" t="46411" r="83574" b="42478"/>
          <a:stretch/>
        </p:blipFill>
        <p:spPr>
          <a:xfrm>
            <a:off x="4512572" y="3739515"/>
            <a:ext cx="784619" cy="735065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166127" y="3806571"/>
            <a:ext cx="212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 = max @ T= 6.5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5954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2"/>
          <a:srcRect l="7680" t="58073" r="68586" b="25499"/>
          <a:stretch/>
        </p:blipFill>
        <p:spPr>
          <a:xfrm>
            <a:off x="5719050" y="5084788"/>
            <a:ext cx="3196350" cy="124444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</a:t>
            </a:r>
            <a:r>
              <a:rPr lang="pl-PL" dirty="0" smtClean="0"/>
              <a:t>E</a:t>
            </a:r>
            <a:r>
              <a:rPr lang="en-GB" dirty="0" smtClean="0"/>
              <a:t>s sizing - EN ISO 4126-1</a:t>
            </a:r>
            <a:endParaRPr lang="en-GB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3"/>
          <a:srcRect l="6154" t="27152" r="77179" b="57350"/>
          <a:stretch/>
        </p:blipFill>
        <p:spPr>
          <a:xfrm>
            <a:off x="513136" y="1786595"/>
            <a:ext cx="2163390" cy="113162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3"/>
          <a:srcRect l="6667" t="42422" r="72243" b="41674"/>
          <a:stretch/>
        </p:blipFill>
        <p:spPr>
          <a:xfrm>
            <a:off x="3050810" y="1786595"/>
            <a:ext cx="2749916" cy="116652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4"/>
          <a:srcRect l="5256" t="18034" r="50385" b="66437"/>
          <a:stretch/>
        </p:blipFill>
        <p:spPr>
          <a:xfrm>
            <a:off x="66676" y="3212123"/>
            <a:ext cx="5924550" cy="116665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4"/>
          <a:srcRect l="6927" t="49902" r="48714" b="34569"/>
          <a:stretch/>
        </p:blipFill>
        <p:spPr>
          <a:xfrm>
            <a:off x="1" y="4987541"/>
            <a:ext cx="5991226" cy="1179779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 rotWithShape="1">
          <a:blip r:embed="rId2"/>
          <a:srcRect l="7918" t="22743" r="70963" b="64529"/>
          <a:stretch/>
        </p:blipFill>
        <p:spPr>
          <a:xfrm>
            <a:off x="5893903" y="3384153"/>
            <a:ext cx="3248845" cy="110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674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FRESCA 2 Safety Equipment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Outer Cryostat</a:t>
            </a:r>
          </a:p>
          <a:p>
            <a:pPr lvl="1"/>
            <a:r>
              <a:rPr lang="en-US" sz="2000" dirty="0"/>
              <a:t>He vessel Safety Valve – for HFM quench</a:t>
            </a: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 vessel Burst Disc –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+ HFM 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Vacuum 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exchanger</a:t>
            </a:r>
          </a:p>
          <a:p>
            <a:pPr lvl="1"/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pl-PL" sz="2400" dirty="0" smtClean="0">
                <a:solidFill>
                  <a:schemeClr val="bg1">
                    <a:lumMod val="75000"/>
                  </a:schemeClr>
                </a:solidFill>
              </a:rPr>
              <a:t>Inner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Cryostat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Burst Disc – for vacuum vessel failure + </a:t>
            </a:r>
            <a:r>
              <a:rPr lang="pl-PL" sz="2000" dirty="0" smtClean="0">
                <a:solidFill>
                  <a:schemeClr val="bg1">
                    <a:lumMod val="75000"/>
                  </a:schemeClr>
                </a:solidFill>
              </a:rPr>
              <a:t>SC transformer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quench</a:t>
            </a:r>
            <a:endParaRPr lang="pl-PL" sz="2000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Lambda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Valve - for vacuum vessel failure 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Vacuum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vessel 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lift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plate</a:t>
            </a:r>
            <a:endParaRPr lang="pl-PL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L-L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heat</a:t>
            </a:r>
            <a:r>
              <a:rPr lang="pl-PL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exchanger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84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_cryo_competence">
  <a:themeElements>
    <a:clrScheme name="WUT_cryo_competence 1">
      <a:dk1>
        <a:srgbClr val="000000"/>
      </a:dk1>
      <a:lt1>
        <a:srgbClr val="FFFFFF"/>
      </a:lt1>
      <a:dk2>
        <a:srgbClr val="FFEBD5"/>
      </a:dk2>
      <a:lt2>
        <a:srgbClr val="78120A"/>
      </a:lt2>
      <a:accent1>
        <a:srgbClr val="E32213"/>
      </a:accent1>
      <a:accent2>
        <a:srgbClr val="FFD3A1"/>
      </a:accent2>
      <a:accent3>
        <a:srgbClr val="FFFFFF"/>
      </a:accent3>
      <a:accent4>
        <a:srgbClr val="000000"/>
      </a:accent4>
      <a:accent5>
        <a:srgbClr val="EFABAA"/>
      </a:accent5>
      <a:accent6>
        <a:srgbClr val="E7BF91"/>
      </a:accent6>
      <a:hlink>
        <a:srgbClr val="FFD9AF"/>
      </a:hlink>
      <a:folHlink>
        <a:srgbClr val="FFB25D"/>
      </a:folHlink>
    </a:clrScheme>
    <a:fontScheme name="WUT_cryo_competen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WUT_cryo_competence 1">
        <a:dk1>
          <a:srgbClr val="000000"/>
        </a:dk1>
        <a:lt1>
          <a:srgbClr val="FFFFFF"/>
        </a:lt1>
        <a:dk2>
          <a:srgbClr val="FFEBD5"/>
        </a:dk2>
        <a:lt2>
          <a:srgbClr val="78120A"/>
        </a:lt2>
        <a:accent1>
          <a:srgbClr val="E32213"/>
        </a:accent1>
        <a:accent2>
          <a:srgbClr val="FFD3A1"/>
        </a:accent2>
        <a:accent3>
          <a:srgbClr val="FFFFFF"/>
        </a:accent3>
        <a:accent4>
          <a:srgbClr val="000000"/>
        </a:accent4>
        <a:accent5>
          <a:srgbClr val="EFABAA"/>
        </a:accent5>
        <a:accent6>
          <a:srgbClr val="E7BF91"/>
        </a:accent6>
        <a:hlink>
          <a:srgbClr val="FFD9AF"/>
        </a:hlink>
        <a:folHlink>
          <a:srgbClr val="FFB2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WUT_cryo_competence</Template>
  <TotalTime>19031</TotalTime>
  <Words>1563</Words>
  <Application>Microsoft Office PowerPoint</Application>
  <PresentationFormat>Pokaz na ekranie (4:3)</PresentationFormat>
  <Paragraphs>293</Paragraphs>
  <Slides>37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37</vt:i4>
      </vt:variant>
    </vt:vector>
  </HeadingPairs>
  <TitlesOfParts>
    <vt:vector size="43" baseType="lpstr">
      <vt:lpstr>Arial</vt:lpstr>
      <vt:lpstr>Cambria Math</vt:lpstr>
      <vt:lpstr>Symbol</vt:lpstr>
      <vt:lpstr>Times New Roman</vt:lpstr>
      <vt:lpstr>Trebuchet MS</vt:lpstr>
      <vt:lpstr>WUT_cryo_competence</vt:lpstr>
      <vt:lpstr>Prezentacja programu PowerPoint</vt:lpstr>
      <vt:lpstr>FRESCA 2 Safety Equipment</vt:lpstr>
      <vt:lpstr>Burst disc + SV set pressure strategy</vt:lpstr>
      <vt:lpstr>Standards</vt:lpstr>
      <vt:lpstr>Heat loads</vt:lpstr>
      <vt:lpstr>Determination of the required SEs capacity EN13648-3 </vt:lpstr>
      <vt:lpstr>Determination of the required SEs capacity EN13648-3 </vt:lpstr>
      <vt:lpstr>The SEs sizing - EN ISO 4126-1</vt:lpstr>
      <vt:lpstr>FRESCA 2 Safety Equipment</vt:lpstr>
      <vt:lpstr>Outer Cryostat He vessel SV – heat flux calculations</vt:lpstr>
      <vt:lpstr>HFM magnet quench - heat loads</vt:lpstr>
      <vt:lpstr>Outer Cryostat He vessel SV capacity calculations</vt:lpstr>
      <vt:lpstr>Outer Cryostat He vessel SV capacity calculations</vt:lpstr>
      <vt:lpstr>Outer Cryostat He vessel SV capacity calculations</vt:lpstr>
      <vt:lpstr>Outer Cryostat He vessel SV capacity calculations</vt:lpstr>
      <vt:lpstr>Outer Cryostat He vessel SV capacity calculations</vt:lpstr>
      <vt:lpstr>Outer Cryostat He vessel SV capacity calculations</vt:lpstr>
      <vt:lpstr>FRESCA 2 Safety Equipment</vt:lpstr>
      <vt:lpstr>Outer Cryostat He vessel BD – heat flux calculations</vt:lpstr>
      <vt:lpstr>Outer Cryostat He vessel BD – heat flux calculations</vt:lpstr>
      <vt:lpstr>FRESCA 2 Safety Equipment</vt:lpstr>
      <vt:lpstr>Outer Cryostat lambda valve – heat flux calculations</vt:lpstr>
      <vt:lpstr>Outer Cryostat lambda valve capacity calculations</vt:lpstr>
      <vt:lpstr>Outer Cryostat  lambda valve capacity calculations</vt:lpstr>
      <vt:lpstr>Outer Cryostat  lambda valve size</vt:lpstr>
      <vt:lpstr>Outer Cryostat  lambda valve size</vt:lpstr>
      <vt:lpstr>Outer Cryostat  lambda valve size</vt:lpstr>
      <vt:lpstr>FRESCA 2 Safety Equipment</vt:lpstr>
      <vt:lpstr>Outer Cryostat  vacuum vessel lift plate</vt:lpstr>
      <vt:lpstr>Outer Cryostat  vacuum vessel lift plate</vt:lpstr>
      <vt:lpstr>Outer Cryostat  vacuum vessel lift plate</vt:lpstr>
      <vt:lpstr>FRESCA 2 Safety Equipment</vt:lpstr>
      <vt:lpstr>OC L-L HX hydraulic loop BD size calculation</vt:lpstr>
      <vt:lpstr>OC L-L HX hydraulic loop BD capacity calculations</vt:lpstr>
      <vt:lpstr>OC L-L HX hydraulic loop BD size calculations</vt:lpstr>
      <vt:lpstr>Outer Cryostat  safety equipment summary</vt:lpstr>
      <vt:lpstr>Inner Cryostat  safety equipment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WUT Cryogenics Group Competence</dc:title>
  <dc:creator>jfydrych</dc:creator>
  <cp:lastModifiedBy>J. Polinski</cp:lastModifiedBy>
  <cp:revision>196</cp:revision>
  <dcterms:created xsi:type="dcterms:W3CDTF">2007-04-19T13:02:29Z</dcterms:created>
  <dcterms:modified xsi:type="dcterms:W3CDTF">2018-03-21T08:15:52Z</dcterms:modified>
</cp:coreProperties>
</file>