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Default Extension="fntdata" ContentType="application/x-fontdata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png" ContentType="image/png"/>
  <Default Extension="bin" ContentType="application/vnd.openxmlformats-officedocument.presentationml.printerSettings"/>
  <Override PartName="/ppt/theme/themeOverride1.xml" ContentType="application/vnd.openxmlformats-officedocument.themeOverride+xml"/>
  <Override PartName="/docProps/core.xml" ContentType="application/vnd.openxmlformats-package.core-properties+xml"/>
  <Override PartName="/ppt/slides/slide9.xml" ContentType="application/vnd.openxmlformats-officedocument.presentationml.slide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 saveSubsetFonts="1" autoCompressPictures="0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embeddedFontLst>
    <p:embeddedFont>
      <p:font typeface="Helvetica"/>
      <p:regular r:id="rId15"/>
      <p:bold r:id="rId16"/>
      <p:italic r:id="rId17"/>
      <p:boldItalic r:id="rId18"/>
    </p:embeddedFont>
    <p:embeddedFont>
      <p:font typeface="Times"/>
      <p:regular r:id="rId19"/>
      <p:bold r:id="rId20"/>
      <p:italic r:id="rId21"/>
      <p:boldItalic r:id="rId22"/>
    </p:embeddedFont>
    <p:embeddedFont>
      <p:font typeface="VDub"/>
      <p:regular r:id="rId23"/>
    </p:embeddedFont>
  </p:embeddedFontLst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8040"/>
    <a:srgbClr val="0000FF"/>
    <a:srgbClr val="004080"/>
    <a:srgbClr val="FF0000"/>
    <a:srgbClr val="EAEEF3"/>
    <a:srgbClr val="4196D1"/>
    <a:srgbClr val="DBEBEF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712" y="-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9" Type="http://schemas.openxmlformats.org/officeDocument/2006/relationships/slide" Target="slides/slide8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handoutMaster" Target="handoutMasters/handoutMaster1.xml"/><Relationship Id="rId23" Type="http://schemas.openxmlformats.org/officeDocument/2006/relationships/font" Target="fonts/font9.fntdata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9" Type="http://schemas.openxmlformats.org/officeDocument/2006/relationships/font" Target="fonts/font5.fntdata"/><Relationship Id="rId20" Type="http://schemas.openxmlformats.org/officeDocument/2006/relationships/font" Target="fonts/font6.fntdata"/><Relationship Id="rId22" Type="http://schemas.openxmlformats.org/officeDocument/2006/relationships/font" Target="fonts/font8.fntdata"/><Relationship Id="rId21" Type="http://schemas.openxmlformats.org/officeDocument/2006/relationships/font" Target="fonts/font7.fntdata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ED403951-BAA9-A84F-A0BD-D150E6E15FF1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C2EFD2E4-D469-2447-B4ED-9BA5D4D7797E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3.jpeg"/><Relationship Id="rId4" Type="http://schemas.openxmlformats.org/officeDocument/2006/relationships/image" Target="../media/image4.png"/><Relationship Id="rId7" Type="http://schemas.openxmlformats.org/officeDocument/2006/relationships/image" Target="../media/image6.png"/><Relationship Id="rId11" Type="http://schemas.openxmlformats.org/officeDocument/2006/relationships/image" Target="../media/image10.pn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0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2" Type="http://schemas.openxmlformats.org/officeDocument/2006/relationships/image" Target="../media/image11.jpeg"/><Relationship Id="rId2" Type="http://schemas.openxmlformats.org/officeDocument/2006/relationships/slideMaster" Target="../slideMasters/slideMaster1.xml"/><Relationship Id="rId9" Type="http://schemas.openxmlformats.org/officeDocument/2006/relationships/image" Target="../media/image8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dots-transp"/>
          <p:cNvPicPr>
            <a:picLocks noChangeArrowheads="1"/>
          </p:cNvPicPr>
          <p:nvPr/>
        </p:nvPicPr>
        <p:blipFill>
          <a:blip r:embed="rId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Rectangle 21"/>
          <p:cNvSpPr>
            <a:spLocks noChangeArrowheads="1"/>
          </p:cNvSpPr>
          <p:nvPr/>
        </p:nvSpPr>
        <p:spPr bwMode="auto">
          <a:xfrm rot="5400000">
            <a:off x="4139407" y="-1791494"/>
            <a:ext cx="1439862" cy="856932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42" name="Picture 22" descr="oval"/>
          <p:cNvPicPr>
            <a:picLocks noChangeAspect="1" noChangeArrowheads="1"/>
          </p:cNvPicPr>
          <p:nvPr/>
        </p:nvPicPr>
        <p:blipFill>
          <a:blip r:embed="rId4"/>
          <a:srcRect t="49965" r="49992"/>
          <a:stretch>
            <a:fillRect/>
          </a:stretch>
        </p:blipFill>
        <p:spPr bwMode="auto">
          <a:xfrm>
            <a:off x="3883025" y="1773238"/>
            <a:ext cx="52609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35038" cy="6858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 rot="5400000">
            <a:off x="4889500" y="2606676"/>
            <a:ext cx="192087" cy="8316912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477500" y="5591175"/>
            <a:ext cx="55563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035" tIns="10017" rIns="20035" bIns="10017">
            <a:prstTxWarp prst="textNoShape">
              <a:avLst/>
            </a:prstTxWarp>
            <a:spAutoFit/>
          </a:bodyPr>
          <a:lstStyle/>
          <a:p>
            <a:pPr defTabSz="200025"/>
            <a:endParaRPr lang="en-GB" sz="500"/>
          </a:p>
        </p:txBody>
      </p:sp>
      <p:pic>
        <p:nvPicPr>
          <p:cNvPr id="5125" name="Picture 5" descr="DIRAC-logo-motto-transp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700213"/>
            <a:ext cx="4125913" cy="1533525"/>
          </a:xfrm>
          <a:prstGeom prst="rect">
            <a:avLst/>
          </a:prstGeom>
          <a:noFill/>
        </p:spPr>
      </p:pic>
      <p:pic>
        <p:nvPicPr>
          <p:cNvPr id="5134" name="Picture 14" descr="LHCb_logo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4746625" y="1827213"/>
            <a:ext cx="4321175" cy="1296987"/>
          </a:xfrm>
        </p:spPr>
        <p:txBody>
          <a:bodyPr/>
          <a:lstStyle>
            <a:lvl1pPr defTabSz="200025">
              <a:defRPr sz="3200">
                <a:solidFill>
                  <a:srgbClr val="DBEBE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 rot="5400000">
            <a:off x="4374357" y="-2817019"/>
            <a:ext cx="1439862" cy="7451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algn="ctr" defTabSz="912813"/>
            <a:endParaRPr lang="en-US">
              <a:latin typeface="VDub" pitchFamily="-65" charset="-52"/>
            </a:endParaRP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Zapf Dingbats" pitchFamily="-65" charset="2"/>
              <a:buNone/>
              <a:defRPr sz="2400" i="1"/>
            </a:lvl1pPr>
          </a:lstStyle>
          <a:p>
            <a:r>
              <a:rPr lang="es-ES"/>
              <a:t>Click to edit Master subtitle style</a:t>
            </a:r>
          </a:p>
        </p:txBody>
      </p:sp>
      <p:grpSp>
        <p:nvGrpSpPr>
          <p:cNvPr id="73" name="Group 72"/>
          <p:cNvGrpSpPr>
            <a:grpSpLocks noChangeAspect="1"/>
          </p:cNvGrpSpPr>
          <p:nvPr/>
        </p:nvGrpSpPr>
        <p:grpSpPr>
          <a:xfrm>
            <a:off x="119835" y="4582856"/>
            <a:ext cx="714864" cy="1641094"/>
            <a:chOff x="0" y="27174825"/>
            <a:chExt cx="5106168" cy="11722100"/>
          </a:xfrm>
        </p:grpSpPr>
        <p:pic>
          <p:nvPicPr>
            <p:cNvPr id="74" name="Picture 73" descr="UB_logo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218" y="32267231"/>
              <a:ext cx="5060950" cy="1733844"/>
            </a:xfrm>
            <a:prstGeom prst="rect">
              <a:avLst/>
            </a:prstGeom>
            <a:noFill/>
          </p:spPr>
        </p:pic>
        <p:pic>
          <p:nvPicPr>
            <p:cNvPr id="75" name="Picture 74" descr="RAL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36395025"/>
              <a:ext cx="5080928" cy="917575"/>
            </a:xfrm>
            <a:prstGeom prst="rect">
              <a:avLst/>
            </a:prstGeom>
            <a:noFill/>
          </p:spPr>
        </p:pic>
        <p:pic>
          <p:nvPicPr>
            <p:cNvPr id="76" name="Picture 75" descr="CERN_logo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667001" y="29841825"/>
              <a:ext cx="2285999" cy="2286000"/>
            </a:xfrm>
            <a:prstGeom prst="rect">
              <a:avLst/>
            </a:prstGeom>
            <a:noFill/>
          </p:spPr>
        </p:pic>
        <p:pic>
          <p:nvPicPr>
            <p:cNvPr id="77" name="Picture 76" descr="CNAFlogo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58749" y="37538026"/>
              <a:ext cx="2079653" cy="1322388"/>
            </a:xfrm>
            <a:prstGeom prst="rect">
              <a:avLst/>
            </a:prstGeom>
            <a:noFill/>
          </p:spPr>
        </p:pic>
        <p:pic>
          <p:nvPicPr>
            <p:cNvPr id="78" name="Picture 77" descr="CPPM_logo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295400" y="27174825"/>
              <a:ext cx="2144712" cy="2514600"/>
            </a:xfrm>
            <a:prstGeom prst="rect">
              <a:avLst/>
            </a:prstGeom>
            <a:noFill/>
          </p:spPr>
        </p:pic>
        <p:pic>
          <p:nvPicPr>
            <p:cNvPr id="79" name="Picture 78" descr="logo_ux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514600" y="37515556"/>
              <a:ext cx="2133600" cy="1381369"/>
            </a:xfrm>
            <a:prstGeom prst="rect">
              <a:avLst/>
            </a:prstGeom>
            <a:noFill/>
          </p:spPr>
        </p:pic>
        <p:pic>
          <p:nvPicPr>
            <p:cNvPr id="80" name="Picture 79" descr="logo_UCD.jpg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81000" y="34116433"/>
              <a:ext cx="1447800" cy="2110446"/>
            </a:xfrm>
            <a:prstGeom prst="rect">
              <a:avLst/>
            </a:prstGeom>
          </p:spPr>
        </p:pic>
        <p:pic>
          <p:nvPicPr>
            <p:cNvPr id="81" name="Picture 80" descr="logo-pi-bunt.jpg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590801" y="34116433"/>
              <a:ext cx="2133600" cy="2126192"/>
            </a:xfrm>
            <a:prstGeom prst="rect">
              <a:avLst/>
            </a:prstGeom>
          </p:spPr>
        </p:pic>
        <p:pic>
          <p:nvPicPr>
            <p:cNvPr id="82" name="Picture 81" descr="IHEP.png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90115" y="29879539"/>
              <a:ext cx="2235055" cy="220980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98FE38-B76E-804A-AFBB-25756A05CA6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146050"/>
            <a:ext cx="1962150" cy="6378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013" y="146050"/>
            <a:ext cx="5734050" cy="6378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D210BA0-8A29-0646-8E1F-37D7AEAD18E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D9DC1D16-B8D6-0648-83C2-A52B7C2770D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EA967B7-D4E6-204E-9DA3-18EA5EA3FC8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301B9787-258B-5048-9010-A02A04C62FA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4282218-4019-EB4C-9A1B-ED926A4A1C9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033AEBD6-18F7-E54D-B208-721ED4172F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787EC4B-741C-9B40-9030-273E6EA55D1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E9C4BA91-BE2E-BD43-81BC-68D105AA015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6E91A2B-68DF-0349-8D42-AFEE5EDB2E3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FFFF"/>
            </a:gs>
            <a:gs pos="100000">
              <a:srgbClr val="FFFF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14"/>
          <p:cNvSpPr>
            <a:spLocks noChangeArrowheads="1"/>
          </p:cNvSpPr>
          <p:nvPr/>
        </p:nvSpPr>
        <p:spPr bwMode="auto">
          <a:xfrm rot="5400000">
            <a:off x="4791869" y="2505869"/>
            <a:ext cx="244475" cy="8459787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dots-transp"/>
          <p:cNvPicPr>
            <a:picLocks noChangeArrowheads="1"/>
          </p:cNvPicPr>
          <p:nvPr/>
        </p:nvPicPr>
        <p:blipFill>
          <a:blip r:embed="rId1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 rot="5400000">
            <a:off x="4205287" y="-4205287"/>
            <a:ext cx="733425" cy="9144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defTabSz="912813"/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733425"/>
            <a:ext cx="935038" cy="61245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vert="vert270" wrap="none" anchor="ctr">
            <a:prstTxWarp prst="textNoShape">
              <a:avLst/>
            </a:prstTxWarp>
          </a:bodyPr>
          <a:lstStyle/>
          <a:p>
            <a:pPr algn="ctr"/>
            <a:r>
              <a:rPr lang="en-US" sz="2800" b="1" dirty="0" smtClean="0">
                <a:solidFill>
                  <a:srgbClr val="77B4C4"/>
                </a:solidFill>
                <a:latin typeface="VDub"/>
                <a:cs typeface="VDub"/>
              </a:rPr>
              <a:t>2009</a:t>
            </a:r>
            <a:r>
              <a:rPr lang="en-US" sz="2800" b="1" baseline="0" dirty="0" smtClean="0">
                <a:solidFill>
                  <a:srgbClr val="77B4C4"/>
                </a:solidFill>
                <a:latin typeface="VDub"/>
                <a:cs typeface="VDub"/>
              </a:rPr>
              <a:t> Q4 report</a:t>
            </a:r>
            <a:endParaRPr lang="en-US" sz="2800" b="1" dirty="0">
              <a:solidFill>
                <a:srgbClr val="77B4C4"/>
              </a:solidFill>
              <a:latin typeface="VDub"/>
              <a:cs typeface="VDub"/>
            </a:endParaRPr>
          </a:p>
        </p:txBody>
      </p:sp>
      <p:pic>
        <p:nvPicPr>
          <p:cNvPr id="4109" name="Picture 13" descr="LHCb_logo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81075"/>
            <a:ext cx="78486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Click to edit Master text styles</a:t>
            </a:r>
          </a:p>
          <a:p>
            <a:pPr lvl="1"/>
            <a:r>
              <a:rPr lang="es-ES" dirty="0"/>
              <a:t>Second level</a:t>
            </a:r>
          </a:p>
          <a:p>
            <a:pPr lvl="2"/>
            <a:r>
              <a:rPr lang="es-ES" dirty="0"/>
              <a:t>Third level</a:t>
            </a:r>
          </a:p>
          <a:p>
            <a:pPr lvl="3"/>
            <a:r>
              <a:rPr lang="es-ES" dirty="0"/>
              <a:t>Fourth level</a:t>
            </a:r>
          </a:p>
          <a:p>
            <a:pPr lvl="4"/>
            <a:r>
              <a:rPr lang="es-ES" dirty="0"/>
              <a:t>Fifth level</a:t>
            </a:r>
          </a:p>
        </p:txBody>
      </p:sp>
      <p:pic>
        <p:nvPicPr>
          <p:cNvPr id="4113" name="Picture 17" descr="D-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69850" y="-171450"/>
            <a:ext cx="1112838" cy="1116013"/>
          </a:xfrm>
          <a:prstGeom prst="rect">
            <a:avLst/>
          </a:prstGeom>
          <a:noFill/>
        </p:spPr>
      </p:pic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66813" y="146050"/>
            <a:ext cx="77978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s-ES" dirty="0"/>
              <a:t>Click to edit Master title style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613525"/>
            <a:ext cx="419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r>
              <a:rPr lang="en-US" smtClean="0"/>
              <a:t>LHCb 2009-Q4 report, PhC</a:t>
            </a:r>
            <a:endParaRPr lang="es-ES" dirty="0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4714" y="6613525"/>
            <a:ext cx="4492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fld id="{A7524844-2676-C747-8D43-6F420730123D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Comic Sans MS"/>
          <a:ea typeface="+mj-ea"/>
          <a:cs typeface="Comic Sans MS"/>
        </a:defRPr>
      </a:lvl1pPr>
      <a:lvl2pPr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2pPr>
      <a:lvl3pPr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3pPr>
      <a:lvl4pPr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4pPr>
      <a:lvl5pPr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5pPr>
      <a:lvl6pPr marL="4572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6pPr>
      <a:lvl7pPr marL="9144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7pPr>
      <a:lvl8pPr marL="13716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8pPr>
      <a:lvl9pPr marL="1828800" algn="r" rtl="0" fontAlgn="base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Zapf Dingbats" pitchFamily="-65" charset="2"/>
        <a:buChar char="m"/>
        <a:defRPr sz="2000" b="1">
          <a:solidFill>
            <a:srgbClr val="004080"/>
          </a:solidFill>
          <a:latin typeface="Comic Sans MS"/>
          <a:ea typeface="+mn-ea"/>
          <a:cs typeface="Comic Sans M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FF"/>
        </a:buClr>
        <a:buSzPct val="55000"/>
        <a:buFont typeface="Zapf Dingbats" pitchFamily="-65" charset="2"/>
        <a:buChar char="o"/>
        <a:defRPr b="1">
          <a:solidFill>
            <a:srgbClr val="0000FF"/>
          </a:solidFill>
          <a:latin typeface="Comic Sans MS"/>
          <a:ea typeface="ＭＳ Ｐゴシック" pitchFamily="-65" charset="-128"/>
          <a:cs typeface="Comic Sans MS"/>
        </a:defRPr>
      </a:lvl2pPr>
      <a:lvl3pPr marL="1085850" indent="-228600" algn="l" rtl="0" fontAlgn="base">
        <a:spcBef>
          <a:spcPct val="20000"/>
        </a:spcBef>
        <a:spcAft>
          <a:spcPct val="0"/>
        </a:spcAft>
        <a:buClr>
          <a:srgbClr val="0099CC"/>
        </a:buClr>
        <a:buSzPct val="65000"/>
        <a:buFont typeface="Zapf Dingbats" pitchFamily="-65" charset="2"/>
        <a:buChar char="P"/>
        <a:defRPr sz="1600" b="1">
          <a:solidFill>
            <a:srgbClr val="008040"/>
          </a:solidFill>
          <a:latin typeface="Comic Sans MS"/>
          <a:ea typeface="ＭＳ Ｐゴシック" pitchFamily="-65" charset="-128"/>
          <a:cs typeface="Comic Sans MS"/>
        </a:defRPr>
      </a:lvl3pPr>
      <a:lvl4pPr marL="1428750" indent="-228600" algn="l" rtl="0" fontAlgn="base">
        <a:spcBef>
          <a:spcPct val="20000"/>
        </a:spcBef>
        <a:spcAft>
          <a:spcPct val="0"/>
        </a:spcAft>
        <a:buClr>
          <a:srgbClr val="50E05A"/>
        </a:buClr>
        <a:buSzPct val="85000"/>
        <a:buFont typeface="Zapf Dingbats" pitchFamily="-65" charset="2"/>
        <a:buChar char="d"/>
        <a:defRPr sz="14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4pPr>
      <a:lvl5pPr marL="1771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4746625" y="2004808"/>
            <a:ext cx="4321175" cy="941796"/>
          </a:xfrm>
        </p:spPr>
        <p:txBody>
          <a:bodyPr/>
          <a:lstStyle/>
          <a:p>
            <a:r>
              <a:rPr lang="en-US" dirty="0" smtClean="0"/>
              <a:t>LHCb 2009-Q4</a:t>
            </a:r>
            <a:br>
              <a:rPr lang="en-US" dirty="0" smtClean="0"/>
            </a:br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5373688"/>
            <a:ext cx="5287963" cy="1055687"/>
          </a:xfrm>
        </p:spPr>
        <p:txBody>
          <a:bodyPr/>
          <a:lstStyle/>
          <a:p>
            <a:endParaRPr lang="es-ES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MUPJs</a:t>
            </a:r>
            <a:r>
              <a:rPr lang="en-US" dirty="0" smtClean="0"/>
              <a:t>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762000"/>
            <a:ext cx="7848600" cy="5762625"/>
          </a:xfrm>
        </p:spPr>
        <p:txBody>
          <a:bodyPr/>
          <a:lstStyle/>
          <a:p>
            <a:r>
              <a:rPr lang="en-US" dirty="0" smtClean="0"/>
              <a:t>LHCb is not willing to loose efficiency due to the introduction of badly configured </a:t>
            </a:r>
            <a:r>
              <a:rPr lang="en-US" dirty="0" err="1" smtClean="0"/>
              <a:t>gLexec</a:t>
            </a:r>
            <a:endParaRPr lang="en-US" dirty="0" smtClean="0"/>
          </a:p>
          <a:p>
            <a:pPr lvl="1"/>
            <a:r>
              <a:rPr lang="en-US" dirty="0" smtClean="0"/>
              <a:t>Yet another point of </a:t>
            </a:r>
            <a:r>
              <a:rPr lang="en-US" dirty="0" smtClean="0"/>
              <a:t>failure!</a:t>
            </a:r>
          </a:p>
          <a:p>
            <a:pPr lvl="1"/>
            <a:r>
              <a:rPr lang="en-US" dirty="0" smtClean="0"/>
              <a:t>Cannot afford testing individually all sites at once</a:t>
            </a:r>
          </a:p>
          <a:p>
            <a:r>
              <a:rPr lang="en-US" dirty="0" smtClean="0"/>
              <a:t>This topic has been lasting over 3 years now</a:t>
            </a:r>
          </a:p>
          <a:p>
            <a:pPr lvl="1"/>
            <a:r>
              <a:rPr lang="en-US" dirty="0" smtClean="0"/>
              <a:t>Where is the emergency? Why did it take so long if so important?</a:t>
            </a:r>
          </a:p>
          <a:p>
            <a:r>
              <a:rPr lang="en-US" dirty="0" smtClean="0"/>
              <a:t>Propose to reconsider pragmatically the policy</a:t>
            </a:r>
          </a:p>
          <a:p>
            <a:pPr lvl="1"/>
            <a:r>
              <a:rPr lang="en-US" dirty="0" smtClean="0"/>
              <a:t>They were defined when the frameworks had not been evaluated, and </a:t>
            </a:r>
            <a:r>
              <a:rPr lang="en-US" dirty="0" err="1" smtClean="0"/>
              <a:t>VOs</a:t>
            </a:r>
            <a:r>
              <a:rPr lang="en-US" dirty="0" smtClean="0"/>
              <a:t> had to swallow the bullet</a:t>
            </a:r>
          </a:p>
          <a:p>
            <a:pPr lvl="1"/>
            <a:r>
              <a:rPr lang="en-US" dirty="0" smtClean="0"/>
              <a:t>Re-assessing the risks was not really done in the TF (yet)</a:t>
            </a:r>
          </a:p>
          <a:p>
            <a:pPr lvl="1"/>
            <a:r>
              <a:rPr lang="en-US" dirty="0" smtClean="0"/>
              <a:t>Questionnaire leaves decisions to sites</a:t>
            </a:r>
          </a:p>
          <a:p>
            <a:pPr lvl="2"/>
            <a:r>
              <a:rPr lang="en-US" dirty="0" smtClean="0"/>
              <a:t>We got no message that sites are unhappy with current situation</a:t>
            </a:r>
          </a:p>
          <a:p>
            <a:pPr lvl="1"/>
            <a:r>
              <a:rPr lang="en-US" dirty="0" err="1" smtClean="0"/>
              <a:t>MUPJs</a:t>
            </a:r>
            <a:r>
              <a:rPr lang="en-US" dirty="0" smtClean="0"/>
              <a:t> are just jobs for which their owner is responsible</a:t>
            </a:r>
          </a:p>
          <a:p>
            <a:pPr lvl="2"/>
            <a:r>
              <a:rPr lang="en-US" dirty="0" smtClean="0"/>
              <a:t>Move responsibility to MUPJ owner (“the VO”)</a:t>
            </a:r>
          </a:p>
          <a:p>
            <a:pPr lvl="2"/>
            <a:r>
              <a:rPr lang="en-US" dirty="0" smtClean="0"/>
              <a:t>Two tier trust relation ( Sites / VO / User )</a:t>
            </a:r>
          </a:p>
          <a:p>
            <a:pPr lvl="2"/>
            <a:r>
              <a:rPr lang="en-US" dirty="0" smtClean="0"/>
              <a:t>Apply a posteriori control and not a priori mistrust</a:t>
            </a:r>
          </a:p>
          <a:p>
            <a:pPr lvl="1"/>
            <a:r>
              <a:rPr lang="en-US" dirty="0" err="1" smtClean="0"/>
              <a:t>VOs</a:t>
            </a:r>
            <a:r>
              <a:rPr lang="en-US" smtClean="0"/>
              <a:t> should assess the risk on </a:t>
            </a:r>
            <a:r>
              <a:rPr lang="en-US" smtClean="0"/>
              <a:t>their </a:t>
            </a:r>
            <a:r>
              <a:rPr lang="en-US" smtClean="0"/>
              <a:t>side</a:t>
            </a:r>
            <a:endParaRPr 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762000"/>
            <a:ext cx="7848600" cy="5762625"/>
          </a:xfrm>
        </p:spPr>
        <p:txBody>
          <a:bodyPr/>
          <a:lstStyle/>
          <a:p>
            <a:r>
              <a:rPr lang="en-US" dirty="0" smtClean="0"/>
              <a:t>Concentrating on real data</a:t>
            </a:r>
          </a:p>
          <a:p>
            <a:pPr lvl="1"/>
            <a:r>
              <a:rPr lang="en-US" dirty="0" smtClean="0"/>
              <a:t>Very few data (200 GB)!</a:t>
            </a:r>
          </a:p>
          <a:p>
            <a:pPr lvl="1"/>
            <a:r>
              <a:rPr lang="en-US" dirty="0" smtClean="0"/>
              <a:t>Very important learning exercise</a:t>
            </a:r>
          </a:p>
          <a:p>
            <a:pPr lvl="1"/>
            <a:r>
              <a:rPr lang="en-US" dirty="0" smtClean="0"/>
              <a:t>A few improvements identified for the 2010 running</a:t>
            </a:r>
          </a:p>
          <a:p>
            <a:pPr lvl="2"/>
            <a:r>
              <a:rPr lang="en-US" dirty="0" smtClean="0"/>
              <a:t>Run distribution (rather than files)</a:t>
            </a:r>
          </a:p>
          <a:p>
            <a:pPr lvl="2"/>
            <a:r>
              <a:rPr lang="en-US" dirty="0" smtClean="0"/>
              <a:t>Conditions DB synchronization check</a:t>
            </a:r>
          </a:p>
          <a:p>
            <a:pPr lvl="3"/>
            <a:r>
              <a:rPr lang="en-US" dirty="0" smtClean="0"/>
              <a:t>Make sure Online Conditions are up-to-date</a:t>
            </a:r>
          </a:p>
          <a:p>
            <a:endParaRPr lang="en-US" dirty="0" smtClean="0"/>
          </a:p>
          <a:p>
            <a:r>
              <a:rPr lang="en-US" dirty="0" smtClean="0"/>
              <a:t>Still some MC productions</a:t>
            </a:r>
          </a:p>
          <a:p>
            <a:pPr lvl="1"/>
            <a:r>
              <a:rPr lang="en-US" dirty="0" smtClean="0"/>
              <a:t>With feedback from first real data</a:t>
            </a:r>
          </a:p>
          <a:p>
            <a:pPr lvl="2"/>
            <a:r>
              <a:rPr lang="en-US" dirty="0" smtClean="0"/>
              <a:t>E.g. final position of the </a:t>
            </a:r>
            <a:r>
              <a:rPr lang="en-US" dirty="0" err="1" smtClean="0"/>
              <a:t>VeLo</a:t>
            </a:r>
            <a:r>
              <a:rPr lang="en-US" dirty="0" smtClean="0"/>
              <a:t> (15 mm from beam)</a:t>
            </a:r>
          </a:p>
          <a:p>
            <a:endParaRPr lang="en-US" dirty="0" smtClean="0"/>
          </a:p>
          <a:p>
            <a:r>
              <a:rPr lang="en-US" dirty="0" smtClean="0"/>
              <a:t>Analysis</a:t>
            </a:r>
          </a:p>
          <a:p>
            <a:pPr lvl="1"/>
            <a:r>
              <a:rPr lang="en-US" dirty="0" smtClean="0"/>
              <a:t>First analysis of 2009 data made on the Grid</a:t>
            </a:r>
          </a:p>
          <a:p>
            <a:pPr lvl="1"/>
            <a:r>
              <a:rPr lang="en-US" dirty="0" smtClean="0"/>
              <a:t>Foresee a stripping phase for V</a:t>
            </a:r>
            <a:r>
              <a:rPr lang="en-US" baseline="30000" dirty="0" smtClean="0"/>
              <a:t>0</a:t>
            </a:r>
            <a:r>
              <a:rPr lang="en-US" dirty="0" smtClean="0"/>
              <a:t> physics publications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LHCb definitely wants to continue using </a:t>
            </a:r>
            <a:r>
              <a:rPr lang="en-US" dirty="0" err="1" smtClean="0"/>
              <a:t>MUPJs</a:t>
            </a:r>
            <a:r>
              <a:rPr lang="en-US" dirty="0" smtClean="0"/>
              <a:t>!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38A482-9D5A-FE4F-8708-E595EA2A31C6}" type="slidenum">
              <a:rPr lang="es-ES"/>
              <a:pPr/>
              <a:t>2</a:t>
            </a:fld>
            <a:endParaRPr lang="es-E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 smtClean="0"/>
              <a:t>Activities in 2009-Q4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dirty="0" smtClean="0"/>
              <a:t>Core Software</a:t>
            </a:r>
          </a:p>
          <a:p>
            <a:pPr lvl="1"/>
            <a:r>
              <a:rPr lang="en-US" dirty="0" smtClean="0"/>
              <a:t>Stable versions of Gaudi and LCG-AA</a:t>
            </a:r>
          </a:p>
          <a:p>
            <a:endParaRPr lang="en-US" dirty="0" smtClean="0"/>
          </a:p>
          <a:p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Stable as of September for real data</a:t>
            </a:r>
          </a:p>
          <a:p>
            <a:pPr lvl="1"/>
            <a:r>
              <a:rPr lang="en-US" dirty="0" smtClean="0"/>
              <a:t>Fast minor releases to cope with reality of life…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Monte-Carlo</a:t>
            </a:r>
          </a:p>
          <a:p>
            <a:pPr lvl="1"/>
            <a:r>
              <a:rPr lang="en-US" dirty="0" smtClean="0"/>
              <a:t>Some MC09 channel simulation</a:t>
            </a:r>
          </a:p>
          <a:p>
            <a:pPr lvl="1"/>
            <a:r>
              <a:rPr lang="en-US" dirty="0" smtClean="0"/>
              <a:t>Few events in foreseen 2009 configuration</a:t>
            </a:r>
          </a:p>
          <a:p>
            <a:pPr lvl="1"/>
            <a:r>
              <a:rPr lang="en-US" dirty="0" smtClean="0"/>
              <a:t>Minimum bias MC09 stripping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Real data reconstruction</a:t>
            </a:r>
          </a:p>
          <a:p>
            <a:pPr lvl="1"/>
            <a:r>
              <a:rPr lang="en-US" dirty="0" smtClean="0"/>
              <a:t>As of November 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Jobs in 2009-Q4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3</a:t>
            </a:fld>
            <a:endParaRPr lang="es-E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3429000"/>
            <a:ext cx="5080000" cy="317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762000"/>
            <a:ext cx="5080000" cy="3175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experience with real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low crossing rate</a:t>
            </a:r>
          </a:p>
          <a:p>
            <a:pPr lvl="1"/>
            <a:r>
              <a:rPr lang="en-US" dirty="0" smtClean="0"/>
              <a:t>Maximum 8 bunches colliding (88 kHz crossing)</a:t>
            </a:r>
          </a:p>
          <a:p>
            <a:pPr lvl="1"/>
            <a:r>
              <a:rPr lang="en-US" dirty="0" smtClean="0"/>
              <a:t>Very low luminosity</a:t>
            </a:r>
          </a:p>
          <a:p>
            <a:pPr lvl="1"/>
            <a:r>
              <a:rPr lang="en-US" dirty="0" smtClean="0"/>
              <a:t>Minimum bias trigger rate: from 0.1 to 10 Hz</a:t>
            </a:r>
          </a:p>
          <a:p>
            <a:pPr lvl="1"/>
            <a:r>
              <a:rPr lang="en-US" dirty="0" smtClean="0"/>
              <a:t>Data taken with single beam and with collisions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4</a:t>
            </a:fld>
            <a:endParaRPr lang="es-E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819400"/>
            <a:ext cx="4495800" cy="12546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2819400"/>
            <a:ext cx="3452585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data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Iterative process</a:t>
            </a:r>
          </a:p>
          <a:p>
            <a:pPr lvl="1"/>
            <a:r>
              <a:rPr lang="en-US" dirty="0" smtClean="0"/>
              <a:t>Small changes in reconstruction application</a:t>
            </a:r>
          </a:p>
          <a:p>
            <a:pPr lvl="1"/>
            <a:r>
              <a:rPr lang="en-US" dirty="0" smtClean="0"/>
              <a:t>Improved alignment</a:t>
            </a:r>
          </a:p>
          <a:p>
            <a:pPr lvl="1"/>
            <a:r>
              <a:rPr lang="en-US" dirty="0" smtClean="0"/>
              <a:t>In total 5 sets of processing conditions</a:t>
            </a:r>
          </a:p>
          <a:p>
            <a:pPr lvl="2"/>
            <a:r>
              <a:rPr lang="en-US" dirty="0" smtClean="0"/>
              <a:t>Only last files were all processed twice</a:t>
            </a:r>
          </a:p>
          <a:p>
            <a:r>
              <a:rPr lang="en-US" dirty="0" smtClean="0"/>
              <a:t>Processing submission</a:t>
            </a:r>
          </a:p>
          <a:p>
            <a:pPr lvl="1"/>
            <a:r>
              <a:rPr lang="en-US" dirty="0" smtClean="0"/>
              <a:t>Automatic job creation and submission after:</a:t>
            </a:r>
          </a:p>
          <a:p>
            <a:pPr lvl="2"/>
            <a:r>
              <a:rPr lang="en-US" dirty="0" smtClean="0"/>
              <a:t>File is successfully migrated in Castor</a:t>
            </a:r>
          </a:p>
          <a:p>
            <a:pPr lvl="2"/>
            <a:r>
              <a:rPr lang="en-US" dirty="0" smtClean="0"/>
              <a:t>File is successfully replicated at Tier1</a:t>
            </a:r>
          </a:p>
          <a:p>
            <a:pPr lvl="1"/>
            <a:r>
              <a:rPr lang="en-US" dirty="0" smtClean="0"/>
              <a:t>If job fails for a reason other than application crash</a:t>
            </a:r>
          </a:p>
          <a:p>
            <a:pPr lvl="2"/>
            <a:r>
              <a:rPr lang="en-US" dirty="0" smtClean="0"/>
              <a:t>The file is reset as “to be processed”</a:t>
            </a:r>
          </a:p>
          <a:p>
            <a:pPr lvl="2"/>
            <a:r>
              <a:rPr lang="en-US" dirty="0" smtClean="0"/>
              <a:t>New job is created / submitted</a:t>
            </a:r>
          </a:p>
          <a:p>
            <a:pPr lvl="1"/>
            <a:r>
              <a:rPr lang="en-US" dirty="0" smtClean="0"/>
              <a:t>Processing more efficient at CERN (see later)</a:t>
            </a:r>
          </a:p>
          <a:p>
            <a:pPr lvl="2"/>
            <a:r>
              <a:rPr lang="en-US" dirty="0" smtClean="0"/>
              <a:t>Eventually after few trials at Tier1, the file is processed at CERN</a:t>
            </a:r>
          </a:p>
          <a:p>
            <a:pPr lvl="1"/>
            <a:r>
              <a:rPr lang="en-US" dirty="0" smtClean="0"/>
              <a:t>No stripping ;-)</a:t>
            </a:r>
          </a:p>
          <a:p>
            <a:pPr lvl="2"/>
            <a:r>
              <a:rPr lang="en-US" dirty="0" smtClean="0"/>
              <a:t>DST files distributed to all Tier1s for analysis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jobs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6</a:t>
            </a:fld>
            <a:endParaRPr lang="es-E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762000"/>
            <a:ext cx="4064000" cy="25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812800"/>
            <a:ext cx="4064000" cy="25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3800" y="3352800"/>
            <a:ext cx="5080000" cy="3175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real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Castor migration</a:t>
            </a:r>
          </a:p>
          <a:p>
            <a:pPr lvl="1"/>
            <a:r>
              <a:rPr lang="en-US" dirty="0" smtClean="0"/>
              <a:t>Very low rate: had to change the migration algorithm for more frequent migration</a:t>
            </a:r>
          </a:p>
          <a:p>
            <a:r>
              <a:rPr lang="en-US" dirty="0" smtClean="0"/>
              <a:t>Issue with large files (above 2 GB)</a:t>
            </a:r>
          </a:p>
          <a:p>
            <a:pPr lvl="1"/>
            <a:r>
              <a:rPr lang="en-US" dirty="0" smtClean="0"/>
              <a:t>Real data files are not ROOT files but open by ROOT</a:t>
            </a:r>
          </a:p>
          <a:p>
            <a:pPr lvl="1"/>
            <a:r>
              <a:rPr lang="en-US" dirty="0" smtClean="0"/>
              <a:t>There was an issue with a compatibility library for slc4-32 bit on slc5 nodes</a:t>
            </a:r>
          </a:p>
          <a:p>
            <a:pPr lvl="2"/>
            <a:r>
              <a:rPr lang="en-US" dirty="0" smtClean="0"/>
              <a:t>Fixed within a day</a:t>
            </a:r>
          </a:p>
          <a:p>
            <a:r>
              <a:rPr lang="en-US" dirty="0" smtClean="0"/>
              <a:t>Wrong magnetic field sign</a:t>
            </a:r>
          </a:p>
          <a:p>
            <a:pPr lvl="1"/>
            <a:r>
              <a:rPr lang="en-US" dirty="0" smtClean="0"/>
              <a:t>Due to different coordinate systems for LHCb and LHC ;-)</a:t>
            </a:r>
          </a:p>
          <a:p>
            <a:pPr lvl="1"/>
            <a:r>
              <a:rPr lang="en-US" dirty="0" smtClean="0"/>
              <a:t>Fixed within hours</a:t>
            </a:r>
          </a:p>
          <a:p>
            <a:r>
              <a:rPr lang="en-US" dirty="0" smtClean="0"/>
              <a:t>Data access problem (by protocol, directly from server)</a:t>
            </a:r>
          </a:p>
          <a:p>
            <a:pPr lvl="1"/>
            <a:r>
              <a:rPr lang="en-US" dirty="0" smtClean="0"/>
              <a:t>Still </a:t>
            </a:r>
            <a:r>
              <a:rPr lang="en-US" dirty="0" err="1" smtClean="0"/>
              <a:t>dCache</a:t>
            </a:r>
            <a:r>
              <a:rPr lang="en-US" dirty="0" smtClean="0"/>
              <a:t> issue at IN2P3 and NIKHEF</a:t>
            </a:r>
          </a:p>
          <a:p>
            <a:pPr lvl="2"/>
            <a:r>
              <a:rPr lang="en-US" dirty="0" err="1" smtClean="0"/>
              <a:t>dCache</a:t>
            </a:r>
            <a:r>
              <a:rPr lang="en-US" dirty="0" smtClean="0"/>
              <a:t> experts working on it</a:t>
            </a:r>
          </a:p>
          <a:p>
            <a:pPr lvl="1"/>
            <a:r>
              <a:rPr lang="en-US" dirty="0" smtClean="0"/>
              <a:t>Moved to copy mode paradigm for reconstruction</a:t>
            </a:r>
          </a:p>
          <a:p>
            <a:pPr lvl="1"/>
            <a:r>
              <a:rPr lang="en-US" dirty="0" smtClean="0"/>
              <a:t>Still a problem for user jobs</a:t>
            </a:r>
          </a:p>
          <a:p>
            <a:pPr lvl="2"/>
            <a:r>
              <a:rPr lang="en-US" dirty="0" smtClean="0"/>
              <a:t>Sites have been banned for analysis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6813" y="146050"/>
            <a:ext cx="7797800" cy="415498"/>
          </a:xfrm>
        </p:spPr>
        <p:txBody>
          <a:bodyPr/>
          <a:lstStyle/>
          <a:p>
            <a:r>
              <a:rPr lang="en-US" dirty="0" smtClean="0"/>
              <a:t>Transfers and job latency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problem observed during file transfers</a:t>
            </a:r>
          </a:p>
          <a:p>
            <a:pPr lvl="1"/>
            <a:r>
              <a:rPr lang="en-US" dirty="0" smtClean="0"/>
              <a:t>Files randomly distributed to Tier1</a:t>
            </a:r>
          </a:p>
          <a:p>
            <a:pPr lvl="1"/>
            <a:r>
              <a:rPr lang="en-US" dirty="0" smtClean="0"/>
              <a:t>Will move to distribution by runs (few 100’s files)</a:t>
            </a:r>
          </a:p>
          <a:p>
            <a:pPr lvl="1"/>
            <a:r>
              <a:rPr lang="en-US" dirty="0" smtClean="0"/>
              <a:t>For 2009, runs were not longer than 4-5 files!</a:t>
            </a:r>
          </a:p>
          <a:p>
            <a:endParaRPr lang="en-US" dirty="0" smtClean="0"/>
          </a:p>
          <a:p>
            <a:r>
              <a:rPr lang="en-US" dirty="0" smtClean="0"/>
              <a:t>Very good Grid latency</a:t>
            </a:r>
          </a:p>
          <a:p>
            <a:pPr lvl="1"/>
            <a:r>
              <a:rPr lang="en-US" dirty="0" smtClean="0"/>
              <a:t>Time between submission and jobs starting running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8</a:t>
            </a:fld>
            <a:endParaRPr lang="es-E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140" y="3566160"/>
            <a:ext cx="6499860" cy="27584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digression on LHCb position </a:t>
            </a:r>
            <a:r>
              <a:rPr lang="en-US" dirty="0" err="1" smtClean="0"/>
              <a:t>w.r.t</a:t>
            </a:r>
            <a:r>
              <a:rPr lang="en-US" dirty="0" smtClean="0"/>
              <a:t>. </a:t>
            </a:r>
            <a:r>
              <a:rPr lang="en-US" dirty="0" err="1" smtClean="0"/>
              <a:t>MUPJs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So-called </a:t>
            </a:r>
            <a:r>
              <a:rPr lang="en-US" i="1" dirty="0" smtClean="0"/>
              <a:t>Multi-</a:t>
            </a:r>
            <a:r>
              <a:rPr lang="en-US" i="1" dirty="0" smtClean="0"/>
              <a:t>U</a:t>
            </a:r>
            <a:r>
              <a:rPr lang="en-US" i="1" dirty="0" smtClean="0"/>
              <a:t>ser Pilot Jobs (MUPJ)</a:t>
            </a:r>
            <a:r>
              <a:rPr lang="en-US" dirty="0" smtClean="0"/>
              <a:t> are used by DIRAC on all sites that accept </a:t>
            </a:r>
            <a:r>
              <a:rPr lang="en-US" i="1" dirty="0" smtClean="0"/>
              <a:t>role=Pilot</a:t>
            </a:r>
          </a:p>
          <a:p>
            <a:pPr lvl="1"/>
            <a:r>
              <a:rPr lang="en-US" dirty="0" smtClean="0"/>
              <a:t>They are just regular jobs!</a:t>
            </a:r>
          </a:p>
          <a:p>
            <a:r>
              <a:rPr lang="en-US" dirty="0" err="1" smtClean="0"/>
              <a:t>MUPJs</a:t>
            </a:r>
            <a:r>
              <a:rPr lang="en-US" dirty="0" smtClean="0"/>
              <a:t> match any Dirac job in the central queue</a:t>
            </a:r>
          </a:p>
          <a:p>
            <a:pPr lvl="1"/>
            <a:r>
              <a:rPr lang="en-US" dirty="0" smtClean="0"/>
              <a:t>Production or User analysis (single queue)</a:t>
            </a:r>
          </a:p>
          <a:p>
            <a:pPr lvl="1"/>
            <a:r>
              <a:rPr lang="en-US" dirty="0" smtClean="0"/>
              <a:t>Each PJ can execute sequentially up to 5 jobs</a:t>
            </a:r>
          </a:p>
          <a:p>
            <a:pPr lvl="2"/>
            <a:r>
              <a:rPr lang="en-US" dirty="0" smtClean="0"/>
              <a:t>If remaining capabilities allow (e.g. CPU time left)</a:t>
            </a:r>
          </a:p>
          <a:p>
            <a:pPr lvl="2"/>
            <a:r>
              <a:rPr lang="en-US" dirty="0" smtClean="0"/>
              <a:t>MUPJ has 5 tokens for matching jobs</a:t>
            </a:r>
          </a:p>
          <a:p>
            <a:pPr lvl="1"/>
            <a:r>
              <a:rPr lang="en-US" i="1" dirty="0" smtClean="0"/>
              <a:t>r</a:t>
            </a:r>
            <a:r>
              <a:rPr lang="en-US" i="1" dirty="0" smtClean="0"/>
              <a:t>ole=Pilot </a:t>
            </a:r>
            <a:r>
              <a:rPr lang="en-US" dirty="0" smtClean="0"/>
              <a:t>proxy can only retrieve jobs, limited to 5</a:t>
            </a:r>
          </a:p>
          <a:p>
            <a:r>
              <a:rPr lang="en-US" dirty="0" smtClean="0"/>
              <a:t>A limited user proxy is used for DM operations of the payload</a:t>
            </a:r>
          </a:p>
          <a:p>
            <a:pPr lvl="1"/>
            <a:r>
              <a:rPr lang="en-US" dirty="0" smtClean="0"/>
              <a:t>Cannot be used for job submission</a:t>
            </a:r>
          </a:p>
          <a:p>
            <a:r>
              <a:rPr lang="en-US" dirty="0" smtClean="0"/>
              <a:t>Proxies can be hidden when not needed</a:t>
            </a:r>
          </a:p>
          <a:p>
            <a:r>
              <a:rPr lang="en-US" dirty="0" smtClean="0"/>
              <a:t>DIRAC is instrumented for using </a:t>
            </a:r>
            <a:r>
              <a:rPr lang="en-US" dirty="0" err="1" smtClean="0"/>
              <a:t>gLexec</a:t>
            </a:r>
            <a:r>
              <a:rPr lang="en-US" dirty="0" smtClean="0"/>
              <a:t> (in any mode)</a:t>
            </a:r>
          </a:p>
          <a:p>
            <a:r>
              <a:rPr lang="en-US" dirty="0" smtClean="0"/>
              <a:t>First experience</a:t>
            </a:r>
          </a:p>
          <a:p>
            <a:pPr lvl="1"/>
            <a:r>
              <a:rPr lang="en-US" dirty="0" smtClean="0"/>
              <a:t>Problems are not with </a:t>
            </a:r>
            <a:r>
              <a:rPr lang="en-US" dirty="0" err="1" smtClean="0"/>
              <a:t>gLexec</a:t>
            </a:r>
            <a:r>
              <a:rPr lang="en-US" dirty="0" smtClean="0"/>
              <a:t> but with SCAS configuration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2009-Q4 report, PhC</a:t>
            </a: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RAC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DDDDDD"/>
      </a:accent1>
      <a:accent2>
        <a:srgbClr val="333333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2D"/>
      </a:accent6>
      <a:hlink>
        <a:srgbClr val="808080"/>
      </a:hlink>
      <a:folHlink>
        <a:srgbClr val="808080"/>
      </a:folHlink>
    </a:clrScheme>
    <a:fontScheme name="Office Them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lnDef>
  </a:objectDefaults>
  <a:extraClrSchemeLst>
    <a:extraClrScheme>
      <a:clrScheme name="Office Them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3366"/>
    </a:dk1>
    <a:lt1>
      <a:srgbClr val="FFFFFF"/>
    </a:lt1>
    <a:dk2>
      <a:srgbClr val="003366"/>
    </a:dk2>
    <a:lt2>
      <a:srgbClr val="E3E2C7"/>
    </a:lt2>
    <a:accent1>
      <a:srgbClr val="CCCC99"/>
    </a:accent1>
    <a:accent2>
      <a:srgbClr val="003366"/>
    </a:accent2>
    <a:accent3>
      <a:srgbClr val="FFFFFF"/>
    </a:accent3>
    <a:accent4>
      <a:srgbClr val="002A56"/>
    </a:accent4>
    <a:accent5>
      <a:srgbClr val="E2E2CA"/>
    </a:accent5>
    <a:accent6>
      <a:srgbClr val="002D5C"/>
    </a:accent6>
    <a:hlink>
      <a:srgbClr val="003366"/>
    </a:hlink>
    <a:folHlink>
      <a:srgbClr val="8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DIRAC.potx</Template>
  <TotalTime>1093</TotalTime>
  <Words>874</Words>
  <Application>Microsoft Macintosh PowerPoint</Application>
  <PresentationFormat>On-screen Show (4:3)</PresentationFormat>
  <Paragraphs>134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Helvetica</vt:lpstr>
      <vt:lpstr>Times</vt:lpstr>
      <vt:lpstr>VDub</vt:lpstr>
      <vt:lpstr>DIRAC</vt:lpstr>
      <vt:lpstr>LHCb 2009-Q4 report</vt:lpstr>
      <vt:lpstr>Activities in 2009-Q4</vt:lpstr>
      <vt:lpstr>Jobs in 2009-Q4</vt:lpstr>
      <vt:lpstr>First experience with real data</vt:lpstr>
      <vt:lpstr>Real data processing</vt:lpstr>
      <vt:lpstr>Reconstruction jobs</vt:lpstr>
      <vt:lpstr>Issues with real data</vt:lpstr>
      <vt:lpstr>Transfers and job latency</vt:lpstr>
      <vt:lpstr>Brief digression on LHCb position w.r.t. MUPJs</vt:lpstr>
      <vt:lpstr>MUPJs (cont’d)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2009-Q4 report</dc:title>
  <dc:creator>Philippe Charpentier</dc:creator>
  <cp:lastModifiedBy>Philippe Charpentier</cp:lastModifiedBy>
  <cp:revision>12</cp:revision>
  <dcterms:created xsi:type="dcterms:W3CDTF">2010-01-11T15:30:49Z</dcterms:created>
  <dcterms:modified xsi:type="dcterms:W3CDTF">2010-01-12T09:44:46Z</dcterms:modified>
</cp:coreProperties>
</file>