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tags/tag1.xml" ContentType="application/vnd.openxmlformats-officedocument.presentationml.tags+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1"/>
  </p:sldMasterIdLst>
  <p:notesMasterIdLst>
    <p:notesMasterId r:id="rId11"/>
  </p:notesMasterIdLst>
  <p:handoutMasterIdLst>
    <p:handoutMasterId r:id="rId12"/>
  </p:handoutMasterIdLst>
  <p:sldIdLst>
    <p:sldId id="256" r:id="rId2"/>
    <p:sldId id="286" r:id="rId3"/>
    <p:sldId id="258" r:id="rId4"/>
    <p:sldId id="284" r:id="rId5"/>
    <p:sldId id="259" r:id="rId6"/>
    <p:sldId id="280" r:id="rId7"/>
    <p:sldId id="281" r:id="rId8"/>
    <p:sldId id="282" r:id="rId9"/>
    <p:sldId id="285" r:id="rId10"/>
  </p:sldIdLst>
  <p:sldSz cx="9144000" cy="6858000" type="screen4x3"/>
  <p:notesSz cx="6781800" cy="9855200"/>
  <p:custDataLst>
    <p:tags r:id="rId13"/>
  </p:custDataLst>
  <p:defaultTextStyle>
    <a:defPPr>
      <a:defRPr lang="en-GB"/>
    </a:defPPr>
    <a:lvl1pPr algn="l" rtl="0" fontAlgn="base">
      <a:lnSpc>
        <a:spcPct val="80000"/>
      </a:lnSpc>
      <a:spcBef>
        <a:spcPct val="20000"/>
      </a:spcBef>
      <a:spcAft>
        <a:spcPct val="0"/>
      </a:spcAft>
      <a:buClr>
        <a:srgbClr val="F1AF00"/>
      </a:buClr>
      <a:buChar char="•"/>
      <a:defRPr kern="1200">
        <a:solidFill>
          <a:schemeClr val="accent2"/>
        </a:solidFill>
        <a:latin typeface="Arial" charset="0"/>
        <a:ea typeface="ＭＳ Ｐゴシック" charset="-128"/>
        <a:cs typeface="+mn-cs"/>
      </a:defRPr>
    </a:lvl1pPr>
    <a:lvl2pPr marL="457200" algn="l" rtl="0" fontAlgn="base">
      <a:lnSpc>
        <a:spcPct val="80000"/>
      </a:lnSpc>
      <a:spcBef>
        <a:spcPct val="20000"/>
      </a:spcBef>
      <a:spcAft>
        <a:spcPct val="0"/>
      </a:spcAft>
      <a:buClr>
        <a:srgbClr val="F1AF00"/>
      </a:buClr>
      <a:buChar char="•"/>
      <a:defRPr kern="1200">
        <a:solidFill>
          <a:schemeClr val="accent2"/>
        </a:solidFill>
        <a:latin typeface="Arial" charset="0"/>
        <a:ea typeface="ＭＳ Ｐゴシック" charset="-128"/>
        <a:cs typeface="+mn-cs"/>
      </a:defRPr>
    </a:lvl2pPr>
    <a:lvl3pPr marL="914400" algn="l" rtl="0" fontAlgn="base">
      <a:lnSpc>
        <a:spcPct val="80000"/>
      </a:lnSpc>
      <a:spcBef>
        <a:spcPct val="20000"/>
      </a:spcBef>
      <a:spcAft>
        <a:spcPct val="0"/>
      </a:spcAft>
      <a:buClr>
        <a:srgbClr val="F1AF00"/>
      </a:buClr>
      <a:buChar char="•"/>
      <a:defRPr kern="1200">
        <a:solidFill>
          <a:schemeClr val="accent2"/>
        </a:solidFill>
        <a:latin typeface="Arial" charset="0"/>
        <a:ea typeface="ＭＳ Ｐゴシック" charset="-128"/>
        <a:cs typeface="+mn-cs"/>
      </a:defRPr>
    </a:lvl3pPr>
    <a:lvl4pPr marL="1371600" algn="l" rtl="0" fontAlgn="base">
      <a:lnSpc>
        <a:spcPct val="80000"/>
      </a:lnSpc>
      <a:spcBef>
        <a:spcPct val="20000"/>
      </a:spcBef>
      <a:spcAft>
        <a:spcPct val="0"/>
      </a:spcAft>
      <a:buClr>
        <a:srgbClr val="F1AF00"/>
      </a:buClr>
      <a:buChar char="•"/>
      <a:defRPr kern="1200">
        <a:solidFill>
          <a:schemeClr val="accent2"/>
        </a:solidFill>
        <a:latin typeface="Arial" charset="0"/>
        <a:ea typeface="ＭＳ Ｐゴシック" charset="-128"/>
        <a:cs typeface="+mn-cs"/>
      </a:defRPr>
    </a:lvl4pPr>
    <a:lvl5pPr marL="1828800" algn="l" rtl="0" fontAlgn="base">
      <a:lnSpc>
        <a:spcPct val="80000"/>
      </a:lnSpc>
      <a:spcBef>
        <a:spcPct val="20000"/>
      </a:spcBef>
      <a:spcAft>
        <a:spcPct val="0"/>
      </a:spcAft>
      <a:buClr>
        <a:srgbClr val="F1AF00"/>
      </a:buClr>
      <a:buChar char="•"/>
      <a:defRPr kern="1200">
        <a:solidFill>
          <a:schemeClr val="accent2"/>
        </a:solidFill>
        <a:latin typeface="Arial" charset="0"/>
        <a:ea typeface="ＭＳ Ｐゴシック" charset="-128"/>
        <a:cs typeface="+mn-cs"/>
      </a:defRPr>
    </a:lvl5pPr>
    <a:lvl6pPr marL="2286000" algn="l" defTabSz="914400" rtl="0" eaLnBrk="1" latinLnBrk="0" hangingPunct="1">
      <a:defRPr kern="1200">
        <a:solidFill>
          <a:schemeClr val="accent2"/>
        </a:solidFill>
        <a:latin typeface="Arial" charset="0"/>
        <a:ea typeface="ＭＳ Ｐゴシック" charset="-128"/>
        <a:cs typeface="+mn-cs"/>
      </a:defRPr>
    </a:lvl6pPr>
    <a:lvl7pPr marL="2743200" algn="l" defTabSz="914400" rtl="0" eaLnBrk="1" latinLnBrk="0" hangingPunct="1">
      <a:defRPr kern="1200">
        <a:solidFill>
          <a:schemeClr val="accent2"/>
        </a:solidFill>
        <a:latin typeface="Arial" charset="0"/>
        <a:ea typeface="ＭＳ Ｐゴシック" charset="-128"/>
        <a:cs typeface="+mn-cs"/>
      </a:defRPr>
    </a:lvl7pPr>
    <a:lvl8pPr marL="3200400" algn="l" defTabSz="914400" rtl="0" eaLnBrk="1" latinLnBrk="0" hangingPunct="1">
      <a:defRPr kern="1200">
        <a:solidFill>
          <a:schemeClr val="accent2"/>
        </a:solidFill>
        <a:latin typeface="Arial" charset="0"/>
        <a:ea typeface="ＭＳ Ｐゴシック" charset="-128"/>
        <a:cs typeface="+mn-cs"/>
      </a:defRPr>
    </a:lvl8pPr>
    <a:lvl9pPr marL="3657600" algn="l" defTabSz="914400" rtl="0" eaLnBrk="1" latinLnBrk="0" hangingPunct="1">
      <a:defRPr kern="1200">
        <a:solidFill>
          <a:schemeClr val="accent2"/>
        </a:solidFill>
        <a:latin typeface="Arial" charset="0"/>
        <a:ea typeface="ＭＳ Ｐゴシック"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5FF79"/>
    <a:srgbClr val="6DC01A"/>
    <a:srgbClr val="A6B301"/>
    <a:srgbClr val="F6FF81"/>
    <a:srgbClr val="D1E101"/>
    <a:srgbClr val="76766C"/>
    <a:srgbClr val="FD310F"/>
    <a:srgbClr val="F1FF3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1987" autoAdjust="0"/>
    <p:restoredTop sz="94660"/>
  </p:normalViewPr>
  <p:slideViewPr>
    <p:cSldViewPr snapToGrid="0">
      <p:cViewPr varScale="1">
        <p:scale>
          <a:sx n="68" d="100"/>
          <a:sy n="68" d="100"/>
        </p:scale>
        <p:origin x="-216"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5" d="100"/>
        <a:sy n="75"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gs" Target="tags/tag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0658" name="Rectangle 2"/>
          <p:cNvSpPr>
            <a:spLocks noGrp="1" noChangeArrowheads="1"/>
          </p:cNvSpPr>
          <p:nvPr>
            <p:ph type="hdr" sz="quarter"/>
          </p:nvPr>
        </p:nvSpPr>
        <p:spPr bwMode="auto">
          <a:xfrm>
            <a:off x="0" y="0"/>
            <a:ext cx="2938463" cy="4921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spcBef>
                <a:spcPct val="0"/>
              </a:spcBef>
              <a:buClrTx/>
              <a:buFontTx/>
              <a:buNone/>
              <a:defRPr sz="1200" smtClean="0">
                <a:solidFill>
                  <a:schemeClr val="tx1"/>
                </a:solidFill>
              </a:defRPr>
            </a:lvl1pPr>
          </a:lstStyle>
          <a:p>
            <a:pPr>
              <a:defRPr/>
            </a:pPr>
            <a:endParaRPr lang="fr-FR"/>
          </a:p>
        </p:txBody>
      </p:sp>
      <p:sp>
        <p:nvSpPr>
          <p:cNvPr id="70659" name="Rectangle 3"/>
          <p:cNvSpPr>
            <a:spLocks noGrp="1" noChangeArrowheads="1"/>
          </p:cNvSpPr>
          <p:nvPr>
            <p:ph type="dt" sz="quarter" idx="1"/>
          </p:nvPr>
        </p:nvSpPr>
        <p:spPr bwMode="auto">
          <a:xfrm>
            <a:off x="3841750" y="0"/>
            <a:ext cx="2938463" cy="4921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buClrTx/>
              <a:buFontTx/>
              <a:buNone/>
              <a:defRPr sz="1200" smtClean="0">
                <a:solidFill>
                  <a:schemeClr val="tx1"/>
                </a:solidFill>
              </a:defRPr>
            </a:lvl1pPr>
          </a:lstStyle>
          <a:p>
            <a:pPr>
              <a:defRPr/>
            </a:pPr>
            <a:endParaRPr lang="fr-FR"/>
          </a:p>
        </p:txBody>
      </p:sp>
      <p:sp>
        <p:nvSpPr>
          <p:cNvPr id="70660" name="Rectangle 4"/>
          <p:cNvSpPr>
            <a:spLocks noGrp="1" noChangeArrowheads="1"/>
          </p:cNvSpPr>
          <p:nvPr>
            <p:ph type="ftr" sz="quarter" idx="2"/>
          </p:nvPr>
        </p:nvSpPr>
        <p:spPr bwMode="auto">
          <a:xfrm>
            <a:off x="0" y="9361488"/>
            <a:ext cx="2938463" cy="4921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nSpc>
                <a:spcPct val="100000"/>
              </a:lnSpc>
              <a:spcBef>
                <a:spcPct val="0"/>
              </a:spcBef>
              <a:buClrTx/>
              <a:buFontTx/>
              <a:buNone/>
              <a:defRPr sz="1200" smtClean="0">
                <a:solidFill>
                  <a:schemeClr val="tx1"/>
                </a:solidFill>
              </a:defRPr>
            </a:lvl1pPr>
          </a:lstStyle>
          <a:p>
            <a:pPr>
              <a:defRPr/>
            </a:pPr>
            <a:endParaRPr lang="fr-FR"/>
          </a:p>
        </p:txBody>
      </p:sp>
      <p:sp>
        <p:nvSpPr>
          <p:cNvPr id="70661" name="Rectangle 5"/>
          <p:cNvSpPr>
            <a:spLocks noGrp="1" noChangeArrowheads="1"/>
          </p:cNvSpPr>
          <p:nvPr>
            <p:ph type="sldNum" sz="quarter" idx="3"/>
          </p:nvPr>
        </p:nvSpPr>
        <p:spPr bwMode="auto">
          <a:xfrm>
            <a:off x="3841750" y="9361488"/>
            <a:ext cx="2938463" cy="4921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lnSpc>
                <a:spcPct val="100000"/>
              </a:lnSpc>
              <a:spcBef>
                <a:spcPct val="0"/>
              </a:spcBef>
              <a:buClrTx/>
              <a:buFontTx/>
              <a:buNone/>
              <a:defRPr sz="1200" smtClean="0">
                <a:solidFill>
                  <a:schemeClr val="tx1"/>
                </a:solidFill>
              </a:defRPr>
            </a:lvl1pPr>
          </a:lstStyle>
          <a:p>
            <a:pPr>
              <a:defRPr/>
            </a:pPr>
            <a:fld id="{287E4597-6765-4F8E-88FB-AE6AF923D3AA}" type="slidenum">
              <a:rPr lang="en-GB"/>
              <a:pPr>
                <a:defRPr/>
              </a:pPr>
              <a:t>‹#›</a:t>
            </a:fld>
            <a:endParaRPr lang="en-GB"/>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38463" cy="4921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spcBef>
                <a:spcPct val="0"/>
              </a:spcBef>
              <a:buClrTx/>
              <a:buFontTx/>
              <a:buNone/>
              <a:defRPr sz="1200" smtClean="0">
                <a:solidFill>
                  <a:schemeClr val="tx1"/>
                </a:solidFill>
              </a:defRPr>
            </a:lvl1pPr>
          </a:lstStyle>
          <a:p>
            <a:pPr>
              <a:defRPr/>
            </a:pPr>
            <a:endParaRPr lang="fr-FR"/>
          </a:p>
        </p:txBody>
      </p:sp>
      <p:sp>
        <p:nvSpPr>
          <p:cNvPr id="6147" name="Rectangle 3"/>
          <p:cNvSpPr>
            <a:spLocks noGrp="1" noChangeArrowheads="1"/>
          </p:cNvSpPr>
          <p:nvPr>
            <p:ph type="dt" idx="1"/>
          </p:nvPr>
        </p:nvSpPr>
        <p:spPr bwMode="auto">
          <a:xfrm>
            <a:off x="3841750" y="0"/>
            <a:ext cx="2938463" cy="4921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buClrTx/>
              <a:buFontTx/>
              <a:buNone/>
              <a:defRPr sz="1200" smtClean="0">
                <a:solidFill>
                  <a:schemeClr val="tx1"/>
                </a:solidFill>
              </a:defRPr>
            </a:lvl1pPr>
          </a:lstStyle>
          <a:p>
            <a:pPr>
              <a:defRPr/>
            </a:pPr>
            <a:endParaRPr lang="fr-FR"/>
          </a:p>
        </p:txBody>
      </p:sp>
      <p:sp>
        <p:nvSpPr>
          <p:cNvPr id="22532" name="Rectangle 4"/>
          <p:cNvSpPr>
            <a:spLocks noGrp="1" noRot="1" noChangeAspect="1" noChangeArrowheads="1" noTextEdit="1"/>
          </p:cNvSpPr>
          <p:nvPr>
            <p:ph type="sldImg" idx="2"/>
          </p:nvPr>
        </p:nvSpPr>
        <p:spPr bwMode="auto">
          <a:xfrm>
            <a:off x="927100" y="739775"/>
            <a:ext cx="4927600" cy="3695700"/>
          </a:xfrm>
          <a:prstGeom prst="rect">
            <a:avLst/>
          </a:prstGeom>
          <a:noFill/>
          <a:ln w="9525">
            <a:solidFill>
              <a:srgbClr val="000000"/>
            </a:solidFill>
            <a:miter lim="800000"/>
            <a:headEnd/>
            <a:tailEnd/>
          </a:ln>
        </p:spPr>
      </p:sp>
      <p:sp>
        <p:nvSpPr>
          <p:cNvPr id="6149" name="Rectangle 5"/>
          <p:cNvSpPr>
            <a:spLocks noGrp="1" noChangeArrowheads="1"/>
          </p:cNvSpPr>
          <p:nvPr>
            <p:ph type="body" sz="quarter" idx="3"/>
          </p:nvPr>
        </p:nvSpPr>
        <p:spPr bwMode="auto">
          <a:xfrm>
            <a:off x="677863" y="4681538"/>
            <a:ext cx="5426075" cy="44338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6150" name="Rectangle 6"/>
          <p:cNvSpPr>
            <a:spLocks noGrp="1" noChangeArrowheads="1"/>
          </p:cNvSpPr>
          <p:nvPr>
            <p:ph type="ftr" sz="quarter" idx="4"/>
          </p:nvPr>
        </p:nvSpPr>
        <p:spPr bwMode="auto">
          <a:xfrm>
            <a:off x="0" y="9361488"/>
            <a:ext cx="2938463" cy="4921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nSpc>
                <a:spcPct val="100000"/>
              </a:lnSpc>
              <a:spcBef>
                <a:spcPct val="0"/>
              </a:spcBef>
              <a:buClrTx/>
              <a:buFontTx/>
              <a:buNone/>
              <a:defRPr sz="1200" smtClean="0">
                <a:solidFill>
                  <a:schemeClr val="tx1"/>
                </a:solidFill>
              </a:defRPr>
            </a:lvl1pPr>
          </a:lstStyle>
          <a:p>
            <a:pPr>
              <a:defRPr/>
            </a:pPr>
            <a:endParaRPr lang="fr-FR"/>
          </a:p>
        </p:txBody>
      </p:sp>
      <p:sp>
        <p:nvSpPr>
          <p:cNvPr id="6151" name="Rectangle 7"/>
          <p:cNvSpPr>
            <a:spLocks noGrp="1" noChangeArrowheads="1"/>
          </p:cNvSpPr>
          <p:nvPr>
            <p:ph type="sldNum" sz="quarter" idx="5"/>
          </p:nvPr>
        </p:nvSpPr>
        <p:spPr bwMode="auto">
          <a:xfrm>
            <a:off x="3841750" y="9361488"/>
            <a:ext cx="2938463" cy="4921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lnSpc>
                <a:spcPct val="100000"/>
              </a:lnSpc>
              <a:spcBef>
                <a:spcPct val="0"/>
              </a:spcBef>
              <a:buClrTx/>
              <a:buFontTx/>
              <a:buNone/>
              <a:defRPr sz="1200" smtClean="0">
                <a:solidFill>
                  <a:schemeClr val="tx1"/>
                </a:solidFill>
              </a:defRPr>
            </a:lvl1pPr>
          </a:lstStyle>
          <a:p>
            <a:pPr>
              <a:defRPr/>
            </a:pPr>
            <a:fld id="{8D89A6E2-E01E-42A3-B681-02F43FBED1B8}" type="slidenum">
              <a:rPr lang="en-GB"/>
              <a:pPr>
                <a:defRPr/>
              </a:pPr>
              <a:t>‹#›</a:t>
            </a:fld>
            <a:endParaRPr lang="en-GB"/>
          </a:p>
        </p:txBody>
      </p:sp>
    </p:spTree>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6EDA6ABC-A3C5-4803-864F-BC7FCF8F1DE7}" type="slidenum">
              <a:rPr lang="en-GB"/>
              <a:pPr/>
              <a:t>1</a:t>
            </a:fld>
            <a:endParaRPr lang="en-GB"/>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Rot="1" noChangeAspect="1" noChangeArrowheads="1" noTextEdit="1"/>
          </p:cNvSpPr>
          <p:nvPr>
            <p:ph type="sldImg"/>
          </p:nvPr>
        </p:nvSpPr>
        <p:spPr>
          <a:ln/>
        </p:spPr>
      </p:sp>
      <p:sp>
        <p:nvSpPr>
          <p:cNvPr id="29699"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Rot="1" noChangeAspect="1" noChangeArrowheads="1" noTextEdit="1"/>
          </p:cNvSpPr>
          <p:nvPr>
            <p:ph type="sldImg"/>
          </p:nvPr>
        </p:nvSpPr>
        <p:spPr>
          <a:ln/>
        </p:spPr>
      </p:sp>
      <p:sp>
        <p:nvSpPr>
          <p:cNvPr id="24579"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Rot="1" noChangeAspect="1" noChangeArrowheads="1" noTextEdit="1"/>
          </p:cNvSpPr>
          <p:nvPr>
            <p:ph type="sldImg"/>
          </p:nvPr>
        </p:nvSpPr>
        <p:spPr>
          <a:ln/>
        </p:spPr>
      </p:sp>
      <p:sp>
        <p:nvSpPr>
          <p:cNvPr id="25603"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Rot="1" noChangeAspect="1" noChangeArrowheads="1" noTextEdit="1"/>
          </p:cNvSpPr>
          <p:nvPr>
            <p:ph type="sldImg"/>
          </p:nvPr>
        </p:nvSpPr>
        <p:spPr>
          <a:ln/>
        </p:spPr>
      </p:sp>
      <p:sp>
        <p:nvSpPr>
          <p:cNvPr id="26627"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Rot="1" noChangeAspect="1" noChangeArrowheads="1" noTextEdit="1"/>
          </p:cNvSpPr>
          <p:nvPr>
            <p:ph type="sldImg"/>
          </p:nvPr>
        </p:nvSpPr>
        <p:spPr>
          <a:ln/>
        </p:spPr>
      </p:sp>
      <p:sp>
        <p:nvSpPr>
          <p:cNvPr id="28675"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Rot="1" noChangeAspect="1" noChangeArrowheads="1" noTextEdit="1"/>
          </p:cNvSpPr>
          <p:nvPr>
            <p:ph type="sldImg"/>
          </p:nvPr>
        </p:nvSpPr>
        <p:spPr>
          <a:ln/>
        </p:spPr>
      </p:sp>
      <p:sp>
        <p:nvSpPr>
          <p:cNvPr id="29699"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4.jpe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2"/>
          <p:cNvSpPr>
            <a:spLocks noChangeArrowheads="1"/>
          </p:cNvSpPr>
          <p:nvPr/>
        </p:nvSpPr>
        <p:spPr bwMode="auto">
          <a:xfrm>
            <a:off x="0" y="0"/>
            <a:ext cx="9144000" cy="212725"/>
          </a:xfrm>
          <a:prstGeom prst="rect">
            <a:avLst/>
          </a:prstGeom>
          <a:solidFill>
            <a:schemeClr val="tx1"/>
          </a:solidFill>
          <a:ln w="9525" algn="ctr">
            <a:noFill/>
            <a:miter lim="800000"/>
            <a:headEnd/>
            <a:tailEnd/>
          </a:ln>
          <a:effectLst/>
        </p:spPr>
        <p:txBody>
          <a:bodyPr wrap="none" anchor="ctr"/>
          <a:lstStyle/>
          <a:p>
            <a:pPr algn="ctr">
              <a:lnSpc>
                <a:spcPct val="100000"/>
              </a:lnSpc>
              <a:buClr>
                <a:srgbClr val="FFCC66"/>
              </a:buClr>
              <a:defRPr/>
            </a:pPr>
            <a:endParaRPr lang="en-US">
              <a:solidFill>
                <a:srgbClr val="E5E5FF"/>
              </a:solidFill>
              <a:latin typeface="Verdana" pitchFamily="34" charset="0"/>
            </a:endParaRPr>
          </a:p>
        </p:txBody>
      </p:sp>
      <p:sp>
        <p:nvSpPr>
          <p:cNvPr id="5" name="Rectangle 24"/>
          <p:cNvSpPr>
            <a:spLocks noChangeArrowheads="1"/>
          </p:cNvSpPr>
          <p:nvPr/>
        </p:nvSpPr>
        <p:spPr bwMode="auto">
          <a:xfrm>
            <a:off x="0" y="6553200"/>
            <a:ext cx="9144000" cy="304800"/>
          </a:xfrm>
          <a:prstGeom prst="rect">
            <a:avLst/>
          </a:prstGeom>
          <a:solidFill>
            <a:schemeClr val="tx2"/>
          </a:solidFill>
          <a:ln w="9525">
            <a:noFill/>
            <a:miter lim="800000"/>
            <a:headEnd/>
            <a:tailEnd/>
          </a:ln>
          <a:effectLst/>
        </p:spPr>
        <p:txBody>
          <a:bodyPr wrap="none" anchor="ctr"/>
          <a:lstStyle/>
          <a:p>
            <a:pPr algn="ctr">
              <a:lnSpc>
                <a:spcPct val="100000"/>
              </a:lnSpc>
              <a:buClr>
                <a:srgbClr val="FFCC66"/>
              </a:buClr>
              <a:defRPr/>
            </a:pPr>
            <a:endParaRPr lang="en-US">
              <a:solidFill>
                <a:schemeClr val="bg2"/>
              </a:solidFill>
              <a:latin typeface="Verdana" pitchFamily="34" charset="0"/>
            </a:endParaRPr>
          </a:p>
        </p:txBody>
      </p:sp>
      <p:sp>
        <p:nvSpPr>
          <p:cNvPr id="6" name="Rectangle 31"/>
          <p:cNvSpPr>
            <a:spLocks noChangeArrowheads="1"/>
          </p:cNvSpPr>
          <p:nvPr/>
        </p:nvSpPr>
        <p:spPr bwMode="auto">
          <a:xfrm>
            <a:off x="0" y="836613"/>
            <a:ext cx="9144000" cy="860425"/>
          </a:xfrm>
          <a:prstGeom prst="rect">
            <a:avLst/>
          </a:prstGeom>
          <a:solidFill>
            <a:schemeClr val="bg1"/>
          </a:solidFill>
          <a:ln w="9525" algn="ctr">
            <a:noFill/>
            <a:miter lim="800000"/>
            <a:headEnd/>
            <a:tailEnd/>
          </a:ln>
          <a:effectLst/>
        </p:spPr>
        <p:txBody>
          <a:bodyPr wrap="none" anchor="ctr"/>
          <a:lstStyle/>
          <a:p>
            <a:pPr>
              <a:defRPr/>
            </a:pPr>
            <a:endParaRPr lang="en-US"/>
          </a:p>
        </p:txBody>
      </p:sp>
      <p:sp>
        <p:nvSpPr>
          <p:cNvPr id="7" name="Rectangle 39"/>
          <p:cNvSpPr>
            <a:spLocks noChangeArrowheads="1"/>
          </p:cNvSpPr>
          <p:nvPr/>
        </p:nvSpPr>
        <p:spPr bwMode="auto">
          <a:xfrm>
            <a:off x="4341813" y="209550"/>
            <a:ext cx="4802187" cy="852488"/>
          </a:xfrm>
          <a:prstGeom prst="rect">
            <a:avLst/>
          </a:prstGeom>
          <a:solidFill>
            <a:schemeClr val="tx1"/>
          </a:solidFill>
          <a:ln w="9525" algn="ctr">
            <a:noFill/>
            <a:miter lim="800000"/>
            <a:headEnd/>
            <a:tailEnd/>
          </a:ln>
          <a:effectLst/>
        </p:spPr>
        <p:txBody>
          <a:bodyPr wrap="none" anchor="ctr"/>
          <a:lstStyle/>
          <a:p>
            <a:pPr algn="ctr">
              <a:lnSpc>
                <a:spcPct val="100000"/>
              </a:lnSpc>
              <a:buClr>
                <a:srgbClr val="FFCC66"/>
              </a:buClr>
              <a:defRPr/>
            </a:pPr>
            <a:endParaRPr lang="en-US">
              <a:latin typeface="Verdana" pitchFamily="34" charset="0"/>
            </a:endParaRPr>
          </a:p>
        </p:txBody>
      </p:sp>
      <p:sp>
        <p:nvSpPr>
          <p:cNvPr id="8" name="Oval 40"/>
          <p:cNvSpPr>
            <a:spLocks noChangeArrowheads="1"/>
          </p:cNvSpPr>
          <p:nvPr/>
        </p:nvSpPr>
        <p:spPr bwMode="auto">
          <a:xfrm>
            <a:off x="3884613" y="207963"/>
            <a:ext cx="887412" cy="860425"/>
          </a:xfrm>
          <a:prstGeom prst="ellipse">
            <a:avLst/>
          </a:prstGeom>
          <a:solidFill>
            <a:schemeClr val="bg1"/>
          </a:solidFill>
          <a:ln w="9525" algn="ctr">
            <a:noFill/>
            <a:round/>
            <a:headEnd/>
            <a:tailEnd/>
          </a:ln>
          <a:effectLst/>
        </p:spPr>
        <p:txBody>
          <a:bodyPr wrap="none" anchor="ctr"/>
          <a:lstStyle/>
          <a:p>
            <a:pPr>
              <a:defRPr/>
            </a:pPr>
            <a:endParaRPr lang="en-US"/>
          </a:p>
        </p:txBody>
      </p:sp>
      <p:pic>
        <p:nvPicPr>
          <p:cNvPr id="9" name="Picture 46" descr="eu_logo2"/>
          <p:cNvPicPr>
            <a:picLocks noChangeAspect="1" noChangeArrowheads="1"/>
          </p:cNvPicPr>
          <p:nvPr/>
        </p:nvPicPr>
        <p:blipFill>
          <a:blip r:embed="rId2" cstate="print"/>
          <a:srcRect/>
          <a:stretch>
            <a:fillRect/>
          </a:stretch>
        </p:blipFill>
        <p:spPr bwMode="auto">
          <a:xfrm>
            <a:off x="7870825" y="5694363"/>
            <a:ext cx="809625" cy="571500"/>
          </a:xfrm>
          <a:prstGeom prst="rect">
            <a:avLst/>
          </a:prstGeom>
          <a:noFill/>
          <a:ln w="25400">
            <a:noFill/>
            <a:miter lim="800000"/>
            <a:headEnd/>
            <a:tailEnd/>
          </a:ln>
        </p:spPr>
      </p:pic>
      <p:sp>
        <p:nvSpPr>
          <p:cNvPr id="10" name="Text Box 48"/>
          <p:cNvSpPr txBox="1">
            <a:spLocks noChangeArrowheads="1"/>
          </p:cNvSpPr>
          <p:nvPr/>
        </p:nvSpPr>
        <p:spPr bwMode="auto">
          <a:xfrm>
            <a:off x="0" y="6491288"/>
            <a:ext cx="2582863" cy="366712"/>
          </a:xfrm>
          <a:prstGeom prst="rect">
            <a:avLst/>
          </a:prstGeom>
          <a:noFill/>
          <a:ln w="9525" algn="ctr">
            <a:noFill/>
            <a:miter lim="800000"/>
            <a:headEnd/>
            <a:tailEnd/>
          </a:ln>
          <a:effectLst/>
        </p:spPr>
        <p:txBody>
          <a:bodyPr>
            <a:spAutoFit/>
          </a:bodyPr>
          <a:lstStyle/>
          <a:p>
            <a:pPr>
              <a:lnSpc>
                <a:spcPct val="100000"/>
              </a:lnSpc>
              <a:spcBef>
                <a:spcPct val="50000"/>
              </a:spcBef>
              <a:buClr>
                <a:srgbClr val="FFCC66"/>
              </a:buClr>
              <a:buFontTx/>
              <a:buNone/>
              <a:defRPr/>
            </a:pPr>
            <a:r>
              <a:rPr lang="en-GB" sz="1200">
                <a:solidFill>
                  <a:schemeClr val="tx1"/>
                </a:solidFill>
                <a:latin typeface="Verdana" pitchFamily="34" charset="0"/>
              </a:rPr>
              <a:t>EGEE-III INFSO-RI-222667</a:t>
            </a:r>
            <a:r>
              <a:rPr lang="en-GB">
                <a:solidFill>
                  <a:schemeClr val="tx1"/>
                </a:solidFill>
                <a:latin typeface="Verdana" pitchFamily="34" charset="0"/>
              </a:rPr>
              <a:t> </a:t>
            </a:r>
          </a:p>
        </p:txBody>
      </p:sp>
      <p:pic>
        <p:nvPicPr>
          <p:cNvPr id="11" name="Picture 53" descr="egee_bigger"/>
          <p:cNvPicPr>
            <a:picLocks noChangeAspect="1" noChangeArrowheads="1"/>
          </p:cNvPicPr>
          <p:nvPr/>
        </p:nvPicPr>
        <p:blipFill>
          <a:blip r:embed="rId3" cstate="print"/>
          <a:srcRect/>
          <a:stretch>
            <a:fillRect/>
          </a:stretch>
        </p:blipFill>
        <p:spPr bwMode="auto">
          <a:xfrm>
            <a:off x="2168525" y="344488"/>
            <a:ext cx="2390775" cy="590550"/>
          </a:xfrm>
          <a:prstGeom prst="rect">
            <a:avLst/>
          </a:prstGeom>
          <a:noFill/>
          <a:ln w="9525">
            <a:noFill/>
            <a:miter lim="800000"/>
            <a:headEnd/>
            <a:tailEnd/>
          </a:ln>
        </p:spPr>
      </p:pic>
      <p:sp>
        <p:nvSpPr>
          <p:cNvPr id="12" name="Text Box 56"/>
          <p:cNvSpPr txBox="1">
            <a:spLocks noChangeArrowheads="1"/>
          </p:cNvSpPr>
          <p:nvPr/>
        </p:nvSpPr>
        <p:spPr bwMode="auto">
          <a:xfrm>
            <a:off x="4903788" y="696913"/>
            <a:ext cx="4025900" cy="366712"/>
          </a:xfrm>
          <a:prstGeom prst="rect">
            <a:avLst/>
          </a:prstGeom>
          <a:noFill/>
          <a:ln w="9525" algn="ctr">
            <a:noFill/>
            <a:miter lim="800000"/>
            <a:headEnd/>
            <a:tailEnd/>
          </a:ln>
          <a:effectLst/>
        </p:spPr>
        <p:txBody>
          <a:bodyPr>
            <a:spAutoFit/>
          </a:bodyPr>
          <a:lstStyle/>
          <a:p>
            <a:pPr>
              <a:lnSpc>
                <a:spcPct val="100000"/>
              </a:lnSpc>
              <a:buClr>
                <a:srgbClr val="FFCC66"/>
              </a:buClr>
              <a:buFontTx/>
              <a:buNone/>
              <a:defRPr/>
            </a:pPr>
            <a:r>
              <a:rPr lang="en-GB">
                <a:solidFill>
                  <a:schemeClr val="bg1"/>
                </a:solidFill>
              </a:rPr>
              <a:t>Enabling Grids for E-sciencE</a:t>
            </a:r>
          </a:p>
        </p:txBody>
      </p:sp>
      <p:pic>
        <p:nvPicPr>
          <p:cNvPr id="13" name="Picture 59" descr="EGEE 30y"/>
          <p:cNvPicPr>
            <a:picLocks noChangeAspect="1" noChangeArrowheads="1"/>
          </p:cNvPicPr>
          <p:nvPr/>
        </p:nvPicPr>
        <p:blipFill>
          <a:blip r:embed="rId4" cstate="print"/>
          <a:srcRect/>
          <a:stretch>
            <a:fillRect/>
          </a:stretch>
        </p:blipFill>
        <p:spPr bwMode="auto">
          <a:xfrm>
            <a:off x="0" y="212725"/>
            <a:ext cx="1798638" cy="5400675"/>
          </a:xfrm>
          <a:prstGeom prst="rect">
            <a:avLst/>
          </a:prstGeom>
          <a:noFill/>
          <a:ln w="9525">
            <a:noFill/>
            <a:miter lim="800000"/>
            <a:headEnd/>
            <a:tailEnd/>
          </a:ln>
        </p:spPr>
      </p:pic>
      <p:sp>
        <p:nvSpPr>
          <p:cNvPr id="14" name="Text Box 62"/>
          <p:cNvSpPr txBox="1">
            <a:spLocks noChangeArrowheads="1"/>
          </p:cNvSpPr>
          <p:nvPr/>
        </p:nvSpPr>
        <p:spPr bwMode="auto">
          <a:xfrm>
            <a:off x="0" y="5861050"/>
            <a:ext cx="1868488" cy="336550"/>
          </a:xfrm>
          <a:prstGeom prst="rect">
            <a:avLst/>
          </a:prstGeom>
          <a:noFill/>
          <a:ln w="25400" algn="ctr">
            <a:noFill/>
            <a:miter lim="800000"/>
            <a:headEnd/>
            <a:tailEnd/>
          </a:ln>
          <a:effectLst/>
        </p:spPr>
        <p:txBody>
          <a:bodyPr wrap="none">
            <a:spAutoFit/>
          </a:bodyPr>
          <a:lstStyle/>
          <a:p>
            <a:pPr>
              <a:lnSpc>
                <a:spcPct val="100000"/>
              </a:lnSpc>
              <a:buClr>
                <a:srgbClr val="FFCC66"/>
              </a:buClr>
              <a:buFontTx/>
              <a:buNone/>
              <a:defRPr/>
            </a:pPr>
            <a:r>
              <a:rPr lang="en-GB" sz="1600" b="1"/>
              <a:t>www.eu-egee.org</a:t>
            </a:r>
          </a:p>
        </p:txBody>
      </p:sp>
      <p:pic>
        <p:nvPicPr>
          <p:cNvPr id="15" name="Picture 63" descr="InfsoMedia_EN_RGB_Hi"/>
          <p:cNvPicPr>
            <a:picLocks noChangeAspect="1" noChangeArrowheads="1"/>
          </p:cNvPicPr>
          <p:nvPr userDrawn="1"/>
        </p:nvPicPr>
        <p:blipFill>
          <a:blip r:embed="rId5" cstate="print"/>
          <a:srcRect/>
          <a:stretch>
            <a:fillRect/>
          </a:stretch>
        </p:blipFill>
        <p:spPr bwMode="auto">
          <a:xfrm>
            <a:off x="6329363" y="5592763"/>
            <a:ext cx="1336675" cy="858837"/>
          </a:xfrm>
          <a:prstGeom prst="rect">
            <a:avLst/>
          </a:prstGeom>
          <a:noFill/>
          <a:ln w="9525">
            <a:noFill/>
            <a:miter lim="800000"/>
            <a:headEnd/>
            <a:tailEnd/>
          </a:ln>
        </p:spPr>
      </p:pic>
      <p:sp>
        <p:nvSpPr>
          <p:cNvPr id="16" name="Text Box 64"/>
          <p:cNvSpPr txBox="1">
            <a:spLocks noChangeArrowheads="1"/>
          </p:cNvSpPr>
          <p:nvPr userDrawn="1"/>
        </p:nvSpPr>
        <p:spPr bwMode="auto">
          <a:xfrm>
            <a:off x="5643563" y="6491288"/>
            <a:ext cx="3500437" cy="366712"/>
          </a:xfrm>
          <a:prstGeom prst="rect">
            <a:avLst/>
          </a:prstGeom>
          <a:noFill/>
          <a:ln w="9525" algn="ctr">
            <a:noFill/>
            <a:miter lim="800000"/>
            <a:headEnd/>
            <a:tailEnd/>
          </a:ln>
          <a:effectLst/>
        </p:spPr>
        <p:txBody>
          <a:bodyPr>
            <a:spAutoFit/>
          </a:bodyPr>
          <a:lstStyle/>
          <a:p>
            <a:pPr>
              <a:lnSpc>
                <a:spcPct val="100000"/>
              </a:lnSpc>
              <a:spcBef>
                <a:spcPct val="50000"/>
              </a:spcBef>
              <a:buClr>
                <a:srgbClr val="FFCC66"/>
              </a:buClr>
              <a:buFontTx/>
              <a:buNone/>
              <a:defRPr/>
            </a:pPr>
            <a:r>
              <a:rPr lang="en-GB" sz="1200">
                <a:latin typeface="Verdana" pitchFamily="34" charset="0"/>
              </a:rPr>
              <a:t>EGEE and gLite are registered trademarks</a:t>
            </a:r>
            <a:r>
              <a:rPr lang="en-GB"/>
              <a:t> </a:t>
            </a:r>
          </a:p>
        </p:txBody>
      </p:sp>
      <p:sp>
        <p:nvSpPr>
          <p:cNvPr id="23575" name="Rectangle 23"/>
          <p:cNvSpPr>
            <a:spLocks noGrp="1" noChangeArrowheads="1"/>
          </p:cNvSpPr>
          <p:nvPr>
            <p:ph type="subTitle" idx="1"/>
          </p:nvPr>
        </p:nvSpPr>
        <p:spPr>
          <a:xfrm>
            <a:off x="2160588" y="3189980"/>
            <a:ext cx="6518275" cy="1926070"/>
          </a:xfrm>
        </p:spPr>
        <p:txBody>
          <a:bodyPr/>
          <a:lstStyle>
            <a:lvl1pPr marL="0" indent="0">
              <a:buFontTx/>
              <a:buNone/>
              <a:defRPr sz="2000" i="1"/>
            </a:lvl1pPr>
          </a:lstStyle>
          <a:p>
            <a:r>
              <a:rPr lang="en-GB"/>
              <a:t>Click to edit Master subtitle style</a:t>
            </a:r>
          </a:p>
          <a:p>
            <a:r>
              <a:rPr lang="en-GB"/>
              <a:t>Date of Event</a:t>
            </a:r>
          </a:p>
        </p:txBody>
      </p:sp>
      <p:sp>
        <p:nvSpPr>
          <p:cNvPr id="23579" name="Rectangle 27"/>
          <p:cNvSpPr>
            <a:spLocks noGrp="1" noChangeArrowheads="1"/>
          </p:cNvSpPr>
          <p:nvPr>
            <p:ph type="ctrTitle"/>
          </p:nvPr>
        </p:nvSpPr>
        <p:spPr>
          <a:xfrm>
            <a:off x="2155825" y="1473143"/>
            <a:ext cx="6518275" cy="1399442"/>
          </a:xfrm>
        </p:spPr>
        <p:txBody>
          <a:bodyPr anchor="t"/>
          <a:lstStyle>
            <a:lvl1pPr algn="l">
              <a:defRPr sz="3600">
                <a:solidFill>
                  <a:schemeClr val="tx1"/>
                </a:solidFill>
              </a:defRPr>
            </a:lvl1pPr>
          </a:lstStyle>
          <a:p>
            <a:r>
              <a:rPr lang="en-GB"/>
              <a:t>Click to edit Master 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4" name="Rectangle 8"/>
          <p:cNvSpPr>
            <a:spLocks noChangeArrowheads="1"/>
          </p:cNvSpPr>
          <p:nvPr/>
        </p:nvSpPr>
        <p:spPr bwMode="auto">
          <a:xfrm>
            <a:off x="0" y="6553200"/>
            <a:ext cx="9144000" cy="304800"/>
          </a:xfrm>
          <a:prstGeom prst="rect">
            <a:avLst/>
          </a:prstGeom>
          <a:solidFill>
            <a:schemeClr val="tx2"/>
          </a:solidFill>
          <a:ln w="9525">
            <a:noFill/>
            <a:miter lim="800000"/>
            <a:headEnd/>
            <a:tailEnd/>
          </a:ln>
          <a:effectLst/>
        </p:spPr>
        <p:txBody>
          <a:bodyPr wrap="none" anchor="ctr"/>
          <a:lstStyle/>
          <a:p>
            <a:pPr>
              <a:defRPr/>
            </a:pPr>
            <a:endParaRPr lang="en-US"/>
          </a:p>
        </p:txBody>
      </p:sp>
      <p:sp>
        <p:nvSpPr>
          <p:cNvPr id="5" name="Rectangle 4"/>
          <p:cNvSpPr>
            <a:spLocks noChangeArrowheads="1"/>
          </p:cNvSpPr>
          <p:nvPr/>
        </p:nvSpPr>
        <p:spPr bwMode="auto">
          <a:xfrm>
            <a:off x="1825625" y="0"/>
            <a:ext cx="7315200" cy="838200"/>
          </a:xfrm>
          <a:prstGeom prst="rect">
            <a:avLst/>
          </a:prstGeom>
          <a:solidFill>
            <a:srgbClr val="325FAF"/>
          </a:solidFill>
          <a:ln w="9525">
            <a:noFill/>
            <a:miter lim="800000"/>
            <a:headEnd/>
            <a:tailEnd/>
          </a:ln>
          <a:effectLst/>
        </p:spPr>
        <p:txBody>
          <a:bodyPr wrap="none" anchor="ctr"/>
          <a:lstStyle/>
          <a:p>
            <a:pPr algn="ctr">
              <a:lnSpc>
                <a:spcPct val="100000"/>
              </a:lnSpc>
              <a:buClr>
                <a:srgbClr val="FFCC66"/>
              </a:buClr>
              <a:defRPr/>
            </a:pPr>
            <a:endParaRPr lang="en-US">
              <a:solidFill>
                <a:schemeClr val="tx1"/>
              </a:solidFill>
            </a:endParaRPr>
          </a:p>
        </p:txBody>
      </p:sp>
      <p:sp>
        <p:nvSpPr>
          <p:cNvPr id="6" name="Rectangle 120"/>
          <p:cNvSpPr>
            <a:spLocks noChangeArrowheads="1"/>
          </p:cNvSpPr>
          <p:nvPr/>
        </p:nvSpPr>
        <p:spPr bwMode="auto">
          <a:xfrm>
            <a:off x="1774825" y="687388"/>
            <a:ext cx="7369175" cy="146050"/>
          </a:xfrm>
          <a:prstGeom prst="rect">
            <a:avLst/>
          </a:prstGeom>
          <a:solidFill>
            <a:srgbClr val="2B519A"/>
          </a:solidFill>
          <a:ln w="9525">
            <a:noFill/>
            <a:miter lim="800000"/>
            <a:headEnd/>
            <a:tailEnd/>
          </a:ln>
          <a:effectLst/>
        </p:spPr>
        <p:txBody>
          <a:bodyPr wrap="none" anchor="ctr"/>
          <a:lstStyle/>
          <a:p>
            <a:pPr algn="ctr">
              <a:lnSpc>
                <a:spcPct val="100000"/>
              </a:lnSpc>
              <a:spcBef>
                <a:spcPct val="0"/>
              </a:spcBef>
              <a:buClrTx/>
              <a:buFontTx/>
              <a:buNone/>
              <a:defRPr/>
            </a:pPr>
            <a:endParaRPr lang="en-US">
              <a:solidFill>
                <a:schemeClr val="tx1"/>
              </a:solidFill>
              <a:latin typeface="Verdana" pitchFamily="34" charset="0"/>
            </a:endParaRPr>
          </a:p>
        </p:txBody>
      </p:sp>
      <p:sp>
        <p:nvSpPr>
          <p:cNvPr id="7" name="Oval 121"/>
          <p:cNvSpPr>
            <a:spLocks noChangeArrowheads="1"/>
          </p:cNvSpPr>
          <p:nvPr/>
        </p:nvSpPr>
        <p:spPr bwMode="auto">
          <a:xfrm>
            <a:off x="1398588" y="0"/>
            <a:ext cx="838200" cy="838200"/>
          </a:xfrm>
          <a:prstGeom prst="ellipse">
            <a:avLst/>
          </a:prstGeom>
          <a:solidFill>
            <a:schemeClr val="bg1"/>
          </a:solidFill>
          <a:ln w="9525">
            <a:noFill/>
            <a:round/>
            <a:headEnd/>
            <a:tailEnd/>
          </a:ln>
          <a:effectLst/>
        </p:spPr>
        <p:txBody>
          <a:bodyPr wrap="none" anchor="ctr"/>
          <a:lstStyle/>
          <a:p>
            <a:pPr>
              <a:defRPr/>
            </a:pPr>
            <a:endParaRPr lang="en-US"/>
          </a:p>
        </p:txBody>
      </p:sp>
      <p:graphicFrame>
        <p:nvGraphicFramePr>
          <p:cNvPr id="8" name="Group 123"/>
          <p:cNvGraphicFramePr>
            <a:graphicFrameLocks noGrp="1"/>
          </p:cNvGraphicFramePr>
          <p:nvPr/>
        </p:nvGraphicFramePr>
        <p:xfrm>
          <a:off x="255588" y="644525"/>
          <a:ext cx="3652837" cy="327025"/>
        </p:xfrm>
        <a:graphic>
          <a:graphicData uri="http://schemas.openxmlformats.org/drawingml/2006/table">
            <a:tbl>
              <a:tblPr/>
              <a:tblGrid>
                <a:gridCol w="3652837"/>
              </a:tblGrid>
              <a:tr h="327025">
                <a:tc>
                  <a:txBody>
                    <a:bodyPr/>
                    <a:lstStyle/>
                    <a:p>
                      <a:pPr marL="0" marR="0" lvl="0" indent="0" algn="r" defTabSz="914400" rtl="0" eaLnBrk="1" fontAlgn="base" latinLnBrk="0" hangingPunct="1">
                        <a:lnSpc>
                          <a:spcPct val="100000"/>
                        </a:lnSpc>
                        <a:spcBef>
                          <a:spcPct val="20000"/>
                        </a:spcBef>
                        <a:spcAft>
                          <a:spcPct val="0"/>
                        </a:spcAft>
                        <a:buClr>
                          <a:srgbClr val="F1AF00"/>
                        </a:buClr>
                        <a:buSzTx/>
                        <a:buFontTx/>
                        <a:buNone/>
                        <a:tabLst/>
                      </a:pPr>
                      <a:r>
                        <a:rPr kumimoji="0" lang="en-GB" sz="900" b="1" i="0" u="none" strike="noStrike" cap="none" normalizeH="0" baseline="0" smtClean="0">
                          <a:ln>
                            <a:noFill/>
                          </a:ln>
                          <a:solidFill>
                            <a:schemeClr val="bg1"/>
                          </a:solidFill>
                          <a:effectLst/>
                          <a:latin typeface="Arial" charset="0"/>
                          <a:ea typeface="ＭＳ Ｐゴシック" charset="-128"/>
                        </a:rPr>
                        <a:t>Enabling Grids for E-sciencE</a:t>
                      </a:r>
                    </a:p>
                  </a:txBody>
                  <a:tcPr horzOverflow="overflow">
                    <a:lnL>
                      <a:noFill/>
                    </a:lnL>
                    <a:lnR>
                      <a:noFill/>
                    </a:lnR>
                    <a:lnT>
                      <a:noFill/>
                    </a:lnT>
                    <a:lnB>
                      <a:noFill/>
                    </a:lnB>
                    <a:lnTlToBr>
                      <a:noFill/>
                    </a:lnTlToBr>
                    <a:lnBlToTr>
                      <a:noFill/>
                    </a:lnBlToTr>
                    <a:noFill/>
                  </a:tcPr>
                </a:tc>
              </a:tr>
            </a:tbl>
          </a:graphicData>
        </a:graphic>
      </p:graphicFrame>
      <p:sp>
        <p:nvSpPr>
          <p:cNvPr id="9" name="Text Box 130"/>
          <p:cNvSpPr txBox="1">
            <a:spLocks noChangeArrowheads="1"/>
          </p:cNvSpPr>
          <p:nvPr/>
        </p:nvSpPr>
        <p:spPr bwMode="auto">
          <a:xfrm>
            <a:off x="0" y="6491288"/>
            <a:ext cx="3090863" cy="366712"/>
          </a:xfrm>
          <a:prstGeom prst="rect">
            <a:avLst/>
          </a:prstGeom>
          <a:noFill/>
          <a:ln w="9525" algn="ctr">
            <a:noFill/>
            <a:miter lim="800000"/>
            <a:headEnd/>
            <a:tailEnd/>
          </a:ln>
          <a:effectLst/>
        </p:spPr>
        <p:txBody>
          <a:bodyPr>
            <a:spAutoFit/>
          </a:bodyPr>
          <a:lstStyle/>
          <a:p>
            <a:pPr>
              <a:lnSpc>
                <a:spcPct val="100000"/>
              </a:lnSpc>
              <a:spcBef>
                <a:spcPct val="50000"/>
              </a:spcBef>
              <a:buClr>
                <a:srgbClr val="FFCC66"/>
              </a:buClr>
              <a:buFontTx/>
              <a:buNone/>
              <a:defRPr/>
            </a:pPr>
            <a:r>
              <a:rPr lang="en-GB" sz="1200">
                <a:solidFill>
                  <a:schemeClr val="tx1"/>
                </a:solidFill>
              </a:rPr>
              <a:t>EGEE-III INFSO-RI-222667</a:t>
            </a:r>
            <a:r>
              <a:rPr lang="en-GB">
                <a:solidFill>
                  <a:schemeClr val="tx1"/>
                </a:solidFill>
                <a:latin typeface="Verdana" pitchFamily="34" charset="0"/>
              </a:rPr>
              <a:t> </a:t>
            </a:r>
          </a:p>
        </p:txBody>
      </p:sp>
      <p:pic>
        <p:nvPicPr>
          <p:cNvPr id="10" name="Picture 136" descr="egee"/>
          <p:cNvPicPr>
            <a:picLocks noChangeAspect="1" noChangeArrowheads="1"/>
          </p:cNvPicPr>
          <p:nvPr/>
        </p:nvPicPr>
        <p:blipFill>
          <a:blip r:embed="rId2" cstate="print"/>
          <a:srcRect/>
          <a:stretch>
            <a:fillRect/>
          </a:stretch>
        </p:blipFill>
        <p:spPr bwMode="auto">
          <a:xfrm>
            <a:off x="114300" y="184150"/>
            <a:ext cx="2009775" cy="495300"/>
          </a:xfrm>
          <a:prstGeom prst="rect">
            <a:avLst/>
          </a:prstGeom>
          <a:noFill/>
          <a:ln w="9525">
            <a:noFill/>
            <a:miter lim="800000"/>
            <a:headEnd/>
            <a:tailEnd/>
          </a:ln>
        </p:spPr>
      </p:pic>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Rectangle 11"/>
          <p:cNvSpPr>
            <a:spLocks noGrp="1" noChangeArrowheads="1"/>
          </p:cNvSpPr>
          <p:nvPr>
            <p:ph type="ftr" sz="quarter" idx="10"/>
          </p:nvPr>
        </p:nvSpPr>
        <p:spPr/>
        <p:txBody>
          <a:bodyPr/>
          <a:lstStyle>
            <a:lvl1pPr>
              <a:defRPr smtClean="0"/>
            </a:lvl1pPr>
          </a:lstStyle>
          <a:p>
            <a:pPr>
              <a:defRPr/>
            </a:pPr>
            <a:r>
              <a:rPr lang="en-US"/>
              <a:t>NA4 EGI Tasks — C. Loomis — 27 Jan. 2009</a:t>
            </a:r>
            <a:endParaRPr lang="en-GB"/>
          </a:p>
        </p:txBody>
      </p:sp>
      <p:sp>
        <p:nvSpPr>
          <p:cNvPr id="12" name="Rectangle 12"/>
          <p:cNvSpPr>
            <a:spLocks noGrp="1" noChangeArrowheads="1"/>
          </p:cNvSpPr>
          <p:nvPr>
            <p:ph type="sldNum" sz="quarter" idx="11"/>
          </p:nvPr>
        </p:nvSpPr>
        <p:spPr/>
        <p:txBody>
          <a:bodyPr/>
          <a:lstStyle>
            <a:lvl1pPr>
              <a:defRPr smtClean="0"/>
            </a:lvl1pPr>
          </a:lstStyle>
          <a:p>
            <a:pPr>
              <a:defRPr/>
            </a:pPr>
            <a:fld id="{EDF93DED-5044-419A-A138-AE0BA87EE508}"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4" name="Rectangle 8"/>
          <p:cNvSpPr>
            <a:spLocks noChangeArrowheads="1"/>
          </p:cNvSpPr>
          <p:nvPr/>
        </p:nvSpPr>
        <p:spPr bwMode="auto">
          <a:xfrm>
            <a:off x="0" y="6553200"/>
            <a:ext cx="9144000" cy="304800"/>
          </a:xfrm>
          <a:prstGeom prst="rect">
            <a:avLst/>
          </a:prstGeom>
          <a:solidFill>
            <a:schemeClr val="tx2"/>
          </a:solidFill>
          <a:ln w="9525">
            <a:noFill/>
            <a:miter lim="800000"/>
            <a:headEnd/>
            <a:tailEnd/>
          </a:ln>
          <a:effectLst/>
        </p:spPr>
        <p:txBody>
          <a:bodyPr wrap="none" anchor="ctr"/>
          <a:lstStyle/>
          <a:p>
            <a:pPr>
              <a:defRPr/>
            </a:pPr>
            <a:endParaRPr lang="en-US"/>
          </a:p>
        </p:txBody>
      </p:sp>
      <p:sp>
        <p:nvSpPr>
          <p:cNvPr id="5" name="Rectangle 4"/>
          <p:cNvSpPr>
            <a:spLocks noChangeArrowheads="1"/>
          </p:cNvSpPr>
          <p:nvPr/>
        </p:nvSpPr>
        <p:spPr bwMode="auto">
          <a:xfrm>
            <a:off x="1825625" y="0"/>
            <a:ext cx="7315200" cy="838200"/>
          </a:xfrm>
          <a:prstGeom prst="rect">
            <a:avLst/>
          </a:prstGeom>
          <a:solidFill>
            <a:srgbClr val="325FAF"/>
          </a:solidFill>
          <a:ln w="9525">
            <a:noFill/>
            <a:miter lim="800000"/>
            <a:headEnd/>
            <a:tailEnd/>
          </a:ln>
          <a:effectLst/>
        </p:spPr>
        <p:txBody>
          <a:bodyPr wrap="none" anchor="ctr"/>
          <a:lstStyle/>
          <a:p>
            <a:pPr algn="ctr">
              <a:lnSpc>
                <a:spcPct val="100000"/>
              </a:lnSpc>
              <a:buClr>
                <a:srgbClr val="FFCC66"/>
              </a:buClr>
              <a:defRPr/>
            </a:pPr>
            <a:endParaRPr lang="en-US">
              <a:solidFill>
                <a:schemeClr val="tx1"/>
              </a:solidFill>
            </a:endParaRPr>
          </a:p>
        </p:txBody>
      </p:sp>
      <p:sp>
        <p:nvSpPr>
          <p:cNvPr id="6" name="Rectangle 120"/>
          <p:cNvSpPr>
            <a:spLocks noChangeArrowheads="1"/>
          </p:cNvSpPr>
          <p:nvPr/>
        </p:nvSpPr>
        <p:spPr bwMode="auto">
          <a:xfrm>
            <a:off x="1774825" y="687388"/>
            <a:ext cx="7369175" cy="146050"/>
          </a:xfrm>
          <a:prstGeom prst="rect">
            <a:avLst/>
          </a:prstGeom>
          <a:solidFill>
            <a:srgbClr val="2B519A"/>
          </a:solidFill>
          <a:ln w="9525">
            <a:noFill/>
            <a:miter lim="800000"/>
            <a:headEnd/>
            <a:tailEnd/>
          </a:ln>
          <a:effectLst/>
        </p:spPr>
        <p:txBody>
          <a:bodyPr wrap="none" anchor="ctr"/>
          <a:lstStyle/>
          <a:p>
            <a:pPr algn="ctr">
              <a:lnSpc>
                <a:spcPct val="100000"/>
              </a:lnSpc>
              <a:spcBef>
                <a:spcPct val="0"/>
              </a:spcBef>
              <a:buClrTx/>
              <a:buFontTx/>
              <a:buNone/>
              <a:defRPr/>
            </a:pPr>
            <a:endParaRPr lang="en-US">
              <a:solidFill>
                <a:schemeClr val="tx1"/>
              </a:solidFill>
              <a:latin typeface="Verdana" pitchFamily="34" charset="0"/>
            </a:endParaRPr>
          </a:p>
        </p:txBody>
      </p:sp>
      <p:sp>
        <p:nvSpPr>
          <p:cNvPr id="7" name="Oval 121"/>
          <p:cNvSpPr>
            <a:spLocks noChangeArrowheads="1"/>
          </p:cNvSpPr>
          <p:nvPr/>
        </p:nvSpPr>
        <p:spPr bwMode="auto">
          <a:xfrm>
            <a:off x="1398588" y="0"/>
            <a:ext cx="838200" cy="838200"/>
          </a:xfrm>
          <a:prstGeom prst="ellipse">
            <a:avLst/>
          </a:prstGeom>
          <a:solidFill>
            <a:schemeClr val="bg1"/>
          </a:solidFill>
          <a:ln w="9525">
            <a:noFill/>
            <a:round/>
            <a:headEnd/>
            <a:tailEnd/>
          </a:ln>
          <a:effectLst/>
        </p:spPr>
        <p:txBody>
          <a:bodyPr wrap="none" anchor="ctr"/>
          <a:lstStyle/>
          <a:p>
            <a:pPr>
              <a:defRPr/>
            </a:pPr>
            <a:endParaRPr lang="en-US"/>
          </a:p>
        </p:txBody>
      </p:sp>
      <p:graphicFrame>
        <p:nvGraphicFramePr>
          <p:cNvPr id="8" name="Group 123"/>
          <p:cNvGraphicFramePr>
            <a:graphicFrameLocks noGrp="1"/>
          </p:cNvGraphicFramePr>
          <p:nvPr/>
        </p:nvGraphicFramePr>
        <p:xfrm>
          <a:off x="255588" y="644525"/>
          <a:ext cx="3652837" cy="327025"/>
        </p:xfrm>
        <a:graphic>
          <a:graphicData uri="http://schemas.openxmlformats.org/drawingml/2006/table">
            <a:tbl>
              <a:tblPr/>
              <a:tblGrid>
                <a:gridCol w="3652837"/>
              </a:tblGrid>
              <a:tr h="327025">
                <a:tc>
                  <a:txBody>
                    <a:bodyPr/>
                    <a:lstStyle/>
                    <a:p>
                      <a:pPr marL="0" marR="0" lvl="0" indent="0" algn="r" defTabSz="914400" rtl="0" eaLnBrk="1" fontAlgn="base" latinLnBrk="0" hangingPunct="1">
                        <a:lnSpc>
                          <a:spcPct val="100000"/>
                        </a:lnSpc>
                        <a:spcBef>
                          <a:spcPct val="20000"/>
                        </a:spcBef>
                        <a:spcAft>
                          <a:spcPct val="0"/>
                        </a:spcAft>
                        <a:buClr>
                          <a:srgbClr val="F1AF00"/>
                        </a:buClr>
                        <a:buSzTx/>
                        <a:buFontTx/>
                        <a:buNone/>
                        <a:tabLst/>
                      </a:pPr>
                      <a:r>
                        <a:rPr kumimoji="0" lang="en-GB" sz="900" b="1" i="0" u="none" strike="noStrike" cap="none" normalizeH="0" baseline="0" smtClean="0">
                          <a:ln>
                            <a:noFill/>
                          </a:ln>
                          <a:solidFill>
                            <a:schemeClr val="bg1"/>
                          </a:solidFill>
                          <a:effectLst/>
                          <a:latin typeface="Arial" charset="0"/>
                          <a:ea typeface="ＭＳ Ｐゴシック" charset="-128"/>
                        </a:rPr>
                        <a:t>Enabling Grids for E-sciencE</a:t>
                      </a:r>
                    </a:p>
                  </a:txBody>
                  <a:tcPr horzOverflow="overflow">
                    <a:lnL>
                      <a:noFill/>
                    </a:lnL>
                    <a:lnR>
                      <a:noFill/>
                    </a:lnR>
                    <a:lnT>
                      <a:noFill/>
                    </a:lnT>
                    <a:lnB>
                      <a:noFill/>
                    </a:lnB>
                    <a:lnTlToBr>
                      <a:noFill/>
                    </a:lnTlToBr>
                    <a:lnBlToTr>
                      <a:noFill/>
                    </a:lnBlToTr>
                    <a:noFill/>
                  </a:tcPr>
                </a:tc>
              </a:tr>
            </a:tbl>
          </a:graphicData>
        </a:graphic>
      </p:graphicFrame>
      <p:sp>
        <p:nvSpPr>
          <p:cNvPr id="9" name="Text Box 130"/>
          <p:cNvSpPr txBox="1">
            <a:spLocks noChangeArrowheads="1"/>
          </p:cNvSpPr>
          <p:nvPr/>
        </p:nvSpPr>
        <p:spPr bwMode="auto">
          <a:xfrm>
            <a:off x="0" y="6491288"/>
            <a:ext cx="3090863" cy="366712"/>
          </a:xfrm>
          <a:prstGeom prst="rect">
            <a:avLst/>
          </a:prstGeom>
          <a:noFill/>
          <a:ln w="9525" algn="ctr">
            <a:noFill/>
            <a:miter lim="800000"/>
            <a:headEnd/>
            <a:tailEnd/>
          </a:ln>
          <a:effectLst/>
        </p:spPr>
        <p:txBody>
          <a:bodyPr>
            <a:spAutoFit/>
          </a:bodyPr>
          <a:lstStyle/>
          <a:p>
            <a:pPr>
              <a:lnSpc>
                <a:spcPct val="100000"/>
              </a:lnSpc>
              <a:spcBef>
                <a:spcPct val="50000"/>
              </a:spcBef>
              <a:buClr>
                <a:srgbClr val="FFCC66"/>
              </a:buClr>
              <a:buFontTx/>
              <a:buNone/>
              <a:defRPr/>
            </a:pPr>
            <a:r>
              <a:rPr lang="en-GB" sz="1200">
                <a:solidFill>
                  <a:schemeClr val="tx1"/>
                </a:solidFill>
              </a:rPr>
              <a:t>EGEE-III INFSO-RI-222667</a:t>
            </a:r>
            <a:r>
              <a:rPr lang="en-GB">
                <a:solidFill>
                  <a:schemeClr val="tx1"/>
                </a:solidFill>
                <a:latin typeface="Verdana" pitchFamily="34" charset="0"/>
              </a:rPr>
              <a:t> </a:t>
            </a:r>
          </a:p>
        </p:txBody>
      </p:sp>
      <p:pic>
        <p:nvPicPr>
          <p:cNvPr id="10" name="Picture 136" descr="egee"/>
          <p:cNvPicPr>
            <a:picLocks noChangeAspect="1" noChangeArrowheads="1"/>
          </p:cNvPicPr>
          <p:nvPr/>
        </p:nvPicPr>
        <p:blipFill>
          <a:blip r:embed="rId2" cstate="print"/>
          <a:srcRect/>
          <a:stretch>
            <a:fillRect/>
          </a:stretch>
        </p:blipFill>
        <p:spPr bwMode="auto">
          <a:xfrm>
            <a:off x="114300" y="184150"/>
            <a:ext cx="2009775" cy="495300"/>
          </a:xfrm>
          <a:prstGeom prst="rect">
            <a:avLst/>
          </a:prstGeom>
          <a:noFill/>
          <a:ln w="9525">
            <a:noFill/>
            <a:miter lim="800000"/>
            <a:headEnd/>
            <a:tailEnd/>
          </a:ln>
        </p:spPr>
      </p:pic>
      <p:sp>
        <p:nvSpPr>
          <p:cNvPr id="2" name="Vertical Title 1"/>
          <p:cNvSpPr>
            <a:spLocks noGrp="1"/>
          </p:cNvSpPr>
          <p:nvPr>
            <p:ph type="title" orient="vert"/>
          </p:nvPr>
        </p:nvSpPr>
        <p:spPr>
          <a:xfrm>
            <a:off x="6827838" y="66675"/>
            <a:ext cx="2160587" cy="63373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46075" y="66675"/>
            <a:ext cx="6329363" cy="63373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Rectangle 11"/>
          <p:cNvSpPr>
            <a:spLocks noGrp="1" noChangeArrowheads="1"/>
          </p:cNvSpPr>
          <p:nvPr>
            <p:ph type="ftr" sz="quarter" idx="10"/>
          </p:nvPr>
        </p:nvSpPr>
        <p:spPr/>
        <p:txBody>
          <a:bodyPr/>
          <a:lstStyle>
            <a:lvl1pPr>
              <a:defRPr smtClean="0"/>
            </a:lvl1pPr>
          </a:lstStyle>
          <a:p>
            <a:pPr>
              <a:defRPr/>
            </a:pPr>
            <a:r>
              <a:rPr lang="en-US"/>
              <a:t>NA4 EGI Tasks — C. Loomis — 27 Jan. 2009</a:t>
            </a:r>
            <a:endParaRPr lang="en-GB"/>
          </a:p>
        </p:txBody>
      </p:sp>
      <p:sp>
        <p:nvSpPr>
          <p:cNvPr id="12" name="Rectangle 12"/>
          <p:cNvSpPr>
            <a:spLocks noGrp="1" noChangeArrowheads="1"/>
          </p:cNvSpPr>
          <p:nvPr>
            <p:ph type="sldNum" sz="quarter" idx="11"/>
          </p:nvPr>
        </p:nvSpPr>
        <p:spPr/>
        <p:txBody>
          <a:bodyPr/>
          <a:lstStyle>
            <a:lvl1pPr>
              <a:defRPr smtClean="0"/>
            </a:lvl1pPr>
          </a:lstStyle>
          <a:p>
            <a:pPr>
              <a:defRPr/>
            </a:pPr>
            <a:fld id="{C9BD1485-4439-4FA4-88C9-13836129A08E}" type="slidenum">
              <a:rPr lang="en-GB"/>
              <a:pPr>
                <a:defRPr/>
              </a:pPr>
              <a:t>‹#›</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AndObj" preserve="1">
  <p:cSld name="Title, Text, and Content">
    <p:spTree>
      <p:nvGrpSpPr>
        <p:cNvPr id="1" name=""/>
        <p:cNvGrpSpPr/>
        <p:nvPr/>
      </p:nvGrpSpPr>
      <p:grpSpPr>
        <a:xfrm>
          <a:off x="0" y="0"/>
          <a:ext cx="0" cy="0"/>
          <a:chOff x="0" y="0"/>
          <a:chExt cx="0" cy="0"/>
        </a:xfrm>
      </p:grpSpPr>
      <p:sp>
        <p:nvSpPr>
          <p:cNvPr id="5" name="Rectangle 8"/>
          <p:cNvSpPr>
            <a:spLocks noChangeArrowheads="1"/>
          </p:cNvSpPr>
          <p:nvPr/>
        </p:nvSpPr>
        <p:spPr bwMode="auto">
          <a:xfrm>
            <a:off x="0" y="6553200"/>
            <a:ext cx="9144000" cy="304800"/>
          </a:xfrm>
          <a:prstGeom prst="rect">
            <a:avLst/>
          </a:prstGeom>
          <a:solidFill>
            <a:schemeClr val="tx2"/>
          </a:solidFill>
          <a:ln w="9525">
            <a:noFill/>
            <a:miter lim="800000"/>
            <a:headEnd/>
            <a:tailEnd/>
          </a:ln>
          <a:effectLst/>
        </p:spPr>
        <p:txBody>
          <a:bodyPr wrap="none" anchor="ctr"/>
          <a:lstStyle/>
          <a:p>
            <a:pPr>
              <a:defRPr/>
            </a:pPr>
            <a:endParaRPr lang="en-US"/>
          </a:p>
        </p:txBody>
      </p:sp>
      <p:sp>
        <p:nvSpPr>
          <p:cNvPr id="6" name="Rectangle 5"/>
          <p:cNvSpPr>
            <a:spLocks noChangeArrowheads="1"/>
          </p:cNvSpPr>
          <p:nvPr/>
        </p:nvSpPr>
        <p:spPr bwMode="auto">
          <a:xfrm>
            <a:off x="1825625" y="0"/>
            <a:ext cx="7315200" cy="838200"/>
          </a:xfrm>
          <a:prstGeom prst="rect">
            <a:avLst/>
          </a:prstGeom>
          <a:solidFill>
            <a:srgbClr val="325FAF"/>
          </a:solidFill>
          <a:ln w="9525">
            <a:noFill/>
            <a:miter lim="800000"/>
            <a:headEnd/>
            <a:tailEnd/>
          </a:ln>
          <a:effectLst/>
        </p:spPr>
        <p:txBody>
          <a:bodyPr wrap="none" anchor="ctr"/>
          <a:lstStyle/>
          <a:p>
            <a:pPr algn="ctr">
              <a:lnSpc>
                <a:spcPct val="100000"/>
              </a:lnSpc>
              <a:buClr>
                <a:srgbClr val="FFCC66"/>
              </a:buClr>
              <a:defRPr/>
            </a:pPr>
            <a:endParaRPr lang="en-US">
              <a:solidFill>
                <a:schemeClr val="tx1"/>
              </a:solidFill>
            </a:endParaRPr>
          </a:p>
        </p:txBody>
      </p:sp>
      <p:sp>
        <p:nvSpPr>
          <p:cNvPr id="7" name="Rectangle 120"/>
          <p:cNvSpPr>
            <a:spLocks noChangeArrowheads="1"/>
          </p:cNvSpPr>
          <p:nvPr/>
        </p:nvSpPr>
        <p:spPr bwMode="auto">
          <a:xfrm>
            <a:off x="1774825" y="687388"/>
            <a:ext cx="7369175" cy="146050"/>
          </a:xfrm>
          <a:prstGeom prst="rect">
            <a:avLst/>
          </a:prstGeom>
          <a:solidFill>
            <a:srgbClr val="2B519A"/>
          </a:solidFill>
          <a:ln w="9525">
            <a:noFill/>
            <a:miter lim="800000"/>
            <a:headEnd/>
            <a:tailEnd/>
          </a:ln>
          <a:effectLst/>
        </p:spPr>
        <p:txBody>
          <a:bodyPr wrap="none" anchor="ctr"/>
          <a:lstStyle/>
          <a:p>
            <a:pPr algn="ctr">
              <a:lnSpc>
                <a:spcPct val="100000"/>
              </a:lnSpc>
              <a:spcBef>
                <a:spcPct val="0"/>
              </a:spcBef>
              <a:buClrTx/>
              <a:buFontTx/>
              <a:buNone/>
              <a:defRPr/>
            </a:pPr>
            <a:endParaRPr lang="en-US">
              <a:solidFill>
                <a:schemeClr val="tx1"/>
              </a:solidFill>
              <a:latin typeface="Verdana" pitchFamily="34" charset="0"/>
            </a:endParaRPr>
          </a:p>
        </p:txBody>
      </p:sp>
      <p:sp>
        <p:nvSpPr>
          <p:cNvPr id="8" name="Oval 121"/>
          <p:cNvSpPr>
            <a:spLocks noChangeArrowheads="1"/>
          </p:cNvSpPr>
          <p:nvPr/>
        </p:nvSpPr>
        <p:spPr bwMode="auto">
          <a:xfrm>
            <a:off x="1398588" y="0"/>
            <a:ext cx="838200" cy="838200"/>
          </a:xfrm>
          <a:prstGeom prst="ellipse">
            <a:avLst/>
          </a:prstGeom>
          <a:solidFill>
            <a:schemeClr val="bg1"/>
          </a:solidFill>
          <a:ln w="9525">
            <a:noFill/>
            <a:round/>
            <a:headEnd/>
            <a:tailEnd/>
          </a:ln>
          <a:effectLst/>
        </p:spPr>
        <p:txBody>
          <a:bodyPr wrap="none" anchor="ctr"/>
          <a:lstStyle/>
          <a:p>
            <a:pPr>
              <a:defRPr/>
            </a:pPr>
            <a:endParaRPr lang="en-US"/>
          </a:p>
        </p:txBody>
      </p:sp>
      <p:graphicFrame>
        <p:nvGraphicFramePr>
          <p:cNvPr id="9" name="Group 123"/>
          <p:cNvGraphicFramePr>
            <a:graphicFrameLocks noGrp="1"/>
          </p:cNvGraphicFramePr>
          <p:nvPr/>
        </p:nvGraphicFramePr>
        <p:xfrm>
          <a:off x="255588" y="644525"/>
          <a:ext cx="3652837" cy="327025"/>
        </p:xfrm>
        <a:graphic>
          <a:graphicData uri="http://schemas.openxmlformats.org/drawingml/2006/table">
            <a:tbl>
              <a:tblPr/>
              <a:tblGrid>
                <a:gridCol w="3652837"/>
              </a:tblGrid>
              <a:tr h="327025">
                <a:tc>
                  <a:txBody>
                    <a:bodyPr/>
                    <a:lstStyle/>
                    <a:p>
                      <a:pPr marL="0" marR="0" lvl="0" indent="0" algn="r" defTabSz="914400" rtl="0" eaLnBrk="1" fontAlgn="base" latinLnBrk="0" hangingPunct="1">
                        <a:lnSpc>
                          <a:spcPct val="100000"/>
                        </a:lnSpc>
                        <a:spcBef>
                          <a:spcPct val="20000"/>
                        </a:spcBef>
                        <a:spcAft>
                          <a:spcPct val="0"/>
                        </a:spcAft>
                        <a:buClr>
                          <a:srgbClr val="F1AF00"/>
                        </a:buClr>
                        <a:buSzTx/>
                        <a:buFontTx/>
                        <a:buNone/>
                        <a:tabLst/>
                      </a:pPr>
                      <a:r>
                        <a:rPr kumimoji="0" lang="en-GB" sz="900" b="1" i="0" u="none" strike="noStrike" cap="none" normalizeH="0" baseline="0" smtClean="0">
                          <a:ln>
                            <a:noFill/>
                          </a:ln>
                          <a:solidFill>
                            <a:schemeClr val="bg1"/>
                          </a:solidFill>
                          <a:effectLst/>
                          <a:latin typeface="Arial" charset="0"/>
                          <a:ea typeface="ＭＳ Ｐゴシック" charset="-128"/>
                        </a:rPr>
                        <a:t>Enabling Grids for E-sciencE</a:t>
                      </a:r>
                    </a:p>
                  </a:txBody>
                  <a:tcPr horzOverflow="overflow">
                    <a:lnL>
                      <a:noFill/>
                    </a:lnL>
                    <a:lnR>
                      <a:noFill/>
                    </a:lnR>
                    <a:lnT>
                      <a:noFill/>
                    </a:lnT>
                    <a:lnB>
                      <a:noFill/>
                    </a:lnB>
                    <a:lnTlToBr>
                      <a:noFill/>
                    </a:lnTlToBr>
                    <a:lnBlToTr>
                      <a:noFill/>
                    </a:lnBlToTr>
                    <a:noFill/>
                  </a:tcPr>
                </a:tc>
              </a:tr>
            </a:tbl>
          </a:graphicData>
        </a:graphic>
      </p:graphicFrame>
      <p:sp>
        <p:nvSpPr>
          <p:cNvPr id="10" name="Text Box 130"/>
          <p:cNvSpPr txBox="1">
            <a:spLocks noChangeArrowheads="1"/>
          </p:cNvSpPr>
          <p:nvPr/>
        </p:nvSpPr>
        <p:spPr bwMode="auto">
          <a:xfrm>
            <a:off x="0" y="6491288"/>
            <a:ext cx="3090863" cy="366712"/>
          </a:xfrm>
          <a:prstGeom prst="rect">
            <a:avLst/>
          </a:prstGeom>
          <a:noFill/>
          <a:ln w="9525" algn="ctr">
            <a:noFill/>
            <a:miter lim="800000"/>
            <a:headEnd/>
            <a:tailEnd/>
          </a:ln>
          <a:effectLst/>
        </p:spPr>
        <p:txBody>
          <a:bodyPr>
            <a:spAutoFit/>
          </a:bodyPr>
          <a:lstStyle/>
          <a:p>
            <a:pPr>
              <a:lnSpc>
                <a:spcPct val="100000"/>
              </a:lnSpc>
              <a:spcBef>
                <a:spcPct val="50000"/>
              </a:spcBef>
              <a:buClr>
                <a:srgbClr val="FFCC66"/>
              </a:buClr>
              <a:buFontTx/>
              <a:buNone/>
              <a:defRPr/>
            </a:pPr>
            <a:r>
              <a:rPr lang="en-GB" sz="1200">
                <a:solidFill>
                  <a:schemeClr val="tx1"/>
                </a:solidFill>
              </a:rPr>
              <a:t>EGEE-III INFSO-RI-222667</a:t>
            </a:r>
            <a:r>
              <a:rPr lang="en-GB">
                <a:solidFill>
                  <a:schemeClr val="tx1"/>
                </a:solidFill>
                <a:latin typeface="Verdana" pitchFamily="34" charset="0"/>
              </a:rPr>
              <a:t> </a:t>
            </a:r>
          </a:p>
        </p:txBody>
      </p:sp>
      <p:pic>
        <p:nvPicPr>
          <p:cNvPr id="11" name="Picture 136" descr="egee"/>
          <p:cNvPicPr>
            <a:picLocks noChangeAspect="1" noChangeArrowheads="1"/>
          </p:cNvPicPr>
          <p:nvPr/>
        </p:nvPicPr>
        <p:blipFill>
          <a:blip r:embed="rId2" cstate="print"/>
          <a:srcRect/>
          <a:stretch>
            <a:fillRect/>
          </a:stretch>
        </p:blipFill>
        <p:spPr bwMode="auto">
          <a:xfrm>
            <a:off x="114300" y="184150"/>
            <a:ext cx="2009775" cy="495300"/>
          </a:xfrm>
          <a:prstGeom prst="rect">
            <a:avLst/>
          </a:prstGeom>
          <a:noFill/>
          <a:ln w="9525">
            <a:noFill/>
            <a:miter lim="800000"/>
            <a:headEnd/>
            <a:tailEnd/>
          </a:ln>
        </p:spPr>
      </p:pic>
      <p:sp>
        <p:nvSpPr>
          <p:cNvPr id="2" name="Title 1"/>
          <p:cNvSpPr>
            <a:spLocks noGrp="1"/>
          </p:cNvSpPr>
          <p:nvPr>
            <p:ph type="title"/>
          </p:nvPr>
        </p:nvSpPr>
        <p:spPr>
          <a:xfrm>
            <a:off x="2254250" y="66675"/>
            <a:ext cx="6734175" cy="6858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46075" y="974725"/>
            <a:ext cx="4217988" cy="54292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16463" y="974725"/>
            <a:ext cx="4219575" cy="54292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Rectangle 11"/>
          <p:cNvSpPr>
            <a:spLocks noGrp="1" noChangeArrowheads="1"/>
          </p:cNvSpPr>
          <p:nvPr>
            <p:ph type="ftr" sz="quarter" idx="10"/>
          </p:nvPr>
        </p:nvSpPr>
        <p:spPr/>
        <p:txBody>
          <a:bodyPr/>
          <a:lstStyle>
            <a:lvl1pPr>
              <a:defRPr smtClean="0"/>
            </a:lvl1pPr>
          </a:lstStyle>
          <a:p>
            <a:pPr>
              <a:defRPr/>
            </a:pPr>
            <a:r>
              <a:rPr lang="en-US"/>
              <a:t>NA4 EGI Tasks — C. Loomis — 27 Jan. 2009</a:t>
            </a:r>
            <a:endParaRPr lang="en-GB"/>
          </a:p>
        </p:txBody>
      </p:sp>
      <p:sp>
        <p:nvSpPr>
          <p:cNvPr id="13" name="Rectangle 12"/>
          <p:cNvSpPr>
            <a:spLocks noGrp="1" noChangeArrowheads="1"/>
          </p:cNvSpPr>
          <p:nvPr>
            <p:ph type="sldNum" sz="quarter" idx="11"/>
          </p:nvPr>
        </p:nvSpPr>
        <p:spPr/>
        <p:txBody>
          <a:bodyPr/>
          <a:lstStyle>
            <a:lvl1pPr>
              <a:defRPr smtClean="0"/>
            </a:lvl1pPr>
          </a:lstStyle>
          <a:p>
            <a:pPr>
              <a:defRPr/>
            </a:pPr>
            <a:fld id="{2F64080C-B75E-45B2-899A-FBAF8380AD7E}"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4" name="Rectangle 8"/>
          <p:cNvSpPr>
            <a:spLocks noChangeArrowheads="1"/>
          </p:cNvSpPr>
          <p:nvPr/>
        </p:nvSpPr>
        <p:spPr bwMode="auto">
          <a:xfrm>
            <a:off x="0" y="6553200"/>
            <a:ext cx="9144000" cy="304800"/>
          </a:xfrm>
          <a:prstGeom prst="rect">
            <a:avLst/>
          </a:prstGeom>
          <a:solidFill>
            <a:schemeClr val="tx2"/>
          </a:solidFill>
          <a:ln w="9525">
            <a:noFill/>
            <a:miter lim="800000"/>
            <a:headEnd/>
            <a:tailEnd/>
          </a:ln>
          <a:effectLst/>
        </p:spPr>
        <p:txBody>
          <a:bodyPr wrap="none" anchor="ctr"/>
          <a:lstStyle/>
          <a:p>
            <a:pPr>
              <a:defRPr/>
            </a:pPr>
            <a:endParaRPr lang="en-US"/>
          </a:p>
        </p:txBody>
      </p:sp>
      <p:sp>
        <p:nvSpPr>
          <p:cNvPr id="5" name="Rectangle 4"/>
          <p:cNvSpPr>
            <a:spLocks noChangeArrowheads="1"/>
          </p:cNvSpPr>
          <p:nvPr/>
        </p:nvSpPr>
        <p:spPr bwMode="auto">
          <a:xfrm>
            <a:off x="1825625" y="0"/>
            <a:ext cx="7315200" cy="838200"/>
          </a:xfrm>
          <a:prstGeom prst="rect">
            <a:avLst/>
          </a:prstGeom>
          <a:solidFill>
            <a:srgbClr val="325FAF"/>
          </a:solidFill>
          <a:ln w="9525">
            <a:noFill/>
            <a:miter lim="800000"/>
            <a:headEnd/>
            <a:tailEnd/>
          </a:ln>
          <a:effectLst/>
        </p:spPr>
        <p:txBody>
          <a:bodyPr wrap="none" anchor="ctr"/>
          <a:lstStyle/>
          <a:p>
            <a:pPr algn="ctr">
              <a:lnSpc>
                <a:spcPct val="100000"/>
              </a:lnSpc>
              <a:buClr>
                <a:srgbClr val="FFCC66"/>
              </a:buClr>
              <a:defRPr/>
            </a:pPr>
            <a:endParaRPr lang="en-US">
              <a:solidFill>
                <a:schemeClr val="tx1"/>
              </a:solidFill>
            </a:endParaRPr>
          </a:p>
        </p:txBody>
      </p:sp>
      <p:sp>
        <p:nvSpPr>
          <p:cNvPr id="6" name="Rectangle 120"/>
          <p:cNvSpPr>
            <a:spLocks noChangeArrowheads="1"/>
          </p:cNvSpPr>
          <p:nvPr/>
        </p:nvSpPr>
        <p:spPr bwMode="auto">
          <a:xfrm>
            <a:off x="1774825" y="687388"/>
            <a:ext cx="7369175" cy="146050"/>
          </a:xfrm>
          <a:prstGeom prst="rect">
            <a:avLst/>
          </a:prstGeom>
          <a:solidFill>
            <a:srgbClr val="2B519A"/>
          </a:solidFill>
          <a:ln w="9525">
            <a:noFill/>
            <a:miter lim="800000"/>
            <a:headEnd/>
            <a:tailEnd/>
          </a:ln>
          <a:effectLst/>
        </p:spPr>
        <p:txBody>
          <a:bodyPr wrap="none" anchor="ctr"/>
          <a:lstStyle/>
          <a:p>
            <a:pPr algn="ctr">
              <a:lnSpc>
                <a:spcPct val="100000"/>
              </a:lnSpc>
              <a:spcBef>
                <a:spcPct val="0"/>
              </a:spcBef>
              <a:buClrTx/>
              <a:buFontTx/>
              <a:buNone/>
              <a:defRPr/>
            </a:pPr>
            <a:endParaRPr lang="en-US">
              <a:solidFill>
                <a:schemeClr val="tx1"/>
              </a:solidFill>
              <a:latin typeface="Verdana" pitchFamily="34" charset="0"/>
            </a:endParaRPr>
          </a:p>
        </p:txBody>
      </p:sp>
      <p:sp>
        <p:nvSpPr>
          <p:cNvPr id="7" name="Oval 121"/>
          <p:cNvSpPr>
            <a:spLocks noChangeArrowheads="1"/>
          </p:cNvSpPr>
          <p:nvPr/>
        </p:nvSpPr>
        <p:spPr bwMode="auto">
          <a:xfrm>
            <a:off x="1398588" y="0"/>
            <a:ext cx="838200" cy="838200"/>
          </a:xfrm>
          <a:prstGeom prst="ellipse">
            <a:avLst/>
          </a:prstGeom>
          <a:solidFill>
            <a:schemeClr val="bg1"/>
          </a:solidFill>
          <a:ln w="9525">
            <a:noFill/>
            <a:round/>
            <a:headEnd/>
            <a:tailEnd/>
          </a:ln>
          <a:effectLst/>
        </p:spPr>
        <p:txBody>
          <a:bodyPr wrap="none" anchor="ctr"/>
          <a:lstStyle/>
          <a:p>
            <a:pPr>
              <a:defRPr/>
            </a:pPr>
            <a:endParaRPr lang="en-US"/>
          </a:p>
        </p:txBody>
      </p:sp>
      <p:graphicFrame>
        <p:nvGraphicFramePr>
          <p:cNvPr id="8" name="Group 123"/>
          <p:cNvGraphicFramePr>
            <a:graphicFrameLocks noGrp="1"/>
          </p:cNvGraphicFramePr>
          <p:nvPr/>
        </p:nvGraphicFramePr>
        <p:xfrm>
          <a:off x="255588" y="644525"/>
          <a:ext cx="3652837" cy="327025"/>
        </p:xfrm>
        <a:graphic>
          <a:graphicData uri="http://schemas.openxmlformats.org/drawingml/2006/table">
            <a:tbl>
              <a:tblPr/>
              <a:tblGrid>
                <a:gridCol w="3652837"/>
              </a:tblGrid>
              <a:tr h="327025">
                <a:tc>
                  <a:txBody>
                    <a:bodyPr/>
                    <a:lstStyle/>
                    <a:p>
                      <a:pPr marL="0" marR="0" lvl="0" indent="0" algn="r" defTabSz="914400" rtl="0" eaLnBrk="1" fontAlgn="base" latinLnBrk="0" hangingPunct="1">
                        <a:lnSpc>
                          <a:spcPct val="100000"/>
                        </a:lnSpc>
                        <a:spcBef>
                          <a:spcPct val="20000"/>
                        </a:spcBef>
                        <a:spcAft>
                          <a:spcPct val="0"/>
                        </a:spcAft>
                        <a:buClr>
                          <a:srgbClr val="F1AF00"/>
                        </a:buClr>
                        <a:buSzTx/>
                        <a:buFontTx/>
                        <a:buNone/>
                        <a:tabLst/>
                      </a:pPr>
                      <a:r>
                        <a:rPr kumimoji="0" lang="en-GB" sz="900" b="1" i="0" u="none" strike="noStrike" cap="none" normalizeH="0" baseline="0" smtClean="0">
                          <a:ln>
                            <a:noFill/>
                          </a:ln>
                          <a:solidFill>
                            <a:schemeClr val="bg1"/>
                          </a:solidFill>
                          <a:effectLst/>
                          <a:latin typeface="Arial" charset="0"/>
                          <a:ea typeface="ＭＳ Ｐゴシック" charset="-128"/>
                        </a:rPr>
                        <a:t>Enabling Grids for E-sciencE</a:t>
                      </a:r>
                    </a:p>
                  </a:txBody>
                  <a:tcPr horzOverflow="overflow">
                    <a:lnL>
                      <a:noFill/>
                    </a:lnL>
                    <a:lnR>
                      <a:noFill/>
                    </a:lnR>
                    <a:lnT>
                      <a:noFill/>
                    </a:lnT>
                    <a:lnB>
                      <a:noFill/>
                    </a:lnB>
                    <a:lnTlToBr>
                      <a:noFill/>
                    </a:lnTlToBr>
                    <a:lnBlToTr>
                      <a:noFill/>
                    </a:lnBlToTr>
                    <a:noFill/>
                  </a:tcPr>
                </a:tc>
              </a:tr>
            </a:tbl>
          </a:graphicData>
        </a:graphic>
      </p:graphicFrame>
      <p:sp>
        <p:nvSpPr>
          <p:cNvPr id="9" name="Text Box 130"/>
          <p:cNvSpPr txBox="1">
            <a:spLocks noChangeArrowheads="1"/>
          </p:cNvSpPr>
          <p:nvPr/>
        </p:nvSpPr>
        <p:spPr bwMode="auto">
          <a:xfrm>
            <a:off x="0" y="6491288"/>
            <a:ext cx="3090863" cy="366712"/>
          </a:xfrm>
          <a:prstGeom prst="rect">
            <a:avLst/>
          </a:prstGeom>
          <a:noFill/>
          <a:ln w="9525" algn="ctr">
            <a:noFill/>
            <a:miter lim="800000"/>
            <a:headEnd/>
            <a:tailEnd/>
          </a:ln>
          <a:effectLst/>
        </p:spPr>
        <p:txBody>
          <a:bodyPr>
            <a:spAutoFit/>
          </a:bodyPr>
          <a:lstStyle/>
          <a:p>
            <a:pPr>
              <a:lnSpc>
                <a:spcPct val="100000"/>
              </a:lnSpc>
              <a:spcBef>
                <a:spcPct val="50000"/>
              </a:spcBef>
              <a:buClr>
                <a:srgbClr val="FFCC66"/>
              </a:buClr>
              <a:buFontTx/>
              <a:buNone/>
              <a:defRPr/>
            </a:pPr>
            <a:r>
              <a:rPr lang="en-GB" sz="1200">
                <a:solidFill>
                  <a:schemeClr val="tx1"/>
                </a:solidFill>
              </a:rPr>
              <a:t>EGEE-III INFSO-RI-222667</a:t>
            </a:r>
            <a:r>
              <a:rPr lang="en-GB">
                <a:solidFill>
                  <a:schemeClr val="tx1"/>
                </a:solidFill>
                <a:latin typeface="Verdana" pitchFamily="34" charset="0"/>
              </a:rPr>
              <a:t> </a:t>
            </a:r>
          </a:p>
        </p:txBody>
      </p:sp>
      <p:pic>
        <p:nvPicPr>
          <p:cNvPr id="10" name="Picture 136" descr="egee"/>
          <p:cNvPicPr>
            <a:picLocks noChangeAspect="1" noChangeArrowheads="1"/>
          </p:cNvPicPr>
          <p:nvPr/>
        </p:nvPicPr>
        <p:blipFill>
          <a:blip r:embed="rId2" cstate="print"/>
          <a:srcRect/>
          <a:stretch>
            <a:fillRect/>
          </a:stretch>
        </p:blipFill>
        <p:spPr bwMode="auto">
          <a:xfrm>
            <a:off x="114300" y="184150"/>
            <a:ext cx="2009775" cy="495300"/>
          </a:xfrm>
          <a:prstGeom prst="rect">
            <a:avLst/>
          </a:prstGeom>
          <a:noFill/>
          <a:ln w="9525">
            <a:noFill/>
            <a:miter lim="800000"/>
            <a:headEnd/>
            <a:tailEnd/>
          </a:ln>
        </p:spPr>
      </p:pic>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Rectangle 11"/>
          <p:cNvSpPr>
            <a:spLocks noGrp="1" noChangeArrowheads="1"/>
          </p:cNvSpPr>
          <p:nvPr>
            <p:ph type="ftr" sz="quarter" idx="10"/>
          </p:nvPr>
        </p:nvSpPr>
        <p:spPr/>
        <p:txBody>
          <a:bodyPr/>
          <a:lstStyle>
            <a:lvl1pPr>
              <a:defRPr smtClean="0"/>
            </a:lvl1pPr>
          </a:lstStyle>
          <a:p>
            <a:pPr>
              <a:defRPr/>
            </a:pPr>
            <a:r>
              <a:rPr lang="en-US"/>
              <a:t>NA4 EGI Tasks — C. Loomis — 27 Jan. 2009</a:t>
            </a:r>
            <a:endParaRPr lang="en-GB"/>
          </a:p>
        </p:txBody>
      </p:sp>
      <p:sp>
        <p:nvSpPr>
          <p:cNvPr id="12" name="Rectangle 12"/>
          <p:cNvSpPr>
            <a:spLocks noGrp="1" noChangeArrowheads="1"/>
          </p:cNvSpPr>
          <p:nvPr>
            <p:ph type="sldNum" sz="quarter" idx="11"/>
          </p:nvPr>
        </p:nvSpPr>
        <p:spPr/>
        <p:txBody>
          <a:bodyPr/>
          <a:lstStyle>
            <a:lvl1pPr>
              <a:defRPr smtClean="0"/>
            </a:lvl1pPr>
          </a:lstStyle>
          <a:p>
            <a:pPr>
              <a:defRPr/>
            </a:pPr>
            <a:fld id="{7C8C1541-3A44-4810-9446-FC497784C970}" type="slidenum">
              <a:rPr lang="en-GB"/>
              <a:pPr>
                <a:defRPr/>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8"/>
          <p:cNvSpPr>
            <a:spLocks noChangeArrowheads="1"/>
          </p:cNvSpPr>
          <p:nvPr/>
        </p:nvSpPr>
        <p:spPr bwMode="auto">
          <a:xfrm>
            <a:off x="0" y="6553200"/>
            <a:ext cx="9144000" cy="304800"/>
          </a:xfrm>
          <a:prstGeom prst="rect">
            <a:avLst/>
          </a:prstGeom>
          <a:solidFill>
            <a:schemeClr val="tx2"/>
          </a:solidFill>
          <a:ln w="9525">
            <a:noFill/>
            <a:miter lim="800000"/>
            <a:headEnd/>
            <a:tailEnd/>
          </a:ln>
          <a:effectLst/>
        </p:spPr>
        <p:txBody>
          <a:bodyPr wrap="none" anchor="ctr"/>
          <a:lstStyle/>
          <a:p>
            <a:pPr>
              <a:defRPr/>
            </a:pPr>
            <a:endParaRPr lang="en-US"/>
          </a:p>
        </p:txBody>
      </p:sp>
      <p:sp>
        <p:nvSpPr>
          <p:cNvPr id="5" name="Rectangle 4"/>
          <p:cNvSpPr>
            <a:spLocks noChangeArrowheads="1"/>
          </p:cNvSpPr>
          <p:nvPr/>
        </p:nvSpPr>
        <p:spPr bwMode="auto">
          <a:xfrm>
            <a:off x="1825625" y="0"/>
            <a:ext cx="7315200" cy="838200"/>
          </a:xfrm>
          <a:prstGeom prst="rect">
            <a:avLst/>
          </a:prstGeom>
          <a:solidFill>
            <a:srgbClr val="325FAF"/>
          </a:solidFill>
          <a:ln w="9525">
            <a:noFill/>
            <a:miter lim="800000"/>
            <a:headEnd/>
            <a:tailEnd/>
          </a:ln>
          <a:effectLst/>
        </p:spPr>
        <p:txBody>
          <a:bodyPr wrap="none" anchor="ctr"/>
          <a:lstStyle/>
          <a:p>
            <a:pPr algn="ctr">
              <a:lnSpc>
                <a:spcPct val="100000"/>
              </a:lnSpc>
              <a:buClr>
                <a:srgbClr val="FFCC66"/>
              </a:buClr>
              <a:defRPr/>
            </a:pPr>
            <a:endParaRPr lang="en-US">
              <a:solidFill>
                <a:schemeClr val="tx1"/>
              </a:solidFill>
            </a:endParaRPr>
          </a:p>
        </p:txBody>
      </p:sp>
      <p:sp>
        <p:nvSpPr>
          <p:cNvPr id="6" name="Rectangle 120"/>
          <p:cNvSpPr>
            <a:spLocks noChangeArrowheads="1"/>
          </p:cNvSpPr>
          <p:nvPr/>
        </p:nvSpPr>
        <p:spPr bwMode="auto">
          <a:xfrm>
            <a:off x="1774825" y="687388"/>
            <a:ext cx="7369175" cy="146050"/>
          </a:xfrm>
          <a:prstGeom prst="rect">
            <a:avLst/>
          </a:prstGeom>
          <a:solidFill>
            <a:srgbClr val="2B519A"/>
          </a:solidFill>
          <a:ln w="9525">
            <a:noFill/>
            <a:miter lim="800000"/>
            <a:headEnd/>
            <a:tailEnd/>
          </a:ln>
          <a:effectLst/>
        </p:spPr>
        <p:txBody>
          <a:bodyPr wrap="none" anchor="ctr"/>
          <a:lstStyle/>
          <a:p>
            <a:pPr algn="ctr">
              <a:lnSpc>
                <a:spcPct val="100000"/>
              </a:lnSpc>
              <a:spcBef>
                <a:spcPct val="0"/>
              </a:spcBef>
              <a:buClrTx/>
              <a:buFontTx/>
              <a:buNone/>
              <a:defRPr/>
            </a:pPr>
            <a:endParaRPr lang="en-US">
              <a:solidFill>
                <a:schemeClr val="tx1"/>
              </a:solidFill>
              <a:latin typeface="Verdana" pitchFamily="34" charset="0"/>
            </a:endParaRPr>
          </a:p>
        </p:txBody>
      </p:sp>
      <p:sp>
        <p:nvSpPr>
          <p:cNvPr id="7" name="Oval 121"/>
          <p:cNvSpPr>
            <a:spLocks noChangeArrowheads="1"/>
          </p:cNvSpPr>
          <p:nvPr/>
        </p:nvSpPr>
        <p:spPr bwMode="auto">
          <a:xfrm>
            <a:off x="1398588" y="0"/>
            <a:ext cx="838200" cy="838200"/>
          </a:xfrm>
          <a:prstGeom prst="ellipse">
            <a:avLst/>
          </a:prstGeom>
          <a:solidFill>
            <a:schemeClr val="bg1"/>
          </a:solidFill>
          <a:ln w="9525">
            <a:noFill/>
            <a:round/>
            <a:headEnd/>
            <a:tailEnd/>
          </a:ln>
          <a:effectLst/>
        </p:spPr>
        <p:txBody>
          <a:bodyPr wrap="none" anchor="ctr"/>
          <a:lstStyle/>
          <a:p>
            <a:pPr>
              <a:defRPr/>
            </a:pPr>
            <a:endParaRPr lang="en-US"/>
          </a:p>
        </p:txBody>
      </p:sp>
      <p:graphicFrame>
        <p:nvGraphicFramePr>
          <p:cNvPr id="8" name="Group 123"/>
          <p:cNvGraphicFramePr>
            <a:graphicFrameLocks noGrp="1"/>
          </p:cNvGraphicFramePr>
          <p:nvPr/>
        </p:nvGraphicFramePr>
        <p:xfrm>
          <a:off x="255588" y="644525"/>
          <a:ext cx="3652837" cy="327025"/>
        </p:xfrm>
        <a:graphic>
          <a:graphicData uri="http://schemas.openxmlformats.org/drawingml/2006/table">
            <a:tbl>
              <a:tblPr/>
              <a:tblGrid>
                <a:gridCol w="3652837"/>
              </a:tblGrid>
              <a:tr h="327025">
                <a:tc>
                  <a:txBody>
                    <a:bodyPr/>
                    <a:lstStyle/>
                    <a:p>
                      <a:pPr marL="0" marR="0" lvl="0" indent="0" algn="r" defTabSz="914400" rtl="0" eaLnBrk="1" fontAlgn="base" latinLnBrk="0" hangingPunct="1">
                        <a:lnSpc>
                          <a:spcPct val="100000"/>
                        </a:lnSpc>
                        <a:spcBef>
                          <a:spcPct val="20000"/>
                        </a:spcBef>
                        <a:spcAft>
                          <a:spcPct val="0"/>
                        </a:spcAft>
                        <a:buClr>
                          <a:srgbClr val="F1AF00"/>
                        </a:buClr>
                        <a:buSzTx/>
                        <a:buFontTx/>
                        <a:buNone/>
                        <a:tabLst/>
                      </a:pPr>
                      <a:r>
                        <a:rPr kumimoji="0" lang="en-GB" sz="900" b="1" i="0" u="none" strike="noStrike" cap="none" normalizeH="0" baseline="0" smtClean="0">
                          <a:ln>
                            <a:noFill/>
                          </a:ln>
                          <a:solidFill>
                            <a:schemeClr val="bg1"/>
                          </a:solidFill>
                          <a:effectLst/>
                          <a:latin typeface="Arial" charset="0"/>
                          <a:ea typeface="ＭＳ Ｐゴシック" charset="-128"/>
                        </a:rPr>
                        <a:t>Enabling Grids for E-sciencE</a:t>
                      </a:r>
                    </a:p>
                  </a:txBody>
                  <a:tcPr horzOverflow="overflow">
                    <a:lnL>
                      <a:noFill/>
                    </a:lnL>
                    <a:lnR>
                      <a:noFill/>
                    </a:lnR>
                    <a:lnT>
                      <a:noFill/>
                    </a:lnT>
                    <a:lnB>
                      <a:noFill/>
                    </a:lnB>
                    <a:lnTlToBr>
                      <a:noFill/>
                    </a:lnTlToBr>
                    <a:lnBlToTr>
                      <a:noFill/>
                    </a:lnBlToTr>
                    <a:noFill/>
                  </a:tcPr>
                </a:tc>
              </a:tr>
            </a:tbl>
          </a:graphicData>
        </a:graphic>
      </p:graphicFrame>
      <p:sp>
        <p:nvSpPr>
          <p:cNvPr id="9" name="Text Box 130"/>
          <p:cNvSpPr txBox="1">
            <a:spLocks noChangeArrowheads="1"/>
          </p:cNvSpPr>
          <p:nvPr/>
        </p:nvSpPr>
        <p:spPr bwMode="auto">
          <a:xfrm>
            <a:off x="0" y="6491288"/>
            <a:ext cx="3090863" cy="366712"/>
          </a:xfrm>
          <a:prstGeom prst="rect">
            <a:avLst/>
          </a:prstGeom>
          <a:noFill/>
          <a:ln w="9525" algn="ctr">
            <a:noFill/>
            <a:miter lim="800000"/>
            <a:headEnd/>
            <a:tailEnd/>
          </a:ln>
          <a:effectLst/>
        </p:spPr>
        <p:txBody>
          <a:bodyPr>
            <a:spAutoFit/>
          </a:bodyPr>
          <a:lstStyle/>
          <a:p>
            <a:pPr>
              <a:lnSpc>
                <a:spcPct val="100000"/>
              </a:lnSpc>
              <a:spcBef>
                <a:spcPct val="50000"/>
              </a:spcBef>
              <a:buClr>
                <a:srgbClr val="FFCC66"/>
              </a:buClr>
              <a:buFontTx/>
              <a:buNone/>
              <a:defRPr/>
            </a:pPr>
            <a:r>
              <a:rPr lang="en-GB" sz="1200">
                <a:solidFill>
                  <a:schemeClr val="tx1"/>
                </a:solidFill>
              </a:rPr>
              <a:t>EGEE-III INFSO-RI-222667</a:t>
            </a:r>
            <a:r>
              <a:rPr lang="en-GB">
                <a:solidFill>
                  <a:schemeClr val="tx1"/>
                </a:solidFill>
                <a:latin typeface="Verdana" pitchFamily="34" charset="0"/>
              </a:rPr>
              <a:t> </a:t>
            </a:r>
          </a:p>
        </p:txBody>
      </p:sp>
      <p:pic>
        <p:nvPicPr>
          <p:cNvPr id="10" name="Picture 136" descr="egee"/>
          <p:cNvPicPr>
            <a:picLocks noChangeAspect="1" noChangeArrowheads="1"/>
          </p:cNvPicPr>
          <p:nvPr/>
        </p:nvPicPr>
        <p:blipFill>
          <a:blip r:embed="rId2" cstate="print"/>
          <a:srcRect/>
          <a:stretch>
            <a:fillRect/>
          </a:stretch>
        </p:blipFill>
        <p:spPr bwMode="auto">
          <a:xfrm>
            <a:off x="114300" y="184150"/>
            <a:ext cx="2009775" cy="495300"/>
          </a:xfrm>
          <a:prstGeom prst="rect">
            <a:avLst/>
          </a:prstGeom>
          <a:noFill/>
          <a:ln w="9525">
            <a:noFill/>
            <a:miter lim="800000"/>
            <a:headEnd/>
            <a:tailEnd/>
          </a:ln>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11" name="Rectangle 11"/>
          <p:cNvSpPr>
            <a:spLocks noGrp="1" noChangeArrowheads="1"/>
          </p:cNvSpPr>
          <p:nvPr>
            <p:ph type="ftr" sz="quarter" idx="10"/>
          </p:nvPr>
        </p:nvSpPr>
        <p:spPr/>
        <p:txBody>
          <a:bodyPr/>
          <a:lstStyle>
            <a:lvl1pPr>
              <a:defRPr smtClean="0"/>
            </a:lvl1pPr>
          </a:lstStyle>
          <a:p>
            <a:pPr>
              <a:defRPr/>
            </a:pPr>
            <a:r>
              <a:rPr lang="en-US"/>
              <a:t>NA4 EGI Tasks — C. Loomis — 27 Jan. 2009</a:t>
            </a:r>
            <a:endParaRPr lang="en-GB"/>
          </a:p>
        </p:txBody>
      </p:sp>
      <p:sp>
        <p:nvSpPr>
          <p:cNvPr id="12" name="Rectangle 12"/>
          <p:cNvSpPr>
            <a:spLocks noGrp="1" noChangeArrowheads="1"/>
          </p:cNvSpPr>
          <p:nvPr>
            <p:ph type="sldNum" sz="quarter" idx="11"/>
          </p:nvPr>
        </p:nvSpPr>
        <p:spPr/>
        <p:txBody>
          <a:bodyPr/>
          <a:lstStyle>
            <a:lvl1pPr>
              <a:defRPr smtClean="0"/>
            </a:lvl1pPr>
          </a:lstStyle>
          <a:p>
            <a:pPr>
              <a:defRPr/>
            </a:pPr>
            <a:fld id="{319BFEB1-34BA-4B19-A025-E15137DEF12E}"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5" name="Rectangle 8"/>
          <p:cNvSpPr>
            <a:spLocks noChangeArrowheads="1"/>
          </p:cNvSpPr>
          <p:nvPr/>
        </p:nvSpPr>
        <p:spPr bwMode="auto">
          <a:xfrm>
            <a:off x="0" y="6553200"/>
            <a:ext cx="9144000" cy="304800"/>
          </a:xfrm>
          <a:prstGeom prst="rect">
            <a:avLst/>
          </a:prstGeom>
          <a:solidFill>
            <a:schemeClr val="tx2"/>
          </a:solidFill>
          <a:ln w="9525">
            <a:noFill/>
            <a:miter lim="800000"/>
            <a:headEnd/>
            <a:tailEnd/>
          </a:ln>
          <a:effectLst/>
        </p:spPr>
        <p:txBody>
          <a:bodyPr wrap="none" anchor="ctr"/>
          <a:lstStyle/>
          <a:p>
            <a:pPr>
              <a:defRPr/>
            </a:pPr>
            <a:endParaRPr lang="en-US"/>
          </a:p>
        </p:txBody>
      </p:sp>
      <p:sp>
        <p:nvSpPr>
          <p:cNvPr id="6" name="Rectangle 5"/>
          <p:cNvSpPr>
            <a:spLocks noChangeArrowheads="1"/>
          </p:cNvSpPr>
          <p:nvPr/>
        </p:nvSpPr>
        <p:spPr bwMode="auto">
          <a:xfrm>
            <a:off x="1825625" y="0"/>
            <a:ext cx="7315200" cy="838200"/>
          </a:xfrm>
          <a:prstGeom prst="rect">
            <a:avLst/>
          </a:prstGeom>
          <a:solidFill>
            <a:srgbClr val="325FAF"/>
          </a:solidFill>
          <a:ln w="9525">
            <a:noFill/>
            <a:miter lim="800000"/>
            <a:headEnd/>
            <a:tailEnd/>
          </a:ln>
          <a:effectLst/>
        </p:spPr>
        <p:txBody>
          <a:bodyPr wrap="none" anchor="ctr"/>
          <a:lstStyle/>
          <a:p>
            <a:pPr algn="ctr">
              <a:lnSpc>
                <a:spcPct val="100000"/>
              </a:lnSpc>
              <a:buClr>
                <a:srgbClr val="FFCC66"/>
              </a:buClr>
              <a:defRPr/>
            </a:pPr>
            <a:endParaRPr lang="en-US">
              <a:solidFill>
                <a:schemeClr val="tx1"/>
              </a:solidFill>
            </a:endParaRPr>
          </a:p>
        </p:txBody>
      </p:sp>
      <p:sp>
        <p:nvSpPr>
          <p:cNvPr id="7" name="Rectangle 120"/>
          <p:cNvSpPr>
            <a:spLocks noChangeArrowheads="1"/>
          </p:cNvSpPr>
          <p:nvPr/>
        </p:nvSpPr>
        <p:spPr bwMode="auto">
          <a:xfrm>
            <a:off x="1774825" y="687388"/>
            <a:ext cx="7369175" cy="146050"/>
          </a:xfrm>
          <a:prstGeom prst="rect">
            <a:avLst/>
          </a:prstGeom>
          <a:solidFill>
            <a:srgbClr val="2B519A"/>
          </a:solidFill>
          <a:ln w="9525">
            <a:noFill/>
            <a:miter lim="800000"/>
            <a:headEnd/>
            <a:tailEnd/>
          </a:ln>
          <a:effectLst/>
        </p:spPr>
        <p:txBody>
          <a:bodyPr wrap="none" anchor="ctr"/>
          <a:lstStyle/>
          <a:p>
            <a:pPr algn="ctr">
              <a:lnSpc>
                <a:spcPct val="100000"/>
              </a:lnSpc>
              <a:spcBef>
                <a:spcPct val="0"/>
              </a:spcBef>
              <a:buClrTx/>
              <a:buFontTx/>
              <a:buNone/>
              <a:defRPr/>
            </a:pPr>
            <a:endParaRPr lang="en-US">
              <a:solidFill>
                <a:schemeClr val="tx1"/>
              </a:solidFill>
              <a:latin typeface="Verdana" pitchFamily="34" charset="0"/>
            </a:endParaRPr>
          </a:p>
        </p:txBody>
      </p:sp>
      <p:sp>
        <p:nvSpPr>
          <p:cNvPr id="8" name="Oval 121"/>
          <p:cNvSpPr>
            <a:spLocks noChangeArrowheads="1"/>
          </p:cNvSpPr>
          <p:nvPr/>
        </p:nvSpPr>
        <p:spPr bwMode="auto">
          <a:xfrm>
            <a:off x="1398588" y="0"/>
            <a:ext cx="838200" cy="838200"/>
          </a:xfrm>
          <a:prstGeom prst="ellipse">
            <a:avLst/>
          </a:prstGeom>
          <a:solidFill>
            <a:schemeClr val="bg1"/>
          </a:solidFill>
          <a:ln w="9525">
            <a:noFill/>
            <a:round/>
            <a:headEnd/>
            <a:tailEnd/>
          </a:ln>
          <a:effectLst/>
        </p:spPr>
        <p:txBody>
          <a:bodyPr wrap="none" anchor="ctr"/>
          <a:lstStyle/>
          <a:p>
            <a:pPr>
              <a:defRPr/>
            </a:pPr>
            <a:endParaRPr lang="en-US"/>
          </a:p>
        </p:txBody>
      </p:sp>
      <p:graphicFrame>
        <p:nvGraphicFramePr>
          <p:cNvPr id="9" name="Group 123"/>
          <p:cNvGraphicFramePr>
            <a:graphicFrameLocks noGrp="1"/>
          </p:cNvGraphicFramePr>
          <p:nvPr/>
        </p:nvGraphicFramePr>
        <p:xfrm>
          <a:off x="255588" y="644525"/>
          <a:ext cx="3652837" cy="327025"/>
        </p:xfrm>
        <a:graphic>
          <a:graphicData uri="http://schemas.openxmlformats.org/drawingml/2006/table">
            <a:tbl>
              <a:tblPr/>
              <a:tblGrid>
                <a:gridCol w="3652837"/>
              </a:tblGrid>
              <a:tr h="327025">
                <a:tc>
                  <a:txBody>
                    <a:bodyPr/>
                    <a:lstStyle/>
                    <a:p>
                      <a:pPr marL="0" marR="0" lvl="0" indent="0" algn="r" defTabSz="914400" rtl="0" eaLnBrk="1" fontAlgn="base" latinLnBrk="0" hangingPunct="1">
                        <a:lnSpc>
                          <a:spcPct val="100000"/>
                        </a:lnSpc>
                        <a:spcBef>
                          <a:spcPct val="20000"/>
                        </a:spcBef>
                        <a:spcAft>
                          <a:spcPct val="0"/>
                        </a:spcAft>
                        <a:buClr>
                          <a:srgbClr val="F1AF00"/>
                        </a:buClr>
                        <a:buSzTx/>
                        <a:buFontTx/>
                        <a:buNone/>
                        <a:tabLst/>
                      </a:pPr>
                      <a:r>
                        <a:rPr kumimoji="0" lang="en-GB" sz="900" b="1" i="0" u="none" strike="noStrike" cap="none" normalizeH="0" baseline="0" smtClean="0">
                          <a:ln>
                            <a:noFill/>
                          </a:ln>
                          <a:solidFill>
                            <a:schemeClr val="bg1"/>
                          </a:solidFill>
                          <a:effectLst/>
                          <a:latin typeface="Arial" charset="0"/>
                          <a:ea typeface="ＭＳ Ｐゴシック" charset="-128"/>
                        </a:rPr>
                        <a:t>Enabling Grids for E-sciencE</a:t>
                      </a:r>
                    </a:p>
                  </a:txBody>
                  <a:tcPr horzOverflow="overflow">
                    <a:lnL>
                      <a:noFill/>
                    </a:lnL>
                    <a:lnR>
                      <a:noFill/>
                    </a:lnR>
                    <a:lnT>
                      <a:noFill/>
                    </a:lnT>
                    <a:lnB>
                      <a:noFill/>
                    </a:lnB>
                    <a:lnTlToBr>
                      <a:noFill/>
                    </a:lnTlToBr>
                    <a:lnBlToTr>
                      <a:noFill/>
                    </a:lnBlToTr>
                    <a:noFill/>
                  </a:tcPr>
                </a:tc>
              </a:tr>
            </a:tbl>
          </a:graphicData>
        </a:graphic>
      </p:graphicFrame>
      <p:sp>
        <p:nvSpPr>
          <p:cNvPr id="10" name="Text Box 130"/>
          <p:cNvSpPr txBox="1">
            <a:spLocks noChangeArrowheads="1"/>
          </p:cNvSpPr>
          <p:nvPr/>
        </p:nvSpPr>
        <p:spPr bwMode="auto">
          <a:xfrm>
            <a:off x="0" y="6491288"/>
            <a:ext cx="3090863" cy="366712"/>
          </a:xfrm>
          <a:prstGeom prst="rect">
            <a:avLst/>
          </a:prstGeom>
          <a:noFill/>
          <a:ln w="9525" algn="ctr">
            <a:noFill/>
            <a:miter lim="800000"/>
            <a:headEnd/>
            <a:tailEnd/>
          </a:ln>
          <a:effectLst/>
        </p:spPr>
        <p:txBody>
          <a:bodyPr>
            <a:spAutoFit/>
          </a:bodyPr>
          <a:lstStyle/>
          <a:p>
            <a:pPr>
              <a:lnSpc>
                <a:spcPct val="100000"/>
              </a:lnSpc>
              <a:spcBef>
                <a:spcPct val="50000"/>
              </a:spcBef>
              <a:buClr>
                <a:srgbClr val="FFCC66"/>
              </a:buClr>
              <a:buFontTx/>
              <a:buNone/>
              <a:defRPr/>
            </a:pPr>
            <a:r>
              <a:rPr lang="en-GB" sz="1200">
                <a:solidFill>
                  <a:schemeClr val="tx1"/>
                </a:solidFill>
              </a:rPr>
              <a:t>EGEE-III INFSO-RI-222667</a:t>
            </a:r>
            <a:r>
              <a:rPr lang="en-GB">
                <a:solidFill>
                  <a:schemeClr val="tx1"/>
                </a:solidFill>
                <a:latin typeface="Verdana" pitchFamily="34" charset="0"/>
              </a:rPr>
              <a:t> </a:t>
            </a:r>
          </a:p>
        </p:txBody>
      </p:sp>
      <p:pic>
        <p:nvPicPr>
          <p:cNvPr id="11" name="Picture 136" descr="egee"/>
          <p:cNvPicPr>
            <a:picLocks noChangeAspect="1" noChangeArrowheads="1"/>
          </p:cNvPicPr>
          <p:nvPr/>
        </p:nvPicPr>
        <p:blipFill>
          <a:blip r:embed="rId2" cstate="print"/>
          <a:srcRect/>
          <a:stretch>
            <a:fillRect/>
          </a:stretch>
        </p:blipFill>
        <p:spPr bwMode="auto">
          <a:xfrm>
            <a:off x="114300" y="184150"/>
            <a:ext cx="2009775" cy="495300"/>
          </a:xfrm>
          <a:prstGeom prst="rect">
            <a:avLst/>
          </a:prstGeom>
          <a:noFill/>
          <a:ln w="9525">
            <a:noFill/>
            <a:miter lim="800000"/>
            <a:headEnd/>
            <a:tailEnd/>
          </a:ln>
        </p:spPr>
      </p:pic>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46075" y="974725"/>
            <a:ext cx="4217988" cy="54292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16463" y="974725"/>
            <a:ext cx="4219575" cy="54292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Rectangle 11"/>
          <p:cNvSpPr>
            <a:spLocks noGrp="1" noChangeArrowheads="1"/>
          </p:cNvSpPr>
          <p:nvPr>
            <p:ph type="ftr" sz="quarter" idx="10"/>
          </p:nvPr>
        </p:nvSpPr>
        <p:spPr/>
        <p:txBody>
          <a:bodyPr/>
          <a:lstStyle>
            <a:lvl1pPr>
              <a:defRPr smtClean="0"/>
            </a:lvl1pPr>
          </a:lstStyle>
          <a:p>
            <a:pPr>
              <a:defRPr/>
            </a:pPr>
            <a:r>
              <a:rPr lang="en-US"/>
              <a:t>NA4 EGI Tasks — C. Loomis — 27 Jan. 2009</a:t>
            </a:r>
            <a:endParaRPr lang="en-GB"/>
          </a:p>
        </p:txBody>
      </p:sp>
      <p:sp>
        <p:nvSpPr>
          <p:cNvPr id="13" name="Rectangle 12"/>
          <p:cNvSpPr>
            <a:spLocks noGrp="1" noChangeArrowheads="1"/>
          </p:cNvSpPr>
          <p:nvPr>
            <p:ph type="sldNum" sz="quarter" idx="11"/>
          </p:nvPr>
        </p:nvSpPr>
        <p:spPr/>
        <p:txBody>
          <a:bodyPr/>
          <a:lstStyle>
            <a:lvl1pPr>
              <a:defRPr smtClean="0"/>
            </a:lvl1pPr>
          </a:lstStyle>
          <a:p>
            <a:pPr>
              <a:defRPr/>
            </a:pPr>
            <a:fld id="{945F6F98-AD63-4D83-9F86-42ECCD216108}"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7" name="Rectangle 8"/>
          <p:cNvSpPr>
            <a:spLocks noChangeArrowheads="1"/>
          </p:cNvSpPr>
          <p:nvPr/>
        </p:nvSpPr>
        <p:spPr bwMode="auto">
          <a:xfrm>
            <a:off x="0" y="6553200"/>
            <a:ext cx="9144000" cy="304800"/>
          </a:xfrm>
          <a:prstGeom prst="rect">
            <a:avLst/>
          </a:prstGeom>
          <a:solidFill>
            <a:schemeClr val="tx2"/>
          </a:solidFill>
          <a:ln w="9525">
            <a:noFill/>
            <a:miter lim="800000"/>
            <a:headEnd/>
            <a:tailEnd/>
          </a:ln>
          <a:effectLst/>
        </p:spPr>
        <p:txBody>
          <a:bodyPr wrap="none" anchor="ctr"/>
          <a:lstStyle/>
          <a:p>
            <a:pPr>
              <a:defRPr/>
            </a:pPr>
            <a:endParaRPr lang="en-US"/>
          </a:p>
        </p:txBody>
      </p:sp>
      <p:sp>
        <p:nvSpPr>
          <p:cNvPr id="8" name="Rectangle 7"/>
          <p:cNvSpPr>
            <a:spLocks noChangeArrowheads="1"/>
          </p:cNvSpPr>
          <p:nvPr/>
        </p:nvSpPr>
        <p:spPr bwMode="auto">
          <a:xfrm>
            <a:off x="1825625" y="0"/>
            <a:ext cx="7315200" cy="838200"/>
          </a:xfrm>
          <a:prstGeom prst="rect">
            <a:avLst/>
          </a:prstGeom>
          <a:solidFill>
            <a:srgbClr val="325FAF"/>
          </a:solidFill>
          <a:ln w="9525">
            <a:noFill/>
            <a:miter lim="800000"/>
            <a:headEnd/>
            <a:tailEnd/>
          </a:ln>
          <a:effectLst/>
        </p:spPr>
        <p:txBody>
          <a:bodyPr wrap="none" anchor="ctr"/>
          <a:lstStyle/>
          <a:p>
            <a:pPr algn="ctr">
              <a:lnSpc>
                <a:spcPct val="100000"/>
              </a:lnSpc>
              <a:buClr>
                <a:srgbClr val="FFCC66"/>
              </a:buClr>
              <a:defRPr/>
            </a:pPr>
            <a:endParaRPr lang="en-US">
              <a:solidFill>
                <a:schemeClr val="tx1"/>
              </a:solidFill>
            </a:endParaRPr>
          </a:p>
        </p:txBody>
      </p:sp>
      <p:sp>
        <p:nvSpPr>
          <p:cNvPr id="9" name="Rectangle 120"/>
          <p:cNvSpPr>
            <a:spLocks noChangeArrowheads="1"/>
          </p:cNvSpPr>
          <p:nvPr/>
        </p:nvSpPr>
        <p:spPr bwMode="auto">
          <a:xfrm>
            <a:off x="1774825" y="687388"/>
            <a:ext cx="7369175" cy="146050"/>
          </a:xfrm>
          <a:prstGeom prst="rect">
            <a:avLst/>
          </a:prstGeom>
          <a:solidFill>
            <a:srgbClr val="2B519A"/>
          </a:solidFill>
          <a:ln w="9525">
            <a:noFill/>
            <a:miter lim="800000"/>
            <a:headEnd/>
            <a:tailEnd/>
          </a:ln>
          <a:effectLst/>
        </p:spPr>
        <p:txBody>
          <a:bodyPr wrap="none" anchor="ctr"/>
          <a:lstStyle/>
          <a:p>
            <a:pPr algn="ctr">
              <a:lnSpc>
                <a:spcPct val="100000"/>
              </a:lnSpc>
              <a:spcBef>
                <a:spcPct val="0"/>
              </a:spcBef>
              <a:buClrTx/>
              <a:buFontTx/>
              <a:buNone/>
              <a:defRPr/>
            </a:pPr>
            <a:endParaRPr lang="en-US">
              <a:solidFill>
                <a:schemeClr val="tx1"/>
              </a:solidFill>
              <a:latin typeface="Verdana" pitchFamily="34" charset="0"/>
            </a:endParaRPr>
          </a:p>
        </p:txBody>
      </p:sp>
      <p:sp>
        <p:nvSpPr>
          <p:cNvPr id="10" name="Oval 121"/>
          <p:cNvSpPr>
            <a:spLocks noChangeArrowheads="1"/>
          </p:cNvSpPr>
          <p:nvPr/>
        </p:nvSpPr>
        <p:spPr bwMode="auto">
          <a:xfrm>
            <a:off x="1398588" y="0"/>
            <a:ext cx="838200" cy="838200"/>
          </a:xfrm>
          <a:prstGeom prst="ellipse">
            <a:avLst/>
          </a:prstGeom>
          <a:solidFill>
            <a:schemeClr val="bg1"/>
          </a:solidFill>
          <a:ln w="9525">
            <a:noFill/>
            <a:round/>
            <a:headEnd/>
            <a:tailEnd/>
          </a:ln>
          <a:effectLst/>
        </p:spPr>
        <p:txBody>
          <a:bodyPr wrap="none" anchor="ctr"/>
          <a:lstStyle/>
          <a:p>
            <a:pPr>
              <a:defRPr/>
            </a:pPr>
            <a:endParaRPr lang="en-US"/>
          </a:p>
        </p:txBody>
      </p:sp>
      <p:graphicFrame>
        <p:nvGraphicFramePr>
          <p:cNvPr id="11" name="Group 123"/>
          <p:cNvGraphicFramePr>
            <a:graphicFrameLocks noGrp="1"/>
          </p:cNvGraphicFramePr>
          <p:nvPr/>
        </p:nvGraphicFramePr>
        <p:xfrm>
          <a:off x="255588" y="644525"/>
          <a:ext cx="3652837" cy="327025"/>
        </p:xfrm>
        <a:graphic>
          <a:graphicData uri="http://schemas.openxmlformats.org/drawingml/2006/table">
            <a:tbl>
              <a:tblPr/>
              <a:tblGrid>
                <a:gridCol w="3652837"/>
              </a:tblGrid>
              <a:tr h="327025">
                <a:tc>
                  <a:txBody>
                    <a:bodyPr/>
                    <a:lstStyle/>
                    <a:p>
                      <a:pPr marL="0" marR="0" lvl="0" indent="0" algn="r" defTabSz="914400" rtl="0" eaLnBrk="1" fontAlgn="base" latinLnBrk="0" hangingPunct="1">
                        <a:lnSpc>
                          <a:spcPct val="100000"/>
                        </a:lnSpc>
                        <a:spcBef>
                          <a:spcPct val="20000"/>
                        </a:spcBef>
                        <a:spcAft>
                          <a:spcPct val="0"/>
                        </a:spcAft>
                        <a:buClr>
                          <a:srgbClr val="F1AF00"/>
                        </a:buClr>
                        <a:buSzTx/>
                        <a:buFontTx/>
                        <a:buNone/>
                        <a:tabLst/>
                      </a:pPr>
                      <a:r>
                        <a:rPr kumimoji="0" lang="en-GB" sz="900" b="1" i="0" u="none" strike="noStrike" cap="none" normalizeH="0" baseline="0" smtClean="0">
                          <a:ln>
                            <a:noFill/>
                          </a:ln>
                          <a:solidFill>
                            <a:schemeClr val="bg1"/>
                          </a:solidFill>
                          <a:effectLst/>
                          <a:latin typeface="Arial" charset="0"/>
                          <a:ea typeface="ＭＳ Ｐゴシック" charset="-128"/>
                        </a:rPr>
                        <a:t>Enabling Grids for E-sciencE</a:t>
                      </a:r>
                    </a:p>
                  </a:txBody>
                  <a:tcPr horzOverflow="overflow">
                    <a:lnL>
                      <a:noFill/>
                    </a:lnL>
                    <a:lnR>
                      <a:noFill/>
                    </a:lnR>
                    <a:lnT>
                      <a:noFill/>
                    </a:lnT>
                    <a:lnB>
                      <a:noFill/>
                    </a:lnB>
                    <a:lnTlToBr>
                      <a:noFill/>
                    </a:lnTlToBr>
                    <a:lnBlToTr>
                      <a:noFill/>
                    </a:lnBlToTr>
                    <a:noFill/>
                  </a:tcPr>
                </a:tc>
              </a:tr>
            </a:tbl>
          </a:graphicData>
        </a:graphic>
      </p:graphicFrame>
      <p:sp>
        <p:nvSpPr>
          <p:cNvPr id="12" name="Text Box 130"/>
          <p:cNvSpPr txBox="1">
            <a:spLocks noChangeArrowheads="1"/>
          </p:cNvSpPr>
          <p:nvPr/>
        </p:nvSpPr>
        <p:spPr bwMode="auto">
          <a:xfrm>
            <a:off x="0" y="6491288"/>
            <a:ext cx="3090863" cy="366712"/>
          </a:xfrm>
          <a:prstGeom prst="rect">
            <a:avLst/>
          </a:prstGeom>
          <a:noFill/>
          <a:ln w="9525" algn="ctr">
            <a:noFill/>
            <a:miter lim="800000"/>
            <a:headEnd/>
            <a:tailEnd/>
          </a:ln>
          <a:effectLst/>
        </p:spPr>
        <p:txBody>
          <a:bodyPr>
            <a:spAutoFit/>
          </a:bodyPr>
          <a:lstStyle/>
          <a:p>
            <a:pPr>
              <a:lnSpc>
                <a:spcPct val="100000"/>
              </a:lnSpc>
              <a:spcBef>
                <a:spcPct val="50000"/>
              </a:spcBef>
              <a:buClr>
                <a:srgbClr val="FFCC66"/>
              </a:buClr>
              <a:buFontTx/>
              <a:buNone/>
              <a:defRPr/>
            </a:pPr>
            <a:r>
              <a:rPr lang="en-GB" sz="1200">
                <a:solidFill>
                  <a:schemeClr val="tx1"/>
                </a:solidFill>
              </a:rPr>
              <a:t>EGEE-III INFSO-RI-222667</a:t>
            </a:r>
            <a:r>
              <a:rPr lang="en-GB">
                <a:solidFill>
                  <a:schemeClr val="tx1"/>
                </a:solidFill>
                <a:latin typeface="Verdana" pitchFamily="34" charset="0"/>
              </a:rPr>
              <a:t> </a:t>
            </a:r>
          </a:p>
        </p:txBody>
      </p:sp>
      <p:pic>
        <p:nvPicPr>
          <p:cNvPr id="13" name="Picture 136" descr="egee"/>
          <p:cNvPicPr>
            <a:picLocks noChangeAspect="1" noChangeArrowheads="1"/>
          </p:cNvPicPr>
          <p:nvPr/>
        </p:nvPicPr>
        <p:blipFill>
          <a:blip r:embed="rId2" cstate="print"/>
          <a:srcRect/>
          <a:stretch>
            <a:fillRect/>
          </a:stretch>
        </p:blipFill>
        <p:spPr bwMode="auto">
          <a:xfrm>
            <a:off x="114300" y="184150"/>
            <a:ext cx="2009775" cy="495300"/>
          </a:xfrm>
          <a:prstGeom prst="rect">
            <a:avLst/>
          </a:prstGeom>
          <a:noFill/>
          <a:ln w="9525">
            <a:noFill/>
            <a:miter lim="800000"/>
            <a:headEnd/>
            <a:tailEnd/>
          </a:ln>
        </p:spPr>
      </p:pic>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4" name="Rectangle 11"/>
          <p:cNvSpPr>
            <a:spLocks noGrp="1" noChangeArrowheads="1"/>
          </p:cNvSpPr>
          <p:nvPr>
            <p:ph type="ftr" sz="quarter" idx="10"/>
          </p:nvPr>
        </p:nvSpPr>
        <p:spPr/>
        <p:txBody>
          <a:bodyPr/>
          <a:lstStyle>
            <a:lvl1pPr>
              <a:defRPr smtClean="0"/>
            </a:lvl1pPr>
          </a:lstStyle>
          <a:p>
            <a:pPr>
              <a:defRPr/>
            </a:pPr>
            <a:r>
              <a:rPr lang="en-US"/>
              <a:t>NA4 EGI Tasks — C. Loomis — 27 Jan. 2009</a:t>
            </a:r>
            <a:endParaRPr lang="en-GB"/>
          </a:p>
        </p:txBody>
      </p:sp>
      <p:sp>
        <p:nvSpPr>
          <p:cNvPr id="15" name="Rectangle 12"/>
          <p:cNvSpPr>
            <a:spLocks noGrp="1" noChangeArrowheads="1"/>
          </p:cNvSpPr>
          <p:nvPr>
            <p:ph type="sldNum" sz="quarter" idx="11"/>
          </p:nvPr>
        </p:nvSpPr>
        <p:spPr/>
        <p:txBody>
          <a:bodyPr/>
          <a:lstStyle>
            <a:lvl1pPr>
              <a:defRPr smtClean="0"/>
            </a:lvl1pPr>
          </a:lstStyle>
          <a:p>
            <a:pPr>
              <a:defRPr/>
            </a:pPr>
            <a:fld id="{FF82030D-3925-4672-BB7D-00B5CDD1B781}"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3" name="Rectangle 8"/>
          <p:cNvSpPr>
            <a:spLocks noChangeArrowheads="1"/>
          </p:cNvSpPr>
          <p:nvPr/>
        </p:nvSpPr>
        <p:spPr bwMode="auto">
          <a:xfrm>
            <a:off x="0" y="6553200"/>
            <a:ext cx="9144000" cy="304800"/>
          </a:xfrm>
          <a:prstGeom prst="rect">
            <a:avLst/>
          </a:prstGeom>
          <a:solidFill>
            <a:schemeClr val="tx2"/>
          </a:solidFill>
          <a:ln w="9525">
            <a:noFill/>
            <a:miter lim="800000"/>
            <a:headEnd/>
            <a:tailEnd/>
          </a:ln>
          <a:effectLst/>
        </p:spPr>
        <p:txBody>
          <a:bodyPr wrap="none" anchor="ctr"/>
          <a:lstStyle/>
          <a:p>
            <a:pPr>
              <a:defRPr/>
            </a:pPr>
            <a:endParaRPr lang="en-US"/>
          </a:p>
        </p:txBody>
      </p:sp>
      <p:sp>
        <p:nvSpPr>
          <p:cNvPr id="4" name="Rectangle 3"/>
          <p:cNvSpPr>
            <a:spLocks noChangeArrowheads="1"/>
          </p:cNvSpPr>
          <p:nvPr/>
        </p:nvSpPr>
        <p:spPr bwMode="auto">
          <a:xfrm>
            <a:off x="1825625" y="0"/>
            <a:ext cx="7315200" cy="838200"/>
          </a:xfrm>
          <a:prstGeom prst="rect">
            <a:avLst/>
          </a:prstGeom>
          <a:solidFill>
            <a:srgbClr val="325FAF"/>
          </a:solidFill>
          <a:ln w="9525">
            <a:noFill/>
            <a:miter lim="800000"/>
            <a:headEnd/>
            <a:tailEnd/>
          </a:ln>
          <a:effectLst/>
        </p:spPr>
        <p:txBody>
          <a:bodyPr wrap="none" anchor="ctr"/>
          <a:lstStyle/>
          <a:p>
            <a:pPr algn="ctr">
              <a:lnSpc>
                <a:spcPct val="100000"/>
              </a:lnSpc>
              <a:buClr>
                <a:srgbClr val="FFCC66"/>
              </a:buClr>
              <a:defRPr/>
            </a:pPr>
            <a:endParaRPr lang="en-US">
              <a:solidFill>
                <a:schemeClr val="tx1"/>
              </a:solidFill>
            </a:endParaRPr>
          </a:p>
        </p:txBody>
      </p:sp>
      <p:sp>
        <p:nvSpPr>
          <p:cNvPr id="5" name="Rectangle 120"/>
          <p:cNvSpPr>
            <a:spLocks noChangeArrowheads="1"/>
          </p:cNvSpPr>
          <p:nvPr/>
        </p:nvSpPr>
        <p:spPr bwMode="auto">
          <a:xfrm>
            <a:off x="1774825" y="687388"/>
            <a:ext cx="7369175" cy="146050"/>
          </a:xfrm>
          <a:prstGeom prst="rect">
            <a:avLst/>
          </a:prstGeom>
          <a:solidFill>
            <a:srgbClr val="2B519A"/>
          </a:solidFill>
          <a:ln w="9525">
            <a:noFill/>
            <a:miter lim="800000"/>
            <a:headEnd/>
            <a:tailEnd/>
          </a:ln>
          <a:effectLst/>
        </p:spPr>
        <p:txBody>
          <a:bodyPr wrap="none" anchor="ctr"/>
          <a:lstStyle/>
          <a:p>
            <a:pPr algn="ctr">
              <a:lnSpc>
                <a:spcPct val="100000"/>
              </a:lnSpc>
              <a:spcBef>
                <a:spcPct val="0"/>
              </a:spcBef>
              <a:buClrTx/>
              <a:buFontTx/>
              <a:buNone/>
              <a:defRPr/>
            </a:pPr>
            <a:endParaRPr lang="en-US">
              <a:solidFill>
                <a:schemeClr val="tx1"/>
              </a:solidFill>
              <a:latin typeface="Verdana" pitchFamily="34" charset="0"/>
            </a:endParaRPr>
          </a:p>
        </p:txBody>
      </p:sp>
      <p:sp>
        <p:nvSpPr>
          <p:cNvPr id="6" name="Oval 121"/>
          <p:cNvSpPr>
            <a:spLocks noChangeArrowheads="1"/>
          </p:cNvSpPr>
          <p:nvPr/>
        </p:nvSpPr>
        <p:spPr bwMode="auto">
          <a:xfrm>
            <a:off x="1398588" y="0"/>
            <a:ext cx="838200" cy="838200"/>
          </a:xfrm>
          <a:prstGeom prst="ellipse">
            <a:avLst/>
          </a:prstGeom>
          <a:solidFill>
            <a:schemeClr val="bg1"/>
          </a:solidFill>
          <a:ln w="9525">
            <a:noFill/>
            <a:round/>
            <a:headEnd/>
            <a:tailEnd/>
          </a:ln>
          <a:effectLst/>
        </p:spPr>
        <p:txBody>
          <a:bodyPr wrap="none" anchor="ctr"/>
          <a:lstStyle/>
          <a:p>
            <a:pPr>
              <a:defRPr/>
            </a:pPr>
            <a:endParaRPr lang="en-US"/>
          </a:p>
        </p:txBody>
      </p:sp>
      <p:graphicFrame>
        <p:nvGraphicFramePr>
          <p:cNvPr id="7" name="Group 123"/>
          <p:cNvGraphicFramePr>
            <a:graphicFrameLocks noGrp="1"/>
          </p:cNvGraphicFramePr>
          <p:nvPr/>
        </p:nvGraphicFramePr>
        <p:xfrm>
          <a:off x="255588" y="644525"/>
          <a:ext cx="3652837" cy="327025"/>
        </p:xfrm>
        <a:graphic>
          <a:graphicData uri="http://schemas.openxmlformats.org/drawingml/2006/table">
            <a:tbl>
              <a:tblPr/>
              <a:tblGrid>
                <a:gridCol w="3652837"/>
              </a:tblGrid>
              <a:tr h="327025">
                <a:tc>
                  <a:txBody>
                    <a:bodyPr/>
                    <a:lstStyle/>
                    <a:p>
                      <a:pPr marL="0" marR="0" lvl="0" indent="0" algn="r" defTabSz="914400" rtl="0" eaLnBrk="1" fontAlgn="base" latinLnBrk="0" hangingPunct="1">
                        <a:lnSpc>
                          <a:spcPct val="100000"/>
                        </a:lnSpc>
                        <a:spcBef>
                          <a:spcPct val="20000"/>
                        </a:spcBef>
                        <a:spcAft>
                          <a:spcPct val="0"/>
                        </a:spcAft>
                        <a:buClr>
                          <a:srgbClr val="F1AF00"/>
                        </a:buClr>
                        <a:buSzTx/>
                        <a:buFontTx/>
                        <a:buNone/>
                        <a:tabLst/>
                      </a:pPr>
                      <a:r>
                        <a:rPr kumimoji="0" lang="en-GB" sz="900" b="1" i="0" u="none" strike="noStrike" cap="none" normalizeH="0" baseline="0" smtClean="0">
                          <a:ln>
                            <a:noFill/>
                          </a:ln>
                          <a:solidFill>
                            <a:schemeClr val="bg1"/>
                          </a:solidFill>
                          <a:effectLst/>
                          <a:latin typeface="Arial" charset="0"/>
                          <a:ea typeface="ＭＳ Ｐゴシック" charset="-128"/>
                        </a:rPr>
                        <a:t>Enabling Grids for E-sciencE</a:t>
                      </a:r>
                    </a:p>
                  </a:txBody>
                  <a:tcPr horzOverflow="overflow">
                    <a:lnL>
                      <a:noFill/>
                    </a:lnL>
                    <a:lnR>
                      <a:noFill/>
                    </a:lnR>
                    <a:lnT>
                      <a:noFill/>
                    </a:lnT>
                    <a:lnB>
                      <a:noFill/>
                    </a:lnB>
                    <a:lnTlToBr>
                      <a:noFill/>
                    </a:lnTlToBr>
                    <a:lnBlToTr>
                      <a:noFill/>
                    </a:lnBlToTr>
                    <a:noFill/>
                  </a:tcPr>
                </a:tc>
              </a:tr>
            </a:tbl>
          </a:graphicData>
        </a:graphic>
      </p:graphicFrame>
      <p:sp>
        <p:nvSpPr>
          <p:cNvPr id="8" name="Text Box 130"/>
          <p:cNvSpPr txBox="1">
            <a:spLocks noChangeArrowheads="1"/>
          </p:cNvSpPr>
          <p:nvPr/>
        </p:nvSpPr>
        <p:spPr bwMode="auto">
          <a:xfrm>
            <a:off x="0" y="6491288"/>
            <a:ext cx="3090863" cy="366712"/>
          </a:xfrm>
          <a:prstGeom prst="rect">
            <a:avLst/>
          </a:prstGeom>
          <a:noFill/>
          <a:ln w="9525" algn="ctr">
            <a:noFill/>
            <a:miter lim="800000"/>
            <a:headEnd/>
            <a:tailEnd/>
          </a:ln>
          <a:effectLst/>
        </p:spPr>
        <p:txBody>
          <a:bodyPr>
            <a:spAutoFit/>
          </a:bodyPr>
          <a:lstStyle/>
          <a:p>
            <a:pPr>
              <a:lnSpc>
                <a:spcPct val="100000"/>
              </a:lnSpc>
              <a:spcBef>
                <a:spcPct val="50000"/>
              </a:spcBef>
              <a:buClr>
                <a:srgbClr val="FFCC66"/>
              </a:buClr>
              <a:buFontTx/>
              <a:buNone/>
              <a:defRPr/>
            </a:pPr>
            <a:r>
              <a:rPr lang="en-GB" sz="1200">
                <a:solidFill>
                  <a:schemeClr val="tx1"/>
                </a:solidFill>
              </a:rPr>
              <a:t>EGEE-III INFSO-RI-222667</a:t>
            </a:r>
            <a:r>
              <a:rPr lang="en-GB">
                <a:solidFill>
                  <a:schemeClr val="tx1"/>
                </a:solidFill>
                <a:latin typeface="Verdana" pitchFamily="34" charset="0"/>
              </a:rPr>
              <a:t> </a:t>
            </a:r>
          </a:p>
        </p:txBody>
      </p:sp>
      <p:pic>
        <p:nvPicPr>
          <p:cNvPr id="9" name="Picture 136" descr="egee"/>
          <p:cNvPicPr>
            <a:picLocks noChangeAspect="1" noChangeArrowheads="1"/>
          </p:cNvPicPr>
          <p:nvPr/>
        </p:nvPicPr>
        <p:blipFill>
          <a:blip r:embed="rId2" cstate="print"/>
          <a:srcRect/>
          <a:stretch>
            <a:fillRect/>
          </a:stretch>
        </p:blipFill>
        <p:spPr bwMode="auto">
          <a:xfrm>
            <a:off x="114300" y="184150"/>
            <a:ext cx="2009775" cy="495300"/>
          </a:xfrm>
          <a:prstGeom prst="rect">
            <a:avLst/>
          </a:prstGeom>
          <a:noFill/>
          <a:ln w="9525">
            <a:noFill/>
            <a:miter lim="800000"/>
            <a:headEnd/>
            <a:tailEnd/>
          </a:ln>
        </p:spPr>
      </p:pic>
      <p:sp>
        <p:nvSpPr>
          <p:cNvPr id="2" name="Title 1"/>
          <p:cNvSpPr>
            <a:spLocks noGrp="1"/>
          </p:cNvSpPr>
          <p:nvPr>
            <p:ph type="title"/>
          </p:nvPr>
        </p:nvSpPr>
        <p:spPr/>
        <p:txBody>
          <a:bodyPr/>
          <a:lstStyle/>
          <a:p>
            <a:r>
              <a:rPr lang="en-US" smtClean="0"/>
              <a:t>Click to edit Master title style</a:t>
            </a:r>
            <a:endParaRPr lang="en-US"/>
          </a:p>
        </p:txBody>
      </p:sp>
      <p:sp>
        <p:nvSpPr>
          <p:cNvPr id="10" name="Rectangle 11"/>
          <p:cNvSpPr>
            <a:spLocks noGrp="1" noChangeArrowheads="1"/>
          </p:cNvSpPr>
          <p:nvPr>
            <p:ph type="ftr" sz="quarter" idx="10"/>
          </p:nvPr>
        </p:nvSpPr>
        <p:spPr/>
        <p:txBody>
          <a:bodyPr/>
          <a:lstStyle>
            <a:lvl1pPr>
              <a:defRPr smtClean="0"/>
            </a:lvl1pPr>
          </a:lstStyle>
          <a:p>
            <a:pPr>
              <a:defRPr/>
            </a:pPr>
            <a:r>
              <a:rPr lang="en-US"/>
              <a:t>NA4 EGI Tasks — C. Loomis — 27 Jan. 2009</a:t>
            </a:r>
            <a:endParaRPr lang="en-GB"/>
          </a:p>
        </p:txBody>
      </p:sp>
      <p:sp>
        <p:nvSpPr>
          <p:cNvPr id="11" name="Rectangle 12"/>
          <p:cNvSpPr>
            <a:spLocks noGrp="1" noChangeArrowheads="1"/>
          </p:cNvSpPr>
          <p:nvPr>
            <p:ph type="sldNum" sz="quarter" idx="11"/>
          </p:nvPr>
        </p:nvSpPr>
        <p:spPr/>
        <p:txBody>
          <a:bodyPr/>
          <a:lstStyle>
            <a:lvl1pPr>
              <a:defRPr smtClean="0"/>
            </a:lvl1pPr>
          </a:lstStyle>
          <a:p>
            <a:pPr>
              <a:defRPr/>
            </a:pPr>
            <a:fld id="{5A9ED1EB-60D6-41A5-823F-13DAD8A9285C}"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8"/>
          <p:cNvSpPr>
            <a:spLocks noChangeArrowheads="1"/>
          </p:cNvSpPr>
          <p:nvPr/>
        </p:nvSpPr>
        <p:spPr bwMode="auto">
          <a:xfrm>
            <a:off x="0" y="6553200"/>
            <a:ext cx="9144000" cy="304800"/>
          </a:xfrm>
          <a:prstGeom prst="rect">
            <a:avLst/>
          </a:prstGeom>
          <a:solidFill>
            <a:schemeClr val="tx2"/>
          </a:solidFill>
          <a:ln w="9525">
            <a:noFill/>
            <a:miter lim="800000"/>
            <a:headEnd/>
            <a:tailEnd/>
          </a:ln>
          <a:effectLst/>
        </p:spPr>
        <p:txBody>
          <a:bodyPr wrap="none" anchor="ctr"/>
          <a:lstStyle/>
          <a:p>
            <a:pPr>
              <a:defRPr/>
            </a:pPr>
            <a:endParaRPr lang="en-US"/>
          </a:p>
        </p:txBody>
      </p:sp>
      <p:sp>
        <p:nvSpPr>
          <p:cNvPr id="3" name="Rectangle 2"/>
          <p:cNvSpPr>
            <a:spLocks noChangeArrowheads="1"/>
          </p:cNvSpPr>
          <p:nvPr/>
        </p:nvSpPr>
        <p:spPr bwMode="auto">
          <a:xfrm>
            <a:off x="1825625" y="0"/>
            <a:ext cx="7315200" cy="838200"/>
          </a:xfrm>
          <a:prstGeom prst="rect">
            <a:avLst/>
          </a:prstGeom>
          <a:solidFill>
            <a:srgbClr val="325FAF"/>
          </a:solidFill>
          <a:ln w="9525">
            <a:noFill/>
            <a:miter lim="800000"/>
            <a:headEnd/>
            <a:tailEnd/>
          </a:ln>
          <a:effectLst/>
        </p:spPr>
        <p:txBody>
          <a:bodyPr wrap="none" anchor="ctr"/>
          <a:lstStyle/>
          <a:p>
            <a:pPr algn="ctr">
              <a:lnSpc>
                <a:spcPct val="100000"/>
              </a:lnSpc>
              <a:buClr>
                <a:srgbClr val="FFCC66"/>
              </a:buClr>
              <a:defRPr/>
            </a:pPr>
            <a:endParaRPr lang="en-US">
              <a:solidFill>
                <a:schemeClr val="tx1"/>
              </a:solidFill>
            </a:endParaRPr>
          </a:p>
        </p:txBody>
      </p:sp>
      <p:sp>
        <p:nvSpPr>
          <p:cNvPr id="4" name="Rectangle 120"/>
          <p:cNvSpPr>
            <a:spLocks noChangeArrowheads="1"/>
          </p:cNvSpPr>
          <p:nvPr/>
        </p:nvSpPr>
        <p:spPr bwMode="auto">
          <a:xfrm>
            <a:off x="1774825" y="687388"/>
            <a:ext cx="7369175" cy="146050"/>
          </a:xfrm>
          <a:prstGeom prst="rect">
            <a:avLst/>
          </a:prstGeom>
          <a:solidFill>
            <a:srgbClr val="2B519A"/>
          </a:solidFill>
          <a:ln w="9525">
            <a:noFill/>
            <a:miter lim="800000"/>
            <a:headEnd/>
            <a:tailEnd/>
          </a:ln>
          <a:effectLst/>
        </p:spPr>
        <p:txBody>
          <a:bodyPr wrap="none" anchor="ctr"/>
          <a:lstStyle/>
          <a:p>
            <a:pPr algn="ctr">
              <a:lnSpc>
                <a:spcPct val="100000"/>
              </a:lnSpc>
              <a:spcBef>
                <a:spcPct val="0"/>
              </a:spcBef>
              <a:buClrTx/>
              <a:buFontTx/>
              <a:buNone/>
              <a:defRPr/>
            </a:pPr>
            <a:endParaRPr lang="en-US">
              <a:solidFill>
                <a:schemeClr val="tx1"/>
              </a:solidFill>
              <a:latin typeface="Verdana" pitchFamily="34" charset="0"/>
            </a:endParaRPr>
          </a:p>
        </p:txBody>
      </p:sp>
      <p:sp>
        <p:nvSpPr>
          <p:cNvPr id="5" name="Oval 121"/>
          <p:cNvSpPr>
            <a:spLocks noChangeArrowheads="1"/>
          </p:cNvSpPr>
          <p:nvPr/>
        </p:nvSpPr>
        <p:spPr bwMode="auto">
          <a:xfrm>
            <a:off x="1398588" y="0"/>
            <a:ext cx="838200" cy="838200"/>
          </a:xfrm>
          <a:prstGeom prst="ellipse">
            <a:avLst/>
          </a:prstGeom>
          <a:solidFill>
            <a:schemeClr val="bg1"/>
          </a:solidFill>
          <a:ln w="9525">
            <a:noFill/>
            <a:round/>
            <a:headEnd/>
            <a:tailEnd/>
          </a:ln>
          <a:effectLst/>
        </p:spPr>
        <p:txBody>
          <a:bodyPr wrap="none" anchor="ctr"/>
          <a:lstStyle/>
          <a:p>
            <a:pPr>
              <a:defRPr/>
            </a:pPr>
            <a:endParaRPr lang="en-US"/>
          </a:p>
        </p:txBody>
      </p:sp>
      <p:graphicFrame>
        <p:nvGraphicFramePr>
          <p:cNvPr id="6" name="Group 123"/>
          <p:cNvGraphicFramePr>
            <a:graphicFrameLocks noGrp="1"/>
          </p:cNvGraphicFramePr>
          <p:nvPr/>
        </p:nvGraphicFramePr>
        <p:xfrm>
          <a:off x="255588" y="644525"/>
          <a:ext cx="3652837" cy="327025"/>
        </p:xfrm>
        <a:graphic>
          <a:graphicData uri="http://schemas.openxmlformats.org/drawingml/2006/table">
            <a:tbl>
              <a:tblPr/>
              <a:tblGrid>
                <a:gridCol w="3652837"/>
              </a:tblGrid>
              <a:tr h="327025">
                <a:tc>
                  <a:txBody>
                    <a:bodyPr/>
                    <a:lstStyle/>
                    <a:p>
                      <a:pPr marL="0" marR="0" lvl="0" indent="0" algn="r" defTabSz="914400" rtl="0" eaLnBrk="1" fontAlgn="base" latinLnBrk="0" hangingPunct="1">
                        <a:lnSpc>
                          <a:spcPct val="100000"/>
                        </a:lnSpc>
                        <a:spcBef>
                          <a:spcPct val="20000"/>
                        </a:spcBef>
                        <a:spcAft>
                          <a:spcPct val="0"/>
                        </a:spcAft>
                        <a:buClr>
                          <a:srgbClr val="F1AF00"/>
                        </a:buClr>
                        <a:buSzTx/>
                        <a:buFontTx/>
                        <a:buNone/>
                        <a:tabLst/>
                      </a:pPr>
                      <a:r>
                        <a:rPr kumimoji="0" lang="en-GB" sz="900" b="1" i="0" u="none" strike="noStrike" cap="none" normalizeH="0" baseline="0" smtClean="0">
                          <a:ln>
                            <a:noFill/>
                          </a:ln>
                          <a:solidFill>
                            <a:schemeClr val="bg1"/>
                          </a:solidFill>
                          <a:effectLst/>
                          <a:latin typeface="Arial" charset="0"/>
                          <a:ea typeface="ＭＳ Ｐゴシック" charset="-128"/>
                        </a:rPr>
                        <a:t>Enabling Grids for E-sciencE</a:t>
                      </a:r>
                    </a:p>
                  </a:txBody>
                  <a:tcPr horzOverflow="overflow">
                    <a:lnL>
                      <a:noFill/>
                    </a:lnL>
                    <a:lnR>
                      <a:noFill/>
                    </a:lnR>
                    <a:lnT>
                      <a:noFill/>
                    </a:lnT>
                    <a:lnB>
                      <a:noFill/>
                    </a:lnB>
                    <a:lnTlToBr>
                      <a:noFill/>
                    </a:lnTlToBr>
                    <a:lnBlToTr>
                      <a:noFill/>
                    </a:lnBlToTr>
                    <a:noFill/>
                  </a:tcPr>
                </a:tc>
              </a:tr>
            </a:tbl>
          </a:graphicData>
        </a:graphic>
      </p:graphicFrame>
      <p:sp>
        <p:nvSpPr>
          <p:cNvPr id="7" name="Text Box 130"/>
          <p:cNvSpPr txBox="1">
            <a:spLocks noChangeArrowheads="1"/>
          </p:cNvSpPr>
          <p:nvPr/>
        </p:nvSpPr>
        <p:spPr bwMode="auto">
          <a:xfrm>
            <a:off x="0" y="6491288"/>
            <a:ext cx="3090863" cy="366712"/>
          </a:xfrm>
          <a:prstGeom prst="rect">
            <a:avLst/>
          </a:prstGeom>
          <a:noFill/>
          <a:ln w="9525" algn="ctr">
            <a:noFill/>
            <a:miter lim="800000"/>
            <a:headEnd/>
            <a:tailEnd/>
          </a:ln>
          <a:effectLst/>
        </p:spPr>
        <p:txBody>
          <a:bodyPr>
            <a:spAutoFit/>
          </a:bodyPr>
          <a:lstStyle/>
          <a:p>
            <a:pPr>
              <a:lnSpc>
                <a:spcPct val="100000"/>
              </a:lnSpc>
              <a:spcBef>
                <a:spcPct val="50000"/>
              </a:spcBef>
              <a:buClr>
                <a:srgbClr val="FFCC66"/>
              </a:buClr>
              <a:buFontTx/>
              <a:buNone/>
              <a:defRPr/>
            </a:pPr>
            <a:r>
              <a:rPr lang="en-GB" sz="1200">
                <a:solidFill>
                  <a:schemeClr val="tx1"/>
                </a:solidFill>
              </a:rPr>
              <a:t>EGEE-III INFSO-RI-222667</a:t>
            </a:r>
            <a:r>
              <a:rPr lang="en-GB">
                <a:solidFill>
                  <a:schemeClr val="tx1"/>
                </a:solidFill>
                <a:latin typeface="Verdana" pitchFamily="34" charset="0"/>
              </a:rPr>
              <a:t> </a:t>
            </a:r>
          </a:p>
        </p:txBody>
      </p:sp>
      <p:pic>
        <p:nvPicPr>
          <p:cNvPr id="8" name="Picture 136" descr="egee"/>
          <p:cNvPicPr>
            <a:picLocks noChangeAspect="1" noChangeArrowheads="1"/>
          </p:cNvPicPr>
          <p:nvPr/>
        </p:nvPicPr>
        <p:blipFill>
          <a:blip r:embed="rId2" cstate="print"/>
          <a:srcRect/>
          <a:stretch>
            <a:fillRect/>
          </a:stretch>
        </p:blipFill>
        <p:spPr bwMode="auto">
          <a:xfrm>
            <a:off x="114300" y="184150"/>
            <a:ext cx="2009775" cy="495300"/>
          </a:xfrm>
          <a:prstGeom prst="rect">
            <a:avLst/>
          </a:prstGeom>
          <a:noFill/>
          <a:ln w="9525">
            <a:noFill/>
            <a:miter lim="800000"/>
            <a:headEnd/>
            <a:tailEnd/>
          </a:ln>
        </p:spPr>
      </p:pic>
      <p:sp>
        <p:nvSpPr>
          <p:cNvPr id="9" name="Rectangle 11"/>
          <p:cNvSpPr>
            <a:spLocks noGrp="1" noChangeArrowheads="1"/>
          </p:cNvSpPr>
          <p:nvPr>
            <p:ph type="ftr" sz="quarter" idx="10"/>
          </p:nvPr>
        </p:nvSpPr>
        <p:spPr/>
        <p:txBody>
          <a:bodyPr/>
          <a:lstStyle>
            <a:lvl1pPr>
              <a:defRPr smtClean="0"/>
            </a:lvl1pPr>
          </a:lstStyle>
          <a:p>
            <a:pPr>
              <a:defRPr/>
            </a:pPr>
            <a:r>
              <a:rPr lang="en-US"/>
              <a:t>NA4 EGI Tasks — C. Loomis — 27 Jan. 2009</a:t>
            </a:r>
            <a:endParaRPr lang="en-GB"/>
          </a:p>
        </p:txBody>
      </p:sp>
      <p:sp>
        <p:nvSpPr>
          <p:cNvPr id="10" name="Rectangle 12"/>
          <p:cNvSpPr>
            <a:spLocks noGrp="1" noChangeArrowheads="1"/>
          </p:cNvSpPr>
          <p:nvPr>
            <p:ph type="sldNum" sz="quarter" idx="11"/>
          </p:nvPr>
        </p:nvSpPr>
        <p:spPr/>
        <p:txBody>
          <a:bodyPr/>
          <a:lstStyle>
            <a:lvl1pPr>
              <a:defRPr smtClean="0"/>
            </a:lvl1pPr>
          </a:lstStyle>
          <a:p>
            <a:pPr>
              <a:defRPr/>
            </a:pPr>
            <a:fld id="{63D99C47-5B49-4642-B4EE-AFA44CE5BC3E}"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5" name="Rectangle 8"/>
          <p:cNvSpPr>
            <a:spLocks noChangeArrowheads="1"/>
          </p:cNvSpPr>
          <p:nvPr/>
        </p:nvSpPr>
        <p:spPr bwMode="auto">
          <a:xfrm>
            <a:off x="0" y="6553200"/>
            <a:ext cx="9144000" cy="304800"/>
          </a:xfrm>
          <a:prstGeom prst="rect">
            <a:avLst/>
          </a:prstGeom>
          <a:solidFill>
            <a:schemeClr val="tx2"/>
          </a:solidFill>
          <a:ln w="9525">
            <a:noFill/>
            <a:miter lim="800000"/>
            <a:headEnd/>
            <a:tailEnd/>
          </a:ln>
          <a:effectLst/>
        </p:spPr>
        <p:txBody>
          <a:bodyPr wrap="none" anchor="ctr"/>
          <a:lstStyle/>
          <a:p>
            <a:pPr>
              <a:defRPr/>
            </a:pPr>
            <a:endParaRPr lang="en-US"/>
          </a:p>
        </p:txBody>
      </p:sp>
      <p:sp>
        <p:nvSpPr>
          <p:cNvPr id="6" name="Rectangle 5"/>
          <p:cNvSpPr>
            <a:spLocks noChangeArrowheads="1"/>
          </p:cNvSpPr>
          <p:nvPr/>
        </p:nvSpPr>
        <p:spPr bwMode="auto">
          <a:xfrm>
            <a:off x="1825625" y="0"/>
            <a:ext cx="7315200" cy="838200"/>
          </a:xfrm>
          <a:prstGeom prst="rect">
            <a:avLst/>
          </a:prstGeom>
          <a:solidFill>
            <a:srgbClr val="325FAF"/>
          </a:solidFill>
          <a:ln w="9525">
            <a:noFill/>
            <a:miter lim="800000"/>
            <a:headEnd/>
            <a:tailEnd/>
          </a:ln>
          <a:effectLst/>
        </p:spPr>
        <p:txBody>
          <a:bodyPr wrap="none" anchor="ctr"/>
          <a:lstStyle/>
          <a:p>
            <a:pPr algn="ctr">
              <a:lnSpc>
                <a:spcPct val="100000"/>
              </a:lnSpc>
              <a:buClr>
                <a:srgbClr val="FFCC66"/>
              </a:buClr>
              <a:defRPr/>
            </a:pPr>
            <a:endParaRPr lang="en-US">
              <a:solidFill>
                <a:schemeClr val="tx1"/>
              </a:solidFill>
            </a:endParaRPr>
          </a:p>
        </p:txBody>
      </p:sp>
      <p:sp>
        <p:nvSpPr>
          <p:cNvPr id="7" name="Rectangle 120"/>
          <p:cNvSpPr>
            <a:spLocks noChangeArrowheads="1"/>
          </p:cNvSpPr>
          <p:nvPr/>
        </p:nvSpPr>
        <p:spPr bwMode="auto">
          <a:xfrm>
            <a:off x="1774825" y="687388"/>
            <a:ext cx="7369175" cy="146050"/>
          </a:xfrm>
          <a:prstGeom prst="rect">
            <a:avLst/>
          </a:prstGeom>
          <a:solidFill>
            <a:srgbClr val="2B519A"/>
          </a:solidFill>
          <a:ln w="9525">
            <a:noFill/>
            <a:miter lim="800000"/>
            <a:headEnd/>
            <a:tailEnd/>
          </a:ln>
          <a:effectLst/>
        </p:spPr>
        <p:txBody>
          <a:bodyPr wrap="none" anchor="ctr"/>
          <a:lstStyle/>
          <a:p>
            <a:pPr algn="ctr">
              <a:lnSpc>
                <a:spcPct val="100000"/>
              </a:lnSpc>
              <a:spcBef>
                <a:spcPct val="0"/>
              </a:spcBef>
              <a:buClrTx/>
              <a:buFontTx/>
              <a:buNone/>
              <a:defRPr/>
            </a:pPr>
            <a:endParaRPr lang="en-US">
              <a:solidFill>
                <a:schemeClr val="tx1"/>
              </a:solidFill>
              <a:latin typeface="Verdana" pitchFamily="34" charset="0"/>
            </a:endParaRPr>
          </a:p>
        </p:txBody>
      </p:sp>
      <p:sp>
        <p:nvSpPr>
          <p:cNvPr id="8" name="Oval 121"/>
          <p:cNvSpPr>
            <a:spLocks noChangeArrowheads="1"/>
          </p:cNvSpPr>
          <p:nvPr/>
        </p:nvSpPr>
        <p:spPr bwMode="auto">
          <a:xfrm>
            <a:off x="1398588" y="0"/>
            <a:ext cx="838200" cy="838200"/>
          </a:xfrm>
          <a:prstGeom prst="ellipse">
            <a:avLst/>
          </a:prstGeom>
          <a:solidFill>
            <a:schemeClr val="bg1"/>
          </a:solidFill>
          <a:ln w="9525">
            <a:noFill/>
            <a:round/>
            <a:headEnd/>
            <a:tailEnd/>
          </a:ln>
          <a:effectLst/>
        </p:spPr>
        <p:txBody>
          <a:bodyPr wrap="none" anchor="ctr"/>
          <a:lstStyle/>
          <a:p>
            <a:pPr>
              <a:defRPr/>
            </a:pPr>
            <a:endParaRPr lang="en-US"/>
          </a:p>
        </p:txBody>
      </p:sp>
      <p:graphicFrame>
        <p:nvGraphicFramePr>
          <p:cNvPr id="9" name="Group 123"/>
          <p:cNvGraphicFramePr>
            <a:graphicFrameLocks noGrp="1"/>
          </p:cNvGraphicFramePr>
          <p:nvPr/>
        </p:nvGraphicFramePr>
        <p:xfrm>
          <a:off x="255588" y="644525"/>
          <a:ext cx="3652837" cy="327025"/>
        </p:xfrm>
        <a:graphic>
          <a:graphicData uri="http://schemas.openxmlformats.org/drawingml/2006/table">
            <a:tbl>
              <a:tblPr/>
              <a:tblGrid>
                <a:gridCol w="3652837"/>
              </a:tblGrid>
              <a:tr h="327025">
                <a:tc>
                  <a:txBody>
                    <a:bodyPr/>
                    <a:lstStyle/>
                    <a:p>
                      <a:pPr marL="0" marR="0" lvl="0" indent="0" algn="r" defTabSz="914400" rtl="0" eaLnBrk="1" fontAlgn="base" latinLnBrk="0" hangingPunct="1">
                        <a:lnSpc>
                          <a:spcPct val="100000"/>
                        </a:lnSpc>
                        <a:spcBef>
                          <a:spcPct val="20000"/>
                        </a:spcBef>
                        <a:spcAft>
                          <a:spcPct val="0"/>
                        </a:spcAft>
                        <a:buClr>
                          <a:srgbClr val="F1AF00"/>
                        </a:buClr>
                        <a:buSzTx/>
                        <a:buFontTx/>
                        <a:buNone/>
                        <a:tabLst/>
                      </a:pPr>
                      <a:r>
                        <a:rPr kumimoji="0" lang="en-GB" sz="900" b="1" i="0" u="none" strike="noStrike" cap="none" normalizeH="0" baseline="0" smtClean="0">
                          <a:ln>
                            <a:noFill/>
                          </a:ln>
                          <a:solidFill>
                            <a:schemeClr val="bg1"/>
                          </a:solidFill>
                          <a:effectLst/>
                          <a:latin typeface="Arial" charset="0"/>
                          <a:ea typeface="ＭＳ Ｐゴシック" charset="-128"/>
                        </a:rPr>
                        <a:t>Enabling Grids for E-sciencE</a:t>
                      </a:r>
                    </a:p>
                  </a:txBody>
                  <a:tcPr horzOverflow="overflow">
                    <a:lnL>
                      <a:noFill/>
                    </a:lnL>
                    <a:lnR>
                      <a:noFill/>
                    </a:lnR>
                    <a:lnT>
                      <a:noFill/>
                    </a:lnT>
                    <a:lnB>
                      <a:noFill/>
                    </a:lnB>
                    <a:lnTlToBr>
                      <a:noFill/>
                    </a:lnTlToBr>
                    <a:lnBlToTr>
                      <a:noFill/>
                    </a:lnBlToTr>
                    <a:noFill/>
                  </a:tcPr>
                </a:tc>
              </a:tr>
            </a:tbl>
          </a:graphicData>
        </a:graphic>
      </p:graphicFrame>
      <p:sp>
        <p:nvSpPr>
          <p:cNvPr id="10" name="Text Box 130"/>
          <p:cNvSpPr txBox="1">
            <a:spLocks noChangeArrowheads="1"/>
          </p:cNvSpPr>
          <p:nvPr/>
        </p:nvSpPr>
        <p:spPr bwMode="auto">
          <a:xfrm>
            <a:off x="0" y="6491288"/>
            <a:ext cx="3090863" cy="366712"/>
          </a:xfrm>
          <a:prstGeom prst="rect">
            <a:avLst/>
          </a:prstGeom>
          <a:noFill/>
          <a:ln w="9525" algn="ctr">
            <a:noFill/>
            <a:miter lim="800000"/>
            <a:headEnd/>
            <a:tailEnd/>
          </a:ln>
          <a:effectLst/>
        </p:spPr>
        <p:txBody>
          <a:bodyPr>
            <a:spAutoFit/>
          </a:bodyPr>
          <a:lstStyle/>
          <a:p>
            <a:pPr>
              <a:lnSpc>
                <a:spcPct val="100000"/>
              </a:lnSpc>
              <a:spcBef>
                <a:spcPct val="50000"/>
              </a:spcBef>
              <a:buClr>
                <a:srgbClr val="FFCC66"/>
              </a:buClr>
              <a:buFontTx/>
              <a:buNone/>
              <a:defRPr/>
            </a:pPr>
            <a:r>
              <a:rPr lang="en-GB" sz="1200">
                <a:solidFill>
                  <a:schemeClr val="tx1"/>
                </a:solidFill>
              </a:rPr>
              <a:t>EGEE-III INFSO-RI-222667</a:t>
            </a:r>
            <a:r>
              <a:rPr lang="en-GB">
                <a:solidFill>
                  <a:schemeClr val="tx1"/>
                </a:solidFill>
                <a:latin typeface="Verdana" pitchFamily="34" charset="0"/>
              </a:rPr>
              <a:t> </a:t>
            </a:r>
          </a:p>
        </p:txBody>
      </p:sp>
      <p:pic>
        <p:nvPicPr>
          <p:cNvPr id="11" name="Picture 136" descr="egee"/>
          <p:cNvPicPr>
            <a:picLocks noChangeAspect="1" noChangeArrowheads="1"/>
          </p:cNvPicPr>
          <p:nvPr/>
        </p:nvPicPr>
        <p:blipFill>
          <a:blip r:embed="rId2" cstate="print"/>
          <a:srcRect/>
          <a:stretch>
            <a:fillRect/>
          </a:stretch>
        </p:blipFill>
        <p:spPr bwMode="auto">
          <a:xfrm>
            <a:off x="114300" y="184150"/>
            <a:ext cx="2009775" cy="495300"/>
          </a:xfrm>
          <a:prstGeom prst="rect">
            <a:avLst/>
          </a:prstGeom>
          <a:noFill/>
          <a:ln w="9525">
            <a:noFill/>
            <a:miter lim="800000"/>
            <a:headEnd/>
            <a:tailEnd/>
          </a:ln>
        </p:spPr>
      </p:pic>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2" name="Rectangle 11"/>
          <p:cNvSpPr>
            <a:spLocks noGrp="1" noChangeArrowheads="1"/>
          </p:cNvSpPr>
          <p:nvPr>
            <p:ph type="ftr" sz="quarter" idx="10"/>
          </p:nvPr>
        </p:nvSpPr>
        <p:spPr/>
        <p:txBody>
          <a:bodyPr/>
          <a:lstStyle>
            <a:lvl1pPr>
              <a:defRPr smtClean="0"/>
            </a:lvl1pPr>
          </a:lstStyle>
          <a:p>
            <a:pPr>
              <a:defRPr/>
            </a:pPr>
            <a:r>
              <a:rPr lang="en-US"/>
              <a:t>NA4 EGI Tasks — C. Loomis — 27 Jan. 2009</a:t>
            </a:r>
            <a:endParaRPr lang="en-GB"/>
          </a:p>
        </p:txBody>
      </p:sp>
      <p:sp>
        <p:nvSpPr>
          <p:cNvPr id="13" name="Rectangle 12"/>
          <p:cNvSpPr>
            <a:spLocks noGrp="1" noChangeArrowheads="1"/>
          </p:cNvSpPr>
          <p:nvPr>
            <p:ph type="sldNum" sz="quarter" idx="11"/>
          </p:nvPr>
        </p:nvSpPr>
        <p:spPr/>
        <p:txBody>
          <a:bodyPr/>
          <a:lstStyle>
            <a:lvl1pPr>
              <a:defRPr smtClean="0"/>
            </a:lvl1pPr>
          </a:lstStyle>
          <a:p>
            <a:pPr>
              <a:defRPr/>
            </a:pPr>
            <a:fld id="{4263976E-B85A-424C-9527-B66AD12017F9}"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Rectangle 8"/>
          <p:cNvSpPr>
            <a:spLocks noChangeArrowheads="1"/>
          </p:cNvSpPr>
          <p:nvPr/>
        </p:nvSpPr>
        <p:spPr bwMode="auto">
          <a:xfrm>
            <a:off x="0" y="6553200"/>
            <a:ext cx="9144000" cy="304800"/>
          </a:xfrm>
          <a:prstGeom prst="rect">
            <a:avLst/>
          </a:prstGeom>
          <a:solidFill>
            <a:schemeClr val="tx2"/>
          </a:solidFill>
          <a:ln w="9525">
            <a:noFill/>
            <a:miter lim="800000"/>
            <a:headEnd/>
            <a:tailEnd/>
          </a:ln>
          <a:effectLst/>
        </p:spPr>
        <p:txBody>
          <a:bodyPr wrap="none" anchor="ctr"/>
          <a:lstStyle/>
          <a:p>
            <a:pPr>
              <a:defRPr/>
            </a:pPr>
            <a:endParaRPr lang="en-US"/>
          </a:p>
        </p:txBody>
      </p:sp>
      <p:sp>
        <p:nvSpPr>
          <p:cNvPr id="6" name="Rectangle 5"/>
          <p:cNvSpPr>
            <a:spLocks noChangeArrowheads="1"/>
          </p:cNvSpPr>
          <p:nvPr/>
        </p:nvSpPr>
        <p:spPr bwMode="auto">
          <a:xfrm>
            <a:off x="1825625" y="0"/>
            <a:ext cx="7315200" cy="838200"/>
          </a:xfrm>
          <a:prstGeom prst="rect">
            <a:avLst/>
          </a:prstGeom>
          <a:solidFill>
            <a:srgbClr val="325FAF"/>
          </a:solidFill>
          <a:ln w="9525">
            <a:noFill/>
            <a:miter lim="800000"/>
            <a:headEnd/>
            <a:tailEnd/>
          </a:ln>
          <a:effectLst/>
        </p:spPr>
        <p:txBody>
          <a:bodyPr wrap="none" anchor="ctr"/>
          <a:lstStyle/>
          <a:p>
            <a:pPr algn="ctr">
              <a:lnSpc>
                <a:spcPct val="100000"/>
              </a:lnSpc>
              <a:buClr>
                <a:srgbClr val="FFCC66"/>
              </a:buClr>
              <a:defRPr/>
            </a:pPr>
            <a:endParaRPr lang="en-US">
              <a:solidFill>
                <a:schemeClr val="tx1"/>
              </a:solidFill>
            </a:endParaRPr>
          </a:p>
        </p:txBody>
      </p:sp>
      <p:sp>
        <p:nvSpPr>
          <p:cNvPr id="7" name="Rectangle 120"/>
          <p:cNvSpPr>
            <a:spLocks noChangeArrowheads="1"/>
          </p:cNvSpPr>
          <p:nvPr/>
        </p:nvSpPr>
        <p:spPr bwMode="auto">
          <a:xfrm>
            <a:off x="1774825" y="687388"/>
            <a:ext cx="7369175" cy="146050"/>
          </a:xfrm>
          <a:prstGeom prst="rect">
            <a:avLst/>
          </a:prstGeom>
          <a:solidFill>
            <a:srgbClr val="2B519A"/>
          </a:solidFill>
          <a:ln w="9525">
            <a:noFill/>
            <a:miter lim="800000"/>
            <a:headEnd/>
            <a:tailEnd/>
          </a:ln>
          <a:effectLst/>
        </p:spPr>
        <p:txBody>
          <a:bodyPr wrap="none" anchor="ctr"/>
          <a:lstStyle/>
          <a:p>
            <a:pPr algn="ctr">
              <a:lnSpc>
                <a:spcPct val="100000"/>
              </a:lnSpc>
              <a:spcBef>
                <a:spcPct val="0"/>
              </a:spcBef>
              <a:buClrTx/>
              <a:buFontTx/>
              <a:buNone/>
              <a:defRPr/>
            </a:pPr>
            <a:endParaRPr lang="en-US">
              <a:solidFill>
                <a:schemeClr val="tx1"/>
              </a:solidFill>
              <a:latin typeface="Verdana" pitchFamily="34" charset="0"/>
            </a:endParaRPr>
          </a:p>
        </p:txBody>
      </p:sp>
      <p:sp>
        <p:nvSpPr>
          <p:cNvPr id="8" name="Oval 121"/>
          <p:cNvSpPr>
            <a:spLocks noChangeArrowheads="1"/>
          </p:cNvSpPr>
          <p:nvPr/>
        </p:nvSpPr>
        <p:spPr bwMode="auto">
          <a:xfrm>
            <a:off x="1398588" y="0"/>
            <a:ext cx="838200" cy="838200"/>
          </a:xfrm>
          <a:prstGeom prst="ellipse">
            <a:avLst/>
          </a:prstGeom>
          <a:solidFill>
            <a:schemeClr val="bg1"/>
          </a:solidFill>
          <a:ln w="9525">
            <a:noFill/>
            <a:round/>
            <a:headEnd/>
            <a:tailEnd/>
          </a:ln>
          <a:effectLst/>
        </p:spPr>
        <p:txBody>
          <a:bodyPr wrap="none" anchor="ctr"/>
          <a:lstStyle/>
          <a:p>
            <a:pPr>
              <a:defRPr/>
            </a:pPr>
            <a:endParaRPr lang="en-US"/>
          </a:p>
        </p:txBody>
      </p:sp>
      <p:graphicFrame>
        <p:nvGraphicFramePr>
          <p:cNvPr id="9" name="Group 123"/>
          <p:cNvGraphicFramePr>
            <a:graphicFrameLocks noGrp="1"/>
          </p:cNvGraphicFramePr>
          <p:nvPr/>
        </p:nvGraphicFramePr>
        <p:xfrm>
          <a:off x="255588" y="644525"/>
          <a:ext cx="3652837" cy="327025"/>
        </p:xfrm>
        <a:graphic>
          <a:graphicData uri="http://schemas.openxmlformats.org/drawingml/2006/table">
            <a:tbl>
              <a:tblPr/>
              <a:tblGrid>
                <a:gridCol w="3652837"/>
              </a:tblGrid>
              <a:tr h="327025">
                <a:tc>
                  <a:txBody>
                    <a:bodyPr/>
                    <a:lstStyle/>
                    <a:p>
                      <a:pPr marL="0" marR="0" lvl="0" indent="0" algn="r" defTabSz="914400" rtl="0" eaLnBrk="1" fontAlgn="base" latinLnBrk="0" hangingPunct="1">
                        <a:lnSpc>
                          <a:spcPct val="100000"/>
                        </a:lnSpc>
                        <a:spcBef>
                          <a:spcPct val="20000"/>
                        </a:spcBef>
                        <a:spcAft>
                          <a:spcPct val="0"/>
                        </a:spcAft>
                        <a:buClr>
                          <a:srgbClr val="F1AF00"/>
                        </a:buClr>
                        <a:buSzTx/>
                        <a:buFontTx/>
                        <a:buNone/>
                        <a:tabLst/>
                      </a:pPr>
                      <a:r>
                        <a:rPr kumimoji="0" lang="en-GB" sz="900" b="1" i="0" u="none" strike="noStrike" cap="none" normalizeH="0" baseline="0" smtClean="0">
                          <a:ln>
                            <a:noFill/>
                          </a:ln>
                          <a:solidFill>
                            <a:schemeClr val="bg1"/>
                          </a:solidFill>
                          <a:effectLst/>
                          <a:latin typeface="Arial" charset="0"/>
                          <a:ea typeface="ＭＳ Ｐゴシック" charset="-128"/>
                        </a:rPr>
                        <a:t>Enabling Grids for E-sciencE</a:t>
                      </a:r>
                    </a:p>
                  </a:txBody>
                  <a:tcPr horzOverflow="overflow">
                    <a:lnL>
                      <a:noFill/>
                    </a:lnL>
                    <a:lnR>
                      <a:noFill/>
                    </a:lnR>
                    <a:lnT>
                      <a:noFill/>
                    </a:lnT>
                    <a:lnB>
                      <a:noFill/>
                    </a:lnB>
                    <a:lnTlToBr>
                      <a:noFill/>
                    </a:lnTlToBr>
                    <a:lnBlToTr>
                      <a:noFill/>
                    </a:lnBlToTr>
                    <a:noFill/>
                  </a:tcPr>
                </a:tc>
              </a:tr>
            </a:tbl>
          </a:graphicData>
        </a:graphic>
      </p:graphicFrame>
      <p:sp>
        <p:nvSpPr>
          <p:cNvPr id="10" name="Text Box 130"/>
          <p:cNvSpPr txBox="1">
            <a:spLocks noChangeArrowheads="1"/>
          </p:cNvSpPr>
          <p:nvPr/>
        </p:nvSpPr>
        <p:spPr bwMode="auto">
          <a:xfrm>
            <a:off x="0" y="6491288"/>
            <a:ext cx="3090863" cy="366712"/>
          </a:xfrm>
          <a:prstGeom prst="rect">
            <a:avLst/>
          </a:prstGeom>
          <a:noFill/>
          <a:ln w="9525" algn="ctr">
            <a:noFill/>
            <a:miter lim="800000"/>
            <a:headEnd/>
            <a:tailEnd/>
          </a:ln>
          <a:effectLst/>
        </p:spPr>
        <p:txBody>
          <a:bodyPr>
            <a:spAutoFit/>
          </a:bodyPr>
          <a:lstStyle/>
          <a:p>
            <a:pPr>
              <a:lnSpc>
                <a:spcPct val="100000"/>
              </a:lnSpc>
              <a:spcBef>
                <a:spcPct val="50000"/>
              </a:spcBef>
              <a:buClr>
                <a:srgbClr val="FFCC66"/>
              </a:buClr>
              <a:buFontTx/>
              <a:buNone/>
              <a:defRPr/>
            </a:pPr>
            <a:r>
              <a:rPr lang="en-GB" sz="1200">
                <a:solidFill>
                  <a:schemeClr val="tx1"/>
                </a:solidFill>
              </a:rPr>
              <a:t>EGEE-III INFSO-RI-222667</a:t>
            </a:r>
            <a:r>
              <a:rPr lang="en-GB">
                <a:solidFill>
                  <a:schemeClr val="tx1"/>
                </a:solidFill>
                <a:latin typeface="Verdana" pitchFamily="34" charset="0"/>
              </a:rPr>
              <a:t> </a:t>
            </a:r>
          </a:p>
        </p:txBody>
      </p:sp>
      <p:pic>
        <p:nvPicPr>
          <p:cNvPr id="11" name="Picture 136" descr="egee"/>
          <p:cNvPicPr>
            <a:picLocks noChangeAspect="1" noChangeArrowheads="1"/>
          </p:cNvPicPr>
          <p:nvPr/>
        </p:nvPicPr>
        <p:blipFill>
          <a:blip r:embed="rId2" cstate="print"/>
          <a:srcRect/>
          <a:stretch>
            <a:fillRect/>
          </a:stretch>
        </p:blipFill>
        <p:spPr bwMode="auto">
          <a:xfrm>
            <a:off x="114300" y="184150"/>
            <a:ext cx="2009775" cy="495300"/>
          </a:xfrm>
          <a:prstGeom prst="rect">
            <a:avLst/>
          </a:prstGeom>
          <a:noFill/>
          <a:ln w="9525">
            <a:noFill/>
            <a:miter lim="800000"/>
            <a:headEnd/>
            <a:tailEnd/>
          </a:ln>
        </p:spPr>
      </p:pic>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2" name="Rectangle 11"/>
          <p:cNvSpPr>
            <a:spLocks noGrp="1" noChangeArrowheads="1"/>
          </p:cNvSpPr>
          <p:nvPr>
            <p:ph type="ftr" sz="quarter" idx="10"/>
          </p:nvPr>
        </p:nvSpPr>
        <p:spPr/>
        <p:txBody>
          <a:bodyPr/>
          <a:lstStyle>
            <a:lvl1pPr>
              <a:defRPr smtClean="0"/>
            </a:lvl1pPr>
          </a:lstStyle>
          <a:p>
            <a:pPr>
              <a:defRPr/>
            </a:pPr>
            <a:r>
              <a:rPr lang="en-US"/>
              <a:t>NA4 EGI Tasks — C. Loomis — 27 Jan. 2009</a:t>
            </a:r>
            <a:endParaRPr lang="en-GB"/>
          </a:p>
        </p:txBody>
      </p:sp>
      <p:sp>
        <p:nvSpPr>
          <p:cNvPr id="13" name="Rectangle 12"/>
          <p:cNvSpPr>
            <a:spLocks noGrp="1" noChangeArrowheads="1"/>
          </p:cNvSpPr>
          <p:nvPr>
            <p:ph type="sldNum" sz="quarter" idx="11"/>
          </p:nvPr>
        </p:nvSpPr>
        <p:spPr/>
        <p:txBody>
          <a:bodyPr/>
          <a:lstStyle>
            <a:lvl1pPr>
              <a:defRPr smtClean="0"/>
            </a:lvl1pPr>
          </a:lstStyle>
          <a:p>
            <a:pPr>
              <a:defRPr/>
            </a:pPr>
            <a:fld id="{2D275F32-7623-419D-81C6-D896CF496703}"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2536" name="Rectangle 8"/>
          <p:cNvSpPr>
            <a:spLocks noChangeArrowheads="1"/>
          </p:cNvSpPr>
          <p:nvPr/>
        </p:nvSpPr>
        <p:spPr bwMode="auto">
          <a:xfrm>
            <a:off x="0" y="6553200"/>
            <a:ext cx="9144000" cy="304800"/>
          </a:xfrm>
          <a:prstGeom prst="rect">
            <a:avLst/>
          </a:prstGeom>
          <a:solidFill>
            <a:schemeClr val="tx2"/>
          </a:solidFill>
          <a:ln w="9525">
            <a:noFill/>
            <a:miter lim="800000"/>
            <a:headEnd/>
            <a:tailEnd/>
          </a:ln>
          <a:effectLst/>
        </p:spPr>
        <p:txBody>
          <a:bodyPr wrap="none" anchor="ctr"/>
          <a:lstStyle/>
          <a:p>
            <a:pPr>
              <a:defRPr/>
            </a:pPr>
            <a:endParaRPr lang="en-US"/>
          </a:p>
        </p:txBody>
      </p:sp>
      <p:sp>
        <p:nvSpPr>
          <p:cNvPr id="22539" name="Rectangle 11"/>
          <p:cNvSpPr>
            <a:spLocks noGrp="1" noChangeArrowheads="1"/>
          </p:cNvSpPr>
          <p:nvPr>
            <p:ph type="ftr" sz="quarter" idx="3"/>
          </p:nvPr>
        </p:nvSpPr>
        <p:spPr bwMode="auto">
          <a:xfrm>
            <a:off x="1736725" y="6559550"/>
            <a:ext cx="6702425"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buClrTx/>
              <a:buFontTx/>
              <a:buNone/>
              <a:defRPr sz="1200" b="1" smtClean="0">
                <a:solidFill>
                  <a:schemeClr val="tx1"/>
                </a:solidFill>
              </a:defRPr>
            </a:lvl1pPr>
          </a:lstStyle>
          <a:p>
            <a:pPr>
              <a:defRPr/>
            </a:pPr>
            <a:r>
              <a:rPr lang="en-US"/>
              <a:t>NA4 EGI Tasks — C. Loomis — 27 Jan. 2009</a:t>
            </a:r>
            <a:endParaRPr lang="en-GB"/>
          </a:p>
        </p:txBody>
      </p:sp>
      <p:sp>
        <p:nvSpPr>
          <p:cNvPr id="22540" name="Rectangle 12"/>
          <p:cNvSpPr>
            <a:spLocks noGrp="1" noChangeArrowheads="1"/>
          </p:cNvSpPr>
          <p:nvPr>
            <p:ph type="sldNum" sz="quarter" idx="4"/>
          </p:nvPr>
        </p:nvSpPr>
        <p:spPr bwMode="auto">
          <a:xfrm>
            <a:off x="8521700" y="6562725"/>
            <a:ext cx="4699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buClrTx/>
              <a:buFontTx/>
              <a:buNone/>
              <a:defRPr sz="1200" b="1" smtClean="0">
                <a:solidFill>
                  <a:schemeClr val="tx1"/>
                </a:solidFill>
              </a:defRPr>
            </a:lvl1pPr>
          </a:lstStyle>
          <a:p>
            <a:pPr>
              <a:defRPr/>
            </a:pPr>
            <a:fld id="{BAA6970D-3CA7-4EBC-A7F0-EAF9703ECCEA}" type="slidenum">
              <a:rPr lang="en-GB"/>
              <a:pPr>
                <a:defRPr/>
              </a:pPr>
              <a:t>‹#›</a:t>
            </a:fld>
            <a:endParaRPr lang="en-GB"/>
          </a:p>
        </p:txBody>
      </p:sp>
      <p:sp>
        <p:nvSpPr>
          <p:cNvPr id="22541" name="Rectangle 13"/>
          <p:cNvSpPr>
            <a:spLocks noChangeArrowheads="1"/>
          </p:cNvSpPr>
          <p:nvPr/>
        </p:nvSpPr>
        <p:spPr bwMode="auto">
          <a:xfrm>
            <a:off x="1825625" y="0"/>
            <a:ext cx="7315200" cy="838200"/>
          </a:xfrm>
          <a:prstGeom prst="rect">
            <a:avLst/>
          </a:prstGeom>
          <a:solidFill>
            <a:srgbClr val="325FAF"/>
          </a:solidFill>
          <a:ln w="9525">
            <a:noFill/>
            <a:miter lim="800000"/>
            <a:headEnd/>
            <a:tailEnd/>
          </a:ln>
          <a:effectLst/>
        </p:spPr>
        <p:txBody>
          <a:bodyPr wrap="none" anchor="ctr"/>
          <a:lstStyle/>
          <a:p>
            <a:pPr algn="ctr">
              <a:lnSpc>
                <a:spcPct val="100000"/>
              </a:lnSpc>
              <a:buClr>
                <a:srgbClr val="FFCC66"/>
              </a:buClr>
              <a:defRPr/>
            </a:pPr>
            <a:endParaRPr lang="en-US">
              <a:solidFill>
                <a:schemeClr val="tx1"/>
              </a:solidFill>
            </a:endParaRPr>
          </a:p>
        </p:txBody>
      </p:sp>
      <p:sp>
        <p:nvSpPr>
          <p:cNvPr id="1030" name="Rectangle 110"/>
          <p:cNvSpPr>
            <a:spLocks noGrp="1" noChangeArrowheads="1"/>
          </p:cNvSpPr>
          <p:nvPr>
            <p:ph type="body" idx="1"/>
          </p:nvPr>
        </p:nvSpPr>
        <p:spPr bwMode="auto">
          <a:xfrm>
            <a:off x="346075" y="974725"/>
            <a:ext cx="8589963" cy="54292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22648" name="Rectangle 120"/>
          <p:cNvSpPr>
            <a:spLocks noChangeArrowheads="1"/>
          </p:cNvSpPr>
          <p:nvPr/>
        </p:nvSpPr>
        <p:spPr bwMode="auto">
          <a:xfrm>
            <a:off x="1774825" y="687388"/>
            <a:ext cx="7369175" cy="146050"/>
          </a:xfrm>
          <a:prstGeom prst="rect">
            <a:avLst/>
          </a:prstGeom>
          <a:solidFill>
            <a:srgbClr val="2B519A"/>
          </a:solidFill>
          <a:ln w="9525">
            <a:noFill/>
            <a:miter lim="800000"/>
            <a:headEnd/>
            <a:tailEnd/>
          </a:ln>
          <a:effectLst/>
        </p:spPr>
        <p:txBody>
          <a:bodyPr wrap="none" anchor="ctr"/>
          <a:lstStyle/>
          <a:p>
            <a:pPr algn="ctr">
              <a:lnSpc>
                <a:spcPct val="100000"/>
              </a:lnSpc>
              <a:spcBef>
                <a:spcPct val="0"/>
              </a:spcBef>
              <a:buClrTx/>
              <a:buFontTx/>
              <a:buNone/>
              <a:defRPr/>
            </a:pPr>
            <a:endParaRPr lang="en-US">
              <a:solidFill>
                <a:schemeClr val="tx1"/>
              </a:solidFill>
              <a:latin typeface="Verdana" pitchFamily="34" charset="0"/>
            </a:endParaRPr>
          </a:p>
        </p:txBody>
      </p:sp>
      <p:sp>
        <p:nvSpPr>
          <p:cNvPr id="22649" name="Oval 121"/>
          <p:cNvSpPr>
            <a:spLocks noChangeArrowheads="1"/>
          </p:cNvSpPr>
          <p:nvPr/>
        </p:nvSpPr>
        <p:spPr bwMode="auto">
          <a:xfrm>
            <a:off x="1398588" y="0"/>
            <a:ext cx="838200" cy="838200"/>
          </a:xfrm>
          <a:prstGeom prst="ellipse">
            <a:avLst/>
          </a:prstGeom>
          <a:solidFill>
            <a:schemeClr val="bg1"/>
          </a:solidFill>
          <a:ln w="9525">
            <a:noFill/>
            <a:round/>
            <a:headEnd/>
            <a:tailEnd/>
          </a:ln>
          <a:effectLst/>
        </p:spPr>
        <p:txBody>
          <a:bodyPr wrap="none" anchor="ctr"/>
          <a:lstStyle/>
          <a:p>
            <a:pPr>
              <a:defRPr/>
            </a:pPr>
            <a:endParaRPr lang="en-US"/>
          </a:p>
        </p:txBody>
      </p:sp>
      <p:graphicFrame>
        <p:nvGraphicFramePr>
          <p:cNvPr id="22651" name="Group 123"/>
          <p:cNvGraphicFramePr>
            <a:graphicFrameLocks noGrp="1"/>
          </p:cNvGraphicFramePr>
          <p:nvPr/>
        </p:nvGraphicFramePr>
        <p:xfrm>
          <a:off x="255588" y="644525"/>
          <a:ext cx="3652837" cy="327025"/>
        </p:xfrm>
        <a:graphic>
          <a:graphicData uri="http://schemas.openxmlformats.org/drawingml/2006/table">
            <a:tbl>
              <a:tblPr/>
              <a:tblGrid>
                <a:gridCol w="3652837"/>
              </a:tblGrid>
              <a:tr h="327025">
                <a:tc>
                  <a:txBody>
                    <a:bodyPr/>
                    <a:lstStyle/>
                    <a:p>
                      <a:pPr marL="0" marR="0" lvl="0" indent="0" algn="r" defTabSz="914400" rtl="0" eaLnBrk="1" fontAlgn="base" latinLnBrk="0" hangingPunct="1">
                        <a:lnSpc>
                          <a:spcPct val="100000"/>
                        </a:lnSpc>
                        <a:spcBef>
                          <a:spcPct val="20000"/>
                        </a:spcBef>
                        <a:spcAft>
                          <a:spcPct val="0"/>
                        </a:spcAft>
                        <a:buClr>
                          <a:srgbClr val="F1AF00"/>
                        </a:buClr>
                        <a:buSzTx/>
                        <a:buFontTx/>
                        <a:buNone/>
                        <a:tabLst/>
                      </a:pPr>
                      <a:r>
                        <a:rPr kumimoji="0" lang="en-GB" sz="900" b="1" i="0" u="none" strike="noStrike" cap="none" normalizeH="0" baseline="0" smtClean="0">
                          <a:ln>
                            <a:noFill/>
                          </a:ln>
                          <a:solidFill>
                            <a:schemeClr val="bg1"/>
                          </a:solidFill>
                          <a:effectLst/>
                          <a:latin typeface="Arial" charset="0"/>
                          <a:ea typeface="ＭＳ Ｐゴシック" charset="-128"/>
                        </a:rPr>
                        <a:t>Enabling Grids for E-sciencE</a:t>
                      </a:r>
                    </a:p>
                  </a:txBody>
                  <a:tcPr horzOverflow="overflow">
                    <a:lnL>
                      <a:noFill/>
                    </a:lnL>
                    <a:lnR>
                      <a:noFill/>
                    </a:lnR>
                    <a:lnT>
                      <a:noFill/>
                    </a:lnT>
                    <a:lnB>
                      <a:noFill/>
                    </a:lnB>
                    <a:lnTlToBr>
                      <a:noFill/>
                    </a:lnTlToBr>
                    <a:lnBlToTr>
                      <a:noFill/>
                    </a:lnBlToTr>
                    <a:noFill/>
                  </a:tcPr>
                </a:tc>
              </a:tr>
            </a:tbl>
          </a:graphicData>
        </a:graphic>
      </p:graphicFrame>
      <p:sp>
        <p:nvSpPr>
          <p:cNvPr id="1035" name="Rectangle 14"/>
          <p:cNvSpPr>
            <a:spLocks noGrp="1" noChangeArrowheads="1"/>
          </p:cNvSpPr>
          <p:nvPr>
            <p:ph type="title"/>
          </p:nvPr>
        </p:nvSpPr>
        <p:spPr bwMode="auto">
          <a:xfrm>
            <a:off x="2254250" y="66675"/>
            <a:ext cx="6734175"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22658" name="Text Box 130"/>
          <p:cNvSpPr txBox="1">
            <a:spLocks noChangeArrowheads="1"/>
          </p:cNvSpPr>
          <p:nvPr/>
        </p:nvSpPr>
        <p:spPr bwMode="auto">
          <a:xfrm>
            <a:off x="0" y="6491288"/>
            <a:ext cx="3090863" cy="366712"/>
          </a:xfrm>
          <a:prstGeom prst="rect">
            <a:avLst/>
          </a:prstGeom>
          <a:noFill/>
          <a:ln w="9525" algn="ctr">
            <a:noFill/>
            <a:miter lim="800000"/>
            <a:headEnd/>
            <a:tailEnd/>
          </a:ln>
          <a:effectLst/>
        </p:spPr>
        <p:txBody>
          <a:bodyPr>
            <a:spAutoFit/>
          </a:bodyPr>
          <a:lstStyle/>
          <a:p>
            <a:pPr>
              <a:lnSpc>
                <a:spcPct val="100000"/>
              </a:lnSpc>
              <a:spcBef>
                <a:spcPct val="50000"/>
              </a:spcBef>
              <a:buClr>
                <a:srgbClr val="FFCC66"/>
              </a:buClr>
              <a:buFontTx/>
              <a:buNone/>
              <a:defRPr/>
            </a:pPr>
            <a:r>
              <a:rPr lang="en-GB" sz="1200">
                <a:solidFill>
                  <a:schemeClr val="tx1"/>
                </a:solidFill>
              </a:rPr>
              <a:t>EGEE-III INFSO-RI-222667</a:t>
            </a:r>
            <a:r>
              <a:rPr lang="en-GB">
                <a:solidFill>
                  <a:schemeClr val="tx1"/>
                </a:solidFill>
                <a:latin typeface="Verdana" pitchFamily="34" charset="0"/>
              </a:rPr>
              <a:t> </a:t>
            </a:r>
          </a:p>
        </p:txBody>
      </p:sp>
      <p:pic>
        <p:nvPicPr>
          <p:cNvPr id="1037" name="Picture 136" descr="egee"/>
          <p:cNvPicPr>
            <a:picLocks noChangeAspect="1" noChangeArrowheads="1"/>
          </p:cNvPicPr>
          <p:nvPr/>
        </p:nvPicPr>
        <p:blipFill>
          <a:blip r:embed="rId14" cstate="print"/>
          <a:srcRect/>
          <a:stretch>
            <a:fillRect/>
          </a:stretch>
        </p:blipFill>
        <p:spPr bwMode="auto">
          <a:xfrm>
            <a:off x="114300" y="184150"/>
            <a:ext cx="2009775" cy="4953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935" r:id="rId1"/>
    <p:sldLayoutId id="2147483936" r:id="rId2"/>
    <p:sldLayoutId id="2147483937" r:id="rId3"/>
    <p:sldLayoutId id="2147483938" r:id="rId4"/>
    <p:sldLayoutId id="2147483939" r:id="rId5"/>
    <p:sldLayoutId id="2147483940" r:id="rId6"/>
    <p:sldLayoutId id="2147483941" r:id="rId7"/>
    <p:sldLayoutId id="2147483942" r:id="rId8"/>
    <p:sldLayoutId id="2147483943" r:id="rId9"/>
    <p:sldLayoutId id="2147483944" r:id="rId10"/>
    <p:sldLayoutId id="2147483945" r:id="rId11"/>
    <p:sldLayoutId id="2147483946" r:id="rId12"/>
  </p:sldLayoutIdLst>
  <p:hf hdr="0" dt="0"/>
  <p:txStyles>
    <p:titleStyle>
      <a:lvl1pPr algn="r" rtl="0" eaLnBrk="0" fontAlgn="base" hangingPunct="0">
        <a:spcBef>
          <a:spcPct val="0"/>
        </a:spcBef>
        <a:spcAft>
          <a:spcPct val="0"/>
        </a:spcAft>
        <a:defRPr sz="3200" b="1">
          <a:solidFill>
            <a:schemeClr val="bg1"/>
          </a:solidFill>
          <a:latin typeface="+mj-lt"/>
          <a:ea typeface="ＭＳ Ｐゴシック" charset="-128"/>
          <a:cs typeface="ＭＳ Ｐゴシック" charset="-128"/>
        </a:defRPr>
      </a:lvl1pPr>
      <a:lvl2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2pPr>
      <a:lvl3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3pPr>
      <a:lvl4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4pPr>
      <a:lvl5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5pPr>
      <a:lvl6pPr marL="457200" algn="r" rtl="0" fontAlgn="base">
        <a:spcBef>
          <a:spcPct val="0"/>
        </a:spcBef>
        <a:spcAft>
          <a:spcPct val="0"/>
        </a:spcAft>
        <a:defRPr sz="3200" b="1">
          <a:solidFill>
            <a:schemeClr val="bg1"/>
          </a:solidFill>
          <a:latin typeface="Arial" charset="0"/>
        </a:defRPr>
      </a:lvl6pPr>
      <a:lvl7pPr marL="914400" algn="r" rtl="0" fontAlgn="base">
        <a:spcBef>
          <a:spcPct val="0"/>
        </a:spcBef>
        <a:spcAft>
          <a:spcPct val="0"/>
        </a:spcAft>
        <a:defRPr sz="3200" b="1">
          <a:solidFill>
            <a:schemeClr val="bg1"/>
          </a:solidFill>
          <a:latin typeface="Arial" charset="0"/>
        </a:defRPr>
      </a:lvl7pPr>
      <a:lvl8pPr marL="1371600" algn="r" rtl="0" fontAlgn="base">
        <a:spcBef>
          <a:spcPct val="0"/>
        </a:spcBef>
        <a:spcAft>
          <a:spcPct val="0"/>
        </a:spcAft>
        <a:defRPr sz="3200" b="1">
          <a:solidFill>
            <a:schemeClr val="bg1"/>
          </a:solidFill>
          <a:latin typeface="Arial" charset="0"/>
        </a:defRPr>
      </a:lvl8pPr>
      <a:lvl9pPr marL="1828800" algn="r" rtl="0" fontAlgn="base">
        <a:spcBef>
          <a:spcPct val="0"/>
        </a:spcBef>
        <a:spcAft>
          <a:spcPct val="0"/>
        </a:spcAft>
        <a:defRPr sz="3200" b="1">
          <a:solidFill>
            <a:schemeClr val="bg1"/>
          </a:solidFill>
          <a:latin typeface="Arial" charset="0"/>
        </a:defRPr>
      </a:lvl9pPr>
    </p:titleStyle>
    <p:bodyStyle>
      <a:lvl1pPr marL="342900" indent="-342900" algn="l" rtl="0" eaLnBrk="0" fontAlgn="base" hangingPunct="0">
        <a:spcBef>
          <a:spcPct val="20000"/>
        </a:spcBef>
        <a:spcAft>
          <a:spcPct val="0"/>
        </a:spcAft>
        <a:buClr>
          <a:srgbClr val="F1AF00"/>
        </a:buClr>
        <a:buChar char="•"/>
        <a:defRPr sz="2400" b="1">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lr>
          <a:srgbClr val="F1AF00"/>
        </a:buClr>
        <a:buFont typeface="Arial" charset="0"/>
        <a:buChar char="–"/>
        <a:defRPr sz="2100">
          <a:solidFill>
            <a:srgbClr val="00338F"/>
          </a:solidFill>
          <a:latin typeface="+mn-lt"/>
          <a:ea typeface="ＭＳ Ｐゴシック" charset="-128"/>
        </a:defRPr>
      </a:lvl2pPr>
      <a:lvl3pPr marL="1143000" indent="-228600" algn="l" rtl="0" eaLnBrk="0" fontAlgn="base" hangingPunct="0">
        <a:spcBef>
          <a:spcPct val="20000"/>
        </a:spcBef>
        <a:spcAft>
          <a:spcPct val="0"/>
        </a:spcAft>
        <a:buClr>
          <a:srgbClr val="F1AF00"/>
        </a:buClr>
        <a:buFont typeface="Wingdings" pitchFamily="2" charset="2"/>
        <a:buChar char="§"/>
        <a:defRPr sz="1900">
          <a:solidFill>
            <a:srgbClr val="00338F"/>
          </a:solidFill>
          <a:latin typeface="+mn-lt"/>
          <a:ea typeface="ＭＳ Ｐゴシック" charset="-128"/>
        </a:defRPr>
      </a:lvl3pPr>
      <a:lvl4pPr marL="1600200" indent="-228600" algn="l" rtl="0" eaLnBrk="0" fontAlgn="base" hangingPunct="0">
        <a:spcBef>
          <a:spcPct val="20000"/>
        </a:spcBef>
        <a:spcAft>
          <a:spcPct val="0"/>
        </a:spcAft>
        <a:buClr>
          <a:srgbClr val="F1AF00"/>
        </a:buClr>
        <a:buChar char="•"/>
        <a:defRPr sz="2000" i="1">
          <a:solidFill>
            <a:srgbClr val="00338F"/>
          </a:solidFill>
          <a:latin typeface="+mn-lt"/>
          <a:ea typeface="ＭＳ Ｐゴシック" charset="-128"/>
        </a:defRPr>
      </a:lvl4pPr>
      <a:lvl5pPr marL="2057400" indent="-228600" algn="l" rtl="0" eaLnBrk="0" fontAlgn="base" hangingPunct="0">
        <a:spcBef>
          <a:spcPct val="20000"/>
        </a:spcBef>
        <a:spcAft>
          <a:spcPct val="0"/>
        </a:spcAft>
        <a:buClr>
          <a:srgbClr val="F1AF00"/>
        </a:buClr>
        <a:buChar char="o"/>
        <a:defRPr sz="1600">
          <a:solidFill>
            <a:srgbClr val="00338F"/>
          </a:solidFill>
          <a:latin typeface="+mn-lt"/>
          <a:ea typeface="ＭＳ Ｐゴシック" charset="-128"/>
        </a:defRPr>
      </a:lvl5pPr>
      <a:lvl6pPr marL="2514600" indent="-228600" algn="l" rtl="0" fontAlgn="base">
        <a:spcBef>
          <a:spcPct val="20000"/>
        </a:spcBef>
        <a:spcAft>
          <a:spcPct val="0"/>
        </a:spcAft>
        <a:buClr>
          <a:srgbClr val="F1AF00"/>
        </a:buClr>
        <a:buChar char="o"/>
        <a:defRPr sz="1600">
          <a:solidFill>
            <a:srgbClr val="00338F"/>
          </a:solidFill>
          <a:latin typeface="+mn-lt"/>
        </a:defRPr>
      </a:lvl6pPr>
      <a:lvl7pPr marL="2971800" indent="-228600" algn="l" rtl="0" fontAlgn="base">
        <a:spcBef>
          <a:spcPct val="20000"/>
        </a:spcBef>
        <a:spcAft>
          <a:spcPct val="0"/>
        </a:spcAft>
        <a:buClr>
          <a:srgbClr val="F1AF00"/>
        </a:buClr>
        <a:buChar char="o"/>
        <a:defRPr sz="1600">
          <a:solidFill>
            <a:srgbClr val="00338F"/>
          </a:solidFill>
          <a:latin typeface="+mn-lt"/>
        </a:defRPr>
      </a:lvl7pPr>
      <a:lvl8pPr marL="3429000" indent="-228600" algn="l" rtl="0" fontAlgn="base">
        <a:spcBef>
          <a:spcPct val="20000"/>
        </a:spcBef>
        <a:spcAft>
          <a:spcPct val="0"/>
        </a:spcAft>
        <a:buClr>
          <a:srgbClr val="F1AF00"/>
        </a:buClr>
        <a:buChar char="o"/>
        <a:defRPr sz="1600">
          <a:solidFill>
            <a:srgbClr val="00338F"/>
          </a:solidFill>
          <a:latin typeface="+mn-lt"/>
        </a:defRPr>
      </a:lvl8pPr>
      <a:lvl9pPr marL="3886200" indent="-228600" algn="l" rtl="0" fontAlgn="base">
        <a:spcBef>
          <a:spcPct val="20000"/>
        </a:spcBef>
        <a:spcAft>
          <a:spcPct val="0"/>
        </a:spcAft>
        <a:buClr>
          <a:srgbClr val="F1AF00"/>
        </a:buClr>
        <a:buChar char="o"/>
        <a:defRPr sz="1600">
          <a:solidFill>
            <a:srgbClr val="00338F"/>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3"/>
          <p:cNvSpPr>
            <a:spLocks noGrp="1" noChangeArrowheads="1"/>
          </p:cNvSpPr>
          <p:nvPr>
            <p:ph type="subTitle" idx="1"/>
          </p:nvPr>
        </p:nvSpPr>
        <p:spPr>
          <a:xfrm>
            <a:off x="2160588" y="3189288"/>
            <a:ext cx="6518275" cy="1927225"/>
          </a:xfrm>
        </p:spPr>
        <p:txBody>
          <a:bodyPr/>
          <a:lstStyle/>
          <a:p>
            <a:r>
              <a:rPr lang="en-GB" dirty="0" smtClean="0"/>
              <a:t>Robin McConnell</a:t>
            </a:r>
          </a:p>
          <a:p>
            <a:r>
              <a:rPr lang="en-GB" dirty="0" smtClean="0"/>
              <a:t>NA3 Activity Manager</a:t>
            </a:r>
          </a:p>
          <a:p>
            <a:r>
              <a:rPr lang="en-GB" dirty="0" smtClean="0"/>
              <a:t>02 February 2010</a:t>
            </a:r>
          </a:p>
          <a:p>
            <a:r>
              <a:rPr lang="en-GB" dirty="0" smtClean="0"/>
              <a:t>Amsterdam</a:t>
            </a:r>
          </a:p>
        </p:txBody>
      </p:sp>
      <p:sp>
        <p:nvSpPr>
          <p:cNvPr id="14339" name="Rectangle 2"/>
          <p:cNvSpPr>
            <a:spLocks noGrp="1" noChangeArrowheads="1"/>
          </p:cNvSpPr>
          <p:nvPr>
            <p:ph type="ctrTitle"/>
          </p:nvPr>
        </p:nvSpPr>
        <p:spPr>
          <a:xfrm>
            <a:off x="2155825" y="1473200"/>
            <a:ext cx="6518275" cy="1400175"/>
          </a:xfrm>
        </p:spPr>
        <p:txBody>
          <a:bodyPr/>
          <a:lstStyle/>
          <a:p>
            <a:r>
              <a:rPr lang="en-GB" dirty="0" smtClean="0"/>
              <a:t>NA3 – Training &amp; Induction</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idx="4294967295"/>
          </p:nvPr>
        </p:nvSpPr>
        <p:spPr/>
        <p:txBody>
          <a:bodyPr/>
          <a:lstStyle/>
          <a:p>
            <a:r>
              <a:rPr lang="en-GB" dirty="0" smtClean="0"/>
              <a:t>Training  in EGI blueprint</a:t>
            </a:r>
            <a:endParaRPr lang="en-US" dirty="0" smtClean="0"/>
          </a:p>
        </p:txBody>
      </p:sp>
      <p:sp>
        <p:nvSpPr>
          <p:cNvPr id="20483" name="Rectangle 3"/>
          <p:cNvSpPr>
            <a:spLocks noGrp="1" noChangeArrowheads="1"/>
          </p:cNvSpPr>
          <p:nvPr>
            <p:ph type="body" idx="4294967295"/>
          </p:nvPr>
        </p:nvSpPr>
        <p:spPr/>
        <p:txBody>
          <a:bodyPr/>
          <a:lstStyle/>
          <a:p>
            <a:r>
              <a:rPr lang="en-GB" dirty="0" smtClean="0"/>
              <a:t>Training will be an NGI activity</a:t>
            </a:r>
          </a:p>
          <a:p>
            <a:pPr>
              <a:buNone/>
            </a:pPr>
            <a:endParaRPr lang="en-GB" dirty="0" smtClean="0"/>
          </a:p>
          <a:p>
            <a:r>
              <a:rPr lang="en-GB" dirty="0" smtClean="0"/>
              <a:t>EGI.eu</a:t>
            </a:r>
          </a:p>
          <a:p>
            <a:pPr lvl="1"/>
            <a:r>
              <a:rPr lang="en-GB" dirty="0" smtClean="0"/>
              <a:t>1 </a:t>
            </a:r>
            <a:r>
              <a:rPr lang="en-GB" dirty="0" smtClean="0"/>
              <a:t>FTE (U-E-8)</a:t>
            </a:r>
            <a:endParaRPr lang="en-GB" dirty="0" smtClean="0"/>
          </a:p>
          <a:p>
            <a:pPr lvl="1"/>
            <a:r>
              <a:rPr lang="en-GB" dirty="0" smtClean="0"/>
              <a:t>Training coordination</a:t>
            </a:r>
          </a:p>
          <a:p>
            <a:pPr lvl="1"/>
            <a:r>
              <a:rPr lang="en-GB" dirty="0" smtClean="0"/>
              <a:t>Support services</a:t>
            </a:r>
          </a:p>
          <a:p>
            <a:pPr lvl="1"/>
            <a:endParaRPr lang="en-GB" dirty="0" smtClean="0"/>
          </a:p>
          <a:p>
            <a:r>
              <a:rPr lang="en-GB" dirty="0" smtClean="0"/>
              <a:t>NGI User Support teams</a:t>
            </a:r>
          </a:p>
          <a:p>
            <a:pPr lvl="1"/>
            <a:r>
              <a:rPr lang="en-GB" dirty="0" smtClean="0"/>
              <a:t>2.5 </a:t>
            </a:r>
            <a:r>
              <a:rPr lang="en-GB" dirty="0" smtClean="0"/>
              <a:t>FTE (U-N-17)</a:t>
            </a:r>
            <a:endParaRPr lang="en-GB" dirty="0" smtClean="0"/>
          </a:p>
          <a:p>
            <a:pPr lvl="1"/>
            <a:r>
              <a:rPr lang="en-GB" dirty="0" smtClean="0"/>
              <a:t>Role in training coordination</a:t>
            </a:r>
          </a:p>
          <a:p>
            <a:pPr lvl="1"/>
            <a:endParaRPr lang="en-GB" dirty="0" smtClean="0"/>
          </a:p>
          <a:p>
            <a:pPr lvl="2">
              <a:buNone/>
            </a:pPr>
            <a:endParaRPr lang="en-GB" dirty="0" smtClean="0"/>
          </a:p>
          <a:p>
            <a:pPr lvl="2"/>
            <a:endParaRPr lang="en-GB" dirty="0" smtClean="0"/>
          </a:p>
          <a:p>
            <a:pPr lvl="1"/>
            <a:endParaRPr lang="en-US"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re 1"/>
          <p:cNvSpPr>
            <a:spLocks noGrp="1"/>
          </p:cNvSpPr>
          <p:nvPr>
            <p:ph type="title"/>
          </p:nvPr>
        </p:nvSpPr>
        <p:spPr/>
        <p:txBody>
          <a:bodyPr/>
          <a:lstStyle/>
          <a:p>
            <a:r>
              <a:rPr lang="en-US" sz="2400" dirty="0" smtClean="0"/>
              <a:t> TNA3.1 – Content Creation, Scheduling, </a:t>
            </a:r>
            <a:r>
              <a:rPr lang="en-US" sz="2400" dirty="0" err="1" smtClean="0"/>
              <a:t>Organisation</a:t>
            </a:r>
            <a:r>
              <a:rPr lang="en-US" sz="2400" dirty="0" smtClean="0"/>
              <a:t>, Delivery</a:t>
            </a:r>
          </a:p>
        </p:txBody>
      </p:sp>
      <p:sp>
        <p:nvSpPr>
          <p:cNvPr id="15363" name="Espace réservé du contenu 2"/>
          <p:cNvSpPr>
            <a:spLocks noGrp="1"/>
          </p:cNvSpPr>
          <p:nvPr>
            <p:ph idx="1"/>
          </p:nvPr>
        </p:nvSpPr>
        <p:spPr/>
        <p:txBody>
          <a:bodyPr/>
          <a:lstStyle/>
          <a:p>
            <a:pPr>
              <a:lnSpc>
                <a:spcPct val="80000"/>
              </a:lnSpc>
              <a:buNone/>
            </a:pPr>
            <a:r>
              <a:rPr lang="en-US" sz="2000" dirty="0" smtClean="0"/>
              <a:t>Content Creation</a:t>
            </a:r>
          </a:p>
          <a:p>
            <a:pPr>
              <a:lnSpc>
                <a:spcPct val="80000"/>
              </a:lnSpc>
              <a:buNone/>
            </a:pPr>
            <a:endParaRPr lang="en-US" sz="1600" dirty="0" smtClean="0"/>
          </a:p>
          <a:p>
            <a:pPr lvl="1">
              <a:lnSpc>
                <a:spcPct val="80000"/>
              </a:lnSpc>
            </a:pPr>
            <a:r>
              <a:rPr lang="en-US" sz="1400" dirty="0" smtClean="0"/>
              <a:t>maintain and enhance the training resources and knowledge developed</a:t>
            </a:r>
          </a:p>
          <a:p>
            <a:pPr lvl="1">
              <a:lnSpc>
                <a:spcPct val="80000"/>
              </a:lnSpc>
            </a:pPr>
            <a:endParaRPr lang="en-GB" sz="1300" dirty="0" smtClean="0"/>
          </a:p>
          <a:p>
            <a:pPr>
              <a:lnSpc>
                <a:spcPct val="80000"/>
              </a:lnSpc>
            </a:pPr>
            <a:r>
              <a:rPr lang="en-US" sz="1600" dirty="0" smtClean="0"/>
              <a:t>EGI Entity:</a:t>
            </a:r>
          </a:p>
          <a:p>
            <a:pPr lvl="1">
              <a:lnSpc>
                <a:spcPct val="80000"/>
              </a:lnSpc>
            </a:pPr>
            <a:r>
              <a:rPr lang="en-US" sz="1400" dirty="0" smtClean="0"/>
              <a:t>NGIs responsible for creating training content (grid training relevant to locality)</a:t>
            </a:r>
          </a:p>
          <a:p>
            <a:pPr lvl="1">
              <a:lnSpc>
                <a:spcPct val="80000"/>
              </a:lnSpc>
            </a:pPr>
            <a:r>
              <a:rPr lang="en-US" sz="1400" dirty="0" smtClean="0"/>
              <a:t>EGI.eu – no resources for content</a:t>
            </a:r>
          </a:p>
          <a:p>
            <a:pPr>
              <a:lnSpc>
                <a:spcPct val="80000"/>
              </a:lnSpc>
              <a:buNone/>
            </a:pPr>
            <a:endParaRPr lang="en-GB" sz="1600" dirty="0" smtClean="0"/>
          </a:p>
          <a:p>
            <a:pPr>
              <a:lnSpc>
                <a:spcPct val="80000"/>
              </a:lnSpc>
            </a:pPr>
            <a:r>
              <a:rPr lang="en-GB" sz="1600" dirty="0" smtClean="0"/>
              <a:t>ROSCOE</a:t>
            </a:r>
          </a:p>
          <a:p>
            <a:pPr lvl="1">
              <a:lnSpc>
                <a:spcPct val="80000"/>
              </a:lnSpc>
            </a:pPr>
            <a:r>
              <a:rPr lang="en-GB" sz="1400" dirty="0" smtClean="0"/>
              <a:t>Liaise with NGIs for generic material</a:t>
            </a:r>
          </a:p>
          <a:p>
            <a:pPr lvl="1">
              <a:lnSpc>
                <a:spcPct val="80000"/>
              </a:lnSpc>
            </a:pPr>
            <a:r>
              <a:rPr lang="en-GB" sz="1400" dirty="0" smtClean="0"/>
              <a:t>VRCs provide specialised information</a:t>
            </a:r>
          </a:p>
          <a:p>
            <a:pPr lvl="2">
              <a:lnSpc>
                <a:spcPct val="80000"/>
              </a:lnSpc>
            </a:pPr>
            <a:r>
              <a:rPr lang="en-GB" sz="1200" dirty="0" smtClean="0"/>
              <a:t>Use cases</a:t>
            </a:r>
          </a:p>
          <a:p>
            <a:pPr lvl="2">
              <a:lnSpc>
                <a:spcPct val="80000"/>
              </a:lnSpc>
            </a:pPr>
            <a:r>
              <a:rPr lang="en-GB" sz="1200" dirty="0" smtClean="0"/>
              <a:t>Domain specific material (data repository access)</a:t>
            </a:r>
          </a:p>
          <a:p>
            <a:pPr>
              <a:lnSpc>
                <a:spcPct val="80000"/>
              </a:lnSpc>
            </a:pPr>
            <a:endParaRPr lang="en-GB" sz="1600" dirty="0" smtClean="0"/>
          </a:p>
          <a:p>
            <a:pPr>
              <a:lnSpc>
                <a:spcPct val="80000"/>
              </a:lnSpc>
            </a:pPr>
            <a:r>
              <a:rPr lang="en-GB" sz="1600" dirty="0" smtClean="0"/>
              <a:t>SAFE</a:t>
            </a:r>
          </a:p>
          <a:p>
            <a:pPr lvl="1">
              <a:lnSpc>
                <a:spcPct val="80000"/>
              </a:lnSpc>
            </a:pPr>
            <a:r>
              <a:rPr lang="en-GB" sz="1400" dirty="0" smtClean="0"/>
              <a:t>VRCs</a:t>
            </a:r>
          </a:p>
          <a:p>
            <a:pPr lvl="2">
              <a:lnSpc>
                <a:spcPct val="80000"/>
              </a:lnSpc>
            </a:pPr>
            <a:r>
              <a:rPr lang="en-GB" sz="1200" dirty="0" smtClean="0"/>
              <a:t>Content for  training courses</a:t>
            </a:r>
          </a:p>
          <a:p>
            <a:pPr lvl="2">
              <a:lnSpc>
                <a:spcPct val="80000"/>
              </a:lnSpc>
            </a:pPr>
            <a:r>
              <a:rPr lang="en-GB" sz="1200" dirty="0" smtClean="0"/>
              <a:t>Online training courses</a:t>
            </a:r>
          </a:p>
          <a:p>
            <a:pPr lvl="2">
              <a:lnSpc>
                <a:spcPct val="80000"/>
              </a:lnSpc>
            </a:pPr>
            <a:endParaRPr lang="en-GB" sz="1200" dirty="0" smtClean="0"/>
          </a:p>
          <a:p>
            <a:pPr>
              <a:lnSpc>
                <a:spcPct val="80000"/>
              </a:lnSpc>
            </a:pPr>
            <a:r>
              <a:rPr lang="en-GB" sz="1600" dirty="0" smtClean="0"/>
              <a:t>CUE</a:t>
            </a:r>
          </a:p>
          <a:p>
            <a:pPr lvl="1">
              <a:lnSpc>
                <a:spcPct val="80000"/>
              </a:lnSpc>
            </a:pPr>
            <a:r>
              <a:rPr lang="en-GB" sz="1400" dirty="0" smtClean="0"/>
              <a:t>Work Package tasked with producing training material</a:t>
            </a:r>
          </a:p>
          <a:p>
            <a:pPr lvl="2">
              <a:lnSpc>
                <a:spcPct val="80000"/>
              </a:lnSpc>
            </a:pPr>
            <a:r>
              <a:rPr lang="en-GB" sz="1200" dirty="0" smtClean="0"/>
              <a:t>Training events</a:t>
            </a:r>
          </a:p>
          <a:p>
            <a:pPr lvl="2">
              <a:lnSpc>
                <a:spcPct val="80000"/>
              </a:lnSpc>
            </a:pPr>
            <a:r>
              <a:rPr lang="en-GB" sz="1200" dirty="0" smtClean="0"/>
              <a:t>Online material</a:t>
            </a:r>
          </a:p>
          <a:p>
            <a:pPr lvl="1">
              <a:lnSpc>
                <a:spcPct val="80000"/>
              </a:lnSpc>
            </a:pPr>
            <a:endParaRPr lang="en-GB" sz="1300" dirty="0" smtClean="0"/>
          </a:p>
          <a:p>
            <a:pPr lvl="1">
              <a:lnSpc>
                <a:spcPct val="80000"/>
              </a:lnSpc>
            </a:pPr>
            <a:endParaRPr lang="en-GB" sz="1300" dirty="0" smtClean="0"/>
          </a:p>
        </p:txBody>
      </p:sp>
      <p:sp>
        <p:nvSpPr>
          <p:cNvPr id="15364" name="Espace réservé du pied de page 3"/>
          <p:cNvSpPr>
            <a:spLocks noGrp="1"/>
          </p:cNvSpPr>
          <p:nvPr>
            <p:ph type="ftr" sz="quarter" idx="10"/>
          </p:nvPr>
        </p:nvSpPr>
        <p:spPr>
          <a:noFill/>
        </p:spPr>
        <p:txBody>
          <a:bodyPr/>
          <a:lstStyle/>
          <a:p>
            <a:endParaRPr lang="en-US"/>
          </a:p>
        </p:txBody>
      </p:sp>
      <p:sp>
        <p:nvSpPr>
          <p:cNvPr id="15365" name="Espace réservé du numéro de diapositive 4"/>
          <p:cNvSpPr>
            <a:spLocks noGrp="1"/>
          </p:cNvSpPr>
          <p:nvPr>
            <p:ph type="sldNum" sz="quarter" idx="11"/>
          </p:nvPr>
        </p:nvSpPr>
        <p:spPr>
          <a:noFill/>
        </p:spPr>
        <p:txBody>
          <a:bodyPr/>
          <a:lstStyle/>
          <a:p>
            <a:fld id="{9265D05D-73F8-4154-BC7F-296C9AC6A158}" type="slidenum">
              <a:rPr lang="en-GB"/>
              <a:pPr/>
              <a:t>3</a:t>
            </a:fld>
            <a:endParaRPr lang="en-GB"/>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re 1"/>
          <p:cNvSpPr>
            <a:spLocks noGrp="1"/>
          </p:cNvSpPr>
          <p:nvPr>
            <p:ph type="title" idx="4294967295"/>
          </p:nvPr>
        </p:nvSpPr>
        <p:spPr>
          <a:xfrm>
            <a:off x="2216150" y="0"/>
            <a:ext cx="6734175" cy="685800"/>
          </a:xfrm>
        </p:spPr>
        <p:txBody>
          <a:bodyPr/>
          <a:lstStyle/>
          <a:p>
            <a:r>
              <a:rPr lang="en-US" sz="2400" dirty="0" smtClean="0"/>
              <a:t> TNA3.1 – Content Creation, Scheduling, </a:t>
            </a:r>
            <a:r>
              <a:rPr lang="en-US" sz="2400" dirty="0" err="1" smtClean="0"/>
              <a:t>Organisation</a:t>
            </a:r>
            <a:r>
              <a:rPr lang="en-US" sz="2400" dirty="0" smtClean="0"/>
              <a:t>, Delivery</a:t>
            </a:r>
          </a:p>
        </p:txBody>
      </p:sp>
      <p:sp>
        <p:nvSpPr>
          <p:cNvPr id="16387" name="Espace réservé du contenu 2"/>
          <p:cNvSpPr>
            <a:spLocks noGrp="1"/>
          </p:cNvSpPr>
          <p:nvPr>
            <p:ph idx="4294967295"/>
          </p:nvPr>
        </p:nvSpPr>
        <p:spPr/>
        <p:txBody>
          <a:bodyPr/>
          <a:lstStyle/>
          <a:p>
            <a:pPr>
              <a:lnSpc>
                <a:spcPct val="80000"/>
              </a:lnSpc>
              <a:buNone/>
            </a:pPr>
            <a:r>
              <a:rPr lang="en-US" sz="2000" dirty="0" smtClean="0"/>
              <a:t>Scheduling, </a:t>
            </a:r>
            <a:r>
              <a:rPr lang="en-US" sz="2000" dirty="0" err="1" smtClean="0"/>
              <a:t>Organisation</a:t>
            </a:r>
            <a:r>
              <a:rPr lang="en-US" sz="2000" dirty="0" smtClean="0"/>
              <a:t> &amp; Delivery</a:t>
            </a:r>
            <a:r>
              <a:rPr lang="en-US" sz="1800" dirty="0" smtClean="0"/>
              <a:t> </a:t>
            </a:r>
            <a:endParaRPr lang="en-US" sz="1600" dirty="0" smtClean="0"/>
          </a:p>
          <a:p>
            <a:pPr>
              <a:lnSpc>
                <a:spcPct val="80000"/>
              </a:lnSpc>
              <a:buNone/>
            </a:pPr>
            <a:endParaRPr lang="en-US" sz="1600" dirty="0" smtClean="0"/>
          </a:p>
          <a:p>
            <a:pPr lvl="1">
              <a:lnSpc>
                <a:spcPct val="80000"/>
              </a:lnSpc>
            </a:pPr>
            <a:r>
              <a:rPr lang="en-US" sz="1400" dirty="0" smtClean="0"/>
              <a:t>Schedule and </a:t>
            </a:r>
            <a:r>
              <a:rPr lang="en-US" sz="1400" dirty="0" err="1" smtClean="0"/>
              <a:t>organise</a:t>
            </a:r>
            <a:r>
              <a:rPr lang="en-US" sz="1400" dirty="0" smtClean="0"/>
              <a:t> an appropriate and varied </a:t>
            </a:r>
            <a:r>
              <a:rPr lang="en-US" sz="1400" dirty="0" err="1" smtClean="0"/>
              <a:t>programme</a:t>
            </a:r>
            <a:r>
              <a:rPr lang="en-US" sz="1400" dirty="0" smtClean="0"/>
              <a:t> of courses to support the development of applications on the EGEE infrastructure, in order to expand the user base of the EGEE infrastructure </a:t>
            </a:r>
          </a:p>
          <a:p>
            <a:pPr lvl="1">
              <a:lnSpc>
                <a:spcPct val="80000"/>
              </a:lnSpc>
              <a:buNone/>
            </a:pPr>
            <a:endParaRPr lang="en-US" sz="1400" dirty="0" smtClean="0"/>
          </a:p>
          <a:p>
            <a:pPr>
              <a:lnSpc>
                <a:spcPct val="80000"/>
              </a:lnSpc>
            </a:pPr>
            <a:r>
              <a:rPr lang="en-US" sz="1600" dirty="0" smtClean="0"/>
              <a:t>EGI Entity:</a:t>
            </a:r>
          </a:p>
          <a:p>
            <a:pPr lvl="1">
              <a:lnSpc>
                <a:spcPct val="80000"/>
              </a:lnSpc>
            </a:pPr>
            <a:r>
              <a:rPr lang="en-US" sz="1400" dirty="0" smtClean="0"/>
              <a:t>NGIs responsible for providing training (generic grid training)</a:t>
            </a:r>
          </a:p>
          <a:p>
            <a:pPr lvl="1">
              <a:lnSpc>
                <a:spcPct val="80000"/>
              </a:lnSpc>
            </a:pPr>
            <a:r>
              <a:rPr lang="en-US" sz="1400" dirty="0" smtClean="0"/>
              <a:t>Coordination of these events may be facilitated by EGI.eu</a:t>
            </a:r>
          </a:p>
          <a:p>
            <a:pPr lvl="1">
              <a:lnSpc>
                <a:spcPct val="80000"/>
              </a:lnSpc>
            </a:pPr>
            <a:r>
              <a:rPr lang="en-US" sz="1400" dirty="0" smtClean="0"/>
              <a:t>EGI expected to contribute to Winter and Summer schools</a:t>
            </a:r>
          </a:p>
          <a:p>
            <a:pPr>
              <a:lnSpc>
                <a:spcPct val="80000"/>
              </a:lnSpc>
            </a:pPr>
            <a:endParaRPr lang="en-US" sz="1600" dirty="0" smtClean="0"/>
          </a:p>
          <a:p>
            <a:pPr>
              <a:lnSpc>
                <a:spcPct val="80000"/>
              </a:lnSpc>
            </a:pPr>
            <a:r>
              <a:rPr lang="en-GB" sz="1400" dirty="0" smtClean="0"/>
              <a:t>ROSCOE</a:t>
            </a:r>
          </a:p>
          <a:p>
            <a:pPr lvl="1">
              <a:lnSpc>
                <a:spcPct val="80000"/>
              </a:lnSpc>
            </a:pPr>
            <a:r>
              <a:rPr lang="en-GB" sz="1400" dirty="0" smtClean="0"/>
              <a:t>Project to organise 1 common event /year</a:t>
            </a:r>
          </a:p>
          <a:p>
            <a:pPr lvl="2">
              <a:lnSpc>
                <a:spcPct val="80000"/>
              </a:lnSpc>
            </a:pPr>
            <a:r>
              <a:rPr lang="en-GB" sz="1400" dirty="0" smtClean="0"/>
              <a:t>VRC organise 1 focused event/year (</a:t>
            </a:r>
            <a:r>
              <a:rPr lang="en-GB" sz="1200" dirty="0" err="1" smtClean="0"/>
              <a:t>BioMed</a:t>
            </a:r>
            <a:r>
              <a:rPr lang="en-GB" sz="1200" dirty="0" smtClean="0"/>
              <a:t> school, CERN computing school)</a:t>
            </a:r>
            <a:endParaRPr lang="en-GB" sz="1400" dirty="0" smtClean="0"/>
          </a:p>
          <a:p>
            <a:pPr>
              <a:lnSpc>
                <a:spcPct val="80000"/>
              </a:lnSpc>
            </a:pPr>
            <a:r>
              <a:rPr lang="en-GB" sz="1400" dirty="0" smtClean="0"/>
              <a:t>SAFE</a:t>
            </a:r>
          </a:p>
          <a:p>
            <a:pPr lvl="1">
              <a:lnSpc>
                <a:spcPct val="80000"/>
              </a:lnSpc>
            </a:pPr>
            <a:r>
              <a:rPr lang="en-GB" sz="1400" dirty="0" smtClean="0"/>
              <a:t>Training by VRCs</a:t>
            </a:r>
          </a:p>
          <a:p>
            <a:pPr lvl="1">
              <a:lnSpc>
                <a:spcPct val="80000"/>
              </a:lnSpc>
            </a:pPr>
            <a:r>
              <a:rPr lang="en-GB" sz="1400" dirty="0" smtClean="0"/>
              <a:t>At </a:t>
            </a:r>
            <a:r>
              <a:rPr lang="en-GB" sz="1400" dirty="0" smtClean="0"/>
              <a:t>least 1 </a:t>
            </a:r>
            <a:r>
              <a:rPr lang="en-GB" sz="1400" dirty="0" smtClean="0"/>
              <a:t>event/year</a:t>
            </a:r>
          </a:p>
          <a:p>
            <a:pPr lvl="1">
              <a:lnSpc>
                <a:spcPct val="80000"/>
              </a:lnSpc>
              <a:buNone/>
            </a:pPr>
            <a:endParaRPr lang="en-GB" sz="1400" dirty="0" smtClean="0"/>
          </a:p>
          <a:p>
            <a:pPr>
              <a:lnSpc>
                <a:spcPct val="80000"/>
              </a:lnSpc>
            </a:pPr>
            <a:r>
              <a:rPr lang="en-GB" sz="1400" dirty="0" smtClean="0"/>
              <a:t>CUE</a:t>
            </a:r>
            <a:endParaRPr lang="en-GB" sz="1700" dirty="0" smtClean="0"/>
          </a:p>
          <a:p>
            <a:pPr lvl="1">
              <a:lnSpc>
                <a:spcPct val="80000"/>
              </a:lnSpc>
            </a:pPr>
            <a:r>
              <a:rPr lang="en-GB" sz="1400" dirty="0" smtClean="0"/>
              <a:t>Provision of Summer schools</a:t>
            </a:r>
          </a:p>
          <a:p>
            <a:pPr lvl="1">
              <a:lnSpc>
                <a:spcPct val="80000"/>
              </a:lnSpc>
            </a:pPr>
            <a:r>
              <a:rPr lang="en-GB" sz="1400" dirty="0" smtClean="0"/>
              <a:t>Online winter school</a:t>
            </a:r>
          </a:p>
          <a:p>
            <a:pPr lvl="1">
              <a:lnSpc>
                <a:spcPct val="80000"/>
              </a:lnSpc>
            </a:pPr>
            <a:r>
              <a:rPr lang="en-GB" sz="1400" dirty="0" smtClean="0"/>
              <a:t>Train the trainer events</a:t>
            </a:r>
          </a:p>
          <a:p>
            <a:pPr>
              <a:lnSpc>
                <a:spcPct val="80000"/>
              </a:lnSpc>
              <a:buNone/>
            </a:pPr>
            <a:endParaRPr lang="en-GB" sz="1400" dirty="0" smtClean="0"/>
          </a:p>
        </p:txBody>
      </p:sp>
      <p:sp>
        <p:nvSpPr>
          <p:cNvPr id="16388" name="Espace réservé du pied de page 3"/>
          <p:cNvSpPr txBox="1">
            <a:spLocks noGrp="1"/>
          </p:cNvSpPr>
          <p:nvPr/>
        </p:nvSpPr>
        <p:spPr bwMode="auto">
          <a:xfrm>
            <a:off x="1736725" y="6559550"/>
            <a:ext cx="6702425" cy="476250"/>
          </a:xfrm>
          <a:prstGeom prst="rect">
            <a:avLst/>
          </a:prstGeom>
          <a:noFill/>
          <a:ln w="9525">
            <a:noFill/>
            <a:miter lim="800000"/>
            <a:headEnd/>
            <a:tailEnd/>
          </a:ln>
        </p:spPr>
        <p:txBody>
          <a:bodyPr/>
          <a:lstStyle/>
          <a:p>
            <a:pPr algn="r">
              <a:lnSpc>
                <a:spcPct val="100000"/>
              </a:lnSpc>
              <a:spcBef>
                <a:spcPct val="0"/>
              </a:spcBef>
              <a:buClrTx/>
              <a:buFontTx/>
              <a:buNone/>
            </a:pPr>
            <a:endParaRPr lang="en-US" sz="1200" b="1">
              <a:solidFill>
                <a:schemeClr val="tx1"/>
              </a:solidFill>
            </a:endParaRPr>
          </a:p>
        </p:txBody>
      </p:sp>
      <p:sp>
        <p:nvSpPr>
          <p:cNvPr id="16389" name="Espace réservé du numéro de diapositive 4"/>
          <p:cNvSpPr txBox="1">
            <a:spLocks noGrp="1"/>
          </p:cNvSpPr>
          <p:nvPr/>
        </p:nvSpPr>
        <p:spPr bwMode="auto">
          <a:xfrm>
            <a:off x="8521700" y="6562725"/>
            <a:ext cx="469900" cy="476250"/>
          </a:xfrm>
          <a:prstGeom prst="rect">
            <a:avLst/>
          </a:prstGeom>
          <a:noFill/>
          <a:ln w="9525">
            <a:noFill/>
            <a:miter lim="800000"/>
            <a:headEnd/>
            <a:tailEnd/>
          </a:ln>
        </p:spPr>
        <p:txBody>
          <a:bodyPr/>
          <a:lstStyle/>
          <a:p>
            <a:pPr algn="r">
              <a:lnSpc>
                <a:spcPct val="100000"/>
              </a:lnSpc>
              <a:spcBef>
                <a:spcPct val="0"/>
              </a:spcBef>
              <a:buClrTx/>
              <a:buFontTx/>
              <a:buNone/>
            </a:pPr>
            <a:fld id="{9A065411-D8CD-40E2-A012-BA7483544EBA}" type="slidenum">
              <a:rPr lang="en-GB" sz="1200" b="1">
                <a:solidFill>
                  <a:schemeClr val="tx1"/>
                </a:solidFill>
              </a:rPr>
              <a:pPr algn="r">
                <a:lnSpc>
                  <a:spcPct val="100000"/>
                </a:lnSpc>
                <a:spcBef>
                  <a:spcPct val="0"/>
                </a:spcBef>
                <a:buClrTx/>
                <a:buFontTx/>
                <a:buNone/>
              </a:pPr>
              <a:t>4</a:t>
            </a:fld>
            <a:endParaRPr lang="en-GB" sz="1200" b="1">
              <a:solidFill>
                <a:schemeClr val="tx1"/>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re 1"/>
          <p:cNvSpPr>
            <a:spLocks noGrp="1"/>
          </p:cNvSpPr>
          <p:nvPr>
            <p:ph type="title"/>
          </p:nvPr>
        </p:nvSpPr>
        <p:spPr/>
        <p:txBody>
          <a:bodyPr/>
          <a:lstStyle/>
          <a:p>
            <a:r>
              <a:rPr lang="en-US" sz="2800" smtClean="0"/>
              <a:t>Task 2- TNA3.2.1 (Coordinated Support mechanisms)  </a:t>
            </a:r>
          </a:p>
        </p:txBody>
      </p:sp>
      <p:sp>
        <p:nvSpPr>
          <p:cNvPr id="17411" name="Espace réservé du contenu 2"/>
          <p:cNvSpPr>
            <a:spLocks noGrp="1"/>
          </p:cNvSpPr>
          <p:nvPr>
            <p:ph idx="1"/>
          </p:nvPr>
        </p:nvSpPr>
        <p:spPr/>
        <p:txBody>
          <a:bodyPr/>
          <a:lstStyle/>
          <a:p>
            <a:pPr>
              <a:lnSpc>
                <a:spcPct val="80000"/>
              </a:lnSpc>
            </a:pPr>
            <a:r>
              <a:rPr lang="en-US" sz="2000" dirty="0" smtClean="0"/>
              <a:t>Coordinated Trainer Support Systems</a:t>
            </a:r>
          </a:p>
          <a:p>
            <a:pPr>
              <a:lnSpc>
                <a:spcPct val="80000"/>
              </a:lnSpc>
              <a:buNone/>
            </a:pPr>
            <a:endParaRPr lang="en-US" sz="2000" dirty="0" smtClean="0"/>
          </a:p>
          <a:p>
            <a:pPr lvl="1">
              <a:lnSpc>
                <a:spcPct val="80000"/>
              </a:lnSpc>
            </a:pPr>
            <a:r>
              <a:rPr lang="en-US" sz="1400" dirty="0" smtClean="0"/>
              <a:t>Development of training support framework by provision of a digital library/material repository, and other online resources </a:t>
            </a:r>
            <a:r>
              <a:rPr lang="en-US" sz="1400" dirty="0" err="1" smtClean="0"/>
              <a:t>eg</a:t>
            </a:r>
            <a:r>
              <a:rPr lang="en-US" sz="1400" dirty="0" smtClean="0"/>
              <a:t> Training website, Networking tools</a:t>
            </a:r>
          </a:p>
          <a:p>
            <a:pPr lvl="1">
              <a:lnSpc>
                <a:spcPct val="80000"/>
              </a:lnSpc>
              <a:buNone/>
            </a:pPr>
            <a:endParaRPr lang="en-US" sz="1400" dirty="0" smtClean="0"/>
          </a:p>
          <a:p>
            <a:pPr lvl="1">
              <a:lnSpc>
                <a:spcPct val="80000"/>
              </a:lnSpc>
            </a:pPr>
            <a:endParaRPr lang="en-US" sz="1400" dirty="0" smtClean="0"/>
          </a:p>
          <a:p>
            <a:pPr>
              <a:lnSpc>
                <a:spcPct val="80000"/>
              </a:lnSpc>
            </a:pPr>
            <a:r>
              <a:rPr lang="en-US" sz="1700" dirty="0" smtClean="0"/>
              <a:t>EGI Entity:</a:t>
            </a:r>
          </a:p>
          <a:p>
            <a:pPr lvl="1">
              <a:lnSpc>
                <a:spcPct val="80000"/>
              </a:lnSpc>
            </a:pPr>
            <a:r>
              <a:rPr lang="en-US" sz="1600" dirty="0" smtClean="0"/>
              <a:t>EGI.eu</a:t>
            </a:r>
          </a:p>
          <a:p>
            <a:pPr lvl="2">
              <a:lnSpc>
                <a:spcPct val="80000"/>
              </a:lnSpc>
            </a:pPr>
            <a:r>
              <a:rPr lang="en-US" sz="1400" dirty="0" smtClean="0"/>
              <a:t>Provision of website for advertising events (calendar)</a:t>
            </a:r>
          </a:p>
          <a:p>
            <a:pPr lvl="3">
              <a:lnSpc>
                <a:spcPct val="80000"/>
              </a:lnSpc>
            </a:pPr>
            <a:r>
              <a:rPr lang="en-US" sz="1400" dirty="0" smtClean="0"/>
              <a:t>Available for all communities (VRC, SSC, Middleware projects, NGIs)</a:t>
            </a:r>
          </a:p>
          <a:p>
            <a:pPr lvl="2">
              <a:lnSpc>
                <a:spcPct val="80000"/>
              </a:lnSpc>
            </a:pPr>
            <a:r>
              <a:rPr lang="en-US" sz="1400" dirty="0" smtClean="0"/>
              <a:t>Digital library for material to support training activities</a:t>
            </a:r>
          </a:p>
          <a:p>
            <a:pPr lvl="2">
              <a:lnSpc>
                <a:spcPct val="80000"/>
              </a:lnSpc>
            </a:pPr>
            <a:r>
              <a:rPr lang="en-US" sz="1400" dirty="0" smtClean="0"/>
              <a:t>Trainer database (across all middleware types)</a:t>
            </a:r>
          </a:p>
          <a:p>
            <a:pPr>
              <a:lnSpc>
                <a:spcPct val="80000"/>
              </a:lnSpc>
              <a:buNone/>
            </a:pPr>
            <a:endParaRPr lang="en-US" sz="1900" dirty="0" smtClean="0"/>
          </a:p>
          <a:p>
            <a:pPr>
              <a:lnSpc>
                <a:spcPct val="80000"/>
              </a:lnSpc>
              <a:buNone/>
            </a:pPr>
            <a:endParaRPr lang="en-US" sz="1700" dirty="0" smtClean="0"/>
          </a:p>
          <a:p>
            <a:pPr>
              <a:lnSpc>
                <a:spcPct val="80000"/>
              </a:lnSpc>
              <a:buNone/>
            </a:pPr>
            <a:endParaRPr lang="en-US" sz="1700" dirty="0" smtClean="0"/>
          </a:p>
        </p:txBody>
      </p:sp>
      <p:sp>
        <p:nvSpPr>
          <p:cNvPr id="17412" name="Espace réservé du numéro de diapositive 4"/>
          <p:cNvSpPr>
            <a:spLocks noGrp="1"/>
          </p:cNvSpPr>
          <p:nvPr>
            <p:ph type="sldNum" sz="quarter" idx="11"/>
          </p:nvPr>
        </p:nvSpPr>
        <p:spPr>
          <a:noFill/>
        </p:spPr>
        <p:txBody>
          <a:bodyPr/>
          <a:lstStyle/>
          <a:p>
            <a:fld id="{79A180AF-74B2-4002-8E10-2C3127E11A6A}" type="slidenum">
              <a:rPr lang="en-GB"/>
              <a:pPr/>
              <a:t>5</a:t>
            </a:fld>
            <a:endParaRPr lang="en-GB"/>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re 1"/>
          <p:cNvSpPr>
            <a:spLocks noGrp="1"/>
          </p:cNvSpPr>
          <p:nvPr>
            <p:ph type="title" idx="4294967295"/>
          </p:nvPr>
        </p:nvSpPr>
        <p:spPr/>
        <p:txBody>
          <a:bodyPr/>
          <a:lstStyle/>
          <a:p>
            <a:r>
              <a:rPr lang="en-US" sz="2800" smtClean="0"/>
              <a:t>TNA3.2.2 (Coordinated Support mechanisms)  </a:t>
            </a:r>
          </a:p>
        </p:txBody>
      </p:sp>
      <p:sp>
        <p:nvSpPr>
          <p:cNvPr id="18435" name="Espace réservé du contenu 2"/>
          <p:cNvSpPr>
            <a:spLocks noGrp="1"/>
          </p:cNvSpPr>
          <p:nvPr>
            <p:ph idx="4294967295"/>
          </p:nvPr>
        </p:nvSpPr>
        <p:spPr/>
        <p:txBody>
          <a:bodyPr/>
          <a:lstStyle/>
          <a:p>
            <a:pPr>
              <a:lnSpc>
                <a:spcPct val="80000"/>
              </a:lnSpc>
            </a:pPr>
            <a:r>
              <a:rPr lang="en-US" sz="2000" dirty="0" smtClean="0"/>
              <a:t>Training-Infrastructure provision</a:t>
            </a:r>
            <a:r>
              <a:rPr lang="en-US" sz="3200" dirty="0" smtClean="0"/>
              <a:t> </a:t>
            </a:r>
          </a:p>
          <a:p>
            <a:pPr lvl="1">
              <a:lnSpc>
                <a:spcPct val="80000"/>
              </a:lnSpc>
            </a:pPr>
            <a:r>
              <a:rPr lang="en-US" sz="1300" dirty="0" smtClean="0"/>
              <a:t>The purpose of this task is to perform the day-to-day operation of t-Infrastructure. This includes the deployment of updates to the unified middleware distribution releases in synchronization with operations.</a:t>
            </a:r>
          </a:p>
          <a:p>
            <a:pPr>
              <a:lnSpc>
                <a:spcPct val="80000"/>
              </a:lnSpc>
              <a:buNone/>
            </a:pPr>
            <a:endParaRPr lang="en-US" sz="1700" dirty="0" smtClean="0"/>
          </a:p>
          <a:p>
            <a:pPr>
              <a:lnSpc>
                <a:spcPct val="80000"/>
              </a:lnSpc>
            </a:pPr>
            <a:r>
              <a:rPr lang="en-US" sz="1700" dirty="0" smtClean="0"/>
              <a:t>EGI Entity:</a:t>
            </a:r>
          </a:p>
          <a:p>
            <a:pPr lvl="1">
              <a:lnSpc>
                <a:spcPct val="80000"/>
              </a:lnSpc>
            </a:pPr>
            <a:r>
              <a:rPr lang="en-US" sz="1400" dirty="0" smtClean="0"/>
              <a:t>No resources for funding t-Infrastructure</a:t>
            </a:r>
          </a:p>
          <a:p>
            <a:pPr lvl="1">
              <a:lnSpc>
                <a:spcPct val="80000"/>
              </a:lnSpc>
            </a:pPr>
            <a:r>
              <a:rPr lang="en-US" sz="1400" dirty="0" smtClean="0"/>
              <a:t>Present sites GILDA sites incorporated into production infrastructure</a:t>
            </a:r>
          </a:p>
          <a:p>
            <a:pPr lvl="1">
              <a:lnSpc>
                <a:spcPct val="80000"/>
              </a:lnSpc>
            </a:pPr>
            <a:r>
              <a:rPr lang="en-US" sz="1400" dirty="0" smtClean="0"/>
              <a:t>Expected National training teams run training on National resources.</a:t>
            </a:r>
          </a:p>
          <a:p>
            <a:pPr>
              <a:lnSpc>
                <a:spcPct val="80000"/>
              </a:lnSpc>
            </a:pPr>
            <a:endParaRPr lang="en-US" sz="1700" dirty="0" smtClean="0"/>
          </a:p>
          <a:p>
            <a:pPr>
              <a:lnSpc>
                <a:spcPct val="80000"/>
              </a:lnSpc>
            </a:pPr>
            <a:r>
              <a:rPr lang="en-US" sz="1700" dirty="0" smtClean="0"/>
              <a:t>ROSCOE, SAFE</a:t>
            </a:r>
            <a:endParaRPr lang="en-US" sz="1700" dirty="0" smtClean="0"/>
          </a:p>
          <a:p>
            <a:pPr lvl="1">
              <a:lnSpc>
                <a:spcPct val="80000"/>
              </a:lnSpc>
            </a:pPr>
            <a:r>
              <a:rPr lang="en-US" sz="1400" dirty="0" smtClean="0"/>
              <a:t>Some VRCs history of running grid schools</a:t>
            </a:r>
          </a:p>
          <a:p>
            <a:pPr lvl="1">
              <a:lnSpc>
                <a:spcPct val="80000"/>
              </a:lnSpc>
            </a:pPr>
            <a:r>
              <a:rPr lang="en-US" sz="1400" dirty="0" smtClean="0"/>
              <a:t>Resources already established at some VRCs</a:t>
            </a:r>
          </a:p>
          <a:p>
            <a:pPr>
              <a:lnSpc>
                <a:spcPct val="80000"/>
              </a:lnSpc>
            </a:pPr>
            <a:endParaRPr lang="en-US" sz="1700" dirty="0" smtClean="0"/>
          </a:p>
          <a:p>
            <a:pPr>
              <a:lnSpc>
                <a:spcPct val="80000"/>
              </a:lnSpc>
            </a:pPr>
            <a:r>
              <a:rPr lang="en-US" sz="1700" dirty="0" smtClean="0"/>
              <a:t>CUE</a:t>
            </a:r>
            <a:endParaRPr lang="en-US" sz="1700" dirty="0" smtClean="0"/>
          </a:p>
          <a:p>
            <a:pPr lvl="1">
              <a:lnSpc>
                <a:spcPct val="80000"/>
              </a:lnSpc>
            </a:pPr>
            <a:r>
              <a:rPr lang="en-US" sz="1400" dirty="0" smtClean="0"/>
              <a:t>Provision of dedicated t-Infrastructure (GILDA)</a:t>
            </a:r>
          </a:p>
          <a:p>
            <a:pPr lvl="1">
              <a:lnSpc>
                <a:spcPct val="80000"/>
              </a:lnSpc>
            </a:pPr>
            <a:r>
              <a:rPr lang="en-US" sz="1400" dirty="0" smtClean="0"/>
              <a:t>Researching new agile environments</a:t>
            </a:r>
          </a:p>
        </p:txBody>
      </p:sp>
      <p:sp>
        <p:nvSpPr>
          <p:cNvPr id="18436" name="Espace réservé du numéro de diapositive 4"/>
          <p:cNvSpPr txBox="1">
            <a:spLocks noGrp="1"/>
          </p:cNvSpPr>
          <p:nvPr/>
        </p:nvSpPr>
        <p:spPr bwMode="auto">
          <a:xfrm>
            <a:off x="8521700" y="6562725"/>
            <a:ext cx="469900" cy="476250"/>
          </a:xfrm>
          <a:prstGeom prst="rect">
            <a:avLst/>
          </a:prstGeom>
          <a:noFill/>
          <a:ln w="9525">
            <a:noFill/>
            <a:miter lim="800000"/>
            <a:headEnd/>
            <a:tailEnd/>
          </a:ln>
        </p:spPr>
        <p:txBody>
          <a:bodyPr/>
          <a:lstStyle/>
          <a:p>
            <a:pPr algn="r">
              <a:lnSpc>
                <a:spcPct val="100000"/>
              </a:lnSpc>
              <a:spcBef>
                <a:spcPct val="0"/>
              </a:spcBef>
              <a:buClrTx/>
              <a:buFontTx/>
              <a:buNone/>
            </a:pPr>
            <a:fld id="{426FB489-D52A-4E04-8194-804F711635B7}" type="slidenum">
              <a:rPr lang="en-GB" sz="1200" b="1">
                <a:solidFill>
                  <a:schemeClr val="tx1"/>
                </a:solidFill>
              </a:rPr>
              <a:pPr algn="r">
                <a:lnSpc>
                  <a:spcPct val="100000"/>
                </a:lnSpc>
                <a:spcBef>
                  <a:spcPct val="0"/>
                </a:spcBef>
                <a:buClrTx/>
                <a:buFontTx/>
                <a:buNone/>
              </a:pPr>
              <a:t>6</a:t>
            </a:fld>
            <a:endParaRPr lang="en-GB" sz="1200" b="1">
              <a:solidFill>
                <a:schemeClr val="tx1"/>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re 1"/>
          <p:cNvSpPr>
            <a:spLocks noGrp="1"/>
          </p:cNvSpPr>
          <p:nvPr>
            <p:ph type="title" idx="4294967295"/>
          </p:nvPr>
        </p:nvSpPr>
        <p:spPr/>
        <p:txBody>
          <a:bodyPr/>
          <a:lstStyle/>
          <a:p>
            <a:r>
              <a:rPr lang="en-GB" sz="2000" smtClean="0"/>
              <a:t>TNA3.3 – Activity Management and partner coordination</a:t>
            </a:r>
            <a:r>
              <a:rPr lang="en-US" sz="2800" smtClean="0"/>
              <a:t>   </a:t>
            </a:r>
          </a:p>
        </p:txBody>
      </p:sp>
      <p:sp>
        <p:nvSpPr>
          <p:cNvPr id="19459" name="Espace réservé du contenu 2"/>
          <p:cNvSpPr>
            <a:spLocks noGrp="1"/>
          </p:cNvSpPr>
          <p:nvPr>
            <p:ph idx="4294967295"/>
          </p:nvPr>
        </p:nvSpPr>
        <p:spPr/>
        <p:txBody>
          <a:bodyPr/>
          <a:lstStyle/>
          <a:p>
            <a:pPr>
              <a:lnSpc>
                <a:spcPct val="80000"/>
              </a:lnSpc>
            </a:pPr>
            <a:r>
              <a:rPr lang="en-GB" sz="1800" dirty="0" smtClean="0"/>
              <a:t>Activity Management and partner coordination</a:t>
            </a:r>
            <a:r>
              <a:rPr lang="en-US" dirty="0" smtClean="0"/>
              <a:t> </a:t>
            </a:r>
          </a:p>
          <a:p>
            <a:pPr>
              <a:lnSpc>
                <a:spcPct val="80000"/>
              </a:lnSpc>
            </a:pPr>
            <a:endParaRPr lang="en-US" sz="1700" dirty="0" smtClean="0"/>
          </a:p>
          <a:p>
            <a:pPr lvl="1">
              <a:lnSpc>
                <a:spcPct val="80000"/>
              </a:lnSpc>
            </a:pPr>
            <a:r>
              <a:rPr lang="en-US" sz="1300" dirty="0" smtClean="0"/>
              <a:t>Manage the training activity and coordinate the effort of activity partners in order to maintain and enhance the successful Training and Induction Activity developed during earlier phases of the EGEE projects</a:t>
            </a:r>
          </a:p>
          <a:p>
            <a:pPr>
              <a:lnSpc>
                <a:spcPct val="80000"/>
              </a:lnSpc>
            </a:pPr>
            <a:endParaRPr lang="en-US" sz="1700" dirty="0" smtClean="0"/>
          </a:p>
          <a:p>
            <a:pPr>
              <a:lnSpc>
                <a:spcPct val="80000"/>
              </a:lnSpc>
            </a:pPr>
            <a:r>
              <a:rPr lang="en-US" sz="1700" dirty="0" smtClean="0"/>
              <a:t>EGI Entity:</a:t>
            </a:r>
          </a:p>
          <a:p>
            <a:pPr lvl="1">
              <a:lnSpc>
                <a:spcPct val="80000"/>
              </a:lnSpc>
            </a:pPr>
            <a:r>
              <a:rPr lang="en-US" sz="1400" dirty="0" smtClean="0"/>
              <a:t>Coordination role</a:t>
            </a:r>
          </a:p>
          <a:p>
            <a:pPr lvl="2">
              <a:lnSpc>
                <a:spcPct val="80000"/>
              </a:lnSpc>
            </a:pPr>
            <a:r>
              <a:rPr lang="en-US" sz="1200" dirty="0" smtClean="0"/>
              <a:t>National training resources</a:t>
            </a:r>
          </a:p>
          <a:p>
            <a:pPr lvl="2">
              <a:lnSpc>
                <a:spcPct val="80000"/>
              </a:lnSpc>
            </a:pPr>
            <a:r>
              <a:rPr lang="en-US" sz="1200" dirty="0" smtClean="0"/>
              <a:t>Project training contacts</a:t>
            </a:r>
          </a:p>
          <a:p>
            <a:pPr lvl="2">
              <a:lnSpc>
                <a:spcPct val="80000"/>
              </a:lnSpc>
            </a:pPr>
            <a:r>
              <a:rPr lang="en-US" sz="1200" dirty="0" smtClean="0"/>
              <a:t>VRCs</a:t>
            </a:r>
          </a:p>
          <a:p>
            <a:pPr lvl="2">
              <a:lnSpc>
                <a:spcPct val="80000"/>
              </a:lnSpc>
              <a:buNone/>
            </a:pPr>
            <a:endParaRPr lang="en-US" sz="1200" dirty="0" smtClean="0"/>
          </a:p>
          <a:p>
            <a:pPr>
              <a:lnSpc>
                <a:spcPct val="80000"/>
              </a:lnSpc>
            </a:pPr>
            <a:r>
              <a:rPr lang="en-US" sz="1500" dirty="0" smtClean="0"/>
              <a:t>ROSCOE, SAFE</a:t>
            </a:r>
            <a:endParaRPr lang="en-US" sz="1500" dirty="0" smtClean="0"/>
          </a:p>
          <a:p>
            <a:pPr lvl="1">
              <a:lnSpc>
                <a:spcPct val="80000"/>
              </a:lnSpc>
            </a:pPr>
            <a:r>
              <a:rPr lang="en-US" sz="1200" dirty="0" smtClean="0"/>
              <a:t>Work Package – Training &amp; Dissemination</a:t>
            </a:r>
          </a:p>
          <a:p>
            <a:pPr lvl="1">
              <a:lnSpc>
                <a:spcPct val="80000"/>
              </a:lnSpc>
            </a:pPr>
            <a:r>
              <a:rPr lang="en-US" sz="1200" dirty="0" smtClean="0"/>
              <a:t>Liaise  with EGI, NGIs, related projects.</a:t>
            </a:r>
          </a:p>
          <a:p>
            <a:pPr lvl="1">
              <a:lnSpc>
                <a:spcPct val="80000"/>
              </a:lnSpc>
              <a:buNone/>
            </a:pPr>
            <a:endParaRPr lang="en-US" sz="1200" dirty="0" smtClean="0"/>
          </a:p>
          <a:p>
            <a:pPr>
              <a:lnSpc>
                <a:spcPct val="80000"/>
              </a:lnSpc>
            </a:pPr>
            <a:r>
              <a:rPr lang="en-US" sz="1500" dirty="0" smtClean="0"/>
              <a:t>CUE</a:t>
            </a:r>
          </a:p>
          <a:p>
            <a:pPr lvl="1">
              <a:lnSpc>
                <a:spcPct val="80000"/>
              </a:lnSpc>
            </a:pPr>
            <a:r>
              <a:rPr lang="en-US" sz="1200" dirty="0" smtClean="0"/>
              <a:t>Work Package  - networking with stakeholders, harmonizing training</a:t>
            </a:r>
          </a:p>
          <a:p>
            <a:pPr lvl="1">
              <a:lnSpc>
                <a:spcPct val="80000"/>
              </a:lnSpc>
              <a:buNone/>
            </a:pPr>
            <a:endParaRPr lang="en-US" sz="1200" dirty="0" smtClean="0"/>
          </a:p>
          <a:p>
            <a:pPr lvl="1">
              <a:lnSpc>
                <a:spcPct val="80000"/>
              </a:lnSpc>
              <a:buNone/>
            </a:pPr>
            <a:endParaRPr lang="en-US" sz="1200" dirty="0" smtClean="0"/>
          </a:p>
        </p:txBody>
      </p:sp>
      <p:sp>
        <p:nvSpPr>
          <p:cNvPr id="19460" name="Espace réservé du numéro de diapositive 4"/>
          <p:cNvSpPr txBox="1">
            <a:spLocks noGrp="1"/>
          </p:cNvSpPr>
          <p:nvPr/>
        </p:nvSpPr>
        <p:spPr bwMode="auto">
          <a:xfrm>
            <a:off x="8521700" y="6562725"/>
            <a:ext cx="469900" cy="476250"/>
          </a:xfrm>
          <a:prstGeom prst="rect">
            <a:avLst/>
          </a:prstGeom>
          <a:noFill/>
          <a:ln w="9525">
            <a:noFill/>
            <a:miter lim="800000"/>
            <a:headEnd/>
            <a:tailEnd/>
          </a:ln>
        </p:spPr>
        <p:txBody>
          <a:bodyPr/>
          <a:lstStyle/>
          <a:p>
            <a:pPr algn="r">
              <a:lnSpc>
                <a:spcPct val="100000"/>
              </a:lnSpc>
              <a:spcBef>
                <a:spcPct val="0"/>
              </a:spcBef>
              <a:buClrTx/>
              <a:buFontTx/>
              <a:buNone/>
            </a:pPr>
            <a:fld id="{F48BC185-F7B9-4A41-827B-15E1F6926DE9}" type="slidenum">
              <a:rPr lang="en-GB" sz="1200" b="1">
                <a:solidFill>
                  <a:schemeClr val="tx1"/>
                </a:solidFill>
              </a:rPr>
              <a:pPr algn="r">
                <a:lnSpc>
                  <a:spcPct val="100000"/>
                </a:lnSpc>
                <a:spcBef>
                  <a:spcPct val="0"/>
                </a:spcBef>
                <a:buClrTx/>
                <a:buFontTx/>
                <a:buNone/>
              </a:pPr>
              <a:t>7</a:t>
            </a:fld>
            <a:endParaRPr lang="en-GB" sz="1200" b="1">
              <a:solidFill>
                <a:schemeClr val="tx1"/>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idx="4294967295"/>
          </p:nvPr>
        </p:nvSpPr>
        <p:spPr/>
        <p:txBody>
          <a:bodyPr/>
          <a:lstStyle/>
          <a:p>
            <a:r>
              <a:rPr lang="en-GB" dirty="0" smtClean="0"/>
              <a:t>Transition to EGI</a:t>
            </a:r>
            <a:endParaRPr lang="en-US" dirty="0" smtClean="0"/>
          </a:p>
        </p:txBody>
      </p:sp>
      <p:sp>
        <p:nvSpPr>
          <p:cNvPr id="20483" name="Rectangle 3"/>
          <p:cNvSpPr>
            <a:spLocks noGrp="1" noChangeArrowheads="1"/>
          </p:cNvSpPr>
          <p:nvPr>
            <p:ph type="body" idx="4294967295"/>
          </p:nvPr>
        </p:nvSpPr>
        <p:spPr/>
        <p:txBody>
          <a:bodyPr/>
          <a:lstStyle/>
          <a:p>
            <a:r>
              <a:rPr lang="en-GB" dirty="0" smtClean="0"/>
              <a:t>Well positioned as training is federal in nature</a:t>
            </a:r>
          </a:p>
          <a:p>
            <a:pPr>
              <a:buNone/>
            </a:pPr>
            <a:endParaRPr lang="en-GB" dirty="0" smtClean="0"/>
          </a:p>
          <a:p>
            <a:r>
              <a:rPr lang="en-GB" dirty="0" smtClean="0"/>
              <a:t>NGIs with training partners</a:t>
            </a:r>
          </a:p>
          <a:p>
            <a:pPr lvl="1"/>
            <a:r>
              <a:rPr lang="en-GB" dirty="0" smtClean="0"/>
              <a:t>Increasing accredited trainers</a:t>
            </a:r>
          </a:p>
          <a:p>
            <a:r>
              <a:rPr lang="en-GB" dirty="0" smtClean="0"/>
              <a:t>NGIs without EGEE-III training effort</a:t>
            </a:r>
          </a:p>
          <a:p>
            <a:pPr lvl="1"/>
            <a:r>
              <a:rPr lang="en-GB" dirty="0" smtClean="0"/>
              <a:t>Asked to provide training contacts/trainers</a:t>
            </a:r>
          </a:p>
          <a:p>
            <a:pPr lvl="1">
              <a:buNone/>
            </a:pPr>
            <a:endParaRPr lang="en-GB" dirty="0" smtClean="0"/>
          </a:p>
          <a:p>
            <a:r>
              <a:rPr lang="en-GB" dirty="0" smtClean="0"/>
              <a:t>T-Infrastructure</a:t>
            </a:r>
          </a:p>
          <a:p>
            <a:pPr lvl="1"/>
            <a:r>
              <a:rPr lang="en-GB" dirty="0" smtClean="0"/>
              <a:t>Setting sites up as EGEE sites</a:t>
            </a:r>
          </a:p>
          <a:p>
            <a:pPr lvl="2"/>
            <a:r>
              <a:rPr lang="en-GB" dirty="0" smtClean="0"/>
              <a:t>Ensure quality monitoring</a:t>
            </a:r>
          </a:p>
          <a:p>
            <a:pPr lvl="2"/>
            <a:r>
              <a:rPr lang="en-GB" dirty="0" smtClean="0"/>
              <a:t>Availability beyond end of EGEE-III</a:t>
            </a:r>
          </a:p>
          <a:p>
            <a:pPr lvl="2"/>
            <a:endParaRPr lang="en-GB" dirty="0" smtClean="0"/>
          </a:p>
          <a:p>
            <a:pPr lvl="2"/>
            <a:endParaRPr lang="en-GB" dirty="0" smtClean="0"/>
          </a:p>
          <a:p>
            <a:pPr lvl="1"/>
            <a:endParaRPr lang="en-US"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Comments</a:t>
            </a:r>
            <a:endParaRPr lang="en-GB" dirty="0"/>
          </a:p>
        </p:txBody>
      </p:sp>
      <p:sp>
        <p:nvSpPr>
          <p:cNvPr id="3" name="Content Placeholder 2"/>
          <p:cNvSpPr>
            <a:spLocks noGrp="1"/>
          </p:cNvSpPr>
          <p:nvPr>
            <p:ph idx="1"/>
          </p:nvPr>
        </p:nvSpPr>
        <p:spPr/>
        <p:txBody>
          <a:bodyPr/>
          <a:lstStyle/>
          <a:p>
            <a:pPr marL="342900" lvl="1" indent="-342900">
              <a:buFontTx/>
              <a:buChar char="•"/>
            </a:pPr>
            <a:r>
              <a:rPr lang="en-US" sz="1800" dirty="0" smtClean="0"/>
              <a:t>Assumptions</a:t>
            </a:r>
          </a:p>
          <a:p>
            <a:pPr marL="742950" lvl="2" indent="-342900">
              <a:buFontTx/>
              <a:buChar char="•"/>
            </a:pPr>
            <a:r>
              <a:rPr lang="en-US" sz="1600" dirty="0" smtClean="0"/>
              <a:t>NGIs will appoint a training contact within country</a:t>
            </a:r>
          </a:p>
          <a:p>
            <a:pPr marL="742950" lvl="2" indent="-342900">
              <a:buFontTx/>
              <a:buChar char="•"/>
            </a:pPr>
            <a:r>
              <a:rPr lang="en-US" sz="1600" dirty="0" smtClean="0"/>
              <a:t>Each NGI will have a pool of accredited trainers available</a:t>
            </a:r>
          </a:p>
          <a:p>
            <a:pPr marL="742950" lvl="2" indent="-342900">
              <a:buFontTx/>
              <a:buChar char="•"/>
            </a:pPr>
            <a:r>
              <a:rPr lang="en-US" sz="1600" dirty="0" smtClean="0"/>
              <a:t>Contributors to GILDA will continue providing resources</a:t>
            </a:r>
          </a:p>
          <a:p>
            <a:pPr marL="742950" lvl="2" indent="-342900">
              <a:buFontTx/>
              <a:buChar char="•"/>
            </a:pPr>
            <a:r>
              <a:rPr lang="en-US" sz="1700" dirty="0" smtClean="0"/>
              <a:t>NGIs will have resources available for training</a:t>
            </a:r>
          </a:p>
          <a:p>
            <a:pPr marL="742950" lvl="2" indent="-342900">
              <a:buFontTx/>
              <a:buChar char="•"/>
            </a:pPr>
            <a:r>
              <a:rPr lang="en-US" sz="1700" dirty="0" smtClean="0"/>
              <a:t>VRCs will have resources within their communities for training</a:t>
            </a:r>
          </a:p>
          <a:p>
            <a:pPr marL="742950" lvl="2" indent="-342900">
              <a:buFontTx/>
              <a:buChar char="•"/>
            </a:pPr>
            <a:endParaRPr lang="en-US" sz="1600" dirty="0" smtClean="0"/>
          </a:p>
          <a:p>
            <a:pPr marL="742950" lvl="2" indent="-342900">
              <a:buFontTx/>
              <a:buChar char="•"/>
            </a:pPr>
            <a:endParaRPr lang="en-US" sz="1200" dirty="0" smtClean="0"/>
          </a:p>
          <a:p>
            <a:pPr marL="342900" lvl="1" indent="-342900">
              <a:buFontTx/>
              <a:buChar char="•"/>
            </a:pPr>
            <a:r>
              <a:rPr lang="en-US" sz="1800" dirty="0" smtClean="0"/>
              <a:t>ROSCOE will delay start of Training until M3</a:t>
            </a:r>
          </a:p>
          <a:p>
            <a:pPr marL="342900" lvl="1" indent="-342900">
              <a:buFontTx/>
              <a:buChar char="•"/>
            </a:pPr>
            <a:r>
              <a:rPr lang="en-US" sz="1800" dirty="0" smtClean="0"/>
              <a:t>Both ROSCOE &amp; SAFE intend VRCs to be </a:t>
            </a:r>
            <a:r>
              <a:rPr lang="en-US" sz="1800" dirty="0" smtClean="0"/>
              <a:t>providing all community training </a:t>
            </a:r>
            <a:r>
              <a:rPr lang="en-US" sz="1800" dirty="0" smtClean="0"/>
              <a:t>at end of the project</a:t>
            </a:r>
          </a:p>
          <a:p>
            <a:pPr marL="342900" lvl="1" indent="-342900">
              <a:buFontTx/>
              <a:buChar char="•"/>
            </a:pPr>
            <a:endParaRPr lang="en-US" sz="1800" dirty="0" smtClean="0"/>
          </a:p>
          <a:p>
            <a:pPr marL="342900" lvl="1" indent="-342900">
              <a:buFontTx/>
              <a:buChar char="•"/>
            </a:pPr>
            <a:endParaRPr lang="en-US" sz="1300" dirty="0" smtClean="0"/>
          </a:p>
          <a:p>
            <a:endParaRPr lang="en-GB" dirty="0"/>
          </a:p>
        </p:txBody>
      </p:sp>
      <p:sp>
        <p:nvSpPr>
          <p:cNvPr id="4" name="Footer Placeholder 3"/>
          <p:cNvSpPr>
            <a:spLocks noGrp="1"/>
          </p:cNvSpPr>
          <p:nvPr>
            <p:ph type="ftr" sz="quarter" idx="10"/>
          </p:nvPr>
        </p:nvSpPr>
        <p:spPr/>
        <p:txBody>
          <a:bodyPr/>
          <a:lstStyle/>
          <a:p>
            <a:pPr>
              <a:defRPr/>
            </a:pPr>
            <a:endParaRPr lang="en-GB" dirty="0"/>
          </a:p>
        </p:txBody>
      </p:sp>
      <p:sp>
        <p:nvSpPr>
          <p:cNvPr id="5" name="Slide Number Placeholder 4"/>
          <p:cNvSpPr>
            <a:spLocks noGrp="1"/>
          </p:cNvSpPr>
          <p:nvPr>
            <p:ph type="sldNum" sz="quarter" idx="11"/>
          </p:nvPr>
        </p:nvSpPr>
        <p:spPr/>
        <p:txBody>
          <a:bodyPr/>
          <a:lstStyle/>
          <a:p>
            <a:pPr>
              <a:defRPr/>
            </a:pPr>
            <a:fld id="{7C8C1541-3A44-4810-9446-FC497784C970}" type="slidenum">
              <a:rPr lang="en-GB" smtClean="0"/>
              <a:pPr>
                <a:defRPr/>
              </a:pPr>
              <a:t>9</a:t>
            </a:fld>
            <a:endParaRPr lang="en-GB"/>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2&quot; unique_id=&quot;10002&quot;&gt;&lt;object type=&quot;3&quot; unique_id=&quot;10003&quot;&gt;&lt;property id=&quot;20148&quot; value=&quot;5&quot;/&gt;&lt;property id=&quot;20300&quot; value=&quot;Slide 1 - &amp;quot;NA3 Tasks in EGI&amp;quot;&quot;/&gt;&lt;property id=&quot;20307&quot; value=&quot;256&quot;/&gt;&lt;/object&gt;&lt;object type=&quot;3&quot; unique_id=&quot;10008&quot;&gt;&lt;property id=&quot;20148&quot; value=&quot;5&quot;/&gt;&lt;property id=&quot;20300&quot; value=&quot;Slide 2 - &amp;quot;TNA3.1 – Content Creation, Scheduling, Organisation, Delivery&amp;quot;&quot;/&gt;&lt;property id=&quot;20307&quot; value=&quot;258&quot;/&gt;&lt;/object&gt;&lt;object type=&quot;3&quot; unique_id=&quot;10009&quot;&gt;&lt;property id=&quot;20148&quot; value=&quot;5&quot;/&gt;&lt;property id=&quot;20300&quot; value=&quot;Slide 4 - &amp;quot;Task 2- TNA3.2.1 (Coordinated Support mechanisms)  &amp;quot;&quot;/&gt;&lt;property id=&quot;20307&quot; value=&quot;259&quot;/&gt;&lt;/object&gt;&lt;object type=&quot;3&quot; unique_id=&quot;10157&quot;&gt;&lt;property id=&quot;20148&quot; value=&quot;5&quot;/&gt;&lt;property id=&quot;20300&quot; value=&quot;Slide 5 - &amp;quot;TNA3.2.2 (Coordinated Support mechanisms)  &amp;quot;&quot;/&gt;&lt;property id=&quot;20307&quot; value=&quot;280&quot;/&gt;&lt;/object&gt;&lt;object type=&quot;3&quot; unique_id=&quot;10158&quot;&gt;&lt;property id=&quot;20148&quot; value=&quot;5&quot;/&gt;&lt;property id=&quot;20300&quot; value=&quot;Slide 6 - &amp;quot;TNA3.3 – Activity Management and partner coordination   &amp;quot;&quot;/&gt;&lt;property id=&quot;20307&quot; value=&quot;281&quot;/&gt;&lt;/object&gt;&lt;object type=&quot;3&quot; unique_id=&quot;10174&quot;&gt;&lt;property id=&quot;20148&quot; value=&quot;5&quot;/&gt;&lt;property id=&quot;20300&quot; value=&quot;Slide 7 - &amp;quot;Additional Comments&amp;quot;&quot;/&gt;&lt;property id=&quot;20307&quot; value=&quot;282&quot;/&gt;&lt;/object&gt;&lt;object type=&quot;3&quot; unique_id=&quot;10175&quot;&gt;&lt;property id=&quot;20148&quot; value=&quot;5&quot;/&gt;&lt;property id=&quot;20300&quot; value=&quot;Slide 8 - &amp;quot;Additional Comments&amp;quot;&quot;/&gt;&lt;property id=&quot;20307&quot; value=&quot;283&quot;/&gt;&lt;/object&gt;&lt;object type=&quot;3&quot; unique_id=&quot;10186&quot;&gt;&lt;property id=&quot;20148&quot; value=&quot;5&quot;/&gt;&lt;property id=&quot;20300&quot; value=&quot;Slide 3 - &amp;quot; TNA3.1 – Content Creation, Scheduling, Organisation, Delivery&amp;quot;&quot;/&gt;&lt;property id=&quot;20307&quot; value=&quot;284&quot;/&gt;&lt;/object&gt;&lt;/object&gt;&lt;object type=&quot;8&quot; unique_id=&quot;10052&quot;&gt;&lt;/object&gt;&lt;/object&gt;&lt;/database&gt;"/>
  <p:tag name="SECTOMILLISECCONVERTED" val="1"/>
</p:tagLst>
</file>

<file path=ppt/theme/theme1.xml><?xml version="1.0" encoding="utf-8"?>
<a:theme xmlns:a="http://schemas.openxmlformats.org/drawingml/2006/main" name="EGEE_Template">
  <a:themeElements>
    <a:clrScheme name="">
      <a:dk1>
        <a:srgbClr val="2B519A"/>
      </a:dk1>
      <a:lt1>
        <a:srgbClr val="FFFFFF"/>
      </a:lt1>
      <a:dk2>
        <a:srgbClr val="F1AF00"/>
      </a:dk2>
      <a:lt2>
        <a:srgbClr val="F4CE00"/>
      </a:lt2>
      <a:accent1>
        <a:srgbClr val="000000"/>
      </a:accent1>
      <a:accent2>
        <a:srgbClr val="325FAF"/>
      </a:accent2>
      <a:accent3>
        <a:srgbClr val="FFFFFF"/>
      </a:accent3>
      <a:accent4>
        <a:srgbClr val="234483"/>
      </a:accent4>
      <a:accent5>
        <a:srgbClr val="AAAAAA"/>
      </a:accent5>
      <a:accent6>
        <a:srgbClr val="2C559E"/>
      </a:accent6>
      <a:hlink>
        <a:srgbClr val="AC3B8B"/>
      </a:hlink>
      <a:folHlink>
        <a:srgbClr val="904490"/>
      </a:folHlink>
    </a:clrScheme>
    <a:fontScheme name="EGEE_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80000"/>
          </a:lnSpc>
          <a:spcBef>
            <a:spcPct val="20000"/>
          </a:spcBef>
          <a:spcAft>
            <a:spcPct val="0"/>
          </a:spcAft>
          <a:buClr>
            <a:srgbClr val="F1AF00"/>
          </a:buClr>
          <a:buSzTx/>
          <a:buFontTx/>
          <a:buChar char="•"/>
          <a:tabLst/>
          <a:defRPr kumimoji="0" lang="en-GB" sz="1800" b="0" i="0" u="none" strike="noStrike" cap="none" normalizeH="0" baseline="0" smtClean="0">
            <a:ln>
              <a:noFill/>
            </a:ln>
            <a:solidFill>
              <a:schemeClr val="accent2"/>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80000"/>
          </a:lnSpc>
          <a:spcBef>
            <a:spcPct val="20000"/>
          </a:spcBef>
          <a:spcAft>
            <a:spcPct val="0"/>
          </a:spcAft>
          <a:buClr>
            <a:srgbClr val="F1AF00"/>
          </a:buClr>
          <a:buSzTx/>
          <a:buFontTx/>
          <a:buChar char="•"/>
          <a:tabLst/>
          <a:defRPr kumimoji="0" lang="en-GB" sz="1800" b="0" i="0" u="none" strike="noStrike" cap="none" normalizeH="0" baseline="0" smtClean="0">
            <a:ln>
              <a:noFill/>
            </a:ln>
            <a:solidFill>
              <a:schemeClr val="accent2"/>
            </a:solidFill>
            <a:effectLst/>
            <a:latin typeface="Arial" charset="0"/>
          </a:defRPr>
        </a:defPPr>
      </a:lstStyle>
    </a:lnDef>
  </a:objectDefaults>
  <a:extraClrSchemeLst>
    <a:extraClrScheme>
      <a:clrScheme name="EGEE_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EGEE_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EGEE_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EGEE_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EGEE_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EGEE_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EGEE_Templat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EGEE_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EGEE_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EGEE_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EGEE_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EGEE_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EGEE_Template 13">
        <a:dk1>
          <a:srgbClr val="334998"/>
        </a:dk1>
        <a:lt1>
          <a:srgbClr val="FFFFFF"/>
        </a:lt1>
        <a:dk2>
          <a:srgbClr val="000000"/>
        </a:dk2>
        <a:lt2>
          <a:srgbClr val="808080"/>
        </a:lt2>
        <a:accent1>
          <a:srgbClr val="BBE0E3"/>
        </a:accent1>
        <a:accent2>
          <a:srgbClr val="333399"/>
        </a:accent2>
        <a:accent3>
          <a:srgbClr val="FFFFFF"/>
        </a:accent3>
        <a:accent4>
          <a:srgbClr val="2A3D81"/>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EGEE_Template 14">
        <a:dk1>
          <a:srgbClr val="334998"/>
        </a:dk1>
        <a:lt1>
          <a:srgbClr val="FFFFFF"/>
        </a:lt1>
        <a:dk2>
          <a:srgbClr val="000000"/>
        </a:dk2>
        <a:lt2>
          <a:srgbClr val="F1AF00"/>
        </a:lt2>
        <a:accent1>
          <a:srgbClr val="BBE0E3"/>
        </a:accent1>
        <a:accent2>
          <a:srgbClr val="333399"/>
        </a:accent2>
        <a:accent3>
          <a:srgbClr val="FFFFFF"/>
        </a:accent3>
        <a:accent4>
          <a:srgbClr val="2A3D81"/>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EGEE_Template 15">
        <a:dk1>
          <a:srgbClr val="334998"/>
        </a:dk1>
        <a:lt1>
          <a:srgbClr val="FFFFFF"/>
        </a:lt1>
        <a:dk2>
          <a:srgbClr val="000000"/>
        </a:dk2>
        <a:lt2>
          <a:srgbClr val="F1AF00"/>
        </a:lt2>
        <a:accent1>
          <a:srgbClr val="657BCA"/>
        </a:accent1>
        <a:accent2>
          <a:srgbClr val="333399"/>
        </a:accent2>
        <a:accent3>
          <a:srgbClr val="FFFFFF"/>
        </a:accent3>
        <a:accent4>
          <a:srgbClr val="2A3D81"/>
        </a:accent4>
        <a:accent5>
          <a:srgbClr val="B8BFE1"/>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EGEE_Template 16">
        <a:dk1>
          <a:srgbClr val="334998"/>
        </a:dk1>
        <a:lt1>
          <a:srgbClr val="FFFFFF"/>
        </a:lt1>
        <a:dk2>
          <a:srgbClr val="000000"/>
        </a:dk2>
        <a:lt2>
          <a:srgbClr val="F1AF00"/>
        </a:lt2>
        <a:accent1>
          <a:srgbClr val="657BCA"/>
        </a:accent1>
        <a:accent2>
          <a:srgbClr val="475DAC"/>
        </a:accent2>
        <a:accent3>
          <a:srgbClr val="FFFFFF"/>
        </a:accent3>
        <a:accent4>
          <a:srgbClr val="2A3D81"/>
        </a:accent4>
        <a:accent5>
          <a:srgbClr val="B8BFE1"/>
        </a:accent5>
        <a:accent6>
          <a:srgbClr val="3F539B"/>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17456</TotalTime>
  <Words>626</Words>
  <Application>Microsoft Office PowerPoint</Application>
  <PresentationFormat>On-screen Show (4:3)</PresentationFormat>
  <Paragraphs>141</Paragraphs>
  <Slides>9</Slides>
  <Notes>8</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EGEE_Template</vt:lpstr>
      <vt:lpstr>NA3 – Training &amp; Induction</vt:lpstr>
      <vt:lpstr>Training  in EGI blueprint</vt:lpstr>
      <vt:lpstr> TNA3.1 – Content Creation, Scheduling, Organisation, Delivery</vt:lpstr>
      <vt:lpstr> TNA3.1 – Content Creation, Scheduling, Organisation, Delivery</vt:lpstr>
      <vt:lpstr>Task 2- TNA3.2.1 (Coordinated Support mechanisms)  </vt:lpstr>
      <vt:lpstr>TNA3.2.2 (Coordinated Support mechanisms)  </vt:lpstr>
      <vt:lpstr>TNA3.3 – Activity Management and partner coordination   </vt:lpstr>
      <vt:lpstr>Transition to EGI</vt:lpstr>
      <vt:lpstr>Comments</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Marc-Elian Bégin</dc:creator>
  <cp:lastModifiedBy>rmcconne</cp:lastModifiedBy>
  <cp:revision>360</cp:revision>
  <cp:lastPrinted>2008-04-04T08:46:04Z</cp:lastPrinted>
  <dcterms:created xsi:type="dcterms:W3CDTF">2009-01-19T13:05:27Z</dcterms:created>
  <dcterms:modified xsi:type="dcterms:W3CDTF">2010-02-02T09:15:36Z</dcterms:modified>
</cp:coreProperties>
</file>