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69" r:id="rId4"/>
    <p:sldId id="270" r:id="rId5"/>
    <p:sldId id="271" r:id="rId6"/>
    <p:sldId id="272" r:id="rId7"/>
    <p:sldId id="273" r:id="rId8"/>
    <p:sldId id="274" r:id="rId9"/>
    <p:sldId id="258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42" autoAdjust="0"/>
  </p:normalViewPr>
  <p:slideViewPr>
    <p:cSldViewPr>
      <p:cViewPr varScale="1">
        <p:scale>
          <a:sx n="66" d="100"/>
          <a:sy n="66" d="100"/>
        </p:scale>
        <p:origin x="-63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2643-EAD1-4CD4-AF5F-85B364BA4F2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7061B-A8F9-45CB-B6BB-A7E3B68D8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7061B-A8F9-45CB-B6BB-A7E3B68D822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2E772-257F-463B-9C9B-CBBF952E6317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E5AD1-FACB-4729-825C-19A9C15BB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oudcomp.e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ndico.cern.ch/conferenceDisplay.py?confId=68573" TargetMode="External"/><Relationship Id="rId4" Type="http://schemas.openxmlformats.org/officeDocument/2006/relationships/hyperlink" Target="http://indico.cern.ch/conferenceDisplay.py?confId=6857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7772400" cy="1470025"/>
          </a:xfrm>
        </p:spPr>
        <p:txBody>
          <a:bodyPr/>
          <a:lstStyle/>
          <a:p>
            <a:r>
              <a:rPr lang="en-US" dirty="0" smtClean="0"/>
              <a:t>DOSAR VO ACTION AGENDA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543800" cy="2514600"/>
          </a:xfrm>
        </p:spPr>
        <p:txBody>
          <a:bodyPr>
            <a:normAutofit fontScale="55000" lnSpcReduction="20000"/>
          </a:bodyPr>
          <a:lstStyle/>
          <a:p>
            <a:r>
              <a:rPr lang="en-US" sz="3800" dirty="0" smtClean="0"/>
              <a:t>ACTION ITEMS AND GOALS </a:t>
            </a:r>
          </a:p>
          <a:p>
            <a:endParaRPr lang="en-US" dirty="0" smtClean="0"/>
          </a:p>
          <a:p>
            <a:r>
              <a:rPr lang="en-US" dirty="0" smtClean="0"/>
              <a:t>CARRIED FORWARD FROM </a:t>
            </a:r>
          </a:p>
          <a:p>
            <a:endParaRPr lang="en-US" sz="3800" dirty="0" smtClean="0"/>
          </a:p>
          <a:p>
            <a:r>
              <a:rPr lang="en-US" sz="3800" dirty="0" smtClean="0"/>
              <a:t>Our Biweekly meeting on </a:t>
            </a:r>
            <a:r>
              <a:rPr lang="en-US" sz="3800" dirty="0" smtClean="0"/>
              <a:t>September 3</a:t>
            </a:r>
            <a:r>
              <a:rPr lang="en-US" sz="3800" dirty="0" smtClean="0"/>
              <a:t>, </a:t>
            </a:r>
            <a:r>
              <a:rPr lang="en-US" sz="3800" dirty="0" smtClean="0"/>
              <a:t>2009</a:t>
            </a:r>
          </a:p>
          <a:p>
            <a:r>
              <a:rPr lang="en-US" dirty="0" smtClean="0"/>
              <a:t>and</a:t>
            </a:r>
          </a:p>
          <a:p>
            <a:r>
              <a:rPr lang="en-US" sz="3800" dirty="0" smtClean="0"/>
              <a:t>THE DOSAR VIII WORKSHOP AT Sao Paulo</a:t>
            </a:r>
          </a:p>
          <a:p>
            <a:r>
              <a:rPr lang="en-US" dirty="0" smtClean="0"/>
              <a:t>September 24-26</a:t>
            </a:r>
            <a:r>
              <a:rPr lang="en-US" dirty="0" smtClean="0"/>
              <a:t>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Future Conferences and Meetings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873760"/>
          <a:ext cx="8229600" cy="2026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DOSAR</a:t>
                      </a:r>
                      <a:r>
                        <a:rPr lang="en-US" baseline="0" dirty="0" smtClean="0"/>
                        <a:t> VIII Workshop at Sao Paulo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 24-25 2009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First  International  Conference  on Cloud Computing ,  Munich, Germany </a:t>
                      </a:r>
                      <a:endParaRPr lang="en-US" dirty="0" smtClean="0"/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www.cloudcomp.eu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October  19-21 2009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U.S. ATLAS Jamboree, LBNL, </a:t>
                      </a:r>
                      <a:r>
                        <a:rPr lang="en-US" dirty="0" smtClean="0">
                          <a:hlinkClick r:id="rId4"/>
                        </a:rPr>
                        <a:t>Details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2-3 November, 2009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U.S. ATLAS Jamboree, BNL, </a:t>
                      </a:r>
                      <a:r>
                        <a:rPr lang="en-US" dirty="0" smtClean="0">
                          <a:hlinkClick r:id="rId5"/>
                        </a:rPr>
                        <a:t>Details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17-20 November, 2009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" y="0"/>
          <a:ext cx="9067800" cy="70350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778976"/>
                <a:gridCol w="4288824"/>
              </a:tblGrid>
              <a:tr h="35401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Action Items</a:t>
                      </a:r>
                      <a:r>
                        <a:rPr lang="en-US" sz="1800" baseline="0" dirty="0" smtClean="0"/>
                        <a:t> (Short Term)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Responsible persons</a:t>
                      </a:r>
                      <a:endParaRPr lang="en-US" sz="1800" dirty="0"/>
                    </a:p>
                  </a:txBody>
                  <a:tcPr/>
                </a:tc>
              </a:tr>
              <a:tr h="12344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Deploy OSG and commence Tier 3 analysis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in all DOSAR sites: (and also support D0 MC)</a:t>
                      </a:r>
                    </a:p>
                    <a:p>
                      <a:r>
                        <a:rPr lang="en-US" sz="1800" dirty="0" smtClean="0"/>
                        <a:t>–Actively participate in computing grid efforts in LHC experiments: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Horst, Michael, David, Jim</a:t>
                      </a:r>
                      <a:endParaRPr lang="en-US" sz="1800" dirty="0"/>
                    </a:p>
                  </a:txBody>
                  <a:tcPr/>
                </a:tc>
              </a:tr>
              <a:tr h="35401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Turn on new LONI_OSG</a:t>
                      </a:r>
                      <a:r>
                        <a:rPr lang="en-US" sz="1800" baseline="0" dirty="0" smtClean="0"/>
                        <a:t> site with storage &amp; local DQ2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Michael</a:t>
                      </a:r>
                      <a:endParaRPr lang="en-US" sz="1800" dirty="0"/>
                    </a:p>
                  </a:txBody>
                  <a:tcPr/>
                </a:tc>
              </a:tr>
              <a:tr h="6195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Write note for setting up D0/ATLAS and CMS computing site:</a:t>
                      </a:r>
                      <a:r>
                        <a:rPr lang="en-US" sz="1800" baseline="0" dirty="0" smtClean="0"/>
                        <a:t> dosar.org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Michael, Horst, Dick</a:t>
                      </a:r>
                      <a:endParaRPr lang="en-US" sz="1800" dirty="0"/>
                    </a:p>
                  </a:txBody>
                  <a:tcPr/>
                </a:tc>
              </a:tr>
              <a:tr h="42776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Create</a:t>
                      </a:r>
                      <a:r>
                        <a:rPr lang="en-US" sz="1800" baseline="0" dirty="0" smtClean="0"/>
                        <a:t> Co-Linux  OSG/CMS facility at USA (and contribute to Co-Linux documentation)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Horst,</a:t>
                      </a:r>
                      <a:r>
                        <a:rPr lang="en-US" sz="1800" baseline="0" dirty="0" smtClean="0"/>
                        <a:t> Merrill</a:t>
                      </a:r>
                      <a:endParaRPr lang="en-US" sz="1800" dirty="0"/>
                    </a:p>
                  </a:txBody>
                  <a:tcPr/>
                </a:tc>
              </a:tr>
              <a:tr h="88503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Document the Univ. Of Okla.  Co-Linux  setup.</a:t>
                      </a:r>
                      <a:r>
                        <a:rPr lang="en-US" sz="1800" baseline="0" dirty="0" smtClean="0"/>
                        <a:t>  </a:t>
                      </a:r>
                      <a:r>
                        <a:rPr lang="en-US" sz="1800" dirty="0" smtClean="0"/>
                        <a:t>Try out at UT-Arlington, other DOSAR institutions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Horst, Jae</a:t>
                      </a:r>
                      <a:endParaRPr lang="en-US" sz="1800" dirty="0"/>
                    </a:p>
                  </a:txBody>
                  <a:tcPr/>
                </a:tc>
              </a:tr>
              <a:tr h="3951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Virtual</a:t>
                      </a:r>
                      <a:r>
                        <a:rPr lang="en-US" sz="1800" baseline="0" dirty="0" smtClean="0"/>
                        <a:t> and GPGPU computing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Amir, Alden, Box, Dick</a:t>
                      </a:r>
                      <a:endParaRPr lang="en-US" sz="1800" dirty="0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Non-HEP</a:t>
                      </a:r>
                      <a:r>
                        <a:rPr lang="en-US" sz="1800" baseline="0" dirty="0" smtClean="0"/>
                        <a:t> participation in OSG/DOSAR/OSCER</a:t>
                      </a:r>
                    </a:p>
                    <a:p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Horst</a:t>
                      </a:r>
                      <a:r>
                        <a:rPr lang="en-US" sz="1800" baseline="0" dirty="0" smtClean="0"/>
                        <a:t> + Henry , Eduardo</a:t>
                      </a:r>
                      <a:r>
                        <a:rPr lang="en-US" sz="1800" baseline="0" smtClean="0"/>
                        <a:t>, Sergio</a:t>
                      </a:r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/>
                </a:tc>
              </a:tr>
              <a:tr h="159437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Communicat</a:t>
                      </a:r>
                      <a:r>
                        <a:rPr lang="en-US" sz="1800" baseline="0" dirty="0" smtClean="0"/>
                        <a:t>e with OSG concerning  DOSAR participation in next large  proposal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Pat, Horst, Jae, Dick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DOSAR</a:t>
            </a:r>
            <a:br>
              <a:rPr lang="en-US" dirty="0" smtClean="0"/>
            </a:br>
            <a:r>
              <a:rPr lang="en-US" dirty="0" smtClean="0"/>
              <a:t>“Beyond HEP”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DOSAR VIII Workshop Discussion</a:t>
            </a:r>
          </a:p>
          <a:p>
            <a:r>
              <a:rPr lang="en-US" dirty="0" smtClean="0"/>
              <a:t>Moderated by Eduardo </a:t>
            </a:r>
            <a:r>
              <a:rPr lang="en-US" dirty="0" err="1" smtClean="0"/>
              <a:t>Gregores</a:t>
            </a:r>
            <a:endParaRPr lang="en-US" dirty="0" smtClean="0"/>
          </a:p>
          <a:p>
            <a:r>
              <a:rPr lang="en-US" dirty="0" smtClean="0"/>
              <a:t>September 25, 2009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Why do we want to go beyond HEP?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To enable science to access </a:t>
            </a:r>
          </a:p>
          <a:p>
            <a:pPr lvl="0"/>
            <a:r>
              <a:rPr lang="en-US" dirty="0" smtClean="0"/>
              <a:t>Why to go beyond HEP?</a:t>
            </a:r>
          </a:p>
          <a:p>
            <a:pPr lvl="1"/>
            <a:r>
              <a:rPr lang="en-US" dirty="0" smtClean="0"/>
              <a:t>Is DOSAR necessary in this case?</a:t>
            </a:r>
          </a:p>
          <a:p>
            <a:pPr lvl="1"/>
            <a:r>
              <a:rPr lang="en-US" dirty="0" smtClean="0"/>
              <a:t>A multi VO helping organization?</a:t>
            </a:r>
          </a:p>
          <a:p>
            <a:r>
              <a:rPr lang="en-US" dirty="0" smtClean="0"/>
              <a:t>What is a VO? What </a:t>
            </a:r>
            <a:r>
              <a:rPr lang="en-US" dirty="0" smtClean="0"/>
              <a:t>does </a:t>
            </a:r>
            <a:r>
              <a:rPr lang="en-US" dirty="0" smtClean="0"/>
              <a:t>a VO provide?</a:t>
            </a:r>
          </a:p>
          <a:p>
            <a:pPr lvl="1"/>
            <a:r>
              <a:rPr lang="en-US" dirty="0" smtClean="0"/>
              <a:t> Three kinds of VO’s</a:t>
            </a:r>
          </a:p>
          <a:p>
            <a:pPr lvl="2"/>
            <a:r>
              <a:rPr lang="en-US" dirty="0" smtClean="0"/>
              <a:t>Congregates</a:t>
            </a:r>
            <a:r>
              <a:rPr lang="en-US" baseline="0" dirty="0" smtClean="0"/>
              <a:t> several people from a single field (specialized VO’s)</a:t>
            </a:r>
            <a:endParaRPr lang="en-US" dirty="0" smtClean="0"/>
          </a:p>
          <a:p>
            <a:pPr lvl="2"/>
            <a:r>
              <a:rPr lang="en-US" dirty="0" smtClean="0"/>
              <a:t>An </a:t>
            </a:r>
            <a:r>
              <a:rPr lang="en-US" dirty="0" smtClean="0"/>
              <a:t>umbrella </a:t>
            </a:r>
            <a:r>
              <a:rPr lang="en-US" dirty="0" smtClean="0"/>
              <a:t>for isolated</a:t>
            </a:r>
            <a:r>
              <a:rPr lang="en-US" baseline="0" dirty="0" smtClean="0"/>
              <a:t> research groups with some shared characteristics (university grids).</a:t>
            </a:r>
          </a:p>
          <a:p>
            <a:pPr lvl="2"/>
            <a:r>
              <a:rPr lang="en-US" baseline="0" dirty="0" smtClean="0"/>
              <a:t>An umbrella for at large VO researchers on HPC demanding</a:t>
            </a:r>
            <a:r>
              <a:rPr lang="en-US" dirty="0" smtClean="0"/>
              <a:t> fields</a:t>
            </a:r>
            <a:r>
              <a:rPr lang="en-US" baseline="0" dirty="0" smtClean="0"/>
              <a:t>.</a:t>
            </a:r>
          </a:p>
          <a:p>
            <a:r>
              <a:rPr lang="en-US" dirty="0" smtClean="0"/>
              <a:t>Which of these is DOSAR?</a:t>
            </a:r>
          </a:p>
          <a:p>
            <a:pPr lvl="1"/>
            <a:r>
              <a:rPr lang="en-US" dirty="0" smtClean="0"/>
              <a:t>The third one.</a:t>
            </a:r>
          </a:p>
          <a:p>
            <a:pPr lvl="1"/>
            <a:r>
              <a:rPr lang="en-US" dirty="0" smtClean="0"/>
              <a:t>Is this the same as Engage VO?</a:t>
            </a:r>
          </a:p>
          <a:p>
            <a:pPr lvl="2"/>
            <a:r>
              <a:rPr lang="en-US" dirty="0" smtClean="0"/>
              <a:t>No, we are users.</a:t>
            </a:r>
          </a:p>
          <a:p>
            <a:pPr lvl="2"/>
            <a:r>
              <a:rPr lang="en-US" dirty="0" smtClean="0"/>
              <a:t>They provide general solutions for unknown problems</a:t>
            </a:r>
          </a:p>
          <a:p>
            <a:pPr lvl="2"/>
            <a:r>
              <a:rPr lang="en-US" dirty="0" smtClean="0"/>
              <a:t>We provide solution based on HEP problems</a:t>
            </a:r>
          </a:p>
          <a:p>
            <a:pPr lvl="1"/>
            <a:r>
              <a:rPr lang="en-US" dirty="0" smtClean="0"/>
              <a:t>What do we provide for non HEP users that Engage does not do better?</a:t>
            </a:r>
          </a:p>
          <a:p>
            <a:r>
              <a:rPr lang="en-US" dirty="0" err="1" smtClean="0"/>
              <a:t>Dosar</a:t>
            </a:r>
            <a:r>
              <a:rPr lang="en-US" dirty="0" smtClean="0"/>
              <a:t> </a:t>
            </a:r>
            <a:r>
              <a:rPr lang="en-US" dirty="0" smtClean="0"/>
              <a:t>is </a:t>
            </a:r>
            <a:r>
              <a:rPr lang="en-US" dirty="0" smtClean="0"/>
              <a:t>a grass-root institutional grid enabler</a:t>
            </a:r>
          </a:p>
          <a:p>
            <a:pPr lvl="1"/>
            <a:r>
              <a:rPr lang="en-US" dirty="0" smtClean="0"/>
              <a:t>Acts as a incubator for initiatives</a:t>
            </a:r>
          </a:p>
          <a:p>
            <a:pPr lvl="1"/>
            <a:r>
              <a:rPr lang="en-US" dirty="0" smtClean="0"/>
              <a:t>Supports </a:t>
            </a:r>
            <a:r>
              <a:rPr lang="en-US" dirty="0" smtClean="0"/>
              <a:t>their growth.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DOSAR and GridUnesp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DOSAR intends to help GridUnesp to become an OSG VO of its own.</a:t>
            </a:r>
          </a:p>
          <a:p>
            <a:r>
              <a:rPr lang="en-US" dirty="0" smtClean="0"/>
              <a:t>DOSAR may provide </a:t>
            </a:r>
            <a:r>
              <a:rPr lang="en-US" dirty="0" smtClean="0"/>
              <a:t>support </a:t>
            </a:r>
            <a:r>
              <a:rPr lang="en-US" dirty="0" smtClean="0"/>
              <a:t>for:</a:t>
            </a:r>
          </a:p>
          <a:p>
            <a:pPr lvl="1"/>
            <a:r>
              <a:rPr lang="en-US" dirty="0" smtClean="0"/>
              <a:t>Setting up GridUnesp OSG middleware and software.</a:t>
            </a:r>
          </a:p>
          <a:p>
            <a:pPr lvl="1"/>
            <a:r>
              <a:rPr lang="en-US" dirty="0" smtClean="0"/>
              <a:t>Setting up a VO Membership Registration Service for </a:t>
            </a:r>
            <a:r>
              <a:rPr lang="en-US" dirty="0" smtClean="0"/>
              <a:t>GridUnesp </a:t>
            </a:r>
            <a:r>
              <a:rPr lang="en-US" dirty="0" smtClean="0"/>
              <a:t>on OSG.</a:t>
            </a:r>
          </a:p>
          <a:p>
            <a:pPr lvl="2"/>
            <a:r>
              <a:rPr lang="en-US" dirty="0" smtClean="0"/>
              <a:t>Michael Bryant can be helpful on that.</a:t>
            </a:r>
          </a:p>
          <a:p>
            <a:r>
              <a:rPr lang="en-US" dirty="0" smtClean="0"/>
              <a:t>GridUnesp users and DOSAR</a:t>
            </a:r>
          </a:p>
          <a:p>
            <a:pPr lvl="1"/>
            <a:r>
              <a:rPr lang="en-US" dirty="0" smtClean="0"/>
              <a:t>GridUnesp identifies its technical representative and an institutional representative.</a:t>
            </a:r>
          </a:p>
          <a:p>
            <a:pPr lvl="2"/>
            <a:r>
              <a:rPr lang="en-US" dirty="0" smtClean="0"/>
              <a:t>Sergio </a:t>
            </a:r>
            <a:r>
              <a:rPr lang="en-US" dirty="0" err="1" smtClean="0"/>
              <a:t>Lietti</a:t>
            </a:r>
            <a:r>
              <a:rPr lang="en-US" dirty="0" smtClean="0"/>
              <a:t> (technical)</a:t>
            </a:r>
          </a:p>
          <a:p>
            <a:pPr lvl="2"/>
            <a:r>
              <a:rPr lang="en-US" dirty="0" smtClean="0"/>
              <a:t>Sergio </a:t>
            </a:r>
            <a:r>
              <a:rPr lang="en-US" dirty="0" err="1" smtClean="0"/>
              <a:t>Novaes</a:t>
            </a:r>
            <a:r>
              <a:rPr lang="en-US" dirty="0" smtClean="0"/>
              <a:t> (institutional)</a:t>
            </a:r>
          </a:p>
          <a:p>
            <a:pPr lvl="1"/>
            <a:r>
              <a:rPr lang="en-US" dirty="0" smtClean="0"/>
              <a:t>GridUnesp user may be registered under DOSAR VOMRS while there is no such service on GridUnesp.</a:t>
            </a:r>
          </a:p>
          <a:p>
            <a:pPr lvl="1"/>
            <a:r>
              <a:rPr lang="en-US" dirty="0" smtClean="0"/>
              <a:t>GridUnesp is included on DOSAR webpage with a description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</a:t>
            </a:r>
            <a:r>
              <a:rPr lang="en-US" baseline="0" dirty="0" smtClean="0"/>
              <a:t> we become what we think we 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</a:t>
            </a:r>
            <a:r>
              <a:rPr lang="en-US" dirty="0" smtClean="0"/>
              <a:t>new groups and disciplines to become involved in OSG activities.</a:t>
            </a:r>
          </a:p>
          <a:p>
            <a:r>
              <a:rPr lang="en-US" dirty="0" smtClean="0"/>
              <a:t>Help </a:t>
            </a:r>
            <a:r>
              <a:rPr lang="en-US" dirty="0" smtClean="0"/>
              <a:t>new groups to deploy the grid middleware.</a:t>
            </a:r>
          </a:p>
          <a:p>
            <a:r>
              <a:rPr lang="en-US" dirty="0" smtClean="0"/>
              <a:t>Provide </a:t>
            </a:r>
            <a:r>
              <a:rPr lang="en-US" dirty="0" smtClean="0"/>
              <a:t>sustained support for long term operation.</a:t>
            </a:r>
          </a:p>
          <a:p>
            <a:r>
              <a:rPr lang="en-US" dirty="0" smtClean="0"/>
              <a:t>Provide </a:t>
            </a:r>
            <a:r>
              <a:rPr lang="en-US" dirty="0" smtClean="0"/>
              <a:t>a bridge from local groups to OSG.</a:t>
            </a:r>
          </a:p>
          <a:p>
            <a:r>
              <a:rPr lang="en-US" dirty="0" smtClean="0"/>
              <a:t>Acting as OSG ambassadors around the world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DOSAR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have:</a:t>
            </a:r>
          </a:p>
          <a:p>
            <a:pPr lvl="1"/>
            <a:r>
              <a:rPr lang="en-US" dirty="0" smtClean="0"/>
              <a:t>An executive board formed by the institute representatives</a:t>
            </a:r>
          </a:p>
          <a:p>
            <a:pPr lvl="2"/>
            <a:r>
              <a:rPr lang="en-US" dirty="0" smtClean="0"/>
              <a:t>A </a:t>
            </a:r>
            <a:r>
              <a:rPr lang="en-US" dirty="0" smtClean="0"/>
              <a:t>convener/coordinator: Dick Greenwood</a:t>
            </a:r>
            <a:endParaRPr lang="en-US" dirty="0" smtClean="0"/>
          </a:p>
          <a:p>
            <a:pPr lvl="2"/>
            <a:r>
              <a:rPr lang="en-US" dirty="0" smtClean="0"/>
              <a:t>A </a:t>
            </a:r>
            <a:r>
              <a:rPr lang="en-US" dirty="0" smtClean="0"/>
              <a:t>chairman: TBD</a:t>
            </a:r>
            <a:endParaRPr lang="en-US" dirty="0" smtClean="0"/>
          </a:p>
          <a:p>
            <a:pPr lvl="2"/>
            <a:r>
              <a:rPr lang="en-US" dirty="0" smtClean="0"/>
              <a:t>The executive board will elaborate the rules for the VO.</a:t>
            </a:r>
          </a:p>
          <a:p>
            <a:pPr lvl="1"/>
            <a:r>
              <a:rPr lang="en-US" dirty="0" smtClean="0"/>
              <a:t>A representative on OSG council chosen by the VO </a:t>
            </a:r>
            <a:r>
              <a:rPr lang="en-US" dirty="0" smtClean="0"/>
              <a:t>members: Horst Severini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Workshop at Johannesburg in 2010</a:t>
            </a:r>
          </a:p>
          <a:p>
            <a:pPr lvl="1"/>
            <a:r>
              <a:rPr lang="en-US" dirty="0" smtClean="0"/>
              <a:t>Proposed by Stavros and accepted.</a:t>
            </a:r>
          </a:p>
          <a:p>
            <a:pPr lvl="1"/>
            <a:r>
              <a:rPr lang="en-US" dirty="0" smtClean="0"/>
              <a:t>Tentatively </a:t>
            </a:r>
            <a:r>
              <a:rPr lang="en-US" dirty="0" smtClean="0"/>
              <a:t>in </a:t>
            </a:r>
            <a:r>
              <a:rPr lang="en-US" dirty="0" smtClean="0"/>
              <a:t>April</a:t>
            </a:r>
          </a:p>
          <a:p>
            <a:pPr lvl="1"/>
            <a:r>
              <a:rPr lang="en-US" dirty="0" smtClean="0"/>
              <a:t>Maybe </a:t>
            </a:r>
            <a:r>
              <a:rPr lang="en-US" dirty="0" smtClean="0"/>
              <a:t>in </a:t>
            </a:r>
            <a:r>
              <a:rPr lang="en-US" dirty="0" smtClean="0"/>
              <a:t>September, depending on </a:t>
            </a:r>
            <a:r>
              <a:rPr lang="en-US" dirty="0" smtClean="0"/>
              <a:t>logistical </a:t>
            </a:r>
            <a:r>
              <a:rPr lang="en-US" dirty="0" smtClean="0"/>
              <a:t>problems.</a:t>
            </a:r>
          </a:p>
          <a:p>
            <a:r>
              <a:rPr lang="en-US" dirty="0" smtClean="0"/>
              <a:t>Workshop on Iowa in </a:t>
            </a:r>
            <a:r>
              <a:rPr lang="en-US" dirty="0" smtClean="0"/>
              <a:t>2010?</a:t>
            </a:r>
            <a:endParaRPr lang="en-US" dirty="0" smtClean="0"/>
          </a:p>
          <a:p>
            <a:pPr lvl="1"/>
            <a:r>
              <a:rPr lang="en-US" dirty="0" smtClean="0"/>
              <a:t>Depends on ZA choices 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2000" y="1142999"/>
          <a:ext cx="7924800" cy="5181602"/>
        </p:xfrm>
        <a:graphic>
          <a:graphicData uri="http://schemas.openxmlformats.org/drawingml/2006/table">
            <a:tbl>
              <a:tblPr/>
              <a:tblGrid>
                <a:gridCol w="5572125"/>
                <a:gridCol w="2352675"/>
              </a:tblGrid>
              <a:tr h="3198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Action Items (Long Term)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Responsible </a:t>
                      </a:r>
                      <a:r>
                        <a:rPr lang="en-US" sz="1400" b="1" kern="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Person</a:t>
                      </a:r>
                      <a:endParaRPr lang="en-US" sz="800" b="1" kern="0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4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solidFill>
                          <a:srgbClr val="0000FF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FF"/>
                          </a:solidFill>
                          <a:latin typeface="Arial"/>
                          <a:ea typeface="Times New Roman"/>
                        </a:rPr>
                        <a:t>Fully engaged in LHC experiments: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FF"/>
                          </a:solidFill>
                          <a:latin typeface="Arial Unicode MS"/>
                          <a:ea typeface="Times New Roman"/>
                        </a:rPr>
                        <a:t> </a:t>
                      </a:r>
                      <a:r>
                        <a:rPr lang="pt-BR" sz="1200">
                          <a:solidFill>
                            <a:srgbClr val="0000FF"/>
                          </a:solidFill>
                          <a:latin typeface="Arial"/>
                          <a:ea typeface="Times New Roman"/>
                        </a:rPr>
                        <a:t>DOSAR should not become a Tier 2. It contains institutions from different Tier 2´s (Atlas, CMS...) and will collaborate with others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FF"/>
                          </a:solidFill>
                          <a:latin typeface="Times New Roman"/>
                          <a:cs typeface="Courier New"/>
                        </a:rPr>
                        <a:t>IAC Reps.</a:t>
                      </a: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6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FF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FF"/>
                          </a:solidFill>
                          <a:latin typeface="Arial"/>
                          <a:ea typeface="Times New Roman"/>
                        </a:rPr>
                        <a:t>Continue participating in D0 MC and refixing according to our own priorities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FF"/>
                          </a:solidFill>
                          <a:latin typeface="Times New Roman"/>
                          <a:cs typeface="Courier New"/>
                        </a:rPr>
                        <a:t>Joel, Joe</a:t>
                      </a: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6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solidFill>
                          <a:srgbClr val="0000FF"/>
                        </a:solidFill>
                        <a:latin typeface="Arial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FF"/>
                          </a:solidFill>
                          <a:latin typeface="Arial"/>
                          <a:ea typeface="Times New Roman"/>
                        </a:rPr>
                        <a:t>Play a leadership role in Grid computing in the corresponding states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FF"/>
                          </a:solidFill>
                          <a:latin typeface="Times New Roman"/>
                          <a:cs typeface="Courier New"/>
                        </a:rPr>
                        <a:t>IAC Reps</a:t>
                      </a: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6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FF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FF"/>
                          </a:solidFill>
                          <a:latin typeface="Arial"/>
                          <a:ea typeface="Times New Roman"/>
                        </a:rPr>
                        <a:t>Extend our participation in other areas like education and outreach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FF"/>
                          </a:solidFill>
                          <a:latin typeface="Times New Roman"/>
                          <a:cs typeface="Courier New"/>
                        </a:rPr>
                        <a:t>IAC Reps</a:t>
                      </a: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6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solidFill>
                          <a:srgbClr val="0000FF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FF"/>
                          </a:solidFill>
                          <a:latin typeface="Arial"/>
                          <a:ea typeface="Times New Roman"/>
                        </a:rPr>
                        <a:t>Collaborate in software development with other non-DOSAR institutions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FF"/>
                          </a:solidFill>
                          <a:latin typeface="Times New Roman"/>
                          <a:cs typeface="Courier New"/>
                        </a:rPr>
                        <a:t>IAC Reps</a:t>
                      </a: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7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solidFill>
                          <a:srgbClr val="0000FF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FF"/>
                          </a:solidFill>
                          <a:latin typeface="Arial"/>
                          <a:ea typeface="Times New Roman"/>
                        </a:rPr>
                        <a:t>Leverage regional OSG support centers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FF"/>
                          </a:solidFill>
                          <a:latin typeface="Times New Roman"/>
                          <a:cs typeface="Courier New"/>
                        </a:rPr>
                        <a:t>IAC Reps</a:t>
                      </a: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81000" y="381000"/>
            <a:ext cx="854035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Two Year Roadmap (from Sept. 17, 2005 DOSAR Workshop at Sao Paulo)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16773</TotalTime>
  <Words>744</Words>
  <Application>Microsoft Office PowerPoint</Application>
  <PresentationFormat>On-screen Show (4:3)</PresentationFormat>
  <Paragraphs>118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DOSAR VO ACTION AGENDA</vt:lpstr>
      <vt:lpstr>Slide 2</vt:lpstr>
      <vt:lpstr>DOSAR “Beyond HEP” </vt:lpstr>
      <vt:lpstr>Why do we want to go beyond HEP?</vt:lpstr>
      <vt:lpstr>DOSAR and GridUnesp</vt:lpstr>
      <vt:lpstr>How can we become what we think we are?</vt:lpstr>
      <vt:lpstr>DOSAR Organization</vt:lpstr>
      <vt:lpstr>Next Steps</vt:lpstr>
      <vt:lpstr>Slide 9</vt:lpstr>
      <vt:lpstr>Future Conferences and Meetings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DOSAR VO ACTION AGENDA</dc:title>
  <dc:creator>Zeno Greenwood</dc:creator>
  <cp:lastModifiedBy>Zeno Greenwood</cp:lastModifiedBy>
  <cp:revision>59</cp:revision>
  <dcterms:created xsi:type="dcterms:W3CDTF">2008-05-01T13:47:00Z</dcterms:created>
  <dcterms:modified xsi:type="dcterms:W3CDTF">2009-10-15T13:03:25Z</dcterms:modified>
</cp:coreProperties>
</file>