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333" r:id="rId3"/>
    <p:sldId id="336" r:id="rId4"/>
    <p:sldId id="337" r:id="rId5"/>
    <p:sldId id="330" r:id="rId6"/>
    <p:sldId id="334" r:id="rId7"/>
    <p:sldId id="313" r:id="rId8"/>
    <p:sldId id="335" r:id="rId9"/>
    <p:sldId id="297" r:id="rId10"/>
    <p:sldId id="301" r:id="rId11"/>
    <p:sldId id="318" r:id="rId12"/>
    <p:sldId id="319" r:id="rId13"/>
    <p:sldId id="320" r:id="rId14"/>
    <p:sldId id="321" r:id="rId15"/>
    <p:sldId id="339" r:id="rId16"/>
    <p:sldId id="340" r:id="rId17"/>
    <p:sldId id="342" r:id="rId18"/>
    <p:sldId id="343" r:id="rId19"/>
    <p:sldId id="344" r:id="rId20"/>
    <p:sldId id="274" r:id="rId21"/>
    <p:sldId id="341" r:id="rId22"/>
    <p:sldId id="276" r:id="rId23"/>
    <p:sldId id="331" r:id="rId24"/>
    <p:sldId id="332" r:id="rId25"/>
    <p:sldId id="325" r:id="rId26"/>
    <p:sldId id="338" r:id="rId27"/>
    <p:sldId id="257" r:id="rId28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47311C8B-C804-4165-9EAF-97246E933A87}">
          <p14:sldIdLst>
            <p14:sldId id="256"/>
          </p14:sldIdLst>
        </p14:section>
        <p14:section name="Introduction and motivation" id="{022CEC98-CF94-43FB-9581-D6FE8E53ED53}">
          <p14:sldIdLst>
            <p14:sldId id="333"/>
            <p14:sldId id="336"/>
            <p14:sldId id="337"/>
          </p14:sldIdLst>
        </p14:section>
        <p14:section name="Results before LHC" id="{D5EF1C05-D483-447E-AC55-64FD5FB710E9}">
          <p14:sldIdLst>
            <p14:sldId id="330"/>
            <p14:sldId id="334"/>
            <p14:sldId id="313"/>
            <p14:sldId id="335"/>
          </p14:sldIdLst>
        </p14:section>
        <p14:section name="LHC Optics Determination" id="{6B2E5102-F70D-4883-BA05-A1AFD1F29575}">
          <p14:sldIdLst>
            <p14:sldId id="297"/>
            <p14:sldId id="301"/>
          </p14:sldIdLst>
        </p14:section>
        <p14:section name="TOTEM Results at 8 and 13 TeV" id="{FB4E4B77-B59F-48A2-BFCE-8C7ABDFBF54D}">
          <p14:sldIdLst>
            <p14:sldId id="318"/>
            <p14:sldId id="319"/>
            <p14:sldId id="320"/>
            <p14:sldId id="321"/>
            <p14:sldId id="339"/>
            <p14:sldId id="340"/>
          </p14:sldIdLst>
        </p14:section>
        <p14:section name="Interpretations" id="{3B7AFD00-20C8-4DAD-9016-1EB147B0521B}">
          <p14:sldIdLst>
            <p14:sldId id="342"/>
            <p14:sldId id="343"/>
            <p14:sldId id="344"/>
          </p14:sldIdLst>
        </p14:section>
        <p14:section name="Conclusion and summary" id="{469C6015-1CB9-49CE-A463-C85892DB0784}">
          <p14:sldIdLst>
            <p14:sldId id="274"/>
          </p14:sldIdLst>
        </p14:section>
        <p14:section name="Thank you!" id="{AAAE01C4-8065-4475-8A2E-5E00175A47BA}">
          <p14:sldIdLst>
            <p14:sldId id="341"/>
          </p14:sldIdLst>
        </p14:section>
        <p14:section name="Backup" id="{5A33490C-6D4C-4DD0-A643-C0A09BA1DD0B}">
          <p14:sldIdLst>
            <p14:sldId id="276"/>
            <p14:sldId id="331"/>
            <p14:sldId id="332"/>
            <p14:sldId id="325"/>
            <p14:sldId id="338"/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8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3/20/2018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3702780" cy="277560"/>
            <a:chOff x="0" y="6580440"/>
            <a:chExt cx="2698200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2694240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LHC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forward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@Madrid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</a:t>
              </a:r>
              <a:r>
                <a:rPr lang="en-GB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201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8/03/20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8018999" y="6624719"/>
            <a:ext cx="1148760" cy="277560"/>
            <a:chOff x="8018999" y="6624719"/>
            <a:chExt cx="1148760" cy="277560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8020799" y="6637320"/>
              <a:ext cx="1146960" cy="25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en-GB" sz="1200" dirty="0" err="1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</a:t>
              </a:r>
              <a:r>
                <a:rPr lang="en-GB" sz="1200" dirty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 T.</a:t>
              </a: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30932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406.0546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search?ln=en&amp;p=refersto:recid:1356731&amp;sf=earliestdat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1505.01415" TargetMode="External"/><Relationship Id="rId4" Type="http://schemas.openxmlformats.org/officeDocument/2006/relationships/hyperlink" Target="https://arxiv.org/abs/1709.0443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oi.org/10.17182/hepdata.28304.v1/t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35833"/>
            <a:ext cx="9144000" cy="861774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 smtClean="0"/>
              <a:t> </a:t>
            </a:r>
            <a:r>
              <a:rPr lang="hu-HU" sz="2800" dirty="0" err="1"/>
              <a:t>N</a:t>
            </a:r>
            <a:r>
              <a:rPr lang="hu-HU" sz="2800" dirty="0" err="1" smtClean="0"/>
              <a:t>on-exponential</a:t>
            </a:r>
            <a:r>
              <a:rPr lang="en-US" sz="2800" dirty="0" smtClean="0"/>
              <a:t> </a:t>
            </a:r>
            <a:r>
              <a:rPr lang="hu-HU" sz="2800" dirty="0" err="1" smtClean="0"/>
              <a:t>behaviour</a:t>
            </a:r>
            <a:r>
              <a:rPr lang="hu-HU" sz="2800" dirty="0" smtClean="0"/>
              <a:t> of </a:t>
            </a:r>
            <a:r>
              <a:rPr lang="en-US" sz="2800" dirty="0" smtClean="0"/>
              <a:t>pp </a:t>
            </a:r>
            <a:r>
              <a:rPr lang="hu-HU" sz="2800" dirty="0" err="1" smtClean="0"/>
              <a:t>d</a:t>
            </a:r>
            <a:r>
              <a:rPr lang="hu-HU" sz="2800" dirty="0" err="1" smtClean="0">
                <a:latin typeface="Symbol" pitchFamily="18" charset="2"/>
              </a:rPr>
              <a:t>s</a:t>
            </a:r>
            <a:r>
              <a:rPr lang="hu-HU" sz="2800" dirty="0" smtClean="0"/>
              <a:t>/</a:t>
            </a:r>
            <a:r>
              <a:rPr lang="hu-HU" sz="2800" dirty="0" err="1" smtClean="0"/>
              <a:t>dt</a:t>
            </a:r>
            <a:r>
              <a:rPr lang="hu-HU" sz="2800" dirty="0" smtClean="0"/>
              <a:t> </a:t>
            </a:r>
            <a:br>
              <a:rPr lang="hu-HU" sz="2800" dirty="0" smtClean="0"/>
            </a:br>
            <a:r>
              <a:rPr lang="hu-HU" sz="2800" dirty="0" smtClean="0"/>
              <a:t>a(p)</a:t>
            </a:r>
            <a:r>
              <a:rPr lang="hu-HU" sz="2800" dirty="0" err="1" smtClean="0"/>
              <a:t>review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425936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2200" dirty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en-GB" sz="2200" baseline="30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11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Research 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Center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for Physics, 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Budapest, Hungary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EKE GYKRC, Gyöngyös, Hungary</a:t>
            </a:r>
            <a:endParaRPr lang="en-GB" sz="2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Introduction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motivation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before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LHC</a:t>
            </a: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TOTEM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Interpretation</a:t>
            </a:r>
            <a:r>
              <a:rPr lang="hu-HU" sz="2200" dirty="0" err="1">
                <a:effectLst>
                  <a:outerShdw dist="17961" dir="2700000">
                    <a:scrgbClr r="0" g="0" b="0"/>
                  </a:outerShdw>
                </a:effectLst>
              </a:rPr>
              <a:t>s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Results</a:t>
            </a: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</a:t>
            </a:r>
            <a:r>
              <a:rPr lang="hu-HU" sz="2200" smtClean="0">
                <a:effectLst>
                  <a:outerShdw dist="17961" dir="2700000">
                    <a:scrgbClr r="0" g="0" b="0"/>
                  </a:outerShdw>
                </a:effectLst>
              </a:rPr>
              <a:t>cross-checks*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Outlook*</a:t>
            </a: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200" dirty="0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22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r">
              <a:lnSpc>
                <a:spcPct val="87000"/>
              </a:lnSpc>
              <a:spcBef>
                <a:spcPts val="499"/>
              </a:spcBef>
              <a:buNone/>
            </a:pPr>
            <a:endParaRPr lang="hu-HU" sz="1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Partially</a:t>
            </a:r>
            <a:r>
              <a:rPr lang="hu-HU" sz="1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supported</a:t>
            </a:r>
            <a:r>
              <a:rPr lang="hu-HU" sz="1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by</a:t>
            </a:r>
            <a:r>
              <a:rPr lang="hu-HU" sz="1000" dirty="0" smtClean="0">
                <a:effectLst>
                  <a:outerShdw dist="17961" dir="2700000">
                    <a:scrgbClr r="0" g="0" b="0"/>
                  </a:outerShdw>
                </a:effectLst>
              </a:rPr>
              <a:t> NKTIH FK 123842 and FK123959 </a:t>
            </a:r>
          </a:p>
          <a:p>
            <a:pPr lvl="0" algn="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000" dirty="0" smtClean="0">
                <a:effectLst>
                  <a:outerShdw dist="17961" dir="2700000">
                    <a:scrgbClr r="0" g="0" b="0"/>
                  </a:outerShdw>
                </a:effectLst>
              </a:rPr>
              <a:t>and </a:t>
            </a:r>
            <a:r>
              <a:rPr lang="en-US" sz="1000" dirty="0" smtClean="0"/>
              <a:t>EFOP </a:t>
            </a:r>
            <a:r>
              <a:rPr lang="en-US" sz="1000" dirty="0"/>
              <a:t>3.6.1-16-2016-00001</a:t>
            </a:r>
            <a:r>
              <a:rPr lang="hu-HU" sz="1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endParaRPr lang="hu-HU" sz="10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9750" y="279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Optics Determination,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b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*= 90 m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219075" y="5517232"/>
            <a:ext cx="870585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imperfections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perturbed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LHC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recalibration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IP5: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factors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2 - 10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arXiv:1406.0546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787499"/>
            <a:ext cx="8673405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63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8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Téglalap 4"/>
          <p:cNvSpPr/>
          <p:nvPr/>
        </p:nvSpPr>
        <p:spPr>
          <a:xfrm>
            <a:off x="405771" y="6156012"/>
            <a:ext cx="831436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dirty="0" smtClean="0"/>
              <a:t> </a:t>
            </a:r>
            <a:r>
              <a:rPr lang="en-US" dirty="0" smtClean="0"/>
              <a:t>t </a:t>
            </a:r>
            <a:r>
              <a:rPr lang="hu-HU" dirty="0"/>
              <a:t>=</a:t>
            </a:r>
            <a:r>
              <a:rPr lang="en-US" dirty="0" smtClean="0"/>
              <a:t> </a:t>
            </a:r>
            <a:r>
              <a:rPr lang="en-US" dirty="0"/>
              <a:t>-p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hu-HU" dirty="0" smtClean="0">
                <a:latin typeface="Symbol" panose="05050102010706020507" pitchFamily="18" charset="2"/>
              </a:rPr>
              <a:t>q</a:t>
            </a:r>
            <a:r>
              <a:rPr lang="en-US" baseline="-25000" dirty="0" smtClean="0"/>
              <a:t>*</a:t>
            </a:r>
            <a:r>
              <a:rPr lang="en-US" baseline="30000" dirty="0" smtClean="0"/>
              <a:t>2</a:t>
            </a:r>
            <a:r>
              <a:rPr lang="hu-HU" dirty="0"/>
              <a:t>;</a:t>
            </a:r>
            <a:r>
              <a:rPr lang="en-US" dirty="0" smtClean="0"/>
              <a:t> </a:t>
            </a:r>
            <a:r>
              <a:rPr lang="hu-HU" dirty="0" smtClean="0"/>
              <a:t>   „</a:t>
            </a:r>
            <a:r>
              <a:rPr lang="hu-HU" dirty="0" err="1" smtClean="0"/>
              <a:t>optimized</a:t>
            </a:r>
            <a:r>
              <a:rPr lang="hu-HU" dirty="0" smtClean="0"/>
              <a:t> </a:t>
            </a:r>
            <a:r>
              <a:rPr lang="hu-HU" dirty="0" err="1" smtClean="0"/>
              <a:t>binning</a:t>
            </a:r>
            <a:r>
              <a:rPr lang="hu-HU" dirty="0" smtClean="0"/>
              <a:t>”; almost </a:t>
            </a:r>
            <a:r>
              <a:rPr lang="hu-HU" dirty="0" err="1" smtClean="0"/>
              <a:t>exponential</a:t>
            </a:r>
            <a:r>
              <a:rPr lang="hu-HU" dirty="0" smtClean="0"/>
              <a:t> </a:t>
            </a:r>
            <a:r>
              <a:rPr lang="hu-HU" dirty="0" err="1" smtClean="0"/>
              <a:t>but</a:t>
            </a:r>
            <a:r>
              <a:rPr lang="hu-HU" dirty="0" smtClean="0"/>
              <a:t> </a:t>
            </a:r>
            <a:r>
              <a:rPr lang="hu-HU" dirty="0" err="1" smtClean="0"/>
              <a:t>if</a:t>
            </a:r>
            <a:r>
              <a:rPr lang="hu-HU" dirty="0" smtClean="0"/>
              <a:t> </a:t>
            </a:r>
            <a:r>
              <a:rPr lang="hu-HU" dirty="0" err="1" smtClean="0"/>
              <a:t>one</a:t>
            </a:r>
            <a:r>
              <a:rPr lang="hu-HU" dirty="0" smtClean="0"/>
              <a:t> </a:t>
            </a:r>
            <a:r>
              <a:rPr lang="hu-HU" dirty="0" err="1" smtClean="0"/>
              <a:t>looks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detail</a:t>
            </a:r>
            <a:r>
              <a:rPr lang="hu-HU" dirty="0" smtClean="0"/>
              <a:t>, NOT</a:t>
            </a:r>
            <a:r>
              <a:rPr lang="en-US" dirty="0" smtClean="0"/>
              <a:t> </a:t>
            </a:r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747713"/>
            <a:ext cx="8296275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170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ifferential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cross-section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8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6051" cy="4093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6" y="4941168"/>
            <a:ext cx="3584864" cy="107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42" y="4941168"/>
            <a:ext cx="1524286" cy="60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657" y="4941168"/>
            <a:ext cx="3266839" cy="75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97" y="5638069"/>
            <a:ext cx="1510331" cy="36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églalap 12"/>
          <p:cNvSpPr/>
          <p:nvPr/>
        </p:nvSpPr>
        <p:spPr>
          <a:xfrm>
            <a:off x="267056" y="6156012"/>
            <a:ext cx="876943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</a:t>
            </a:r>
            <a:r>
              <a:rPr lang="hu-HU" dirty="0" err="1" smtClean="0"/>
              <a:t>N</a:t>
            </a:r>
            <a:r>
              <a:rPr lang="hu-HU" baseline="-25000" dirty="0" err="1" smtClean="0"/>
              <a:t>b</a:t>
            </a:r>
            <a:r>
              <a:rPr lang="hu-HU" dirty="0" smtClean="0"/>
              <a:t> = 1 </a:t>
            </a:r>
            <a:r>
              <a:rPr lang="hu-HU" dirty="0" err="1" smtClean="0"/>
              <a:t>fits</a:t>
            </a:r>
            <a:r>
              <a:rPr lang="hu-HU" dirty="0" smtClean="0"/>
              <a:t> </a:t>
            </a:r>
            <a:r>
              <a:rPr lang="hu-HU" dirty="0" err="1" smtClean="0"/>
              <a:t>excluded</a:t>
            </a:r>
            <a:r>
              <a:rPr lang="hu-HU" dirty="0"/>
              <a:t>.</a:t>
            </a:r>
            <a:r>
              <a:rPr lang="hu-HU" dirty="0" smtClean="0"/>
              <a:t> </a:t>
            </a:r>
            <a:r>
              <a:rPr lang="hu-HU" dirty="0" err="1"/>
              <a:t>R</a:t>
            </a:r>
            <a:r>
              <a:rPr lang="hu-HU" dirty="0" err="1" smtClean="0"/>
              <a:t>elative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best</a:t>
            </a:r>
            <a:r>
              <a:rPr lang="hu-HU" dirty="0" smtClean="0"/>
              <a:t> </a:t>
            </a:r>
            <a:r>
              <a:rPr lang="hu-HU" dirty="0" err="1" smtClean="0"/>
              <a:t>exponential</a:t>
            </a:r>
            <a:r>
              <a:rPr lang="hu-HU" dirty="0" smtClean="0"/>
              <a:t>, a </a:t>
            </a:r>
            <a:r>
              <a:rPr lang="hu-HU" dirty="0" err="1" smtClean="0"/>
              <a:t>significant</a:t>
            </a:r>
            <a:r>
              <a:rPr lang="hu-HU" dirty="0" smtClean="0"/>
              <a:t> 7.2</a:t>
            </a:r>
            <a:r>
              <a:rPr lang="hu-HU" dirty="0" smtClean="0">
                <a:latin typeface="Symbol" pitchFamily="18" charset="2"/>
              </a:rPr>
              <a:t>s</a:t>
            </a:r>
            <a:r>
              <a:rPr lang="hu-HU" dirty="0" smtClean="0"/>
              <a:t> </a:t>
            </a:r>
            <a:r>
              <a:rPr lang="hu-HU" dirty="0" err="1" smtClean="0"/>
              <a:t>deviation</a:t>
            </a:r>
            <a:r>
              <a:rPr lang="hu-HU" dirty="0" smtClean="0"/>
              <a:t> </a:t>
            </a:r>
            <a:r>
              <a:rPr lang="hu-HU" dirty="0" err="1" smtClean="0"/>
              <a:t>found</a:t>
            </a:r>
            <a:r>
              <a:rPr lang="hu-HU" dirty="0" smtClean="0"/>
              <a:t>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6596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ifferential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cross-section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8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Téglalap 4"/>
          <p:cNvSpPr/>
          <p:nvPr/>
        </p:nvSpPr>
        <p:spPr>
          <a:xfrm>
            <a:off x="267056" y="6156012"/>
            <a:ext cx="876943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</a:t>
            </a:r>
            <a:r>
              <a:rPr lang="hu-HU" dirty="0" err="1" smtClean="0"/>
              <a:t>N</a:t>
            </a:r>
            <a:r>
              <a:rPr lang="hu-HU" baseline="-25000" dirty="0" err="1" smtClean="0"/>
              <a:t>b</a:t>
            </a:r>
            <a:r>
              <a:rPr lang="hu-HU" dirty="0" smtClean="0"/>
              <a:t> = 1 </a:t>
            </a:r>
            <a:r>
              <a:rPr lang="hu-HU" dirty="0" err="1" smtClean="0"/>
              <a:t>fits</a:t>
            </a:r>
            <a:r>
              <a:rPr lang="hu-HU" dirty="0" smtClean="0"/>
              <a:t> </a:t>
            </a:r>
            <a:r>
              <a:rPr lang="hu-HU" dirty="0" err="1" smtClean="0"/>
              <a:t>excluded</a:t>
            </a:r>
            <a:r>
              <a:rPr lang="hu-HU" dirty="0"/>
              <a:t>.</a:t>
            </a:r>
            <a:r>
              <a:rPr lang="hu-HU" dirty="0" smtClean="0"/>
              <a:t> </a:t>
            </a:r>
            <a:r>
              <a:rPr lang="hu-HU" dirty="0" err="1"/>
              <a:t>R</a:t>
            </a:r>
            <a:r>
              <a:rPr lang="hu-HU" dirty="0" err="1" smtClean="0"/>
              <a:t>elative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best</a:t>
            </a:r>
            <a:r>
              <a:rPr lang="hu-HU" dirty="0" smtClean="0"/>
              <a:t> </a:t>
            </a:r>
            <a:r>
              <a:rPr lang="hu-HU" dirty="0" err="1" smtClean="0"/>
              <a:t>exponential</a:t>
            </a:r>
            <a:r>
              <a:rPr lang="hu-HU" dirty="0" smtClean="0"/>
              <a:t>, a </a:t>
            </a:r>
            <a:r>
              <a:rPr lang="hu-HU" dirty="0" err="1" smtClean="0"/>
              <a:t>significant</a:t>
            </a:r>
            <a:r>
              <a:rPr lang="hu-HU" dirty="0" smtClean="0"/>
              <a:t> 7.2</a:t>
            </a:r>
            <a:r>
              <a:rPr lang="hu-HU" dirty="0" smtClean="0">
                <a:latin typeface="Symbol" pitchFamily="18" charset="2"/>
              </a:rPr>
              <a:t>s</a:t>
            </a:r>
            <a:r>
              <a:rPr lang="hu-HU" dirty="0" smtClean="0"/>
              <a:t> </a:t>
            </a:r>
            <a:r>
              <a:rPr lang="hu-HU" dirty="0" err="1" smtClean="0"/>
              <a:t>deviation</a:t>
            </a:r>
            <a:r>
              <a:rPr lang="hu-HU" dirty="0" smtClean="0"/>
              <a:t> </a:t>
            </a:r>
            <a:r>
              <a:rPr lang="hu-HU" dirty="0" err="1" smtClean="0"/>
              <a:t>found</a:t>
            </a:r>
            <a:r>
              <a:rPr lang="hu-HU" dirty="0" smtClean="0"/>
              <a:t>. </a:t>
            </a:r>
            <a:endParaRPr lang="hu-H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6" y="4941168"/>
            <a:ext cx="3584864" cy="107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42" y="4941168"/>
            <a:ext cx="1524286" cy="60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657" y="4941168"/>
            <a:ext cx="3266839" cy="755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55" y="938616"/>
            <a:ext cx="8769439" cy="3922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97" y="5638069"/>
            <a:ext cx="1510331" cy="36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1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Cross-check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„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per-mille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”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binnings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Téglalap 4"/>
          <p:cNvSpPr/>
          <p:nvPr/>
        </p:nvSpPr>
        <p:spPr>
          <a:xfrm>
            <a:off x="144061" y="6165304"/>
            <a:ext cx="8820427" cy="40011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</a:t>
            </a:r>
            <a:r>
              <a:rPr lang="hu-HU" dirty="0" err="1" smtClean="0"/>
              <a:t>Simple</a:t>
            </a:r>
            <a:r>
              <a:rPr lang="hu-HU" dirty="0" smtClean="0"/>
              <a:t> </a:t>
            </a:r>
            <a:r>
              <a:rPr lang="hu-HU" dirty="0" err="1" smtClean="0"/>
              <a:t>exp</a:t>
            </a:r>
            <a:r>
              <a:rPr lang="hu-HU" dirty="0" smtClean="0"/>
              <a:t> </a:t>
            </a:r>
            <a:r>
              <a:rPr lang="hu-HU" dirty="0" err="1" smtClean="0"/>
              <a:t>fits</a:t>
            </a:r>
            <a:r>
              <a:rPr lang="hu-HU" dirty="0" smtClean="0"/>
              <a:t> </a:t>
            </a:r>
            <a:r>
              <a:rPr lang="hu-HU" dirty="0" err="1" smtClean="0"/>
              <a:t>excluded</a:t>
            </a:r>
            <a:r>
              <a:rPr lang="hu-HU" dirty="0"/>
              <a:t>.</a:t>
            </a:r>
            <a:r>
              <a:rPr lang="hu-HU" dirty="0" smtClean="0"/>
              <a:t> </a:t>
            </a:r>
            <a:r>
              <a:rPr lang="hu-HU" dirty="0" err="1" smtClean="0"/>
              <a:t>Different</a:t>
            </a:r>
            <a:r>
              <a:rPr lang="hu-HU" dirty="0" smtClean="0"/>
              <a:t> </a:t>
            </a:r>
            <a:r>
              <a:rPr lang="hu-HU" dirty="0" err="1" smtClean="0"/>
              <a:t>binnings</a:t>
            </a:r>
            <a:r>
              <a:rPr lang="hu-HU" dirty="0" smtClean="0"/>
              <a:t> show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same</a:t>
            </a:r>
            <a:r>
              <a:rPr lang="hu-HU" dirty="0" smtClean="0"/>
              <a:t> </a:t>
            </a:r>
            <a:r>
              <a:rPr lang="hu-HU" dirty="0" err="1" smtClean="0"/>
              <a:t>effect</a:t>
            </a:r>
            <a:r>
              <a:rPr lang="hu-HU" dirty="0" smtClean="0"/>
              <a:t>. Here 7.8 </a:t>
            </a:r>
            <a:r>
              <a:rPr lang="hu-HU" sz="2000" dirty="0" smtClean="0">
                <a:latin typeface="Symbol" pitchFamily="18" charset="2"/>
              </a:rPr>
              <a:t>s</a:t>
            </a:r>
            <a:r>
              <a:rPr lang="hu-HU" dirty="0" smtClean="0"/>
              <a:t> </a:t>
            </a:r>
            <a:r>
              <a:rPr lang="hu-HU" dirty="0" err="1" smtClean="0"/>
              <a:t>significance</a:t>
            </a:r>
            <a:r>
              <a:rPr lang="hu-HU" dirty="0" smtClean="0"/>
              <a:t>. </a:t>
            </a:r>
            <a:endParaRPr lang="hu-H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1502"/>
            <a:ext cx="7956331" cy="461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17964"/>
            <a:ext cx="2732395" cy="703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21687"/>
            <a:ext cx="3091510" cy="701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64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13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Téglalap 4"/>
          <p:cNvSpPr/>
          <p:nvPr/>
        </p:nvSpPr>
        <p:spPr>
          <a:xfrm>
            <a:off x="405771" y="6279246"/>
            <a:ext cx="835494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TOTEM </a:t>
            </a:r>
            <a:r>
              <a:rPr lang="hu-HU" dirty="0" err="1" smtClean="0"/>
              <a:t>data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preprint</a:t>
            </a:r>
            <a:r>
              <a:rPr lang="hu-HU" dirty="0" smtClean="0"/>
              <a:t> CERN-PH 2017/335. </a:t>
            </a:r>
            <a:r>
              <a:rPr lang="hu-HU" dirty="0" err="1" smtClean="0"/>
              <a:t>Non-exponential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13 </a:t>
            </a:r>
            <a:r>
              <a:rPr lang="hu-HU" dirty="0" err="1" smtClean="0"/>
              <a:t>TeV</a:t>
            </a:r>
            <a:r>
              <a:rPr lang="hu-HU" dirty="0" smtClean="0"/>
              <a:t>, </a:t>
            </a:r>
            <a:r>
              <a:rPr lang="hu-HU" dirty="0" err="1" smtClean="0"/>
              <a:t>too</a:t>
            </a:r>
            <a:r>
              <a:rPr lang="hu-HU" dirty="0" smtClean="0"/>
              <a:t>.</a:t>
            </a:r>
            <a:r>
              <a:rPr lang="en-US" dirty="0" smtClean="0"/>
              <a:t> </a:t>
            </a:r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347"/>
            <a:ext cx="8365182" cy="547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s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dt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13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TeV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CERN-PH 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2017/335</a:t>
              </a:r>
            </a:p>
          </p:txBody>
        </p:sp>
      </p:grpSp>
      <p:sp>
        <p:nvSpPr>
          <p:cNvPr id="5" name="Téglalap 4"/>
          <p:cNvSpPr/>
          <p:nvPr/>
        </p:nvSpPr>
        <p:spPr>
          <a:xfrm>
            <a:off x="405771" y="6156012"/>
            <a:ext cx="8314367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dirty="0" smtClean="0"/>
              <a:t> TOTEM: </a:t>
            </a:r>
            <a:r>
              <a:rPr lang="hu-HU" dirty="0" err="1" smtClean="0"/>
              <a:t>non-exponential</a:t>
            </a:r>
            <a:r>
              <a:rPr lang="hu-HU" dirty="0" smtClean="0"/>
              <a:t> </a:t>
            </a:r>
            <a:r>
              <a:rPr lang="hu-HU" dirty="0" err="1" smtClean="0"/>
              <a:t>behavior</a:t>
            </a:r>
            <a:r>
              <a:rPr lang="hu-HU" dirty="0" smtClean="0"/>
              <a:t> is </a:t>
            </a:r>
            <a:r>
              <a:rPr lang="hu-HU" dirty="0" err="1" smtClean="0"/>
              <a:t>seen</a:t>
            </a:r>
            <a:r>
              <a:rPr lang="hu-HU" dirty="0" smtClean="0"/>
              <a:t> </a:t>
            </a:r>
            <a:r>
              <a:rPr lang="hu-HU" dirty="0" err="1" smtClean="0"/>
              <a:t>clearly</a:t>
            </a:r>
            <a:r>
              <a:rPr lang="hu-HU" dirty="0" smtClean="0"/>
              <a:t> </a:t>
            </a:r>
            <a:r>
              <a:rPr lang="hu-HU" dirty="0" err="1" smtClean="0"/>
              <a:t>also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13 </a:t>
            </a:r>
            <a:r>
              <a:rPr lang="hu-HU" dirty="0" err="1" smtClean="0"/>
              <a:t>TeV</a:t>
            </a:r>
            <a:r>
              <a:rPr lang="hu-HU" dirty="0" smtClean="0"/>
              <a:t>, </a:t>
            </a:r>
            <a:r>
              <a:rPr lang="hu-HU" dirty="0" err="1" smtClean="0"/>
              <a:t>but</a:t>
            </a:r>
            <a:r>
              <a:rPr lang="hu-HU" dirty="0"/>
              <a:t> </a:t>
            </a:r>
            <a:r>
              <a:rPr lang="hu-HU" dirty="0" err="1" smtClean="0"/>
              <a:t>emphasis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smtClean="0">
                <a:latin typeface="Symbol" panose="05050102010706020507" pitchFamily="18" charset="2"/>
              </a:rPr>
              <a:t>r</a:t>
            </a:r>
            <a:r>
              <a:rPr lang="en-US" dirty="0" smtClean="0">
                <a:latin typeface="Symbol" panose="05050102010706020507" pitchFamily="18" charset="2"/>
              </a:rPr>
              <a:t> </a:t>
            </a:r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5301208"/>
            <a:ext cx="3667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760640" cy="451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Interpretations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19672" y="1166109"/>
            <a:ext cx="5907960" cy="50189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behavior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indications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Odderon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triggered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60+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theory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3"/>
              </a:rPr>
              <a:t>models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far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progress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trying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find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common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important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part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model-independently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possible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be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highlighted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summarized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here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Edgier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Larger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BEL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effect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4"/>
              </a:rPr>
              <a:t>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BnotEL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hlinkClick r:id="rId5"/>
              </a:rPr>
              <a:t>effect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081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Selyugin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arXiv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:1505.02426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26400" y="5445224"/>
            <a:ext cx="4705639" cy="1171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Prediction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reached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LHC,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yet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fitted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764704"/>
            <a:ext cx="3966567" cy="569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836712"/>
            <a:ext cx="43338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5"/>
            <a:ext cx="4322132" cy="289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42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114085"/>
            <a:chOff x="0" y="0"/>
            <a:chExt cx="9144000" cy="111408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99745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Block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Durand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Ha,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Halzen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,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arXiv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:1505.02426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97544" y="2414058"/>
            <a:ext cx="4202448" cy="209506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Conclusions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 fitted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limit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challenges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4151418" cy="5231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09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052736"/>
            <a:chOff x="0" y="0"/>
            <a:chExt cx="9144000" cy="1052736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79933"/>
              <a:ext cx="9144000" cy="872803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Theoretical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ly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  <a:p>
              <a:pPr marL="190440" lvl="0" indent="-190440" algn="ctr"/>
              <a:r>
                <a:rPr lang="hu-HU" sz="24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Using</a:t>
              </a:r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M.M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Block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Phys.Rept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436 (2006) 71-215 </a:t>
              </a:r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7057"/>
            <a:ext cx="445770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67" y="4046959"/>
            <a:ext cx="43910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51709"/>
            <a:ext cx="38481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213" y="1526348"/>
            <a:ext cx="40290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006" y="3079998"/>
            <a:ext cx="23812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057" y="2311152"/>
            <a:ext cx="18573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6" y="5138514"/>
            <a:ext cx="46101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872311"/>
            <a:ext cx="35337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79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Summary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19672" y="908720"/>
            <a:ext cx="5907960" cy="55421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Nucl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B899 (2015) 297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ow-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|t|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4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√s =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unprecedented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Significantly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behaviour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FNAL-0069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already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confirmed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Theoretical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interpretations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Work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progress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them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Common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picture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Non-Gaussian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shadow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profile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protons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Opening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channel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likely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Between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2.76 and 7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New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trends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seen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13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1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Thank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attention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52400" y="3140968"/>
            <a:ext cx="9144000" cy="498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marR="0" lvl="0" indent="-190440" algn="ctr" rtl="0" hangingPunct="1">
              <a:lnSpc>
                <a:spcPct val="100000"/>
              </a:lnSpc>
              <a:buNone/>
              <a:tabLst/>
            </a:pP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sz="3200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Questions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and </a:t>
            </a:r>
            <a:r>
              <a:rPr lang="hu-HU" sz="3200" b="1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Comments</a:t>
            </a:r>
            <a:r>
              <a:rPr lang="hu-HU" sz="3200" b="1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?</a:t>
            </a:r>
            <a:endParaRPr lang="hu-HU" sz="3200" b="1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8485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Questions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14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LHC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optics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proton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acceptance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7032"/>
            <a:ext cx="3039661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35496" y="755412"/>
            <a:ext cx="9032356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hu-HU" smtClean="0"/>
              <a:t> </a:t>
            </a:r>
            <a:r>
              <a:rPr lang="en-US" smtClean="0"/>
              <a:t>t </a:t>
            </a:r>
            <a:r>
              <a:rPr lang="hu-HU"/>
              <a:t>=</a:t>
            </a:r>
            <a:r>
              <a:rPr lang="en-US" smtClean="0"/>
              <a:t> </a:t>
            </a:r>
            <a:r>
              <a:rPr lang="en-US"/>
              <a:t>-p</a:t>
            </a:r>
            <a:r>
              <a:rPr lang="en-US" baseline="30000"/>
              <a:t>2</a:t>
            </a:r>
            <a:r>
              <a:rPr lang="en-US"/>
              <a:t> </a:t>
            </a:r>
            <a:r>
              <a:rPr lang="hu-HU" smtClean="0">
                <a:latin typeface="Symbol" panose="05050102010706020507" pitchFamily="18" charset="2"/>
              </a:rPr>
              <a:t>q</a:t>
            </a:r>
            <a:r>
              <a:rPr lang="en-US" baseline="-25000" smtClean="0"/>
              <a:t>*</a:t>
            </a:r>
            <a:r>
              <a:rPr lang="en-US" baseline="30000" smtClean="0"/>
              <a:t>2</a:t>
            </a:r>
            <a:r>
              <a:rPr lang="en-US"/>
              <a:t>: four-momentum transfer squared; </a:t>
            </a:r>
            <a:r>
              <a:rPr lang="hu-HU" smtClean="0"/>
              <a:t>                     </a:t>
            </a:r>
            <a:r>
              <a:rPr lang="en-US" smtClean="0">
                <a:latin typeface="Symbol" panose="05050102010706020507" pitchFamily="18" charset="2"/>
              </a:rPr>
              <a:t>x</a:t>
            </a:r>
            <a:r>
              <a:rPr lang="en-US" smtClean="0"/>
              <a:t> </a:t>
            </a:r>
            <a:r>
              <a:rPr lang="hu-HU"/>
              <a:t>=</a:t>
            </a:r>
            <a:r>
              <a:rPr lang="en-US" smtClean="0"/>
              <a:t> </a:t>
            </a:r>
            <a:r>
              <a:rPr lang="hu-HU">
                <a:latin typeface="Symbol" panose="05050102010706020507" pitchFamily="18" charset="2"/>
              </a:rPr>
              <a:t>D</a:t>
            </a:r>
            <a:r>
              <a:rPr lang="en-US" smtClean="0"/>
              <a:t>p/p</a:t>
            </a:r>
            <a:r>
              <a:rPr lang="en-US"/>
              <a:t>: fractional momentum loss </a:t>
            </a:r>
            <a:r>
              <a:rPr lang="hu-HU" smtClean="0"/>
              <a:t> </a:t>
            </a:r>
            <a:endParaRPr lang="hu-HU"/>
          </a:p>
        </p:txBody>
      </p:sp>
      <p:sp>
        <p:nvSpPr>
          <p:cNvPr id="13" name="Szabadkézi sokszög 12"/>
          <p:cNvSpPr/>
          <p:nvPr/>
        </p:nvSpPr>
        <p:spPr>
          <a:xfrm>
            <a:off x="5436096" y="3754315"/>
            <a:ext cx="3039661" cy="194117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>
                <a:latin typeface="Symbol" panose="05050102010706020507" pitchFamily="18" charset="2"/>
              </a:rPr>
              <a:t>b</a:t>
            </a:r>
            <a:r>
              <a:rPr lang="hu-HU" sz="2000"/>
              <a:t>* = 90 m </a:t>
            </a:r>
            <a:endParaRPr lang="hu-HU" sz="2000" smtClean="0"/>
          </a:p>
          <a:p>
            <a:r>
              <a:rPr lang="en-US" sz="2000" smtClean="0"/>
              <a:t>Diffraction</a:t>
            </a:r>
            <a:r>
              <a:rPr lang="en-US" sz="2000"/>
              <a:t>: </a:t>
            </a:r>
            <a:endParaRPr lang="hu-HU" sz="2000" smtClean="0"/>
          </a:p>
          <a:p>
            <a:r>
              <a:rPr lang="en-US" sz="2000" smtClean="0"/>
              <a:t>all </a:t>
            </a:r>
            <a:r>
              <a:rPr lang="en-US" sz="2000">
                <a:latin typeface="Symbol" panose="05050102010706020507" pitchFamily="18" charset="2"/>
              </a:rPr>
              <a:t>x</a:t>
            </a:r>
            <a:r>
              <a:rPr lang="en-US" sz="2000"/>
              <a:t> if |t| </a:t>
            </a:r>
            <a:r>
              <a:rPr lang="en-US" sz="2000" smtClean="0"/>
              <a:t>≥</a:t>
            </a:r>
            <a:r>
              <a:rPr lang="hu-HU" sz="2000" smtClean="0"/>
              <a:t> 10</a:t>
            </a:r>
            <a:r>
              <a:rPr lang="hu-HU" sz="2000" baseline="30000" smtClean="0"/>
              <a:t>-2</a:t>
            </a:r>
            <a:r>
              <a:rPr lang="hu-HU" sz="2000" smtClean="0"/>
              <a:t> </a:t>
            </a:r>
            <a:r>
              <a:rPr lang="hu-HU" sz="2000"/>
              <a:t>GeV</a:t>
            </a:r>
            <a:r>
              <a:rPr lang="hu-HU" sz="2000" baseline="30000"/>
              <a:t>2</a:t>
            </a:r>
            <a:r>
              <a:rPr lang="hu-HU" sz="2000"/>
              <a:t>, </a:t>
            </a:r>
            <a:endParaRPr lang="hu-HU" sz="2000" smtClean="0"/>
          </a:p>
          <a:p>
            <a:r>
              <a:rPr lang="hu-HU" sz="2000" smtClean="0"/>
              <a:t>soft &amp; semi-hard diffr.</a:t>
            </a:r>
            <a:endParaRPr lang="hu-HU" sz="2000"/>
          </a:p>
          <a:p>
            <a:r>
              <a:rPr lang="hu-HU" sz="2000" smtClean="0"/>
              <a:t>Elastic:</a:t>
            </a:r>
            <a:r>
              <a:rPr lang="hu-HU" sz="2000"/>
              <a:t> </a:t>
            </a:r>
            <a:r>
              <a:rPr lang="hu-HU" sz="2000" smtClean="0"/>
              <a:t>low </a:t>
            </a:r>
            <a:r>
              <a:rPr lang="hu-HU" sz="2000"/>
              <a:t>to mid |t|</a:t>
            </a:r>
          </a:p>
          <a:p>
            <a:r>
              <a:rPr lang="hu-HU" sz="2000"/>
              <a:t> </a:t>
            </a:r>
            <a:r>
              <a:rPr lang="hu-HU" sz="2000" smtClean="0"/>
              <a:t>              </a:t>
            </a:r>
            <a:r>
              <a:rPr lang="hu-HU" sz="2000" smtClean="0">
                <a:solidFill>
                  <a:schemeClr val="accent1">
                    <a:lumMod val="75000"/>
                  </a:schemeClr>
                </a:solidFill>
              </a:rPr>
              <a:t>Total cross-section</a:t>
            </a:r>
            <a:endParaRPr lang="hu-HU" sz="2000" b="0" i="0" u="none" strike="noStrike" smtClean="0">
              <a:ln>
                <a:noFill/>
              </a:ln>
              <a:solidFill>
                <a:schemeClr val="accent1">
                  <a:lumMod val="75000"/>
                </a:schemeClr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329565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zabadkézi sokszög 13"/>
          <p:cNvSpPr/>
          <p:nvPr/>
        </p:nvSpPr>
        <p:spPr>
          <a:xfrm>
            <a:off x="323528" y="4427380"/>
            <a:ext cx="432048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r>
              <a:rPr lang="hu-HU" sz="2000" dirty="0">
                <a:latin typeface="Symbol" panose="05050102010706020507" pitchFamily="18" charset="2"/>
              </a:rPr>
              <a:t>b</a:t>
            </a:r>
            <a:r>
              <a:rPr lang="hu-HU" sz="2000" dirty="0"/>
              <a:t>* = 90 </a:t>
            </a:r>
            <a:r>
              <a:rPr lang="hu-HU" sz="2000" dirty="0" smtClean="0"/>
              <a:t>m MC </a:t>
            </a:r>
            <a:r>
              <a:rPr lang="hu-HU" sz="2000" dirty="0" err="1" smtClean="0"/>
              <a:t>simulation</a:t>
            </a:r>
            <a:r>
              <a:rPr lang="hu-HU" sz="2000" dirty="0" smtClean="0"/>
              <a:t> </a:t>
            </a:r>
            <a:r>
              <a:rPr lang="hu-HU" sz="2000" dirty="0" err="1" smtClean="0"/>
              <a:t>shown</a:t>
            </a:r>
            <a:endParaRPr lang="hu-HU" sz="2000" dirty="0" smtClean="0"/>
          </a:p>
          <a:p>
            <a:r>
              <a:rPr lang="hu-HU" sz="2000" dirty="0" smtClean="0"/>
              <a:t>Parallel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point</a:t>
            </a:r>
            <a:r>
              <a:rPr lang="hu-HU" sz="2000" dirty="0" smtClean="0"/>
              <a:t> </a:t>
            </a:r>
            <a:r>
              <a:rPr lang="hu-HU" sz="2000" dirty="0" err="1" smtClean="0"/>
              <a:t>focussing</a:t>
            </a:r>
            <a:r>
              <a:rPr lang="hu-HU" sz="2000" dirty="0" smtClean="0"/>
              <a:t>, </a:t>
            </a:r>
            <a:r>
              <a:rPr lang="hu-HU" sz="2000" dirty="0" err="1" smtClean="0"/>
              <a:t>v</a:t>
            </a:r>
            <a:r>
              <a:rPr lang="hu-HU" sz="2000" baseline="-25000" dirty="0" err="1" smtClean="0"/>
              <a:t>y</a:t>
            </a:r>
            <a:r>
              <a:rPr lang="hu-HU" sz="2000" dirty="0" smtClean="0"/>
              <a:t> ~ 0</a:t>
            </a:r>
          </a:p>
          <a:p>
            <a:r>
              <a:rPr lang="hu-HU" sz="2000" dirty="0" err="1" smtClean="0"/>
              <a:t>Large</a:t>
            </a:r>
            <a:r>
              <a:rPr lang="hu-HU" sz="2000" dirty="0" smtClean="0"/>
              <a:t> </a:t>
            </a:r>
            <a:r>
              <a:rPr lang="hu-HU" sz="2000" dirty="0" err="1" smtClean="0"/>
              <a:t>effective</a:t>
            </a:r>
            <a:r>
              <a:rPr lang="hu-HU" sz="2000" dirty="0" smtClean="0"/>
              <a:t> </a:t>
            </a:r>
            <a:r>
              <a:rPr lang="hu-HU" sz="2000" dirty="0" err="1" smtClean="0"/>
              <a:t>lenght</a:t>
            </a:r>
            <a:r>
              <a:rPr lang="hu-HU" sz="2000" dirty="0" smtClean="0"/>
              <a:t> </a:t>
            </a:r>
            <a:r>
              <a:rPr lang="hu-HU" sz="2000" dirty="0" err="1" smtClean="0"/>
              <a:t>L</a:t>
            </a:r>
            <a:r>
              <a:rPr lang="hu-HU" sz="2000" baseline="-25000" dirty="0" err="1" smtClean="0"/>
              <a:t>y</a:t>
            </a:r>
            <a:endParaRPr lang="hu-HU" sz="2000" dirty="0" smtClean="0"/>
          </a:p>
          <a:p>
            <a:r>
              <a:rPr lang="hu-HU" sz="2000" dirty="0" err="1" smtClean="0"/>
              <a:t>Elastic</a:t>
            </a:r>
            <a:r>
              <a:rPr lang="hu-HU" sz="2000" dirty="0" smtClean="0"/>
              <a:t> </a:t>
            </a:r>
            <a:r>
              <a:rPr lang="hu-HU" sz="2000" dirty="0" err="1" smtClean="0"/>
              <a:t>scattering</a:t>
            </a:r>
            <a:r>
              <a:rPr lang="hu-HU" sz="2000" dirty="0" smtClean="0"/>
              <a:t> </a:t>
            </a:r>
            <a:r>
              <a:rPr lang="hu-HU" sz="2000" dirty="0" err="1" smtClean="0"/>
              <a:t>events</a:t>
            </a:r>
            <a:r>
              <a:rPr lang="hu-HU" sz="2000" dirty="0" smtClean="0"/>
              <a:t>: </a:t>
            </a: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 smtClean="0"/>
              <a:t>vertical</a:t>
            </a:r>
            <a:r>
              <a:rPr lang="hu-HU" sz="2000" dirty="0" smtClean="0"/>
              <a:t> </a:t>
            </a:r>
            <a:r>
              <a:rPr lang="hu-HU" sz="2000" dirty="0" err="1" smtClean="0"/>
              <a:t>RPs</a:t>
            </a:r>
            <a:endParaRPr lang="hu-HU" sz="20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163" y="5805264"/>
            <a:ext cx="3263099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04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Kinematic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cuts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selection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elastics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4812765" y="836712"/>
            <a:ext cx="4151723" cy="3787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scattering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Kinematics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reconstruction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Alignment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recalibration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Resolution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unfolding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Acceptance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Background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substraction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Detection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&amp;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efficiency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Angular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resolution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Normalization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Binning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836712"/>
            <a:ext cx="4521682" cy="5332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18" y="4725144"/>
            <a:ext cx="5649770" cy="176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60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–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ovariance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matrix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263" y="766763"/>
            <a:ext cx="5749057" cy="576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26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Backup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slide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ystematics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Téglalap 4"/>
          <p:cNvSpPr/>
          <p:nvPr/>
        </p:nvSpPr>
        <p:spPr>
          <a:xfrm>
            <a:off x="144061" y="6165304"/>
            <a:ext cx="8820427" cy="40011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 No </a:t>
            </a:r>
            <a:r>
              <a:rPr lang="hu-HU" dirty="0" err="1" smtClean="0"/>
              <a:t>significant</a:t>
            </a:r>
            <a:r>
              <a:rPr lang="hu-HU" dirty="0" smtClean="0"/>
              <a:t> </a:t>
            </a:r>
            <a:r>
              <a:rPr lang="hu-HU" dirty="0" err="1" smtClean="0"/>
              <a:t>effect</a:t>
            </a:r>
            <a:r>
              <a:rPr lang="hu-HU" dirty="0" smtClean="0"/>
              <a:t> </a:t>
            </a:r>
            <a:r>
              <a:rPr lang="hu-HU" dirty="0" err="1" smtClean="0"/>
              <a:t>found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total</a:t>
            </a:r>
            <a:r>
              <a:rPr lang="hu-HU" dirty="0" smtClean="0"/>
              <a:t> pp </a:t>
            </a:r>
            <a:r>
              <a:rPr lang="hu-HU" dirty="0" err="1" smtClean="0"/>
              <a:t>cross-section</a:t>
            </a:r>
            <a:r>
              <a:rPr lang="hu-HU" dirty="0" smtClean="0"/>
              <a:t>, </a:t>
            </a:r>
            <a:r>
              <a:rPr lang="hu-HU" sz="2000" dirty="0" err="1" smtClean="0">
                <a:latin typeface="Symbol" pitchFamily="18" charset="2"/>
              </a:rPr>
              <a:t>s</a:t>
            </a:r>
            <a:r>
              <a:rPr lang="hu-HU" baseline="-25000" dirty="0" err="1" smtClean="0"/>
              <a:t>tot</a:t>
            </a:r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59" y="834230"/>
            <a:ext cx="7807182" cy="5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52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 physics at LHC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488880" y="6123053"/>
            <a:ext cx="838224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Elastic and diffractive scattering: colorless exchange</a:t>
            </a:r>
            <a:endParaRPr lang="en-US" sz="2000" b="0" i="0" u="none" strike="noStrike" baseline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grpSp>
        <p:nvGrpSpPr>
          <p:cNvPr id="6" name="Csoportba foglalás 5"/>
          <p:cNvGrpSpPr/>
          <p:nvPr/>
        </p:nvGrpSpPr>
        <p:grpSpPr>
          <a:xfrm>
            <a:off x="1228725" y="787854"/>
            <a:ext cx="6727651" cy="5222421"/>
            <a:chOff x="1228725" y="787854"/>
            <a:chExt cx="6727651" cy="522242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725" y="847725"/>
              <a:ext cx="6686550" cy="5162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Szövegdoboz 7"/>
            <p:cNvSpPr txBox="1"/>
            <p:nvPr/>
          </p:nvSpPr>
          <p:spPr>
            <a:xfrm>
              <a:off x="5868144" y="78785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Szövegdoboz 11"/>
            <p:cNvSpPr txBox="1"/>
            <p:nvPr/>
          </p:nvSpPr>
          <p:spPr>
            <a:xfrm>
              <a:off x="5868144" y="184482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Szövegdoboz 12"/>
            <p:cNvSpPr txBox="1"/>
            <p:nvPr/>
          </p:nvSpPr>
          <p:spPr>
            <a:xfrm>
              <a:off x="5796136" y="292494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Szövegdoboz 13"/>
            <p:cNvSpPr txBox="1"/>
            <p:nvPr/>
          </p:nvSpPr>
          <p:spPr>
            <a:xfrm>
              <a:off x="5868144" y="390936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Szövegdoboz 14"/>
            <p:cNvSpPr txBox="1"/>
            <p:nvPr/>
          </p:nvSpPr>
          <p:spPr>
            <a:xfrm>
              <a:off x="5892093" y="4966334"/>
              <a:ext cx="20642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u-HU" sz="120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TOTEM               TOTEM</a:t>
              </a:r>
              <a:endParaRPr lang="hu-HU" sz="135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Gray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Disc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vs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Gray Gaussian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2741356" y="4435654"/>
            <a:ext cx="3651626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Gray Gaussian A(b)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16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16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non-Gaussian </a:t>
            </a:r>
            <a:r>
              <a:rPr lang="hu-HU" sz="1600" b="1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behaviour</a:t>
            </a:r>
            <a:r>
              <a:rPr lang="hu-HU" sz="1600" b="1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A(b)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shadow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profile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function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179512" y="777038"/>
            <a:ext cx="3888432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Gray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a(b,s)=i A/2 </a:t>
            </a:r>
            <a:r>
              <a:rPr lang="hu-HU" sz="1600" dirty="0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Q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b-R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544" y="1464002"/>
            <a:ext cx="24384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zabadkézi sokszög 15"/>
          <p:cNvSpPr/>
          <p:nvPr/>
        </p:nvSpPr>
        <p:spPr>
          <a:xfrm>
            <a:off x="1115616" y="5834979"/>
            <a:ext cx="6912768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black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disc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Gaussian, A = 1 and </a:t>
            </a:r>
            <a:r>
              <a:rPr lang="hu-HU" sz="16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16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½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both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cases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5004048" y="784009"/>
            <a:ext cx="3888432" cy="58695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Gray Gaussian: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a(b,s) = i A/2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(-2(b/R)**2)</a:t>
            </a: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64002"/>
            <a:ext cx="24384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Csoportba foglalás 10"/>
          <p:cNvGrpSpPr/>
          <p:nvPr/>
        </p:nvGrpSpPr>
        <p:grpSpPr>
          <a:xfrm>
            <a:off x="1119200" y="3573016"/>
            <a:ext cx="2948744" cy="771525"/>
            <a:chOff x="77714" y="3881611"/>
            <a:chExt cx="2948744" cy="771525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4" t="-7917" r="80762" b="7917"/>
            <a:stretch/>
          </p:blipFill>
          <p:spPr bwMode="auto">
            <a:xfrm>
              <a:off x="77714" y="3881611"/>
              <a:ext cx="1034114" cy="77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33" t="-7917" r="324" b="7917"/>
            <a:stretch/>
          </p:blipFill>
          <p:spPr bwMode="auto">
            <a:xfrm>
              <a:off x="1105225" y="3881611"/>
              <a:ext cx="1921233" cy="77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69"/>
          <a:stretch/>
        </p:blipFill>
        <p:spPr bwMode="auto">
          <a:xfrm>
            <a:off x="4283968" y="3635554"/>
            <a:ext cx="4762500" cy="6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688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Possible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theory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interpretations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429000" cy="440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zabadkézi sokszög 5"/>
          <p:cNvSpPr/>
          <p:nvPr/>
        </p:nvSpPr>
        <p:spPr>
          <a:xfrm>
            <a:off x="251520" y="5199724"/>
            <a:ext cx="3429000" cy="13256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Glauber-Velasco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PLB 147 (1984) 380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Slope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quite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non-Gaussian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behaviour</a:t>
            </a:r>
            <a:endParaRPr lang="hu-HU" sz="16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45024"/>
            <a:ext cx="4352771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21" y="5062314"/>
            <a:ext cx="38004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851" y="788766"/>
            <a:ext cx="4581645" cy="285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zabadkézi sokszög 9"/>
          <p:cNvSpPr/>
          <p:nvPr/>
        </p:nvSpPr>
        <p:spPr>
          <a:xfrm>
            <a:off x="3635896" y="1916832"/>
            <a:ext cx="3600400" cy="126406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ReBB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Quark-Diquark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Model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16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16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 non-Gaussian A(b)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F. Nemes,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T.Cs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M. Csanád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400" b="1" dirty="0" err="1"/>
              <a:t>Int.J.Mod.Phys</a:t>
            </a:r>
            <a:r>
              <a:rPr lang="en-US" sz="1400" b="1" dirty="0"/>
              <a:t>. A30 (2015) no.14, 1550076</a:t>
            </a:r>
            <a:endParaRPr lang="hu-HU" sz="14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0688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Datasets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 and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ppbar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before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2015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380880" y="5815277"/>
            <a:ext cx="8382240" cy="64851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Suggests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run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down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Tevatron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energies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Ster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L.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Jenkovszky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T. </a:t>
            </a:r>
            <a:r>
              <a:rPr lang="hu-HU" sz="16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Cs</a:t>
            </a:r>
            <a:r>
              <a:rPr lang="hu-HU" sz="16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PRD 91 (2015) </a:t>
            </a:r>
            <a:r>
              <a:rPr lang="hu-HU" sz="16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074018 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789" y="824834"/>
            <a:ext cx="6840760" cy="490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Háromszög 8"/>
          <p:cNvSpPr/>
          <p:nvPr/>
        </p:nvSpPr>
        <p:spPr>
          <a:xfrm>
            <a:off x="6156176" y="1268760"/>
            <a:ext cx="72008" cy="7200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FNAL E-0069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evidence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non-expon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14267" y="5877272"/>
            <a:ext cx="8715467" cy="74084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FNAL E-0069,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A.Schiz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et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.: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D24 (1981) 26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Reviewed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K.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Goulianos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Rept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101 (1983) 169-219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Satisfactory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(-B(t) |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|):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1400" b="1" u="sng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1981</a:t>
            </a:r>
            <a:r>
              <a:rPr lang="hu-HU" sz="14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!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80704"/>
            <a:ext cx="7409866" cy="502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885" y="5734397"/>
            <a:ext cx="25812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7"/>
          <a:stretch/>
        </p:blipFill>
        <p:spPr bwMode="auto">
          <a:xfrm>
            <a:off x="135082" y="764704"/>
            <a:ext cx="4149532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40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56942"/>
              <a:ext cx="9144000" cy="374077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lvl="0" indent="-190440" algn="ctr"/>
              <a:r>
                <a:rPr lang="hu-HU" sz="24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Breakstone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et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al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Nucl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Phys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. B 248, 253 (1984).</a:t>
              </a:r>
            </a:p>
          </p:txBody>
        </p:sp>
      </p:grpSp>
      <p:sp>
        <p:nvSpPr>
          <p:cNvPr id="16" name="Szabadkézi sokszög 15"/>
          <p:cNvSpPr/>
          <p:nvPr/>
        </p:nvSpPr>
        <p:spPr>
          <a:xfrm>
            <a:off x="4716016" y="939723"/>
            <a:ext cx="4320479" cy="56344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Hints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/”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break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”: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pp@ISR, √s=21.5-52.8 GeV,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slope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B=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(t,s)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|t|~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0.1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/>
              <a:t>Barbiellini</a:t>
            </a:r>
            <a:r>
              <a:rPr lang="hu-HU" sz="2000" dirty="0" smtClean="0"/>
              <a:t> et </a:t>
            </a:r>
            <a:r>
              <a:rPr lang="hu-HU" sz="2000" dirty="0" err="1" smtClean="0"/>
              <a:t>al</a:t>
            </a:r>
            <a:r>
              <a:rPr lang="hu-HU" sz="2000" dirty="0" smtClean="0"/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 smtClean="0">
                <a:hlinkClick r:id="rId3"/>
              </a:rPr>
              <a:t>Phys</a:t>
            </a:r>
            <a:r>
              <a:rPr lang="en-US" sz="2000" dirty="0">
                <a:hlinkClick r:id="rId3"/>
              </a:rPr>
              <a:t>. Lett. </a:t>
            </a:r>
            <a:r>
              <a:rPr lang="en-US" sz="2000" dirty="0" smtClean="0">
                <a:hlinkClick r:id="rId3"/>
              </a:rPr>
              <a:t>B </a:t>
            </a:r>
            <a:r>
              <a:rPr lang="en-US" sz="2000" b="1" dirty="0">
                <a:hlinkClick r:id="rId3"/>
              </a:rPr>
              <a:t>39</a:t>
            </a:r>
            <a:r>
              <a:rPr lang="en-US" sz="2000" dirty="0">
                <a:hlinkClick r:id="rId3"/>
              </a:rPr>
              <a:t>, 663 (1972</a:t>
            </a:r>
            <a:r>
              <a:rPr lang="en-US" sz="2000" dirty="0" smtClean="0">
                <a:hlinkClick r:id="rId3"/>
              </a:rPr>
              <a:t>):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/>
              <a:t>B(</a:t>
            </a:r>
            <a:r>
              <a:rPr lang="hu-HU" sz="2000" dirty="0" err="1" smtClean="0"/>
              <a:t>t</a:t>
            </a:r>
            <a:r>
              <a:rPr lang="hu-HU" sz="2000" baseline="-25000" dirty="0" err="1" smtClean="0"/>
              <a:t>low</a:t>
            </a:r>
            <a:r>
              <a:rPr lang="hu-HU" sz="2000" dirty="0" smtClean="0"/>
              <a:t>) ≠  </a:t>
            </a:r>
            <a:r>
              <a:rPr lang="hu-HU" sz="2000" dirty="0" err="1" smtClean="0"/>
              <a:t>B</a:t>
            </a:r>
            <a:r>
              <a:rPr lang="hu-HU" sz="2000" dirty="0" smtClean="0"/>
              <a:t>(</a:t>
            </a:r>
            <a:r>
              <a:rPr lang="hu-HU" sz="2000" dirty="0" err="1" smtClean="0"/>
              <a:t>t</a:t>
            </a:r>
            <a:r>
              <a:rPr lang="hu-HU" sz="2000" baseline="-25000" dirty="0" err="1" smtClean="0"/>
              <a:t>higher</a:t>
            </a:r>
            <a:r>
              <a:rPr lang="hu-HU" sz="2000" dirty="0" smtClean="0"/>
              <a:t>)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s=52.8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SpbarpS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breaks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way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and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/>
              <a:t>M. </a:t>
            </a:r>
            <a:r>
              <a:rPr lang="en-US" sz="2000" dirty="0" err="1"/>
              <a:t>Ambrosio</a:t>
            </a:r>
            <a:r>
              <a:rPr lang="en-US" sz="2000" dirty="0"/>
              <a:t> </a:t>
            </a:r>
            <a:r>
              <a:rPr lang="en-US" sz="2000" i="1" dirty="0"/>
              <a:t>et al. </a:t>
            </a:r>
            <a:endParaRPr lang="hu-HU" sz="2000" i="1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 smtClean="0"/>
              <a:t>Phys</a:t>
            </a:r>
            <a:r>
              <a:rPr lang="en-US" sz="2000" dirty="0"/>
              <a:t>. Lett. B </a:t>
            </a:r>
            <a:r>
              <a:rPr lang="en-US" sz="2000" b="1" dirty="0"/>
              <a:t>115</a:t>
            </a:r>
            <a:r>
              <a:rPr lang="en-US" sz="2000" dirty="0"/>
              <a:t>, 495 (1982</a:t>
            </a:r>
            <a:r>
              <a:rPr lang="en-US" sz="2000" dirty="0" smtClean="0"/>
              <a:t>).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slope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 and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pbar-p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|t|~ 0.14 GeV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B|t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|- C t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 </a:t>
            </a:r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s=31, 55, 62 GeV</a:t>
            </a:r>
            <a:endParaRPr lang="hu-HU" sz="2000" dirty="0" smtClean="0"/>
          </a:p>
          <a:p>
            <a:pPr marL="152280" lvl="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/>
              <a:t>A. Breakstone </a:t>
            </a:r>
            <a:r>
              <a:rPr lang="en-US" sz="2000" i="1" dirty="0"/>
              <a:t>et al. </a:t>
            </a:r>
            <a:r>
              <a:rPr lang="en-US" sz="2000" dirty="0" err="1"/>
              <a:t>Nucl</a:t>
            </a:r>
            <a:r>
              <a:rPr lang="en-US" sz="2000" dirty="0"/>
              <a:t>. Phys. B </a:t>
            </a:r>
            <a:r>
              <a:rPr lang="en-US" sz="2000" b="1" dirty="0"/>
              <a:t>248</a:t>
            </a:r>
            <a:r>
              <a:rPr lang="en-US" sz="2000" dirty="0"/>
              <a:t>, 253 (1984</a:t>
            </a:r>
            <a:r>
              <a:rPr lang="en-US" sz="2000" dirty="0" smtClean="0"/>
              <a:t>).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19"/>
            <a:ext cx="4464496" cy="4559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7" y="3461581"/>
            <a:ext cx="4830355" cy="3135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52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OTEM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results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LHC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before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2015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214267" y="5661248"/>
            <a:ext cx="8715467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pre-2014-15: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satisfactory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(-B |t|)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TOTEM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8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TeV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|: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evidence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non-exponential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901" y="836712"/>
            <a:ext cx="4822032" cy="470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40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TOTEM: LHC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ptics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lastic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62975" cy="176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85629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13176"/>
            <a:ext cx="4572000" cy="1387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zabadkézi sokszög 10"/>
          <p:cNvSpPr/>
          <p:nvPr/>
        </p:nvSpPr>
        <p:spPr>
          <a:xfrm>
            <a:off x="5097416" y="5013176"/>
            <a:ext cx="3795064" cy="13871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 dirty="0" err="1" smtClean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</a:t>
            </a:r>
            <a:r>
              <a:rPr lang="hu-HU" sz="2400" dirty="0" err="1" smtClean="0">
                <a:solidFill>
                  <a:srgbClr val="000000"/>
                </a:solidFill>
                <a:latin typeface="Symbol" pitchFamily="18" charset="2"/>
                <a:ea typeface="Lucida Sans Unicode" pitchFamily="2"/>
                <a:cs typeface="Lucida Sans Unicode" pitchFamily="2"/>
              </a:rPr>
              <a:t>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/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determination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TOTEM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excellent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controll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LHC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optics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endParaRPr lang="hu-HU" sz="2000" b="0" i="0" u="none" strike="noStrike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3411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1048</Words>
  <Application>Microsoft Office PowerPoint</Application>
  <PresentationFormat>Diavetítés a képernyőre (4:3 oldalarány)</PresentationFormat>
  <Paragraphs>167</Paragraphs>
  <Slides>27</Slides>
  <Notes>27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28" baseType="lpstr">
      <vt:lpstr>Alapértelmezett</vt:lpstr>
      <vt:lpstr> Non-exponential behaviour of pp ds/dt  a(p)review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Csörgő.Tamás</cp:lastModifiedBy>
  <cp:revision>193</cp:revision>
  <dcterms:modified xsi:type="dcterms:W3CDTF">2018-03-20T16:26:42Z</dcterms:modified>
</cp:coreProperties>
</file>