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sldIdLst>
    <p:sldId id="503" r:id="rId2"/>
    <p:sldId id="533" r:id="rId3"/>
    <p:sldId id="534" r:id="rId4"/>
    <p:sldId id="536" r:id="rId5"/>
    <p:sldId id="553" r:id="rId6"/>
    <p:sldId id="535" r:id="rId7"/>
    <p:sldId id="542" r:id="rId8"/>
    <p:sldId id="537" r:id="rId9"/>
    <p:sldId id="538" r:id="rId10"/>
    <p:sldId id="540" r:id="rId11"/>
    <p:sldId id="539" r:id="rId12"/>
    <p:sldId id="541" r:id="rId13"/>
    <p:sldId id="543" r:id="rId14"/>
    <p:sldId id="545" r:id="rId15"/>
    <p:sldId id="546" r:id="rId16"/>
    <p:sldId id="554" r:id="rId17"/>
    <p:sldId id="547" r:id="rId18"/>
    <p:sldId id="548" r:id="rId19"/>
    <p:sldId id="552" r:id="rId20"/>
    <p:sldId id="551" r:id="rId21"/>
  </p:sldIdLst>
  <p:sldSz cx="9144000" cy="6858000" type="screen4x3"/>
  <p:notesSz cx="6727825" cy="985996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MS PGothic" pitchFamily="34" charset="-128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25CBE"/>
    <a:srgbClr val="EA16D1"/>
    <a:srgbClr val="3030FA"/>
    <a:srgbClr val="94B9F0"/>
    <a:srgbClr val="33CCCC"/>
    <a:srgbClr val="C1EDFF"/>
    <a:srgbClr val="FF6600"/>
    <a:srgbClr val="36B000"/>
    <a:srgbClr val="A32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21" autoAdjust="0"/>
    <p:restoredTop sz="95362" autoAdjust="0"/>
  </p:normalViewPr>
  <p:slideViewPr>
    <p:cSldViewPr>
      <p:cViewPr varScale="1">
        <p:scale>
          <a:sx n="117" d="100"/>
          <a:sy n="117" d="100"/>
        </p:scale>
        <p:origin x="-1740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20" y="3379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1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7" name="AutoShape 2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8" name="AutoShape 3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69" name="AutoShape 4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0" name="AutoShape 5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1" name="AutoShape 6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2" name="AutoShape 7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3" name="AutoShape 8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4" name="AutoShape 9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5" name="AutoShape 10"/>
          <p:cNvSpPr>
            <a:spLocks noChangeArrowheads="1"/>
          </p:cNvSpPr>
          <p:nvPr/>
        </p:nvSpPr>
        <p:spPr bwMode="auto">
          <a:xfrm>
            <a:off x="0" y="0"/>
            <a:ext cx="6727825" cy="98599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6" name="Text Box 11"/>
          <p:cNvSpPr txBox="1">
            <a:spLocks noChangeArrowheads="1"/>
          </p:cNvSpPr>
          <p:nvPr/>
        </p:nvSpPr>
        <p:spPr bwMode="auto">
          <a:xfrm>
            <a:off x="0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7" name="Text Box 12"/>
          <p:cNvSpPr txBox="1">
            <a:spLocks noChangeArrowheads="1"/>
          </p:cNvSpPr>
          <p:nvPr/>
        </p:nvSpPr>
        <p:spPr bwMode="auto">
          <a:xfrm>
            <a:off x="3811588" y="0"/>
            <a:ext cx="29146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6878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0113" y="739775"/>
            <a:ext cx="4913312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6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3100" y="4683125"/>
            <a:ext cx="536575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x-none" altLang="x-none" noProof="0" smtClean="0"/>
          </a:p>
        </p:txBody>
      </p:sp>
      <p:sp>
        <p:nvSpPr>
          <p:cNvPr id="36880" name="Text Box 15"/>
          <p:cNvSpPr txBox="1">
            <a:spLocks noChangeArrowheads="1"/>
          </p:cNvSpPr>
          <p:nvPr/>
        </p:nvSpPr>
        <p:spPr bwMode="auto">
          <a:xfrm>
            <a:off x="0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11588" y="9364663"/>
            <a:ext cx="2898775" cy="47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ea typeface="MS PGothic" pitchFamily="2" charset="-128"/>
                <a:cs typeface="+mn-cs"/>
              </a:defRPr>
            </a:lvl1pPr>
          </a:lstStyle>
          <a:p>
            <a:pPr>
              <a:defRPr/>
            </a:pPr>
            <a:fld id="{22DC7467-A0CF-48B2-95A7-5379D17A5F82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69379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fld id="{A1543975-E4DF-4CC1-839A-BEC021C106CF}" type="slidenum">
              <a:rPr lang="en-US" altLang="en-US" sz="1200" smtClean="0">
                <a:solidFill>
                  <a:srgbClr val="000000"/>
                </a:solidFill>
              </a:rPr>
              <a:pPr eaLnBrk="1" hangingPunct="1">
                <a:buClrTx/>
                <a:buFontTx/>
                <a:buNone/>
              </a:pPr>
              <a:t>1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3811588" y="9364663"/>
            <a:ext cx="2908300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77AB17F-7F86-475D-915D-F1AD07F5C82F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2" name="Text Box 2"/>
          <p:cNvSpPr txBox="1">
            <a:spLocks noChangeArrowheads="1"/>
          </p:cNvSpPr>
          <p:nvPr/>
        </p:nvSpPr>
        <p:spPr bwMode="auto">
          <a:xfrm>
            <a:off x="3811588" y="9364663"/>
            <a:ext cx="29146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2A28584-3E1D-44CE-9DF9-08C281E0B064}" type="slidenum">
              <a:rPr lang="en-US" altLang="en-US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901700" y="739775"/>
            <a:ext cx="4922838" cy="369728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673100" y="4683125"/>
            <a:ext cx="5370513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37895" name="Notes Placeholder 1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DE914-F7B0-46C7-92AC-1C5844EDE809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64195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45077-3BA7-4E06-842D-50F88A18742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9476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0"/>
            <a:ext cx="2205037" cy="6110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5888" cy="6110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4F064-0F2D-4B38-91EA-1BFA2B6CBBB3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58701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07BE2-CD9C-4218-81CB-9E7A0AB756ED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2030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C36B2-9E66-450B-8D15-D9F29CA74D4A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3054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5463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143000"/>
            <a:ext cx="4335462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CCF1A-3C02-44DA-88E4-B450D8AB7ADB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217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C6A4E-517B-4A89-9603-0EDADB4B7041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0297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CBF7-9E35-4637-B8D2-D3A3CDEC8376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0024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7202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 rot="10800000">
            <a:off x="1066800" y="0"/>
            <a:ext cx="701040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>
              <a:buSzPct val="100000"/>
              <a:defRPr/>
            </a:pPr>
            <a:endParaRPr lang="en-US" altLang="x-none" sz="32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0509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76312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orbel" pitchFamily="34" charset="0"/>
                <a:ea typeface="Cambria Math" pitchFamily="18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orbel" pitchFamily="34" charset="0"/>
                <a:ea typeface="Cambria Math" pitchFamily="18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orbel" pitchFamily="34" charset="0"/>
                <a:ea typeface="Cambria Math" pitchFamily="18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orbel" pitchFamily="34" charset="0"/>
                <a:ea typeface="Cambria Math" pitchFamily="18" charset="0"/>
                <a:cs typeface="Arial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orbel" pitchFamily="34" charset="0"/>
                <a:ea typeface="Cambria Math" pitchFamily="18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 smtClean="0">
                <a:latin typeface="Corbel" pitchFamily="34" charset="0"/>
              </a:defRPr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 algn="r">
              <a:defRPr smtClean="0">
                <a:latin typeface="Corbel" pitchFamily="34" charset="0"/>
              </a:defRPr>
            </a:lvl1pPr>
          </a:lstStyle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‹#›</a:t>
            </a:fld>
            <a:endParaRPr lang="en-US" altLang="x-none" dirty="0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-2" y="457200"/>
            <a:ext cx="9143427" cy="25000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721" y="7305"/>
            <a:ext cx="472059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52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0C920-4882-4A9D-960E-B0386117EE34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36117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6ACDF-3493-4E69-AB6A-6CA69C5738AE}" type="slidenum">
              <a:rPr lang="en-US" altLang="x-none"/>
              <a:pPr>
                <a:defRPr/>
              </a:pPr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3999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" y="6400800"/>
            <a:ext cx="9143427" cy="457200"/>
          </a:xfrm>
          <a:prstGeom prst="rect">
            <a:avLst/>
          </a:prstGeom>
        </p:spPr>
      </p:pic>
      <p:pic>
        <p:nvPicPr>
          <p:cNvPr id="8" name="Image 4" descr="bande-01.eps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7202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58875" y="-228600"/>
            <a:ext cx="699452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3325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the outline text format</a:t>
            </a:r>
          </a:p>
          <a:p>
            <a:pPr lvl="1"/>
            <a:r>
              <a:rPr lang="en-GB" altLang="en-US" dirty="0" smtClean="0"/>
              <a:t>Second Outline Level</a:t>
            </a:r>
          </a:p>
          <a:p>
            <a:pPr lvl="2"/>
            <a:r>
              <a:rPr lang="en-GB" altLang="en-US" dirty="0" smtClean="0"/>
              <a:t>Third Outline Level</a:t>
            </a:r>
          </a:p>
          <a:p>
            <a:pPr lvl="3"/>
            <a:r>
              <a:rPr lang="en-GB" altLang="en-US" dirty="0" smtClean="0"/>
              <a:t>Fourth Outline Level</a:t>
            </a:r>
          </a:p>
          <a:p>
            <a:pPr lvl="4"/>
            <a:r>
              <a:rPr lang="en-GB" altLang="en-US" dirty="0" smtClean="0"/>
              <a:t>Fifth Outline Level</a:t>
            </a:r>
          </a:p>
          <a:p>
            <a:pPr lvl="4"/>
            <a:r>
              <a:rPr lang="en-GB" altLang="en-US" dirty="0" smtClean="0"/>
              <a:t>Sixth Outline Level</a:t>
            </a:r>
          </a:p>
          <a:p>
            <a:pPr lvl="4"/>
            <a:r>
              <a:rPr lang="en-GB" altLang="en-US" dirty="0" smtClean="0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53200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bg1"/>
                </a:solidFill>
                <a:latin typeface="Corbel" pitchFamily="34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53200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bg1"/>
                </a:solidFill>
                <a:latin typeface="Corbel" pitchFamily="34" charset="0"/>
                <a:ea typeface="DejaVu Serif Condensed" pitchFamily="18" charset="0"/>
                <a:cs typeface="+mn-cs"/>
              </a:defRPr>
            </a:lvl1pPr>
          </a:lstStyle>
          <a:p>
            <a:pPr>
              <a:defRPr/>
            </a:pPr>
            <a:fld id="{A9F30245-818E-4651-8A69-C30D4377874C}" type="slidenum">
              <a:rPr lang="en-US" altLang="x-none" smtClean="0"/>
              <a:pPr>
                <a:defRPr/>
              </a:pPr>
              <a:t>‹#›</a:t>
            </a:fld>
            <a:endParaRPr lang="en-US" altLang="x-none" dirty="0"/>
          </a:p>
        </p:txBody>
      </p:sp>
      <p:sp>
        <p:nvSpPr>
          <p:cNvPr id="3" name="Rectangle 2"/>
          <p:cNvSpPr/>
          <p:nvPr/>
        </p:nvSpPr>
        <p:spPr bwMode="auto">
          <a:xfrm>
            <a:off x="286" y="6400800"/>
            <a:ext cx="9143427" cy="33496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-2" y="457200"/>
            <a:ext cx="9143427" cy="25000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721" y="7305"/>
            <a:ext cx="472059" cy="4667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2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 b="1">
          <a:solidFill>
            <a:schemeClr val="bg1"/>
          </a:solidFill>
          <a:latin typeface="Corbel" pitchFamily="34" charset="0"/>
          <a:ea typeface="DejaVu Serif Condensed" pitchFamily="18" charset="0"/>
          <a:cs typeface="Corbel" pitchFamily="34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b="1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Corbel" pitchFamily="34" charset="0"/>
          <a:ea typeface="DejaVu Serif Condensed" pitchFamily="18" charset="0"/>
          <a:cs typeface="Corbel" pitchFamily="34" charset="0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verleaf.com/read/jbqtqwxgrvdg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87785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57200" y="1415615"/>
            <a:ext cx="8229600" cy="458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Collimation chapter in FCC-</a:t>
            </a:r>
            <a:r>
              <a:rPr lang="en-US" altLang="x-none" sz="4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hh</a:t>
            </a:r>
            <a:r>
              <a:rPr lang="en-US" altLang="x-none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 conceptual design report</a:t>
            </a: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US" altLang="x-none" sz="4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altLang="x-none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ea typeface="DejaVu Serif Condensed" pitchFamily="18" charset="0"/>
                <a:cs typeface="+mn-cs"/>
              </a:rPr>
              <a:t>R. Bruce</a:t>
            </a: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US" altLang="x-none" sz="4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  <a:p>
            <a:pPr algn="ctr">
              <a:spcBef>
                <a:spcPts val="1200"/>
              </a:spcBef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US" altLang="x-none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 pitchFamily="34" charset="0"/>
              <a:ea typeface="DejaVu Serif Condensed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538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Machine aperture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Assumed parameters </a:t>
            </a:r>
            <a:r>
              <a:rPr lang="en-US" dirty="0"/>
              <a:t>to use in MADX aperture calculations</a:t>
            </a:r>
          </a:p>
          <a:p>
            <a:pPr lvl="1"/>
            <a:r>
              <a:rPr lang="en-US" dirty="0"/>
              <a:t>Tolerances for orbit, beta-beat </a:t>
            </a:r>
            <a:r>
              <a:rPr lang="en-US" dirty="0" err="1"/>
              <a:t>etc</a:t>
            </a:r>
            <a:r>
              <a:rPr lang="en-US" dirty="0"/>
              <a:t> that must be met to have acceptable aperture</a:t>
            </a:r>
          </a:p>
          <a:p>
            <a:r>
              <a:rPr lang="en-US" dirty="0"/>
              <a:t>Calculations with MADX and </a:t>
            </a:r>
            <a:r>
              <a:rPr lang="en-US" dirty="0" smtClean="0"/>
              <a:t>comparison </a:t>
            </a:r>
            <a:r>
              <a:rPr lang="en-US" dirty="0"/>
              <a:t>to </a:t>
            </a:r>
            <a:r>
              <a:rPr lang="en-US" dirty="0" smtClean="0"/>
              <a:t>aperture protected by collimation system</a:t>
            </a:r>
            <a:endParaRPr lang="en-US" dirty="0"/>
          </a:p>
          <a:p>
            <a:pPr lvl="1"/>
            <a:r>
              <a:rPr lang="en-US" dirty="0"/>
              <a:t>Injection</a:t>
            </a:r>
          </a:p>
          <a:p>
            <a:pPr lvl="1"/>
            <a:r>
              <a:rPr lang="en-US" dirty="0"/>
              <a:t>Top energy: triplets, validation of beta</a:t>
            </a:r>
            <a:r>
              <a:rPr lang="en-US" dirty="0" smtClean="0"/>
              <a:t>*</a:t>
            </a:r>
          </a:p>
          <a:p>
            <a:pPr lvl="1"/>
            <a:r>
              <a:rPr lang="en-US" dirty="0" smtClean="0"/>
              <a:t>Work to be done: </a:t>
            </a:r>
            <a:r>
              <a:rPr lang="en-US" dirty="0" smtClean="0">
                <a:solidFill>
                  <a:srgbClr val="FF0000"/>
                </a:solidFill>
              </a:rPr>
              <a:t>overview of outstanding bottlenecks with latest optics and aperture model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Follow-up in case of problems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10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8755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dirty="0" err="1">
                <a:effectLst/>
              </a:rPr>
              <a:t>Betatron</a:t>
            </a:r>
            <a:r>
              <a:rPr lang="en-US" dirty="0">
                <a:effectLst/>
              </a:rPr>
              <a:t> collimation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47712"/>
            <a:ext cx="8763000" cy="4967288"/>
          </a:xfrm>
        </p:spPr>
        <p:txBody>
          <a:bodyPr/>
          <a:lstStyle/>
          <a:p>
            <a:r>
              <a:rPr lang="en-US" sz="2000" dirty="0" err="1" smtClean="0"/>
              <a:t>Betatron</a:t>
            </a:r>
            <a:r>
              <a:rPr lang="en-US" sz="2000" dirty="0" smtClean="0"/>
              <a:t> loss maps at injection and top energy</a:t>
            </a:r>
          </a:p>
          <a:p>
            <a:pPr lvl="1"/>
            <a:r>
              <a:rPr lang="en-US" sz="1800" dirty="0" smtClean="0"/>
              <a:t>Compare with criterion on cleaning inefficiency for 12 minute lifetime</a:t>
            </a:r>
          </a:p>
          <a:p>
            <a:r>
              <a:rPr lang="en-US" sz="2000" dirty="0" smtClean="0"/>
              <a:t>Influence of removed skew primary: what happens to skew losses?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Study to be </a:t>
            </a:r>
            <a:r>
              <a:rPr lang="en-US" sz="1800" dirty="0" smtClean="0">
                <a:solidFill>
                  <a:srgbClr val="FF0000"/>
                </a:solidFill>
              </a:rPr>
              <a:t>done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Influence of imperfections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Study to be </a:t>
            </a:r>
            <a:r>
              <a:rPr lang="en-US" sz="1800" dirty="0" smtClean="0">
                <a:solidFill>
                  <a:srgbClr val="FF0000"/>
                </a:solidFill>
              </a:rPr>
              <a:t>done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2000" dirty="0" smtClean="0"/>
              <a:t>Recap work done on power </a:t>
            </a:r>
            <a:r>
              <a:rPr lang="en-US" sz="2000" dirty="0" smtClean="0"/>
              <a:t>deposition </a:t>
            </a:r>
            <a:r>
              <a:rPr lang="en-US" sz="2000" dirty="0"/>
              <a:t>in cold </a:t>
            </a:r>
            <a:r>
              <a:rPr lang="en-US" sz="2000" dirty="0" smtClean="0"/>
              <a:t>section: check that we don’t </a:t>
            </a:r>
            <a:r>
              <a:rPr lang="en-US" sz="2000" dirty="0" smtClean="0"/>
              <a:t>quench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Need iteration with latest design?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2000" dirty="0" smtClean="0"/>
              <a:t>Losses </a:t>
            </a:r>
            <a:r>
              <a:rPr lang="en-US" sz="2000" dirty="0"/>
              <a:t>in experimental </a:t>
            </a:r>
            <a:r>
              <a:rPr lang="en-US" sz="2000" dirty="0" err="1" smtClean="0"/>
              <a:t>Irs</a:t>
            </a:r>
            <a:r>
              <a:rPr lang="en-US" sz="2000" dirty="0" smtClean="0"/>
              <a:t>, other loss spikes around the ring if </a:t>
            </a:r>
            <a:r>
              <a:rPr lang="en-US" sz="2000" dirty="0" smtClean="0"/>
              <a:t>applicable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11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32713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5. Energy </a:t>
            </a:r>
            <a:r>
              <a:rPr lang="en-US" dirty="0"/>
              <a:t>deposition in warm </a:t>
            </a:r>
            <a:r>
              <a:rPr lang="en-US" dirty="0" err="1"/>
              <a:t>betatron</a:t>
            </a:r>
            <a:r>
              <a:rPr lang="en-US" dirty="0"/>
              <a:t> </a:t>
            </a:r>
            <a:r>
              <a:rPr lang="en-US" dirty="0" smtClean="0"/>
              <a:t>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14400"/>
            <a:ext cx="8763000" cy="4967288"/>
          </a:xfrm>
        </p:spPr>
        <p:txBody>
          <a:bodyPr/>
          <a:lstStyle/>
          <a:p>
            <a:r>
              <a:rPr lang="en-US" sz="2000" dirty="0" smtClean="0"/>
              <a:t>Assumptions on element design and layout, FLUKA model</a:t>
            </a:r>
            <a:endParaRPr lang="en-US" sz="2000" dirty="0"/>
          </a:p>
          <a:p>
            <a:r>
              <a:rPr lang="en-US" sz="2000" dirty="0"/>
              <a:t>Energy deposition in warm section based on tracking from </a:t>
            </a:r>
            <a:r>
              <a:rPr lang="en-US" sz="2000" dirty="0" smtClean="0"/>
              <a:t>previous section</a:t>
            </a:r>
          </a:p>
          <a:p>
            <a:pPr lvl="1"/>
            <a:r>
              <a:rPr lang="en-US" sz="1800" dirty="0" smtClean="0"/>
              <a:t>Overview of where the power goes</a:t>
            </a:r>
          </a:p>
          <a:p>
            <a:pPr lvl="1"/>
            <a:r>
              <a:rPr lang="en-US" sz="1800" dirty="0" smtClean="0"/>
              <a:t>Discuss critical elements and what can be done. </a:t>
            </a:r>
          </a:p>
          <a:p>
            <a:pPr lvl="2"/>
            <a:r>
              <a:rPr lang="en-US" sz="1800" dirty="0" smtClean="0"/>
              <a:t>Iterations with shorter TCP, thicker TCSG, no skew TCP</a:t>
            </a:r>
          </a:p>
          <a:p>
            <a:pPr lvl="1"/>
            <a:r>
              <a:rPr lang="en-US" sz="1800" dirty="0" smtClean="0"/>
              <a:t>Any outstanding point? (Collimator robustness in next section)</a:t>
            </a:r>
          </a:p>
          <a:p>
            <a:r>
              <a:rPr lang="en-US" sz="2000" dirty="0" smtClean="0"/>
              <a:t>Outstanding work – to be discussed: 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Systematic summary of remaining elements with high loads</a:t>
            </a:r>
            <a:r>
              <a:rPr lang="en-US" sz="1800" dirty="0" smtClean="0"/>
              <a:t>. Any worries? Warm magnets, passive absorbers, tunnel wall, beam pipe, </a:t>
            </a:r>
          </a:p>
          <a:p>
            <a:pPr lvl="1"/>
            <a:r>
              <a:rPr lang="en-US" sz="1800" dirty="0" smtClean="0"/>
              <a:t>another </a:t>
            </a:r>
            <a:r>
              <a:rPr lang="en-US" sz="1800" dirty="0" smtClean="0">
                <a:solidFill>
                  <a:srgbClr val="FF0000"/>
                </a:solidFill>
              </a:rPr>
              <a:t>iteration with final collimation system design?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Comparison of 50 </a:t>
            </a:r>
            <a:r>
              <a:rPr lang="en-US" sz="1800" dirty="0" err="1" smtClean="0">
                <a:solidFill>
                  <a:srgbClr val="FF0000"/>
                </a:solidFill>
              </a:rPr>
              <a:t>TeV</a:t>
            </a:r>
            <a:r>
              <a:rPr lang="en-US" sz="1800" dirty="0" smtClean="0">
                <a:solidFill>
                  <a:srgbClr val="FF0000"/>
                </a:solidFill>
              </a:rPr>
              <a:t> energy deposition between FLUKA and MARS? 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12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49458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6. </a:t>
            </a:r>
            <a:r>
              <a:rPr lang="en-US" dirty="0"/>
              <a:t>Collimator </a:t>
            </a:r>
            <a:r>
              <a:rPr lang="en-US" dirty="0" smtClean="0"/>
              <a:t>robustness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Thermo-mechanical studies of most loaded collimators during design loss scenario</a:t>
            </a:r>
          </a:p>
          <a:p>
            <a:pPr lvl="1"/>
            <a:r>
              <a:rPr lang="en-US" dirty="0" smtClean="0"/>
              <a:t>Done: TCSG with thicker jaws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Outstanding (to be discussed)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Look also at the TCPs?	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Another iteration with final system design? </a:t>
            </a:r>
          </a:p>
          <a:p>
            <a:r>
              <a:rPr lang="en-US" dirty="0" smtClean="0"/>
              <a:t>Statement on severity of consequences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13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7404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7. </a:t>
            </a:r>
            <a:r>
              <a:rPr lang="en-US" dirty="0"/>
              <a:t>Off-momentum collimation </a:t>
            </a:r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Tracking studies for design loss scenario (start of ramp). Compare to quench limit at injection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To be </a:t>
            </a:r>
            <a:r>
              <a:rPr lang="en-US" dirty="0" smtClean="0">
                <a:solidFill>
                  <a:srgbClr val="FF000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Possibly tracking studies of off-momentum cleaning at top energy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To be </a:t>
            </a:r>
            <a:r>
              <a:rPr lang="en-US" dirty="0" smtClean="0">
                <a:solidFill>
                  <a:srgbClr val="FF0000"/>
                </a:solidFill>
              </a:rPr>
              <a:t>done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Optics and design </a:t>
            </a:r>
            <a:r>
              <a:rPr lang="en-US" dirty="0" smtClean="0"/>
              <a:t>alternatives</a:t>
            </a:r>
          </a:p>
          <a:p>
            <a:r>
              <a:rPr lang="en-US" dirty="0" smtClean="0"/>
              <a:t>Energy deposition studies? </a:t>
            </a:r>
          </a:p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14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88106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dirty="0" smtClean="0"/>
              <a:t>. </a:t>
            </a:r>
            <a:r>
              <a:rPr lang="en-US" dirty="0"/>
              <a:t>Passive protection during failures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Asynchronous beam dump: tracking studies to see losses on collimators and aperture around the ring</a:t>
            </a:r>
          </a:p>
          <a:p>
            <a:pPr lvl="1"/>
            <a:r>
              <a:rPr lang="en-US" dirty="0" smtClean="0"/>
              <a:t>Focus on top energy</a:t>
            </a:r>
          </a:p>
          <a:p>
            <a:pPr lvl="1"/>
            <a:r>
              <a:rPr lang="en-US" dirty="0" smtClean="0"/>
              <a:t>Summary of most loaded elements – any risk of damage? </a:t>
            </a:r>
          </a:p>
          <a:p>
            <a:pPr lvl="1"/>
            <a:r>
              <a:rPr lang="en-US" dirty="0" smtClean="0"/>
              <a:t>How many extraction kickers can be tolerated to fail, in view of protection of collimators and aperture? </a:t>
            </a:r>
          </a:p>
          <a:p>
            <a:pPr lvl="1"/>
            <a:r>
              <a:rPr lang="en-US" dirty="0" smtClean="0"/>
              <a:t>Extraction concept discussed in previous chapter, so no need to repeat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Work ongoing </a:t>
            </a:r>
          </a:p>
          <a:p>
            <a:r>
              <a:rPr lang="en-US" dirty="0" smtClean="0"/>
              <a:t>Local effects at extraction and design of extraction system in other chapter</a:t>
            </a:r>
          </a:p>
          <a:p>
            <a:r>
              <a:rPr lang="en-US" dirty="0" smtClean="0"/>
              <a:t>Injection failure – in other chapter?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15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51600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</a:t>
            </a:r>
            <a:r>
              <a:rPr lang="en-US" dirty="0" smtClean="0"/>
              <a:t>. IR collimation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Possible </a:t>
            </a:r>
            <a:r>
              <a:rPr lang="en-US" dirty="0"/>
              <a:t>issues, with experience from LHC and HL-LHC design in mind. </a:t>
            </a:r>
            <a:endParaRPr lang="en-US" dirty="0" smtClean="0"/>
          </a:p>
          <a:p>
            <a:r>
              <a:rPr lang="en-US" dirty="0" smtClean="0"/>
              <a:t>Collimator </a:t>
            </a:r>
            <a:r>
              <a:rPr lang="en-US" dirty="0"/>
              <a:t>layout in experimental IRs. </a:t>
            </a:r>
            <a:endParaRPr lang="en-US" dirty="0" smtClean="0"/>
          </a:p>
          <a:p>
            <a:pPr lvl="1"/>
            <a:r>
              <a:rPr lang="en-US" dirty="0" smtClean="0"/>
              <a:t>To be fixed in present layout: </a:t>
            </a:r>
            <a:r>
              <a:rPr lang="en-US" dirty="0" smtClean="0">
                <a:solidFill>
                  <a:srgbClr val="FF0000"/>
                </a:solidFill>
              </a:rPr>
              <a:t>TCT should be further away than TAN from the IP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Losses </a:t>
            </a:r>
            <a:r>
              <a:rPr lang="en-US" dirty="0"/>
              <a:t>in experimental </a:t>
            </a:r>
            <a:r>
              <a:rPr lang="en-US" dirty="0" err="1" smtClean="0"/>
              <a:t>Irs</a:t>
            </a:r>
            <a:r>
              <a:rPr lang="en-US" dirty="0" smtClean="0"/>
              <a:t> during different loss scenarios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Energy deposition studies for DS collimators?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16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56825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r>
              <a:rPr lang="en-US" dirty="0" smtClean="0"/>
              <a:t>. </a:t>
            </a:r>
            <a:r>
              <a:rPr lang="en-US" dirty="0"/>
              <a:t>Advanced concepts and key R&amp;D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Hollow electron </a:t>
            </a:r>
            <a:r>
              <a:rPr lang="en-US" dirty="0" smtClean="0"/>
              <a:t>lens</a:t>
            </a:r>
          </a:p>
          <a:p>
            <a:r>
              <a:rPr lang="en-US" dirty="0" smtClean="0"/>
              <a:t>Crystal collimation with heavy ions</a:t>
            </a:r>
            <a:endParaRPr lang="en-US" dirty="0" smtClean="0"/>
          </a:p>
          <a:p>
            <a:r>
              <a:rPr lang="en-US" dirty="0" smtClean="0"/>
              <a:t>Probably a short section with no new FCC results presented, rather overview of topics and possible future developments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17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18645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 </a:t>
            </a:r>
            <a:r>
              <a:rPr lang="en-US" dirty="0"/>
              <a:t>FCC collimation with heavy 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Reminder of challenges of heavy-ion collimation compared to proton collimation</a:t>
            </a:r>
          </a:p>
          <a:p>
            <a:r>
              <a:rPr lang="en-US" dirty="0" smtClean="0"/>
              <a:t>We need the beam parameters for ions – should this section be a part of the ion chapter instead, after that has been presented? </a:t>
            </a:r>
          </a:p>
          <a:p>
            <a:r>
              <a:rPr lang="en-US" dirty="0" smtClean="0"/>
              <a:t>Cleaning simulations for the design </a:t>
            </a:r>
            <a:r>
              <a:rPr lang="en-US" dirty="0" err="1" smtClean="0"/>
              <a:t>betatron</a:t>
            </a:r>
            <a:r>
              <a:rPr lang="en-US" dirty="0" smtClean="0"/>
              <a:t> loss scenario, comparison of inefficiency with proton results and estimated quench limit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Work </a:t>
            </a:r>
            <a:r>
              <a:rPr lang="en-US" dirty="0" smtClean="0">
                <a:solidFill>
                  <a:srgbClr val="FF0000"/>
                </a:solidFill>
              </a:rPr>
              <a:t>ongoing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Energy deposition study in DS?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This section might go into the heavy-ion chapter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Need probably beam </a:t>
            </a:r>
            <a:r>
              <a:rPr lang="en-US" dirty="0" err="1" smtClean="0">
                <a:solidFill>
                  <a:schemeClr val="accent2"/>
                </a:solidFill>
              </a:rPr>
              <a:t>paramters</a:t>
            </a:r>
            <a:r>
              <a:rPr lang="en-US" dirty="0" smtClean="0">
                <a:solidFill>
                  <a:schemeClr val="accent2"/>
                </a:solidFill>
              </a:rPr>
              <a:t> etc. before discussing collimation</a:t>
            </a: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18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5401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outstanding studies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19</a:t>
            </a:fld>
            <a:endParaRPr lang="en-US" altLang="x-none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0" y="747712"/>
            <a:ext cx="4419600" cy="565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0" fontAlgn="base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 b="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1pPr>
            <a:lvl2pPr marL="800100" indent="-342900" algn="l" defTabSz="457200" rtl="0" eaLnBrk="0" fontAlgn="base" hangingPunct="0">
              <a:lnSpc>
                <a:spcPct val="105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2pPr>
            <a:lvl3pPr marL="1257300" indent="-342900" algn="l" defTabSz="457200" rtl="0" eaLnBrk="0" fontAlgn="base" hangingPunct="0">
              <a:lnSpc>
                <a:spcPct val="105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3pPr>
            <a:lvl4pPr marL="16573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16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4pPr>
            <a:lvl5pPr marL="21145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16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5pPr>
            <a:lvl6pPr marL="25146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r>
              <a:rPr lang="en-US" sz="1600" dirty="0" smtClean="0"/>
              <a:t>Energy deposition</a:t>
            </a:r>
          </a:p>
          <a:p>
            <a:pPr lvl="1"/>
            <a:r>
              <a:rPr lang="en-US" sz="1400" dirty="0"/>
              <a:t>Check loads on remaining elements: tunnel wall, beam pipe, passive absorbers etc. Any problems? </a:t>
            </a:r>
            <a:endParaRPr lang="en-US" sz="1400" dirty="0" smtClean="0"/>
          </a:p>
          <a:p>
            <a:pPr lvl="1"/>
            <a:r>
              <a:rPr lang="en-US" sz="1400" dirty="0" smtClean="0"/>
              <a:t>If </a:t>
            </a:r>
            <a:r>
              <a:rPr lang="en-US" sz="1400" dirty="0" smtClean="0"/>
              <a:t>needed, repeat energy deposition with latest collimation system design for 12 minute lifetime (</a:t>
            </a:r>
            <a:r>
              <a:rPr lang="en-US" sz="1400" dirty="0" err="1" smtClean="0"/>
              <a:t>betatron</a:t>
            </a:r>
            <a:r>
              <a:rPr lang="en-US" sz="1400" dirty="0" smtClean="0"/>
              <a:t> losses)</a:t>
            </a:r>
          </a:p>
          <a:p>
            <a:pPr lvl="1"/>
            <a:r>
              <a:rPr lang="en-US" sz="1400" dirty="0" smtClean="0"/>
              <a:t>Iteration of cold section?</a:t>
            </a:r>
          </a:p>
          <a:p>
            <a:pPr lvl="1"/>
            <a:r>
              <a:rPr lang="en-US" sz="1400" dirty="0" smtClean="0"/>
              <a:t>Study of cold section with ions?</a:t>
            </a:r>
            <a:endParaRPr lang="en-US" sz="1400" dirty="0" smtClean="0"/>
          </a:p>
          <a:p>
            <a:pPr lvl="1"/>
            <a:r>
              <a:rPr lang="en-US" sz="1400" dirty="0" smtClean="0"/>
              <a:t>FLUKA/MARS </a:t>
            </a:r>
            <a:r>
              <a:rPr lang="en-US" sz="1400" dirty="0" smtClean="0"/>
              <a:t>energy deposition at 50 </a:t>
            </a:r>
            <a:r>
              <a:rPr lang="en-US" sz="1400" dirty="0" err="1" smtClean="0"/>
              <a:t>TeV</a:t>
            </a:r>
            <a:endParaRPr lang="en-US" sz="1400" dirty="0" smtClean="0"/>
          </a:p>
          <a:p>
            <a:r>
              <a:rPr lang="en-US" sz="1600" dirty="0" smtClean="0"/>
              <a:t>Robustness	</a:t>
            </a:r>
            <a:endParaRPr lang="en-US" sz="1600" dirty="0" smtClean="0"/>
          </a:p>
          <a:p>
            <a:pPr lvl="1"/>
            <a:r>
              <a:rPr lang="en-US" sz="1400" dirty="0" smtClean="0"/>
              <a:t>Quantify effect on TCPs during  </a:t>
            </a:r>
            <a:r>
              <a:rPr lang="en-US" sz="1400" dirty="0" err="1" smtClean="0"/>
              <a:t>betatron</a:t>
            </a:r>
            <a:r>
              <a:rPr lang="en-US" sz="1400" dirty="0" smtClean="0"/>
              <a:t> loss</a:t>
            </a:r>
          </a:p>
          <a:p>
            <a:pPr lvl="1"/>
            <a:r>
              <a:rPr lang="en-US" sz="1400" dirty="0" smtClean="0"/>
              <a:t>If needed, repeat thermo-mechanical studies with latest collimation design</a:t>
            </a:r>
            <a:endParaRPr lang="en-US" sz="1400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47712"/>
            <a:ext cx="4419600" cy="5653088"/>
          </a:xfrm>
        </p:spPr>
        <p:txBody>
          <a:bodyPr/>
          <a:lstStyle/>
          <a:p>
            <a:r>
              <a:rPr lang="en-US" sz="1600" dirty="0" smtClean="0"/>
              <a:t>Aperture </a:t>
            </a:r>
            <a:r>
              <a:rPr lang="en-US" sz="1600" dirty="0" smtClean="0"/>
              <a:t>calculations with latest lattice and aperture model: </a:t>
            </a:r>
          </a:p>
          <a:p>
            <a:r>
              <a:rPr lang="en-US" sz="1600" dirty="0" smtClean="0"/>
              <a:t>Tracking studies</a:t>
            </a:r>
            <a:endParaRPr lang="en-US" sz="1600" dirty="0"/>
          </a:p>
          <a:p>
            <a:pPr lvl="1"/>
            <a:r>
              <a:rPr lang="en-US" sz="1400" dirty="0"/>
              <a:t>Repeat tracking with latest lattice and collimation system design for 12 minute lifetime (</a:t>
            </a:r>
            <a:r>
              <a:rPr lang="en-US" sz="1400" dirty="0" err="1"/>
              <a:t>betatron</a:t>
            </a:r>
            <a:r>
              <a:rPr lang="en-US" sz="1400" dirty="0"/>
              <a:t> losses)</a:t>
            </a:r>
          </a:p>
          <a:p>
            <a:pPr lvl="1"/>
            <a:r>
              <a:rPr lang="en-US" sz="1400" dirty="0"/>
              <a:t>Finalize asynchronous dump tracking studies</a:t>
            </a:r>
          </a:p>
          <a:p>
            <a:pPr lvl="1"/>
            <a:r>
              <a:rPr lang="en-US" sz="1400" dirty="0"/>
              <a:t>Effect of skew losses without skew primary</a:t>
            </a:r>
          </a:p>
          <a:p>
            <a:pPr lvl="1"/>
            <a:r>
              <a:rPr lang="en-US" sz="1400" dirty="0"/>
              <a:t>Tracking of off-momentum losses at start of ramp, and possibly at top energy</a:t>
            </a:r>
          </a:p>
          <a:p>
            <a:pPr lvl="1"/>
            <a:r>
              <a:rPr lang="en-US" sz="1400" dirty="0" smtClean="0"/>
              <a:t>Cleaning </a:t>
            </a:r>
            <a:r>
              <a:rPr lang="en-US" sz="1400" dirty="0"/>
              <a:t>studies with </a:t>
            </a:r>
            <a:r>
              <a:rPr lang="en-US" sz="1400" dirty="0" smtClean="0"/>
              <a:t>imperfections</a:t>
            </a:r>
          </a:p>
          <a:p>
            <a:pPr lvl="1"/>
            <a:r>
              <a:rPr lang="en-US" sz="1400" dirty="0" err="1" smtClean="0"/>
              <a:t>Betatron</a:t>
            </a:r>
            <a:r>
              <a:rPr lang="en-US" sz="1400" dirty="0" smtClean="0"/>
              <a:t> </a:t>
            </a:r>
            <a:r>
              <a:rPr lang="en-US" sz="1400" dirty="0"/>
              <a:t>loss maps with heavy </a:t>
            </a:r>
            <a:r>
              <a:rPr lang="en-US" sz="1400" dirty="0" smtClean="0"/>
              <a:t>ions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417403"/>
            <a:ext cx="90291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Ideally, it would be good to finalize these studies for the CDR. 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But clearly it’s quite some work - cannot count on having all done!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89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47712"/>
            <a:ext cx="8763000" cy="4967288"/>
          </a:xfrm>
        </p:spPr>
        <p:txBody>
          <a:bodyPr/>
          <a:lstStyle/>
          <a:p>
            <a:r>
              <a:rPr lang="en-US" dirty="0" smtClean="0"/>
              <a:t>Long CDR to be prepared</a:t>
            </a:r>
          </a:p>
          <a:p>
            <a:r>
              <a:rPr lang="en-US" dirty="0" smtClean="0"/>
              <a:t>Describe design and performance of collimation system. List any open points</a:t>
            </a:r>
          </a:p>
          <a:p>
            <a:r>
              <a:rPr lang="en-US" dirty="0" smtClean="0"/>
              <a:t>Timescale: </a:t>
            </a:r>
          </a:p>
          <a:p>
            <a:pPr lvl="1"/>
            <a:r>
              <a:rPr lang="en-US" dirty="0" smtClean="0"/>
              <a:t>To be sent to editors beginning of September 2018</a:t>
            </a:r>
          </a:p>
          <a:p>
            <a:pPr lvl="1"/>
            <a:r>
              <a:rPr lang="en-US" dirty="0" smtClean="0"/>
              <a:t>We should aim at having a draft before summer holidays - end of </a:t>
            </a:r>
            <a:r>
              <a:rPr lang="en-US" dirty="0" smtClean="0"/>
              <a:t>June</a:t>
            </a:r>
          </a:p>
          <a:p>
            <a:pPr lvl="1"/>
            <a:r>
              <a:rPr lang="en-US" dirty="0" smtClean="0"/>
              <a:t>The sooner the better… If we could have some part done by the FCC week, it would be helpful for the others</a:t>
            </a:r>
            <a:endParaRPr lang="en-US" dirty="0" smtClean="0"/>
          </a:p>
          <a:p>
            <a:r>
              <a:rPr lang="en-US" dirty="0" smtClean="0"/>
              <a:t>No particular page limit or recommendation on number of pages</a:t>
            </a:r>
          </a:p>
          <a:p>
            <a:r>
              <a:rPr lang="en-US" dirty="0" smtClean="0"/>
              <a:t>Overleaf document </a:t>
            </a:r>
            <a:r>
              <a:rPr lang="en-US" dirty="0"/>
              <a:t>started – read link is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www.overleaf.com/read/jbqtqwxgrvdg</a:t>
            </a:r>
            <a:endParaRPr lang="en-US" dirty="0" smtClean="0"/>
          </a:p>
          <a:p>
            <a:pPr lvl="1"/>
            <a:r>
              <a:rPr lang="en-US" dirty="0" smtClean="0"/>
              <a:t>For people contributing to the </a:t>
            </a:r>
            <a:r>
              <a:rPr lang="en-US" dirty="0" err="1" smtClean="0"/>
              <a:t>writeup</a:t>
            </a:r>
            <a:r>
              <a:rPr lang="en-US" dirty="0" smtClean="0"/>
              <a:t>: Ask me for edit link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dirty="0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2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92976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sz="3200" dirty="0" smtClean="0"/>
          </a:p>
          <a:p>
            <a:r>
              <a:rPr lang="en-US" sz="3200" dirty="0" smtClean="0"/>
              <a:t>Suggestions, comments </a:t>
            </a:r>
            <a:r>
              <a:rPr lang="en-US" sz="3200" dirty="0" smtClean="0"/>
              <a:t>and questions</a:t>
            </a:r>
            <a:r>
              <a:rPr lang="en-US" sz="3200" dirty="0" smtClean="0"/>
              <a:t>? Anything forgotten? 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20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61031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structure from D. Schulte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47712"/>
            <a:ext cx="4953000" cy="4967288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GB" sz="1800" dirty="0" smtClean="0"/>
              <a:t>Parameters </a:t>
            </a:r>
            <a:r>
              <a:rPr lang="en-GB" sz="1800" dirty="0"/>
              <a:t>and Performance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GB" sz="1800" dirty="0"/>
              <a:t>Experimental insertion region concept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GB" sz="1800" dirty="0"/>
              <a:t>RF insertion </a:t>
            </a:r>
            <a:endParaRPr lang="en-GB" sz="1800" dirty="0" smtClean="0"/>
          </a:p>
          <a:p>
            <a:pPr>
              <a:buFont typeface="+mj-lt"/>
              <a:buAutoNum type="arabicPeriod"/>
            </a:pPr>
            <a:r>
              <a:rPr lang="en-GB" sz="1800" dirty="0" smtClean="0">
                <a:solidFill>
                  <a:srgbClr val="00B0F0"/>
                </a:solidFill>
              </a:rPr>
              <a:t>Collimation concept (merge with collimation system performance?)</a:t>
            </a:r>
            <a:endParaRPr lang="en-US" sz="1800" dirty="0" smtClean="0">
              <a:solidFill>
                <a:srgbClr val="00B0F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GB" sz="1400" dirty="0" smtClean="0">
                <a:solidFill>
                  <a:srgbClr val="00B0F0"/>
                </a:solidFill>
              </a:rPr>
              <a:t>Overview</a:t>
            </a:r>
            <a:endParaRPr lang="en-US" sz="1400" dirty="0">
              <a:solidFill>
                <a:srgbClr val="00B0F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GB" sz="1400" dirty="0">
                <a:solidFill>
                  <a:srgbClr val="00B0F0"/>
                </a:solidFill>
              </a:rPr>
              <a:t>System layout and optics</a:t>
            </a:r>
            <a:endParaRPr lang="en-US" sz="1400" dirty="0">
              <a:solidFill>
                <a:srgbClr val="00B0F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GB" sz="1400" dirty="0">
                <a:solidFill>
                  <a:srgbClr val="00B0F0"/>
                </a:solidFill>
              </a:rPr>
              <a:t>Key issues</a:t>
            </a:r>
            <a:endParaRPr lang="en-US" sz="1400" dirty="0">
              <a:solidFill>
                <a:srgbClr val="00B0F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GB" sz="1400" dirty="0">
                <a:solidFill>
                  <a:srgbClr val="00B0F0"/>
                </a:solidFill>
              </a:rPr>
              <a:t>Hardware specifications</a:t>
            </a:r>
            <a:endParaRPr lang="en-US" sz="1400" dirty="0">
              <a:solidFill>
                <a:srgbClr val="00B0F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GB" sz="1400" dirty="0" smtClean="0">
                <a:solidFill>
                  <a:srgbClr val="00B0F0"/>
                </a:solidFill>
              </a:rPr>
              <a:t>Alternatives</a:t>
            </a:r>
            <a:endParaRPr lang="en-US" sz="1400" dirty="0">
              <a:solidFill>
                <a:srgbClr val="00B0F0"/>
              </a:solidFill>
            </a:endParaRPr>
          </a:p>
          <a:p>
            <a:pPr>
              <a:buFont typeface="+mj-lt"/>
              <a:buAutoNum type="arabicPeriod"/>
            </a:pPr>
            <a:r>
              <a:rPr lang="en-GB" sz="1800" dirty="0"/>
              <a:t>Injection and extraction concept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GB" sz="1800" dirty="0"/>
              <a:t>Arc concept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GB" sz="1800" dirty="0"/>
              <a:t>Integrated optics design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GB" sz="1800" dirty="0"/>
              <a:t>Single beam current </a:t>
            </a:r>
            <a:r>
              <a:rPr lang="en-GB" sz="1800" dirty="0" smtClean="0"/>
              <a:t>limitations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3</a:t>
            </a:fld>
            <a:endParaRPr lang="en-US" altLang="x-none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029200" y="685800"/>
            <a:ext cx="3962400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0" fontAlgn="base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 b="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1pPr>
            <a:lvl2pPr marL="800100" indent="-342900" algn="l" defTabSz="457200" rtl="0" eaLnBrk="0" fontAlgn="base" hangingPunct="0">
              <a:lnSpc>
                <a:spcPct val="105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2pPr>
            <a:lvl3pPr marL="1257300" indent="-342900" algn="l" defTabSz="457200" rtl="0" eaLnBrk="0" fontAlgn="base" hangingPunct="0">
              <a:lnSpc>
                <a:spcPct val="105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3pPr>
            <a:lvl4pPr marL="16573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16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4pPr>
            <a:lvl5pPr marL="21145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16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5pPr>
            <a:lvl6pPr marL="25146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9. Beam-beam effects</a:t>
            </a:r>
          </a:p>
          <a:p>
            <a:pPr marL="0" indent="0">
              <a:buNone/>
            </a:pPr>
            <a:r>
              <a:rPr lang="en-GB" sz="1800" dirty="0" smtClean="0"/>
              <a:t>10. </a:t>
            </a:r>
            <a:r>
              <a:rPr lang="en-GB" sz="1800" dirty="0" smtClean="0">
                <a:solidFill>
                  <a:srgbClr val="00B0F0"/>
                </a:solidFill>
              </a:rPr>
              <a:t>Collimation system performance</a:t>
            </a:r>
            <a:endParaRPr lang="en-US" sz="1800" dirty="0" smtClean="0">
              <a:solidFill>
                <a:srgbClr val="00B0F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GB" sz="1400" dirty="0" smtClean="0">
                <a:solidFill>
                  <a:srgbClr val="00B0F0"/>
                </a:solidFill>
              </a:rPr>
              <a:t>Overview</a:t>
            </a:r>
            <a:endParaRPr lang="en-US" sz="1400" dirty="0" smtClean="0">
              <a:solidFill>
                <a:srgbClr val="00B0F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GB" sz="1400" dirty="0" smtClean="0">
                <a:solidFill>
                  <a:srgbClr val="00B0F0"/>
                </a:solidFill>
              </a:rPr>
              <a:t>Key issues</a:t>
            </a:r>
            <a:endParaRPr lang="en-US" sz="1400" dirty="0" smtClean="0">
              <a:solidFill>
                <a:srgbClr val="00B0F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GB" sz="1400" dirty="0" smtClean="0">
                <a:solidFill>
                  <a:srgbClr val="00B0F0"/>
                </a:solidFill>
              </a:rPr>
              <a:t>Aperture</a:t>
            </a:r>
            <a:endParaRPr lang="en-US" sz="1400" dirty="0" smtClean="0">
              <a:solidFill>
                <a:srgbClr val="00B0F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GB" sz="1400" dirty="0" smtClean="0">
                <a:solidFill>
                  <a:srgbClr val="00B0F0"/>
                </a:solidFill>
              </a:rPr>
              <a:t>Critical components</a:t>
            </a:r>
            <a:endParaRPr lang="en-US" sz="1400" dirty="0" smtClean="0">
              <a:solidFill>
                <a:srgbClr val="00B0F0"/>
              </a:solidFill>
            </a:endParaRPr>
          </a:p>
          <a:p>
            <a:pPr lvl="1">
              <a:buFont typeface="+mj-lt"/>
              <a:buAutoNum type="arabicPeriod"/>
            </a:pPr>
            <a:r>
              <a:rPr lang="en-GB" sz="1400" dirty="0" smtClean="0">
                <a:solidFill>
                  <a:srgbClr val="00B0F0"/>
                </a:solidFill>
              </a:rPr>
              <a:t>Alternatives and key R&amp;D</a:t>
            </a:r>
            <a:endParaRPr lang="en-US" sz="1050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GB" sz="2200" dirty="0" smtClean="0"/>
              <a:t>11. </a:t>
            </a:r>
            <a:r>
              <a:rPr lang="en-GB" sz="1800" dirty="0" smtClean="0"/>
              <a:t>Operation cycle</a:t>
            </a:r>
            <a:endParaRPr lang="en-US" sz="2000" dirty="0" smtClean="0"/>
          </a:p>
          <a:p>
            <a:pPr marL="0" indent="0">
              <a:buNone/>
            </a:pPr>
            <a:r>
              <a:rPr lang="en-GB" sz="1800" dirty="0" smtClean="0"/>
              <a:t>12. Losses</a:t>
            </a:r>
            <a:endParaRPr lang="en-US" sz="1800" dirty="0" smtClean="0"/>
          </a:p>
          <a:p>
            <a:pPr marL="0" indent="0">
              <a:buNone/>
            </a:pPr>
            <a:r>
              <a:rPr lang="en-GB" sz="1800" dirty="0" smtClean="0"/>
              <a:t>13. Ion considerations</a:t>
            </a:r>
            <a:endParaRPr lang="en-US" sz="1800" dirty="0" smtClean="0"/>
          </a:p>
          <a:p>
            <a:pPr marL="0" indent="0">
              <a:buNone/>
            </a:pPr>
            <a:r>
              <a:rPr lang="en-GB" sz="1800" dirty="0" smtClean="0"/>
              <a:t>14. Hadron-lepton option</a:t>
            </a:r>
            <a:endParaRPr lang="en-US" sz="1800" dirty="0" smtClean="0"/>
          </a:p>
          <a:p>
            <a:pPr marL="0" indent="0">
              <a:buNone/>
            </a:pPr>
            <a:r>
              <a:rPr lang="en-GB" sz="1800" dirty="0" smtClean="0"/>
              <a:t>15. Magnets</a:t>
            </a:r>
            <a:endParaRPr lang="en-US" sz="1800" dirty="0" smtClean="0"/>
          </a:p>
          <a:p>
            <a:pPr marL="0" indent="0">
              <a:buNone/>
            </a:pPr>
            <a:r>
              <a:rPr lang="en-GB" sz="1800" dirty="0" smtClean="0"/>
              <a:t>16. </a:t>
            </a:r>
            <a:r>
              <a:rPr lang="en-GB" sz="1800" dirty="0" err="1" smtClean="0"/>
              <a:t>Beamscreen</a:t>
            </a:r>
            <a:endParaRPr lang="en-US" sz="1800" dirty="0" smtClean="0"/>
          </a:p>
          <a:p>
            <a:pPr marL="0" indent="0">
              <a:buNone/>
            </a:pPr>
            <a:r>
              <a:rPr lang="en-GB" sz="1800" dirty="0" smtClean="0"/>
              <a:t>17. Instrumentation</a:t>
            </a:r>
            <a:endParaRPr lang="en-US" sz="1800" dirty="0" smtClean="0"/>
          </a:p>
          <a:p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 rot="17504414">
            <a:off x="6172119" y="4330942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25CBE"/>
                </a:solidFill>
              </a:rPr>
              <a:t>From </a:t>
            </a:r>
            <a:r>
              <a:rPr lang="en-US" sz="1800" dirty="0" smtClean="0">
                <a:solidFill>
                  <a:srgbClr val="025CBE"/>
                </a:solidFill>
                <a:hlinkClick r:id="rId2"/>
              </a:rPr>
              <a:t>FCC design meeting</a:t>
            </a:r>
            <a:r>
              <a:rPr lang="en-US" sz="1800" dirty="0" smtClean="0">
                <a:solidFill>
                  <a:srgbClr val="025CBE"/>
                </a:solidFill>
              </a:rPr>
              <a:t> 14/12/2017</a:t>
            </a:r>
            <a:endParaRPr lang="en-US" sz="1800" dirty="0">
              <a:solidFill>
                <a:srgbClr val="025C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26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 the two collimation chapters?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be discussed: </a:t>
            </a:r>
          </a:p>
          <a:p>
            <a:pPr lvl="1"/>
            <a:r>
              <a:rPr lang="en-US" dirty="0" smtClean="0"/>
              <a:t>We could consider </a:t>
            </a:r>
            <a:r>
              <a:rPr lang="en-US" dirty="0" smtClean="0">
                <a:solidFill>
                  <a:srgbClr val="025CBE"/>
                </a:solidFill>
              </a:rPr>
              <a:t>merging the two collimation chapters, including concept and performance in the same chapter</a:t>
            </a:r>
          </a:p>
          <a:p>
            <a:pPr lvl="2"/>
            <a:r>
              <a:rPr lang="en-US" dirty="0" smtClean="0"/>
              <a:t>Some common points listed in both chapters</a:t>
            </a:r>
          </a:p>
          <a:p>
            <a:pPr lvl="2"/>
            <a:r>
              <a:rPr lang="en-US" dirty="0" smtClean="0"/>
              <a:t>Gives possibly a better understanding if all results on collimation are presented in one place</a:t>
            </a:r>
          </a:p>
          <a:p>
            <a:pPr lvl="1"/>
            <a:r>
              <a:rPr lang="en-US" dirty="0" smtClean="0"/>
              <a:t>Should possibly come after the optics design in chapter 7 (we might rely on the optics), but before single beam current limitations in chapter 8 (which will discuss the impedance effects, so system design should be known)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4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2906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with one collimation chapter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5</a:t>
            </a:fld>
            <a:endParaRPr lang="en-US" altLang="x-none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47712"/>
            <a:ext cx="4953000" cy="4967288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GB" sz="1800" dirty="0" smtClean="0"/>
              <a:t>Parameters </a:t>
            </a:r>
            <a:r>
              <a:rPr lang="en-GB" sz="1800" dirty="0"/>
              <a:t>and Performance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GB" sz="1800" dirty="0"/>
              <a:t>Experimental insertion region concept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GB" sz="1800" dirty="0"/>
              <a:t>RF insertion </a:t>
            </a:r>
            <a:endParaRPr lang="en-GB" sz="1800" dirty="0" smtClean="0"/>
          </a:p>
          <a:p>
            <a:pPr>
              <a:buFont typeface="+mj-lt"/>
              <a:buAutoNum type="arabicPeriod"/>
            </a:pPr>
            <a:r>
              <a:rPr lang="en-GB" sz="1800" dirty="0" smtClean="0"/>
              <a:t>Injection </a:t>
            </a:r>
            <a:r>
              <a:rPr lang="en-GB" sz="1800" dirty="0"/>
              <a:t>and extraction concept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GB" sz="1800" dirty="0"/>
              <a:t>Arc concept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GB" sz="1800" dirty="0"/>
              <a:t>Integrated optics </a:t>
            </a:r>
            <a:r>
              <a:rPr lang="en-GB" sz="1800" dirty="0" smtClean="0"/>
              <a:t>design</a:t>
            </a:r>
          </a:p>
          <a:p>
            <a:pPr>
              <a:buFont typeface="+mj-lt"/>
              <a:buAutoNum type="arabicPeriod"/>
            </a:pPr>
            <a:r>
              <a:rPr lang="en-GB" sz="1800" dirty="0">
                <a:solidFill>
                  <a:srgbClr val="00B0F0"/>
                </a:solidFill>
              </a:rPr>
              <a:t>Collimation: system design and </a:t>
            </a:r>
            <a:r>
              <a:rPr lang="en-GB" sz="1800" dirty="0" smtClean="0">
                <a:solidFill>
                  <a:srgbClr val="00B0F0"/>
                </a:solidFill>
              </a:rPr>
              <a:t>performance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GB" sz="1800" dirty="0"/>
              <a:t>Single beam current </a:t>
            </a:r>
            <a:r>
              <a:rPr lang="en-GB" sz="1800" dirty="0" smtClean="0"/>
              <a:t>limitations</a:t>
            </a:r>
            <a:endParaRPr lang="en-US" sz="18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029200" y="685800"/>
            <a:ext cx="3962400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457200" indent="-457200" algn="l" defTabSz="457200" rtl="0" eaLnBrk="0" fontAlgn="base" hangingPunct="0">
              <a:lnSpc>
                <a:spcPct val="105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400" b="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1pPr>
            <a:lvl2pPr marL="800100" indent="-342900" algn="l" defTabSz="457200" rtl="0" eaLnBrk="0" fontAlgn="base" hangingPunct="0">
              <a:lnSpc>
                <a:spcPct val="105000"/>
              </a:lnSpc>
              <a:spcBef>
                <a:spcPts val="1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20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2pPr>
            <a:lvl3pPr marL="1257300" indent="-342900" algn="l" defTabSz="457200" rtl="0" eaLnBrk="0" fontAlgn="base" hangingPunct="0">
              <a:lnSpc>
                <a:spcPct val="105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3pPr>
            <a:lvl4pPr marL="16573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–"/>
              <a:defRPr sz="16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4pPr>
            <a:lvl5pPr marL="2114550" indent="-28575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defRPr sz="1600">
                <a:solidFill>
                  <a:srgbClr val="000000"/>
                </a:solidFill>
                <a:latin typeface="Corbel" pitchFamily="34" charset="0"/>
                <a:ea typeface="Cambria Math" pitchFamily="18" charset="0"/>
                <a:cs typeface="Arial" pitchFamily="34" charset="0"/>
              </a:defRPr>
            </a:lvl5pPr>
            <a:lvl6pPr marL="25146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6pPr>
            <a:lvl7pPr marL="29718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7pPr>
            <a:lvl8pPr marL="34290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8pPr>
            <a:lvl9pPr marL="3886200" indent="-228600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9. Beam-beam </a:t>
            </a:r>
            <a:r>
              <a:rPr lang="en-GB" sz="1800" dirty="0" smtClean="0"/>
              <a:t>effects</a:t>
            </a:r>
            <a:endParaRPr lang="en-US" sz="1050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GB" sz="2200" dirty="0" smtClean="0"/>
              <a:t>11. </a:t>
            </a:r>
            <a:r>
              <a:rPr lang="en-GB" sz="1800" dirty="0" smtClean="0"/>
              <a:t>Operation cycle</a:t>
            </a:r>
            <a:endParaRPr lang="en-US" sz="2000" dirty="0" smtClean="0"/>
          </a:p>
          <a:p>
            <a:pPr marL="0" indent="0">
              <a:buNone/>
            </a:pPr>
            <a:r>
              <a:rPr lang="en-GB" sz="1800" dirty="0" smtClean="0"/>
              <a:t>12. Losses</a:t>
            </a:r>
            <a:endParaRPr lang="en-US" sz="1800" dirty="0" smtClean="0"/>
          </a:p>
          <a:p>
            <a:pPr marL="0" indent="0">
              <a:buNone/>
            </a:pPr>
            <a:r>
              <a:rPr lang="en-GB" sz="1800" dirty="0" smtClean="0"/>
              <a:t>13. Ion considerations</a:t>
            </a:r>
            <a:endParaRPr lang="en-US" sz="1800" dirty="0" smtClean="0"/>
          </a:p>
          <a:p>
            <a:pPr marL="0" indent="0">
              <a:buNone/>
            </a:pPr>
            <a:r>
              <a:rPr lang="en-GB" sz="1800" dirty="0" smtClean="0"/>
              <a:t>14. Hadron-lepton option</a:t>
            </a:r>
            <a:endParaRPr lang="en-US" sz="1800" dirty="0" smtClean="0"/>
          </a:p>
          <a:p>
            <a:pPr marL="0" indent="0">
              <a:buNone/>
            </a:pPr>
            <a:r>
              <a:rPr lang="en-GB" sz="1800" dirty="0" smtClean="0"/>
              <a:t>15. Magnets</a:t>
            </a:r>
            <a:endParaRPr lang="en-US" sz="1800" dirty="0" smtClean="0"/>
          </a:p>
          <a:p>
            <a:pPr marL="0" indent="0">
              <a:buNone/>
            </a:pPr>
            <a:r>
              <a:rPr lang="en-GB" sz="1800" dirty="0" smtClean="0"/>
              <a:t>16. </a:t>
            </a:r>
            <a:r>
              <a:rPr lang="en-GB" sz="1800" dirty="0" err="1" smtClean="0"/>
              <a:t>Beamscreen</a:t>
            </a:r>
            <a:endParaRPr lang="en-US" sz="1800" dirty="0" smtClean="0"/>
          </a:p>
          <a:p>
            <a:pPr marL="0" indent="0">
              <a:buNone/>
            </a:pPr>
            <a:r>
              <a:rPr lang="en-GB" sz="1800" dirty="0" smtClean="0"/>
              <a:t>17. Instrumentation</a:t>
            </a:r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3149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collimation chapter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6</a:t>
            </a:fld>
            <a:endParaRPr lang="en-US" altLang="x-non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52400" y="914400"/>
            <a:ext cx="8763000" cy="4967288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en-US" sz="2000" dirty="0" smtClean="0"/>
              <a:t>Introduction: roles of collimation, loss specification</a:t>
            </a:r>
            <a:endParaRPr lang="en-US" sz="2000" dirty="0"/>
          </a:p>
          <a:p>
            <a:pPr lvl="0">
              <a:buFont typeface="+mj-lt"/>
              <a:buAutoNum type="arabicPeriod"/>
            </a:pPr>
            <a:r>
              <a:rPr lang="en-US" sz="2000" dirty="0"/>
              <a:t>Baseline collimation concept </a:t>
            </a:r>
            <a:r>
              <a:rPr lang="en-US" sz="2000" dirty="0" smtClean="0"/>
              <a:t>and settings</a:t>
            </a:r>
          </a:p>
          <a:p>
            <a:pPr>
              <a:buFont typeface="+mj-lt"/>
              <a:buAutoNum type="arabicPeriod"/>
            </a:pPr>
            <a:r>
              <a:rPr lang="en-US" sz="2000" dirty="0"/>
              <a:t>Machine </a:t>
            </a:r>
            <a:r>
              <a:rPr lang="en-US" sz="2000" dirty="0" smtClean="0"/>
              <a:t>aperture</a:t>
            </a:r>
            <a:endParaRPr lang="en-US" sz="2000" dirty="0"/>
          </a:p>
          <a:p>
            <a:pPr lvl="0">
              <a:buFont typeface="+mj-lt"/>
              <a:buAutoNum type="arabicPeriod"/>
            </a:pPr>
            <a:r>
              <a:rPr lang="en-US" sz="2000" dirty="0" err="1"/>
              <a:t>Betatron</a:t>
            </a:r>
            <a:r>
              <a:rPr lang="en-US" sz="2000" dirty="0"/>
              <a:t> collimation performance: tracking and protection of cold magnets</a:t>
            </a:r>
          </a:p>
          <a:p>
            <a:pPr lvl="0">
              <a:buFont typeface="+mj-lt"/>
              <a:buAutoNum type="arabicPeriod"/>
            </a:pPr>
            <a:r>
              <a:rPr lang="en-US" sz="2000" dirty="0"/>
              <a:t>Energy deposition in warm </a:t>
            </a:r>
            <a:r>
              <a:rPr lang="en-US" sz="2000" dirty="0" err="1"/>
              <a:t>betatron</a:t>
            </a:r>
            <a:r>
              <a:rPr lang="en-US" sz="2000" dirty="0"/>
              <a:t> </a:t>
            </a:r>
            <a:r>
              <a:rPr lang="en-US" sz="2000" dirty="0" smtClean="0"/>
              <a:t>section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Collimator </a:t>
            </a:r>
            <a:r>
              <a:rPr lang="en-US" sz="2000" dirty="0"/>
              <a:t>robustness  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Off-momentum collimation </a:t>
            </a:r>
            <a:r>
              <a:rPr lang="en-US" sz="2000" dirty="0" smtClean="0"/>
              <a:t>performance</a:t>
            </a:r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IR collimation</a:t>
            </a:r>
            <a:endParaRPr lang="en-US" sz="2000" dirty="0"/>
          </a:p>
          <a:p>
            <a:pPr lvl="0">
              <a:buFont typeface="+mj-lt"/>
              <a:buAutoNum type="arabicPeriod"/>
            </a:pPr>
            <a:r>
              <a:rPr lang="en-US" sz="2000" dirty="0"/>
              <a:t>Passive protection during failures </a:t>
            </a:r>
            <a:endParaRPr lang="en-US" sz="2000" dirty="0" smtClean="0"/>
          </a:p>
          <a:p>
            <a:pPr lvl="0">
              <a:buFont typeface="+mj-lt"/>
              <a:buAutoNum type="arabicPeriod"/>
            </a:pPr>
            <a:r>
              <a:rPr lang="en-US" sz="2000" dirty="0" smtClean="0"/>
              <a:t>Advanced </a:t>
            </a:r>
            <a:r>
              <a:rPr lang="en-US" sz="2000" dirty="0"/>
              <a:t>concepts and key R&amp;D </a:t>
            </a:r>
          </a:p>
          <a:p>
            <a:pPr lvl="0">
              <a:buFont typeface="+mj-lt"/>
              <a:buAutoNum type="arabicPeriod"/>
            </a:pPr>
            <a:r>
              <a:rPr lang="en-US" sz="2000" dirty="0"/>
              <a:t>FCC collimation with heavy ions</a:t>
            </a:r>
          </a:p>
          <a:p>
            <a:pPr lvl="0">
              <a:buFont typeface="+mj-lt"/>
              <a:buAutoNum type="arabicPeriod"/>
            </a:pPr>
            <a:r>
              <a:rPr lang="en-US" sz="2000" dirty="0"/>
              <a:t>Conclusions and outlook </a:t>
            </a:r>
          </a:p>
          <a:p>
            <a:pPr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7" name="Right Brace 6"/>
          <p:cNvSpPr/>
          <p:nvPr/>
        </p:nvSpPr>
        <p:spPr bwMode="auto">
          <a:xfrm>
            <a:off x="5715000" y="914400"/>
            <a:ext cx="609600" cy="838200"/>
          </a:xfrm>
          <a:prstGeom prst="rightBrace">
            <a:avLst/>
          </a:prstGeom>
          <a:noFill/>
          <a:ln w="222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986939"/>
            <a:ext cx="3134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2"/>
                </a:solidFill>
              </a:rPr>
              <a:t>If two chapters are required, </a:t>
            </a:r>
            <a:br>
              <a:rPr lang="en-US" sz="1800" dirty="0" smtClean="0">
                <a:solidFill>
                  <a:schemeClr val="accent2"/>
                </a:solidFill>
              </a:rPr>
            </a:br>
            <a:r>
              <a:rPr lang="en-US" sz="1800" dirty="0" smtClean="0">
                <a:solidFill>
                  <a:schemeClr val="accent2"/>
                </a:solidFill>
              </a:rPr>
              <a:t>this could be the first chapter</a:t>
            </a:r>
            <a:endParaRPr lang="en-US" sz="1800" dirty="0">
              <a:solidFill>
                <a:schemeClr val="accent2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4572000" y="5627132"/>
            <a:ext cx="1066800" cy="0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5660009" y="5410200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Goes in ion chapter?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65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Next slides: look section by section.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work is still needed (red) 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/>
              <a:t>These points are </a:t>
            </a:r>
            <a:r>
              <a:rPr lang="en-US" dirty="0" smtClean="0">
                <a:solidFill>
                  <a:schemeClr val="tx1"/>
                </a:solidFill>
              </a:rPr>
              <a:t>tentative and open for discussion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 didn’t manage to discuss with everyone beforehand – apologies…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7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6990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00112"/>
            <a:ext cx="8763000" cy="4967288"/>
          </a:xfrm>
        </p:spPr>
        <p:txBody>
          <a:bodyPr/>
          <a:lstStyle/>
          <a:p>
            <a:r>
              <a:rPr lang="en-US" sz="2000" dirty="0"/>
              <a:t>Motivation for collimation </a:t>
            </a:r>
            <a:r>
              <a:rPr lang="en-US" sz="2000" dirty="0" smtClean="0"/>
              <a:t>system. What should it be able to handle? Design loss scenarios</a:t>
            </a:r>
          </a:p>
          <a:p>
            <a:pPr lvl="1"/>
            <a:r>
              <a:rPr lang="en-US" sz="1800" dirty="0" err="1"/>
              <a:t>Betatron</a:t>
            </a:r>
            <a:r>
              <a:rPr lang="en-US" sz="1800" dirty="0"/>
              <a:t> halo </a:t>
            </a:r>
            <a:r>
              <a:rPr lang="en-US" sz="1800" dirty="0" smtClean="0"/>
              <a:t>cleaning – prevent quenches. </a:t>
            </a:r>
            <a:r>
              <a:rPr lang="en-US" sz="1800" dirty="0"/>
              <a:t>12 minute lifetime for ~10 s. Mention estimated quench limit</a:t>
            </a:r>
          </a:p>
          <a:p>
            <a:pPr lvl="1"/>
            <a:r>
              <a:rPr lang="en-US" sz="1800" dirty="0" smtClean="0"/>
              <a:t>Off-momentum cleaning: 1% beam loss over 10 s at start of ramp. (mention top energy cases?)</a:t>
            </a:r>
            <a:endParaRPr lang="en-US" sz="1800" dirty="0"/>
          </a:p>
          <a:p>
            <a:pPr lvl="1"/>
            <a:r>
              <a:rPr lang="en-US" sz="1800" dirty="0" smtClean="0"/>
              <a:t>(Clean </a:t>
            </a:r>
            <a:r>
              <a:rPr lang="en-US" sz="1800" dirty="0"/>
              <a:t>physics </a:t>
            </a:r>
            <a:r>
              <a:rPr lang="en-US" sz="1800" dirty="0" smtClean="0"/>
              <a:t>debris: sustain design luminosity without quenches)</a:t>
            </a:r>
            <a:endParaRPr lang="en-US" sz="1800" dirty="0"/>
          </a:p>
          <a:p>
            <a:pPr lvl="1"/>
            <a:r>
              <a:rPr lang="en-US" sz="1800" dirty="0"/>
              <a:t>Localize losses to controlled </a:t>
            </a:r>
            <a:r>
              <a:rPr lang="en-US" sz="1800" dirty="0" smtClean="0"/>
              <a:t>areas and reduction </a:t>
            </a:r>
            <a:r>
              <a:rPr lang="en-US" sz="1800" dirty="0"/>
              <a:t>of total dose</a:t>
            </a:r>
          </a:p>
          <a:p>
            <a:pPr lvl="1"/>
            <a:r>
              <a:rPr lang="en-US" sz="1800" dirty="0" smtClean="0"/>
              <a:t>Passive </a:t>
            </a:r>
            <a:r>
              <a:rPr lang="en-US" sz="1800" dirty="0"/>
              <a:t>protection during </a:t>
            </a:r>
            <a:r>
              <a:rPr lang="en-US" sz="1800" dirty="0" smtClean="0"/>
              <a:t>failures: asynchronous beam dump (injection failure?)</a:t>
            </a:r>
            <a:endParaRPr lang="en-US" sz="1800" dirty="0"/>
          </a:p>
          <a:p>
            <a:pPr lvl="1"/>
            <a:r>
              <a:rPr lang="en-US" sz="1800" dirty="0" smtClean="0"/>
              <a:t>Keep experimental background at acceptable level</a:t>
            </a:r>
          </a:p>
          <a:p>
            <a:pPr lvl="1"/>
            <a:r>
              <a:rPr lang="en-US" sz="1800" dirty="0" smtClean="0"/>
              <a:t>… All while not violating impedance constraints</a:t>
            </a:r>
          </a:p>
          <a:p>
            <a:pPr lvl="1"/>
            <a:r>
              <a:rPr lang="en-US" sz="1800" dirty="0" smtClean="0"/>
              <a:t>Maybe brief recap of LHC experience for each point and LHC references</a:t>
            </a:r>
          </a:p>
          <a:p>
            <a:pPr lvl="1"/>
            <a:endParaRPr lang="en-US" sz="1800" dirty="0"/>
          </a:p>
          <a:p>
            <a:pPr lvl="2"/>
            <a:endParaRPr lang="en-US" sz="18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8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52743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Baseline collimation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747712"/>
            <a:ext cx="8763000" cy="4967288"/>
          </a:xfrm>
        </p:spPr>
        <p:txBody>
          <a:bodyPr/>
          <a:lstStyle/>
          <a:p>
            <a:r>
              <a:rPr lang="en-US" dirty="0"/>
              <a:t>Basic principles: scaled LHC system, multi-stage system with double-jaw collimators</a:t>
            </a:r>
          </a:p>
          <a:p>
            <a:r>
              <a:rPr lang="en-US" dirty="0" smtClean="0"/>
              <a:t>Collimator layouts in </a:t>
            </a:r>
            <a:r>
              <a:rPr lang="en-US" dirty="0" err="1" smtClean="0"/>
              <a:t>betatron</a:t>
            </a:r>
            <a:r>
              <a:rPr lang="en-US" dirty="0" smtClean="0"/>
              <a:t> and momentum cleaning insertions. </a:t>
            </a:r>
            <a:endParaRPr lang="en-US" dirty="0" smtClean="0"/>
          </a:p>
          <a:p>
            <a:r>
              <a:rPr lang="en-US" dirty="0" smtClean="0"/>
              <a:t>Brief </a:t>
            </a:r>
            <a:r>
              <a:rPr lang="en-US" dirty="0"/>
              <a:t>recap of optics </a:t>
            </a:r>
            <a:endParaRPr lang="en-US" dirty="0" smtClean="0"/>
          </a:p>
          <a:p>
            <a:pPr lvl="1"/>
            <a:r>
              <a:rPr lang="en-US" dirty="0" smtClean="0"/>
              <a:t>To be discussed: do we make a separate section on collimation optics?</a:t>
            </a:r>
            <a:endParaRPr lang="en-US" dirty="0"/>
          </a:p>
          <a:p>
            <a:r>
              <a:rPr lang="en-US" dirty="0"/>
              <a:t>Collimation hierarchy, list of all collimators (material, length, orientation, s-position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Collimator design inherited from LHC / HL-LHC</a:t>
            </a:r>
            <a:endParaRPr lang="en-US" dirty="0"/>
          </a:p>
          <a:p>
            <a:r>
              <a:rPr lang="en-US" dirty="0"/>
              <a:t>Collimator settings through the cycle</a:t>
            </a:r>
          </a:p>
          <a:p>
            <a:r>
              <a:rPr lang="en-US" dirty="0" smtClean="0"/>
              <a:t>Impedance – mentioned in other chapter?</a:t>
            </a:r>
            <a:r>
              <a:rPr lang="en-US" b="1" dirty="0" smtClean="0"/>
              <a:t> </a:t>
            </a:r>
          </a:p>
          <a:p>
            <a:endParaRPr lang="en-US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2018.03.12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9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56845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178840</TotalTime>
  <Words>1546</Words>
  <Application>Microsoft Office PowerPoint</Application>
  <PresentationFormat>On-screen Show (4:3)</PresentationFormat>
  <Paragraphs>239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Scope</vt:lpstr>
      <vt:lpstr>Overall structure from D. Schulte</vt:lpstr>
      <vt:lpstr>Merge the two collimation chapters?</vt:lpstr>
      <vt:lpstr>Structure with one collimation chapter</vt:lpstr>
      <vt:lpstr>Outline of collimation chapter</vt:lpstr>
      <vt:lpstr>Overview of sections</vt:lpstr>
      <vt:lpstr>1. Introduction</vt:lpstr>
      <vt:lpstr>2. Baseline collimation concept</vt:lpstr>
      <vt:lpstr>3. Machine aperture</vt:lpstr>
      <vt:lpstr>4. Betatron collimation performance</vt:lpstr>
      <vt:lpstr>5. Energy deposition in warm betatron section</vt:lpstr>
      <vt:lpstr>6. Collimator robustness</vt:lpstr>
      <vt:lpstr>7. Off-momentum collimation performance</vt:lpstr>
      <vt:lpstr>8. Passive protection during failures </vt:lpstr>
      <vt:lpstr>9. IR collimation</vt:lpstr>
      <vt:lpstr>10. Advanced concepts and key R&amp;D </vt:lpstr>
      <vt:lpstr>11. FCC collimation with heavy ions</vt:lpstr>
      <vt:lpstr>Summary of outstanding studies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rbruce</dc:creator>
  <cp:lastModifiedBy>Rodeirk B</cp:lastModifiedBy>
  <cp:revision>2415</cp:revision>
  <cp:lastPrinted>1601-01-01T00:00:00Z</cp:lastPrinted>
  <dcterms:created xsi:type="dcterms:W3CDTF">2006-01-30T12:50:40Z</dcterms:created>
  <dcterms:modified xsi:type="dcterms:W3CDTF">2018-03-12T17:08:31Z</dcterms:modified>
</cp:coreProperties>
</file>