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8" r:id="rId3"/>
    <p:sldId id="275" r:id="rId4"/>
    <p:sldId id="276" r:id="rId5"/>
    <p:sldId id="257" r:id="rId6"/>
    <p:sldId id="271" r:id="rId7"/>
    <p:sldId id="270" r:id="rId8"/>
    <p:sldId id="258" r:id="rId9"/>
    <p:sldId id="277" r:id="rId10"/>
    <p:sldId id="259" r:id="rId11"/>
    <p:sldId id="274" r:id="rId12"/>
    <p:sldId id="272" r:id="rId13"/>
    <p:sldId id="279" r:id="rId14"/>
    <p:sldId id="281" r:id="rId15"/>
    <p:sldId id="282" r:id="rId16"/>
    <p:sldId id="273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00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464" y="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3D213-29DC-5442-9324-E0DF722A1275}" type="datetimeFigureOut">
              <a:rPr lang="en-US" smtClean="0"/>
              <a:t>10/29/09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51FE2-3D67-264D-960C-9876EA6048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534E6-A0F7-844B-8954-AC378749634C}" type="datetimeFigureOut">
              <a:rPr lang="en-US" smtClean="0"/>
              <a:t>10/29/09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685B5-FA7D-0C4C-AE18-A1F9D1E953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4198C-0F78-274C-913E-A56785A78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AE3C0-5DFC-7348-AE10-D37CEB29B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85984-92F3-BB4C-9CF4-1D33E5E46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C5958-8FCC-B646-89C6-F94B36F2B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64168-8D51-8145-AD15-EB45F59FA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4D3DE-C13F-5649-BBAF-17C47D4DA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84A47-F1F2-AC46-A1C9-B0FDD4DA0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A549C-B210-824F-9069-64E4A9860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39038-2EB8-E04D-BC1F-68FA1B8E58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2179D-53F9-B644-9E98-73DE38D26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5DF05-09B5-104C-8EBA-B6960997E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2AD0414-81D7-7B40-B555-4F93436728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6"/>
          <p:cNvSpPr txBox="1">
            <a:spLocks noChangeArrowheads="1"/>
          </p:cNvSpPr>
          <p:nvPr/>
        </p:nvSpPr>
        <p:spPr bwMode="auto">
          <a:xfrm>
            <a:off x="700202" y="1524000"/>
            <a:ext cx="7821973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err="1" smtClean="0"/>
              <a:t>Xrootd</a:t>
            </a:r>
            <a:r>
              <a:rPr lang="en-US" sz="4000" b="1" dirty="0" smtClean="0"/>
              <a:t>, </a:t>
            </a:r>
            <a:r>
              <a:rPr lang="en-US" sz="4000" b="1" dirty="0" err="1" smtClean="0"/>
              <a:t>XrootdFS</a:t>
            </a:r>
            <a:r>
              <a:rPr lang="en-US" sz="4000" b="1" dirty="0" smtClean="0"/>
              <a:t> and </a:t>
            </a:r>
            <a:r>
              <a:rPr lang="en-US" sz="4000" b="1" dirty="0" err="1" smtClean="0"/>
              <a:t>BeStMan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sz="2800" dirty="0"/>
              <a:t>Wei Yang</a:t>
            </a:r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 smtClean="0"/>
          </a:p>
          <a:p>
            <a:pPr algn="ctr"/>
            <a:r>
              <a:rPr lang="en-US" sz="1600" dirty="0" smtClean="0"/>
              <a:t>2009-10-30 US ATALS Tier 3 meeting, ANL</a:t>
            </a: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4198C-0F78-274C-913E-A56785A7860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609600" y="457200"/>
            <a:ext cx="815340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b="1" dirty="0" err="1" smtClean="0"/>
              <a:t>XrootdFS</a:t>
            </a:r>
            <a:r>
              <a:rPr lang="en-US" sz="2400" b="1" dirty="0" smtClean="0"/>
              <a:t>, </a:t>
            </a:r>
            <a:r>
              <a:rPr lang="en-US" sz="2400" b="1" dirty="0"/>
              <a:t>cont’d</a:t>
            </a:r>
          </a:p>
          <a:p>
            <a:endParaRPr lang="en-US" sz="1000" b="1" dirty="0" smtClean="0"/>
          </a:p>
          <a:p>
            <a:endParaRPr lang="en-US" sz="1000" b="1" dirty="0" smtClean="0"/>
          </a:p>
          <a:p>
            <a:r>
              <a:rPr lang="en-US" sz="2000" dirty="0"/>
              <a:t>File system interface for </a:t>
            </a:r>
            <a:r>
              <a:rPr lang="en-US" sz="2000" dirty="0" err="1"/>
              <a:t>Xrootd</a:t>
            </a:r>
            <a:endParaRPr lang="en-US" sz="1000" dirty="0"/>
          </a:p>
          <a:p>
            <a:pPr lvl="1"/>
            <a:r>
              <a:rPr lang="en-US" sz="2000" dirty="0"/>
              <a:t>Mount the </a:t>
            </a:r>
            <a:r>
              <a:rPr lang="en-US" sz="2000" dirty="0" err="1"/>
              <a:t>Xrootd</a:t>
            </a:r>
            <a:r>
              <a:rPr lang="en-US" sz="2000" dirty="0"/>
              <a:t> cluster on client host’s local file system tree</a:t>
            </a:r>
          </a:p>
          <a:p>
            <a:endParaRPr lang="en-US" sz="1000" dirty="0"/>
          </a:p>
          <a:p>
            <a:r>
              <a:rPr lang="en-US" sz="2000" dirty="0"/>
              <a:t>Provide standard </a:t>
            </a:r>
            <a:r>
              <a:rPr lang="en-US" sz="2000" dirty="0" err="1"/>
              <a:t>Posix</a:t>
            </a:r>
            <a:r>
              <a:rPr lang="en-US" sz="2000" dirty="0"/>
              <a:t> I/O interface to the </a:t>
            </a:r>
            <a:r>
              <a:rPr lang="en-US" sz="2000" dirty="0" err="1"/>
              <a:t>Xrootd</a:t>
            </a:r>
            <a:r>
              <a:rPr lang="en-US" sz="2000" dirty="0"/>
              <a:t> cluster</a:t>
            </a:r>
          </a:p>
          <a:p>
            <a:pPr lvl="1">
              <a:buFont typeface="Wingdings" charset="2"/>
              <a:buChar char="§"/>
            </a:pPr>
            <a:r>
              <a:rPr lang="en-US" sz="2000" dirty="0"/>
              <a:t>  open(), close(), read(), write(), </a:t>
            </a:r>
            <a:r>
              <a:rPr lang="en-US" sz="2000" dirty="0" err="1"/>
              <a:t>lseek</a:t>
            </a:r>
            <a:r>
              <a:rPr lang="en-US" sz="2000" dirty="0"/>
              <a:t>(), unlink(), rename()</a:t>
            </a:r>
          </a:p>
          <a:p>
            <a:pPr lvl="1">
              <a:buFont typeface="Wingdings" charset="2"/>
              <a:buChar char="§"/>
            </a:pPr>
            <a:r>
              <a:rPr lang="en-US" sz="2000" dirty="0"/>
              <a:t>  </a:t>
            </a:r>
            <a:r>
              <a:rPr lang="en-US" sz="2000" dirty="0" err="1"/>
              <a:t>opendir</a:t>
            </a:r>
            <a:r>
              <a:rPr lang="en-US" sz="2000" dirty="0"/>
              <a:t>(), </a:t>
            </a:r>
            <a:r>
              <a:rPr lang="en-US" sz="2000" dirty="0" err="1"/>
              <a:t>closedir</a:t>
            </a:r>
            <a:r>
              <a:rPr lang="en-US" sz="2000" dirty="0"/>
              <a:t>(), </a:t>
            </a:r>
            <a:r>
              <a:rPr lang="en-US" sz="2000" dirty="0" err="1"/>
              <a:t>readdir</a:t>
            </a:r>
            <a:r>
              <a:rPr lang="en-US" sz="2000" dirty="0"/>
              <a:t>(), </a:t>
            </a:r>
            <a:r>
              <a:rPr lang="en-US" sz="2000" dirty="0" err="1"/>
              <a:t>mkdir</a:t>
            </a:r>
            <a:r>
              <a:rPr lang="en-US" sz="2000" dirty="0"/>
              <a:t>()</a:t>
            </a:r>
          </a:p>
          <a:p>
            <a:endParaRPr lang="en-US" sz="1000" dirty="0"/>
          </a:p>
          <a:p>
            <a:r>
              <a:rPr lang="en-US" sz="2000" dirty="0">
                <a:solidFill>
                  <a:srgbClr val="33CC33"/>
                </a:solidFill>
              </a:rPr>
              <a:t>Work with most UNIX commands/tools</a:t>
            </a:r>
          </a:p>
          <a:p>
            <a:pPr lvl="1">
              <a:buFont typeface="Wingdings" charset="2"/>
              <a:buChar char="§"/>
            </a:pPr>
            <a:r>
              <a:rPr lang="en-US" sz="2000" dirty="0"/>
              <a:t>  </a:t>
            </a:r>
            <a:r>
              <a:rPr lang="en-US" sz="2000" dirty="0" err="1"/>
              <a:t>cd</a:t>
            </a:r>
            <a:r>
              <a:rPr lang="en-US" sz="2000" dirty="0"/>
              <a:t>, </a:t>
            </a:r>
            <a:r>
              <a:rPr lang="en-US" sz="2000" dirty="0" err="1"/>
              <a:t>ls</a:t>
            </a:r>
            <a:r>
              <a:rPr lang="en-US" sz="2000" dirty="0"/>
              <a:t>, cp, </a:t>
            </a:r>
            <a:r>
              <a:rPr lang="en-US" sz="2000" dirty="0" err="1"/>
              <a:t>rm</a:t>
            </a:r>
            <a:r>
              <a:rPr lang="en-US" sz="2000" dirty="0"/>
              <a:t>, </a:t>
            </a:r>
            <a:r>
              <a:rPr lang="en-US" sz="2000" dirty="0" err="1"/>
              <a:t>mkdir</a:t>
            </a:r>
            <a:r>
              <a:rPr lang="en-US" sz="2000" dirty="0"/>
              <a:t>, cat, </a:t>
            </a:r>
            <a:r>
              <a:rPr lang="en-US" sz="2000" dirty="0" err="1"/>
              <a:t>grep</a:t>
            </a:r>
            <a:r>
              <a:rPr lang="en-US" sz="2000" dirty="0"/>
              <a:t>, find</a:t>
            </a:r>
          </a:p>
          <a:p>
            <a:pPr lvl="1">
              <a:buFont typeface="Wingdings" charset="2"/>
              <a:buChar char="§"/>
            </a:pPr>
            <a:r>
              <a:rPr lang="en-US" sz="2000" dirty="0"/>
              <a:t>  </a:t>
            </a:r>
            <a:r>
              <a:rPr lang="en-US" sz="2000" dirty="0" err="1"/>
              <a:t>ssh/sftp</a:t>
            </a:r>
            <a:r>
              <a:rPr lang="en-US" sz="2000" dirty="0"/>
              <a:t> server, </a:t>
            </a:r>
            <a:r>
              <a:rPr lang="en-US" sz="2000" dirty="0" err="1"/>
              <a:t>gridftp</a:t>
            </a:r>
            <a:r>
              <a:rPr lang="en-US" sz="2000" dirty="0"/>
              <a:t> server, SRM, </a:t>
            </a:r>
            <a:r>
              <a:rPr lang="en-US" sz="2000" dirty="0" err="1"/>
              <a:t>xrootd</a:t>
            </a:r>
            <a:r>
              <a:rPr lang="en-US" sz="2000" dirty="0"/>
              <a:t> server</a:t>
            </a:r>
          </a:p>
          <a:p>
            <a:pPr lvl="1">
              <a:buFont typeface="Wingdings" charset="2"/>
              <a:buChar char="§"/>
            </a:pPr>
            <a:r>
              <a:rPr lang="en-US" sz="2000" dirty="0"/>
              <a:t>  </a:t>
            </a:r>
            <a:r>
              <a:rPr lang="en-US" sz="2000" dirty="0" err="1"/>
              <a:t>scp/sftp</a:t>
            </a:r>
            <a:r>
              <a:rPr lang="en-US" sz="2000" dirty="0"/>
              <a:t>, </a:t>
            </a:r>
            <a:r>
              <a:rPr lang="en-US" sz="2000" dirty="0" err="1"/>
              <a:t>gridftp</a:t>
            </a:r>
            <a:r>
              <a:rPr lang="en-US" sz="2000" dirty="0"/>
              <a:t> clients, SRM clients, ATLAS </a:t>
            </a:r>
            <a:r>
              <a:rPr lang="en-US" sz="2000" b="1" dirty="0">
                <a:solidFill>
                  <a:srgbClr val="FF0000"/>
                </a:solidFill>
              </a:rPr>
              <a:t>dq2 clients</a:t>
            </a:r>
          </a:p>
          <a:p>
            <a:endParaRPr lang="en-US" sz="1000" dirty="0"/>
          </a:p>
          <a:p>
            <a:r>
              <a:rPr lang="en-US" sz="2000" dirty="0">
                <a:solidFill>
                  <a:srgbClr val="FF0000"/>
                </a:solidFill>
              </a:rPr>
              <a:t>Be aware:</a:t>
            </a:r>
            <a:r>
              <a:rPr lang="en-US" sz="2000" dirty="0"/>
              <a:t>  no file locking, no ownership/protection</a:t>
            </a:r>
          </a:p>
          <a:p>
            <a:r>
              <a:rPr lang="en-US" sz="2000" dirty="0"/>
              <a:t>                  file creation delay</a:t>
            </a:r>
          </a:p>
          <a:p>
            <a:r>
              <a:rPr lang="en-US" sz="2000" dirty="0"/>
              <a:t>                  some UNIX command are not scalable, e.g. find, </a:t>
            </a:r>
            <a:r>
              <a:rPr lang="en-US" sz="2000" dirty="0" err="1"/>
              <a:t>ls</a:t>
            </a:r>
            <a:endParaRPr lang="en-US" sz="2000" dirty="0"/>
          </a:p>
          <a:p>
            <a:r>
              <a:rPr lang="en-US" sz="2000" dirty="0"/>
              <a:t>                  cp is slow (due to small I/O block size</a:t>
            </a:r>
            <a:r>
              <a:rPr lang="en-US" sz="2000" dirty="0" smtClean="0"/>
              <a:t>) </a:t>
            </a:r>
            <a:r>
              <a:rPr lang="en-US" sz="2000" dirty="0" err="1" smtClean="0">
                <a:latin typeface="Wingdings"/>
                <a:ea typeface="Wingdings"/>
                <a:cs typeface="Wingdings"/>
              </a:rPr>
              <a:t></a:t>
            </a:r>
            <a:r>
              <a:rPr lang="en-US" sz="2000" dirty="0" smtClean="0">
                <a:latin typeface="Wingdings"/>
                <a:ea typeface="Wingdings"/>
                <a:cs typeface="Wingdings"/>
              </a:rPr>
              <a:t> </a:t>
            </a:r>
            <a:r>
              <a:rPr lang="en-US" sz="2000" b="1" dirty="0" smtClean="0"/>
              <a:t>no longer true</a:t>
            </a:r>
          </a:p>
          <a:p>
            <a:endParaRPr lang="en-US" sz="1000" dirty="0" smtClean="0"/>
          </a:p>
          <a:p>
            <a:r>
              <a:rPr lang="en-US" sz="2000" dirty="0" smtClean="0"/>
              <a:t>R</a:t>
            </a:r>
            <a:r>
              <a:rPr lang="en-US" sz="2000" dirty="0" smtClean="0"/>
              <a:t>educe # of network connections to </a:t>
            </a:r>
            <a:r>
              <a:rPr lang="en-US" sz="2000" dirty="0" err="1" smtClean="0"/>
              <a:t>Xrootd</a:t>
            </a:r>
            <a:r>
              <a:rPr lang="en-US" sz="2000" dirty="0" smtClean="0"/>
              <a:t> data server</a:t>
            </a:r>
          </a:p>
          <a:p>
            <a:r>
              <a:rPr lang="en-US" sz="2000" dirty="0" smtClean="0"/>
              <a:t>More </a:t>
            </a:r>
            <a:r>
              <a:rPr lang="en-US" sz="2000" dirty="0"/>
              <a:t>overhead on I/O </a:t>
            </a:r>
            <a:r>
              <a:rPr lang="en-US" sz="2000" dirty="0" err="1" smtClean="0"/>
              <a:t>performanc</a:t>
            </a:r>
            <a:endParaRPr lang="en-US" sz="2000" dirty="0" smtClean="0"/>
          </a:p>
          <a:p>
            <a:endParaRPr lang="en-US" sz="2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439038-2EB8-E04D-BC1F-68FA1B8E58F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85800" y="2819400"/>
            <a:ext cx="1981200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Xrootd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990600" y="2286000"/>
            <a:ext cx="1371600" cy="533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redirector</a:t>
            </a:r>
          </a:p>
        </p:txBody>
      </p:sp>
      <p:sp>
        <p:nvSpPr>
          <p:cNvPr id="4" name="Oval 3"/>
          <p:cNvSpPr/>
          <p:nvPr/>
        </p:nvSpPr>
        <p:spPr>
          <a:xfrm>
            <a:off x="3276600" y="3733800"/>
            <a:ext cx="2286000" cy="9906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charset="-128"/>
                <a:cs typeface="ＭＳ Ｐゴシック" charset="-128"/>
              </a:rPr>
              <a:t>Xrootd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charset="-128"/>
                <a:cs typeface="ＭＳ Ｐゴシック" charset="-128"/>
              </a:rPr>
              <a:t> (CNS)</a:t>
            </a:r>
          </a:p>
        </p:txBody>
      </p:sp>
      <p:sp>
        <p:nvSpPr>
          <p:cNvPr id="5" name="12-Point Star 4"/>
          <p:cNvSpPr/>
          <p:nvPr/>
        </p:nvSpPr>
        <p:spPr>
          <a:xfrm>
            <a:off x="6705600" y="2095500"/>
            <a:ext cx="2209800" cy="990600"/>
          </a:xfrm>
          <a:prstGeom prst="star12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XrootdFS</a:t>
            </a:r>
          </a:p>
        </p:txBody>
      </p:sp>
      <p:sp>
        <p:nvSpPr>
          <p:cNvPr id="6" name="12-Point Star 5"/>
          <p:cNvSpPr/>
          <p:nvPr/>
        </p:nvSpPr>
        <p:spPr>
          <a:xfrm>
            <a:off x="6248400" y="2286000"/>
            <a:ext cx="2209800" cy="990600"/>
          </a:xfrm>
          <a:prstGeom prst="star12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XrootdFS</a:t>
            </a:r>
          </a:p>
        </p:txBody>
      </p:sp>
      <p:sp>
        <p:nvSpPr>
          <p:cNvPr id="7" name="12-Point Star 6"/>
          <p:cNvSpPr/>
          <p:nvPr/>
        </p:nvSpPr>
        <p:spPr>
          <a:xfrm>
            <a:off x="5791200" y="2514600"/>
            <a:ext cx="2209800" cy="990600"/>
          </a:xfrm>
          <a:prstGeom prst="star12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dirty="0" err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XrootdFS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Cloud Callout 7"/>
          <p:cNvSpPr/>
          <p:nvPr/>
        </p:nvSpPr>
        <p:spPr>
          <a:xfrm>
            <a:off x="3733800" y="609600"/>
            <a:ext cx="2286000" cy="838200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rgbClr val="0D0D0D"/>
                </a:solidFill>
                <a:ea typeface="ＭＳ Ｐゴシック" charset="-128"/>
                <a:cs typeface="ＭＳ Ｐゴシック" charset="-128"/>
              </a:rPr>
              <a:t>User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2362200" y="1295400"/>
            <a:ext cx="16002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H="1">
            <a:off x="5638800" y="1447800"/>
            <a:ext cx="12192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7"/>
          </p:cNvCxnSpPr>
          <p:nvPr/>
        </p:nvCxnSpPr>
        <p:spPr>
          <a:xfrm rot="10800000" flipV="1">
            <a:off x="2667000" y="3009900"/>
            <a:ext cx="31242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2" idx="2"/>
          </p:cNvCxnSpPr>
          <p:nvPr/>
        </p:nvCxnSpPr>
        <p:spPr>
          <a:xfrm rot="16200000" flipH="1">
            <a:off x="2286000" y="3124200"/>
            <a:ext cx="381000" cy="1600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5"/>
          </p:cNvCxnSpPr>
          <p:nvPr/>
        </p:nvCxnSpPr>
        <p:spPr>
          <a:xfrm rot="5400000">
            <a:off x="5615146" y="3233896"/>
            <a:ext cx="523558" cy="9334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29"/>
          <p:cNvSpPr txBox="1">
            <a:spLocks noChangeArrowheads="1"/>
          </p:cNvSpPr>
          <p:nvPr/>
        </p:nvSpPr>
        <p:spPr bwMode="auto">
          <a:xfrm>
            <a:off x="609600" y="457200"/>
            <a:ext cx="22850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dirty="0" err="1" smtClean="0">
                <a:latin typeface="Calibri" charset="0"/>
              </a:rPr>
              <a:t>XrootdFS</a:t>
            </a:r>
            <a:r>
              <a:rPr lang="en-US" sz="2400" b="1" dirty="0" smtClean="0">
                <a:latin typeface="Calibri" charset="0"/>
              </a:rPr>
              <a:t>, cont’d</a:t>
            </a:r>
            <a:endParaRPr lang="en-US" sz="2400" b="1" dirty="0">
              <a:latin typeface="Calibri" charset="0"/>
            </a:endParaRPr>
          </a:p>
        </p:txBody>
      </p:sp>
      <p:sp>
        <p:nvSpPr>
          <p:cNvPr id="15" name="TextBox 30"/>
          <p:cNvSpPr txBox="1">
            <a:spLocks noChangeArrowheads="1"/>
          </p:cNvSpPr>
          <p:nvPr/>
        </p:nvSpPr>
        <p:spPr bwMode="auto">
          <a:xfrm>
            <a:off x="990600" y="5029200"/>
            <a:ext cx="74596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Calibri" charset="0"/>
              </a:rPr>
              <a:t>Each Xrootd data server contains part of the directory tree</a:t>
            </a:r>
          </a:p>
          <a:p>
            <a:r>
              <a:rPr lang="en-US" sz="2400">
                <a:latin typeface="Calibri" charset="0"/>
              </a:rPr>
              <a:t>CNS has a complete directory tree, with shadow files</a:t>
            </a:r>
          </a:p>
          <a:p>
            <a:endParaRPr lang="en-US" sz="1200">
              <a:latin typeface="Calibri" charset="0"/>
            </a:endParaRPr>
          </a:p>
          <a:p>
            <a:r>
              <a:rPr lang="en-US" sz="2400">
                <a:solidFill>
                  <a:srgbClr val="3366FF"/>
                </a:solidFill>
                <a:latin typeface="Calibri" charset="0"/>
              </a:rPr>
              <a:t>http://wt2.slac.stanford.edu/xrootdfs/xrootdfs.html</a:t>
            </a:r>
          </a:p>
        </p:txBody>
      </p:sp>
      <p:sp>
        <p:nvSpPr>
          <p:cNvPr id="16" name="TextBox 31"/>
          <p:cNvSpPr txBox="1">
            <a:spLocks noChangeArrowheads="1"/>
          </p:cNvSpPr>
          <p:nvPr/>
        </p:nvSpPr>
        <p:spPr bwMode="auto">
          <a:xfrm>
            <a:off x="685800" y="3886200"/>
            <a:ext cx="259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XrdCnsd forward </a:t>
            </a:r>
          </a:p>
          <a:p>
            <a:r>
              <a:rPr lang="en-US">
                <a:latin typeface="Calibri" charset="0"/>
              </a:rPr>
              <a:t>create(), closew(), mkdir() </a:t>
            </a:r>
          </a:p>
        </p:txBody>
      </p:sp>
      <p:cxnSp>
        <p:nvCxnSpPr>
          <p:cNvPr id="17" name="Shape 16"/>
          <p:cNvCxnSpPr>
            <a:stCxn id="3" idx="3"/>
            <a:endCxn id="4" idx="0"/>
          </p:cNvCxnSpPr>
          <p:nvPr/>
        </p:nvCxnSpPr>
        <p:spPr>
          <a:xfrm>
            <a:off x="2362200" y="2552700"/>
            <a:ext cx="2057400" cy="1181100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stCxn id="3" idx="3"/>
            <a:endCxn id="2" idx="3"/>
          </p:cNvCxnSpPr>
          <p:nvPr/>
        </p:nvCxnSpPr>
        <p:spPr>
          <a:xfrm>
            <a:off x="2362200" y="2552700"/>
            <a:ext cx="304800" cy="723900"/>
          </a:xfrm>
          <a:prstGeom prst="curvedConnector3">
            <a:avLst>
              <a:gd name="adj1" fmla="val 175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36"/>
          <p:cNvSpPr txBox="1">
            <a:spLocks noChangeArrowheads="1"/>
          </p:cNvSpPr>
          <p:nvPr/>
        </p:nvSpPr>
        <p:spPr bwMode="auto">
          <a:xfrm>
            <a:off x="2667000" y="1981200"/>
            <a:ext cx="36782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Redirector broadcasts unlink(), </a:t>
            </a:r>
          </a:p>
          <a:p>
            <a:r>
              <a:rPr lang="en-US">
                <a:latin typeface="Calibri" charset="0"/>
              </a:rPr>
              <a:t>         rename(), rmdir() and truncate()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439038-2EB8-E04D-BC1F-68FA1B8E58F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381000" y="304800"/>
            <a:ext cx="85344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b="1" dirty="0" err="1">
                <a:latin typeface="Calibri" charset="0"/>
              </a:rPr>
              <a:t>XrootdFS</a:t>
            </a:r>
            <a:r>
              <a:rPr lang="en-US" sz="2400" b="1" dirty="0">
                <a:latin typeface="Calibri" charset="0"/>
              </a:rPr>
              <a:t> </a:t>
            </a:r>
            <a:r>
              <a:rPr lang="en-US" sz="2400" b="1" dirty="0" smtClean="0">
                <a:latin typeface="Calibri" charset="0"/>
              </a:rPr>
              <a:t>Configuration</a:t>
            </a:r>
          </a:p>
          <a:p>
            <a:endParaRPr lang="en-US" sz="800" b="1" dirty="0" smtClean="0">
              <a:latin typeface="Calibri" charset="0"/>
            </a:endParaRPr>
          </a:p>
          <a:p>
            <a:r>
              <a:rPr lang="en-US" b="1" dirty="0" smtClean="0">
                <a:solidFill>
                  <a:srgbClr val="008000"/>
                </a:solidFill>
                <a:latin typeface="Calibri" charset="0"/>
              </a:rPr>
              <a:t>($VDT_LOCATION/</a:t>
            </a:r>
            <a:r>
              <a:rPr lang="en-US" b="1" dirty="0" err="1" smtClean="0">
                <a:solidFill>
                  <a:srgbClr val="008000"/>
                </a:solidFill>
                <a:latin typeface="Calibri" charset="0"/>
              </a:rPr>
              <a:t>xrootdfs/bin/start.sh</a:t>
            </a:r>
            <a:r>
              <a:rPr lang="en-US" b="1" dirty="0" smtClean="0">
                <a:solidFill>
                  <a:srgbClr val="008000"/>
                </a:solidFill>
                <a:latin typeface="Calibri" charset="0"/>
              </a:rPr>
              <a:t>)</a:t>
            </a:r>
          </a:p>
          <a:p>
            <a:endParaRPr lang="en-US" sz="800" dirty="0">
              <a:latin typeface="Calibri" charset="0"/>
            </a:endParaRPr>
          </a:p>
          <a:p>
            <a:r>
              <a:rPr lang="en-US" sz="2400" dirty="0" err="1">
                <a:latin typeface="Calibri" charset="0"/>
              </a:rPr>
              <a:t>XrootdFS</a:t>
            </a:r>
            <a:r>
              <a:rPr lang="en-US" sz="2400" dirty="0">
                <a:latin typeface="Calibri" charset="0"/>
              </a:rPr>
              <a:t> is a </a:t>
            </a:r>
            <a:r>
              <a:rPr lang="en-US" sz="2400" dirty="0" err="1">
                <a:latin typeface="Calibri" charset="0"/>
              </a:rPr>
              <a:t>Xrootd</a:t>
            </a:r>
            <a:r>
              <a:rPr lang="en-US" sz="2400" dirty="0">
                <a:latin typeface="Calibri" charset="0"/>
              </a:rPr>
              <a:t> client. The following script starts </a:t>
            </a:r>
            <a:r>
              <a:rPr lang="en-US" sz="2400" dirty="0" err="1">
                <a:latin typeface="Calibri" charset="0"/>
              </a:rPr>
              <a:t>XrootdFS</a:t>
            </a:r>
            <a:endParaRPr lang="en-US" sz="2400" dirty="0">
              <a:latin typeface="Calibri" charset="0"/>
            </a:endParaRPr>
          </a:p>
          <a:p>
            <a:endParaRPr lang="en-US" sz="1200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export LD_LIBRARY_PATH=${LD_LIBRARY_PATH}: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/opt</a:t>
            </a: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/</a:t>
            </a:r>
            <a:r>
              <a:rPr lang="en-US" dirty="0" err="1" smtClean="0">
                <a:solidFill>
                  <a:srgbClr val="0000FF"/>
                </a:solidFill>
                <a:latin typeface="Calibri" charset="0"/>
              </a:rPr>
              <a:t>vdt/xrootd</a:t>
            </a:r>
            <a:r>
              <a:rPr lang="en-US" dirty="0" err="1">
                <a:solidFill>
                  <a:srgbClr val="0000FF"/>
                </a:solidFill>
                <a:latin typeface="Calibri" charset="0"/>
              </a:rPr>
              <a:t>/lib:/opt/fuse/lib</a:t>
            </a:r>
            <a:endParaRPr lang="en-US" dirty="0">
              <a:solidFill>
                <a:srgbClr val="0000FF"/>
              </a:solidFill>
              <a:latin typeface="Calibri" charset="0"/>
            </a:endParaRPr>
          </a:p>
          <a:p>
            <a:endParaRPr lang="en-US" sz="1200" dirty="0">
              <a:latin typeface="Calibri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alibri" charset="0"/>
              </a:rPr>
              <a:t>export XROOTDFS_OFSFWD=0</a:t>
            </a:r>
          </a:p>
          <a:p>
            <a:r>
              <a:rPr lang="en-US" dirty="0">
                <a:latin typeface="Calibri" charset="0"/>
              </a:rPr>
              <a:t>#    export XROOTDFS_USER='daemon’</a:t>
            </a:r>
          </a:p>
          <a:p>
            <a:r>
              <a:rPr lang="en-US" dirty="0">
                <a:solidFill>
                  <a:srgbClr val="0000FF"/>
                </a:solidFill>
                <a:latin typeface="Calibri" charset="0"/>
              </a:rPr>
              <a:t>export XROOTDFS_FASTLS="RDR”</a:t>
            </a:r>
          </a:p>
          <a:p>
            <a:r>
              <a:rPr lang="en-US" dirty="0" err="1">
                <a:latin typeface="Calibri" charset="0"/>
              </a:rPr>
              <a:t>insmod</a:t>
            </a:r>
            <a:r>
              <a:rPr lang="en-US" dirty="0">
                <a:latin typeface="Calibri" charset="0"/>
              </a:rPr>
              <a:t> /lib/modules/`</a:t>
            </a:r>
            <a:r>
              <a:rPr lang="en-US" dirty="0" err="1">
                <a:latin typeface="Calibri" charset="0"/>
              </a:rPr>
              <a:t>uname</a:t>
            </a:r>
            <a:r>
              <a:rPr lang="en-US" dirty="0">
                <a:latin typeface="Calibri" charset="0"/>
              </a:rPr>
              <a:t> -</a:t>
            </a:r>
            <a:r>
              <a:rPr lang="en-US" dirty="0" err="1">
                <a:latin typeface="Calibri" charset="0"/>
              </a:rPr>
              <a:t>r`/kernel/fs/fuse/fuse.ko</a:t>
            </a:r>
            <a:r>
              <a:rPr lang="en-US" dirty="0">
                <a:latin typeface="Calibri" charset="0"/>
              </a:rPr>
              <a:t> 2&gt; /dev/null</a:t>
            </a:r>
          </a:p>
          <a:p>
            <a:endParaRPr lang="en-US" sz="1200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export 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XROOTDFS_RDRURL</a:t>
            </a:r>
            <a:r>
              <a:rPr lang="en-US" dirty="0">
                <a:latin typeface="Calibri" charset="0"/>
              </a:rPr>
              <a:t>="root://xrootd-redirector:1094//xrootd”</a:t>
            </a:r>
          </a:p>
          <a:p>
            <a:r>
              <a:rPr lang="en-US" dirty="0">
                <a:latin typeface="Calibri" charset="0"/>
              </a:rPr>
              <a:t>export 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XROOTDFS_CNSURL</a:t>
            </a:r>
            <a:r>
              <a:rPr lang="en-US" dirty="0">
                <a:latin typeface="Calibri" charset="0"/>
              </a:rPr>
              <a:t>="root://</a:t>
            </a:r>
            <a:r>
              <a:rPr lang="en-US" dirty="0" smtClean="0">
                <a:latin typeface="Calibri" charset="0"/>
              </a:rPr>
              <a:t>CNS:</a:t>
            </a:r>
            <a:r>
              <a:rPr lang="en-US" dirty="0">
                <a:latin typeface="Calibri" charset="0"/>
              </a:rPr>
              <a:t>2094//xrootd</a:t>
            </a:r>
            <a:r>
              <a:rPr lang="en-US" dirty="0" smtClean="0">
                <a:latin typeface="Calibri" charset="0"/>
              </a:rPr>
              <a:t>” </a:t>
            </a:r>
            <a:r>
              <a:rPr lang="en-US" sz="1400" dirty="0" smtClean="0">
                <a:latin typeface="Calibri" charset="0"/>
              </a:rPr>
              <a:t>(optional for non-interactive machines)</a:t>
            </a:r>
          </a:p>
          <a:p>
            <a:endParaRPr lang="en-US" sz="1200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MOUNT_POINT="/</a:t>
            </a:r>
            <a:r>
              <a:rPr lang="en-US" dirty="0" err="1">
                <a:latin typeface="Calibri" charset="0"/>
              </a:rPr>
              <a:t>xrootd</a:t>
            </a:r>
            <a:r>
              <a:rPr lang="en-US" dirty="0">
                <a:latin typeface="Calibri" charset="0"/>
              </a:rPr>
              <a:t>”</a:t>
            </a:r>
          </a:p>
          <a:p>
            <a:r>
              <a:rPr lang="en-US" dirty="0" err="1">
                <a:latin typeface="Calibri" charset="0"/>
              </a:rPr>
              <a:t>xrootdfsd</a:t>
            </a:r>
            <a:r>
              <a:rPr lang="en-US" dirty="0">
                <a:latin typeface="Calibri" charset="0"/>
              </a:rPr>
              <a:t> $MOUNT_POINT -</a:t>
            </a:r>
            <a:r>
              <a:rPr lang="en-US" dirty="0" err="1">
                <a:latin typeface="Calibri" charset="0"/>
              </a:rPr>
              <a:t>o</a:t>
            </a:r>
            <a:r>
              <a:rPr lang="en-US" dirty="0">
                <a:latin typeface="Calibri" charset="0"/>
              </a:rPr>
              <a:t> </a:t>
            </a:r>
            <a:r>
              <a:rPr lang="en-US" dirty="0" err="1">
                <a:latin typeface="Calibri" charset="0"/>
              </a:rPr>
              <a:t>allow_other,fsname</a:t>
            </a:r>
            <a:r>
              <a:rPr lang="en-US" dirty="0">
                <a:latin typeface="Calibri" charset="0"/>
              </a:rPr>
              <a:t>=</a:t>
            </a:r>
            <a:r>
              <a:rPr lang="en-US" dirty="0" err="1">
                <a:latin typeface="Calibri" charset="0"/>
              </a:rPr>
              <a:t>xrootdfs,max_write</a:t>
            </a:r>
            <a:r>
              <a:rPr lang="en-US" dirty="0">
                <a:latin typeface="Calibri" charset="0"/>
              </a:rPr>
              <a:t>=</a:t>
            </a:r>
            <a:r>
              <a:rPr lang="en-US" dirty="0" smtClean="0">
                <a:latin typeface="Calibri" charset="0"/>
              </a:rPr>
              <a:t>131072</a:t>
            </a:r>
          </a:p>
          <a:p>
            <a:endParaRPr lang="en-US" sz="1200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$ </a:t>
            </a:r>
            <a:r>
              <a:rPr lang="en-US" dirty="0" err="1">
                <a:latin typeface="Calibri" charset="0"/>
              </a:rPr>
              <a:t>df</a:t>
            </a:r>
            <a:r>
              <a:rPr lang="en-US" dirty="0">
                <a:latin typeface="Calibri" charset="0"/>
              </a:rPr>
              <a:t> -</a:t>
            </a:r>
            <a:r>
              <a:rPr lang="en-US" dirty="0" err="1">
                <a:latin typeface="Calibri" charset="0"/>
              </a:rPr>
              <a:t>h</a:t>
            </a:r>
            <a:endParaRPr lang="en-US" dirty="0">
              <a:latin typeface="Calibri" charset="0"/>
            </a:endParaRPr>
          </a:p>
          <a:p>
            <a:r>
              <a:rPr lang="en-US" dirty="0" err="1">
                <a:latin typeface="Calibri" charset="0"/>
              </a:rPr>
              <a:t>Filesystem</a:t>
            </a:r>
            <a:r>
              <a:rPr lang="en-US" dirty="0">
                <a:latin typeface="Calibri" charset="0"/>
              </a:rPr>
              <a:t>            Size  Used Avail Use% Mounted on</a:t>
            </a:r>
          </a:p>
          <a:p>
            <a:r>
              <a:rPr lang="en-US" dirty="0" err="1">
                <a:latin typeface="Calibri" charset="0"/>
              </a:rPr>
              <a:t>xrootdfs</a:t>
            </a:r>
            <a:r>
              <a:rPr lang="en-US" dirty="0">
                <a:latin typeface="Calibri" charset="0"/>
              </a:rPr>
              <a:t>               55T   34T   22T  62% /</a:t>
            </a:r>
            <a:r>
              <a:rPr lang="en-US" dirty="0" err="1">
                <a:latin typeface="Calibri" charset="0"/>
              </a:rPr>
              <a:t>xrootd</a:t>
            </a:r>
            <a:endParaRPr lang="en-US" dirty="0">
              <a:latin typeface="Calibri" charset="0"/>
            </a:endParaRPr>
          </a:p>
          <a:p>
            <a:endParaRPr lang="en-US" dirty="0">
              <a:latin typeface="Calibri" charset="0"/>
            </a:endParaRPr>
          </a:p>
          <a:p>
            <a:r>
              <a:rPr lang="en-US" sz="2400" dirty="0">
                <a:latin typeface="Calibri" charset="0"/>
              </a:rPr>
              <a:t>Use “</a:t>
            </a:r>
            <a:r>
              <a:rPr lang="en-US" sz="2400" dirty="0" err="1">
                <a:latin typeface="Calibri" charset="0"/>
              </a:rPr>
              <a:t>umount</a:t>
            </a:r>
            <a:r>
              <a:rPr lang="en-US" sz="2400" dirty="0">
                <a:latin typeface="Calibri" charset="0"/>
              </a:rPr>
              <a:t> /</a:t>
            </a:r>
            <a:r>
              <a:rPr lang="en-US" sz="2400" dirty="0" err="1">
                <a:latin typeface="Calibri" charset="0"/>
              </a:rPr>
              <a:t>xrootd</a:t>
            </a:r>
            <a:r>
              <a:rPr lang="en-US" sz="2400" dirty="0">
                <a:latin typeface="Calibri" charset="0"/>
              </a:rPr>
              <a:t>” to stop </a:t>
            </a:r>
            <a:r>
              <a:rPr lang="en-US" sz="2400" dirty="0" err="1">
                <a:latin typeface="Calibri" charset="0"/>
              </a:rPr>
              <a:t>XrootdFS</a:t>
            </a:r>
            <a:endParaRPr lang="en-US" sz="2400" dirty="0">
              <a:latin typeface="Calibri" charset="0"/>
            </a:endParaRPr>
          </a:p>
          <a:p>
            <a:endParaRPr lang="en-US" dirty="0">
              <a:latin typeface="Calibri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439038-2EB8-E04D-BC1F-68FA1B8E58F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8077325" cy="581697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3200" b="1" dirty="0" smtClean="0"/>
              <a:t>Accessing </a:t>
            </a:r>
            <a:r>
              <a:rPr lang="en-US" sz="3200" b="1" dirty="0" err="1" smtClean="0"/>
              <a:t>Xrootd</a:t>
            </a:r>
            <a:r>
              <a:rPr lang="en-US" sz="3200" b="1" dirty="0" smtClean="0"/>
              <a:t> data from ATLAS jobs</a:t>
            </a:r>
          </a:p>
          <a:p>
            <a:endParaRPr lang="en-US" sz="1000" dirty="0" smtClean="0"/>
          </a:p>
          <a:p>
            <a:pPr>
              <a:buFont typeface="Wingdings" charset="2"/>
              <a:buChar char="u"/>
            </a:pPr>
            <a:r>
              <a:rPr lang="en-US" sz="2400" b="1" dirty="0" smtClean="0"/>
              <a:t>  Copy input data from </a:t>
            </a:r>
            <a:r>
              <a:rPr lang="en-US" sz="2400" b="1" dirty="0" err="1" smtClean="0"/>
              <a:t>Xrootd</a:t>
            </a:r>
            <a:r>
              <a:rPr lang="en-US" sz="2400" b="1" dirty="0" smtClean="0"/>
              <a:t> to local disk on WN</a:t>
            </a:r>
          </a:p>
          <a:p>
            <a:endParaRPr lang="en-US" sz="1000" dirty="0" smtClean="0"/>
          </a:p>
          <a:p>
            <a:pPr lvl="1"/>
            <a:r>
              <a:rPr lang="en-US" dirty="0" smtClean="0"/>
              <a:t>A wrapper script using </a:t>
            </a:r>
            <a:r>
              <a:rPr lang="en-US" dirty="0" err="1" smtClean="0"/>
              <a:t>xrdcp</a:t>
            </a:r>
            <a:r>
              <a:rPr lang="en-US" dirty="0" smtClean="0"/>
              <a:t>, or cp + </a:t>
            </a:r>
            <a:r>
              <a:rPr lang="en-US" dirty="0" err="1" smtClean="0"/>
              <a:t>xrootd</a:t>
            </a:r>
            <a:r>
              <a:rPr lang="en-US" dirty="0" smtClean="0"/>
              <a:t> </a:t>
            </a:r>
            <a:r>
              <a:rPr lang="en-US" dirty="0" err="1" smtClean="0"/>
              <a:t>posix</a:t>
            </a:r>
            <a:r>
              <a:rPr lang="en-US" dirty="0" smtClean="0"/>
              <a:t> preload library</a:t>
            </a:r>
          </a:p>
          <a:p>
            <a:pPr lvl="1"/>
            <a:r>
              <a:rPr lang="en-US" dirty="0" smtClean="0"/>
              <a:t>Panda production jobs at SLACXRD work this way.</a:t>
            </a:r>
          </a:p>
          <a:p>
            <a:endParaRPr lang="en-US" sz="1000" dirty="0" smtClean="0"/>
          </a:p>
          <a:p>
            <a:pPr>
              <a:buFont typeface="Wingdings" charset="2"/>
              <a:buChar char="u"/>
            </a:pPr>
            <a:r>
              <a:rPr lang="en-US" sz="2400" b="1" dirty="0" smtClean="0"/>
              <a:t>  Read ROOT files directly from </a:t>
            </a:r>
            <a:r>
              <a:rPr lang="en-US" sz="2400" b="1" dirty="0" err="1" smtClean="0"/>
              <a:t>Xrootd</a:t>
            </a:r>
            <a:r>
              <a:rPr lang="en-US" sz="2400" b="1" dirty="0" smtClean="0"/>
              <a:t> storage</a:t>
            </a:r>
          </a:p>
          <a:p>
            <a:endParaRPr lang="en-US" sz="1000" dirty="0" smtClean="0"/>
          </a:p>
          <a:p>
            <a:pPr lvl="1"/>
            <a:r>
              <a:rPr lang="en-US" dirty="0" smtClean="0"/>
              <a:t>Identify ROOT file using Unix ‘file’ command (</a:t>
            </a:r>
            <a:r>
              <a:rPr lang="en-US" dirty="0" err="1" smtClean="0"/>
              <a:t>w</a:t>
            </a:r>
            <a:r>
              <a:rPr lang="en-US" dirty="0" smtClean="0"/>
              <a:t>/ </a:t>
            </a:r>
            <a:r>
              <a:rPr lang="en-US" dirty="0" err="1" smtClean="0"/>
              <a:t>posix</a:t>
            </a:r>
            <a:r>
              <a:rPr lang="en-US" dirty="0" smtClean="0"/>
              <a:t> preload library)</a:t>
            </a:r>
          </a:p>
          <a:p>
            <a:pPr lvl="1"/>
            <a:r>
              <a:rPr lang="en-US" dirty="0" smtClean="0"/>
              <a:t>Copy non-ROOT files to local disk on WN</a:t>
            </a:r>
            <a:endParaRPr lang="en-US" b="1" dirty="0" smtClean="0">
              <a:solidFill>
                <a:srgbClr val="008000"/>
              </a:solidFill>
            </a:endParaRPr>
          </a:p>
          <a:p>
            <a:pPr lvl="1"/>
            <a:r>
              <a:rPr lang="en-US" dirty="0" smtClean="0"/>
              <a:t>Put ROOT file’s </a:t>
            </a:r>
            <a:r>
              <a:rPr lang="en-US" dirty="0" err="1" smtClean="0"/>
              <a:t>xroot</a:t>
            </a:r>
            <a:r>
              <a:rPr lang="en-US" dirty="0" smtClean="0"/>
              <a:t> URL (root://…) in </a:t>
            </a:r>
            <a:r>
              <a:rPr lang="en-US" dirty="0" err="1" smtClean="0"/>
              <a:t>PoolFileCatalog.xml</a:t>
            </a:r>
            <a:endParaRPr lang="en-US" dirty="0" smtClean="0"/>
          </a:p>
          <a:p>
            <a:pPr lvl="1"/>
            <a:r>
              <a:rPr lang="en-US" dirty="0" smtClean="0"/>
              <a:t>Athena uses </a:t>
            </a:r>
            <a:r>
              <a:rPr lang="en-US" dirty="0" err="1" smtClean="0"/>
              <a:t>TXNetFile</a:t>
            </a:r>
            <a:r>
              <a:rPr lang="en-US" dirty="0" smtClean="0"/>
              <a:t> class to read ROOT file</a:t>
            </a:r>
          </a:p>
          <a:p>
            <a:pPr lvl="1"/>
            <a:r>
              <a:rPr lang="en-US" dirty="0" smtClean="0"/>
              <a:t>ANALY_SLAC and ANALY_SWT2_CPB use this mixed accessing mode.</a:t>
            </a:r>
          </a:p>
          <a:p>
            <a:endParaRPr lang="en-US" sz="1000" dirty="0" smtClean="0"/>
          </a:p>
          <a:p>
            <a:r>
              <a:rPr lang="en-US" b="1" i="1" dirty="0" smtClean="0"/>
              <a:t>Both need a set of tools for copying, deleting, file id and checksum</a:t>
            </a:r>
          </a:p>
          <a:p>
            <a:endParaRPr lang="en-US" sz="1000" dirty="0" smtClean="0"/>
          </a:p>
          <a:p>
            <a:pPr>
              <a:buFont typeface="Wingdings" charset="2"/>
              <a:buChar char="u"/>
            </a:pPr>
            <a:r>
              <a:rPr lang="en-US" sz="2400" b="1" dirty="0" smtClean="0"/>
              <a:t>  Mount </a:t>
            </a:r>
            <a:r>
              <a:rPr lang="en-US" sz="2400" b="1" dirty="0" err="1" smtClean="0"/>
              <a:t>XrootdFS</a:t>
            </a:r>
            <a:r>
              <a:rPr lang="en-US" sz="2400" b="1" dirty="0" smtClean="0"/>
              <a:t> on all batch nodes</a:t>
            </a:r>
          </a:p>
          <a:p>
            <a:endParaRPr lang="en-US" sz="1000" dirty="0" smtClean="0"/>
          </a:p>
          <a:p>
            <a:pPr lvl="1"/>
            <a:r>
              <a:rPr lang="en-US" dirty="0" smtClean="0"/>
              <a:t>All files appear under local file system tree. </a:t>
            </a:r>
          </a:p>
          <a:p>
            <a:pPr lvl="1"/>
            <a:r>
              <a:rPr lang="en-US" dirty="0" smtClean="0"/>
              <a:t>None of the above is needed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Untested:</a:t>
            </a:r>
            <a:r>
              <a:rPr lang="en-US" dirty="0" smtClean="0"/>
              <a:t> </a:t>
            </a:r>
            <a:r>
              <a:rPr lang="en-US" dirty="0" err="1" smtClean="0"/>
              <a:t>XrootdFS</a:t>
            </a:r>
            <a:r>
              <a:rPr lang="en-US" dirty="0" smtClean="0"/>
              <a:t> came out after SLAC sites were established.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439038-2EB8-E04D-BC1F-68FA1B8E58F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304800" y="381000"/>
            <a:ext cx="8603553" cy="7050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4138" tIns="41275" rIns="84138" bIns="41275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8255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/>
                <a:ea typeface="ＭＳ Ｐゴシック" charset="-128"/>
                <a:cs typeface="Calibri"/>
              </a:rPr>
              <a:t>BeStMan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/>
                <a:ea typeface="ＭＳ Ｐゴシック" charset="-128"/>
                <a:cs typeface="Calibri"/>
              </a:rPr>
              <a:t> Full mode and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/>
                <a:ea typeface="ＭＳ Ｐゴシック" charset="-128"/>
                <a:cs typeface="Calibri"/>
              </a:rPr>
              <a:t>BeStMan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/>
                <a:ea typeface="ＭＳ Ｐゴシック" charset="-128"/>
                <a:cs typeface="Calibri"/>
              </a:rPr>
              <a:t> Gateway mode</a:t>
            </a:r>
          </a:p>
        </p:txBody>
      </p:sp>
      <p:sp>
        <p:nvSpPr>
          <p:cNvPr id="3" name="Content Placeholder 3"/>
          <p:cNvSpPr txBox="1">
            <a:spLocks/>
          </p:cNvSpPr>
          <p:nvPr/>
        </p:nvSpPr>
        <p:spPr bwMode="auto">
          <a:xfrm>
            <a:off x="443867" y="1428555"/>
            <a:ext cx="4091501" cy="485198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84138" tIns="41275" rIns="84138" bIns="41275" numCol="1" anchor="t" anchorCtr="0" compatLnSpc="1">
            <a:prstTxWarp prst="textNoShape">
              <a:avLst/>
            </a:prstTxWarp>
          </a:bodyPr>
          <a:lstStyle/>
          <a:p>
            <a:pPr marL="309563" marR="0" lvl="0" indent="-309563" algn="l" defTabSz="8255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hlink"/>
              </a:buClr>
              <a:buSzPct val="100000"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Full implementation of SRM v2.2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309563" marR="0" lvl="0" indent="-309563" algn="l" defTabSz="8255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hlink"/>
              </a:buClr>
              <a:buSzPct val="100000"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Support for dynamic space reservation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309563" marR="0" lvl="0" indent="-309563" algn="l" defTabSz="8255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hlink"/>
              </a:buClr>
              <a:buSzPct val="100000"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Support for request queue management and space management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309563" marR="0" lvl="0" indent="-309563" algn="l" defTabSz="8255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hlink"/>
              </a:buClr>
              <a:buSzPct val="100000"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Plug</a:t>
            </a: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-in support for mass storage systems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309563" marR="0" lvl="0" indent="-309563" algn="l" defTabSz="8255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hlink"/>
              </a:buClr>
              <a:buSzPct val="100000"/>
              <a:buFontTx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309563" marR="0" lvl="0" indent="-309563" algn="l" defTabSz="8255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hlink"/>
              </a:buClr>
              <a:buSzPct val="100000"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Follows the SRM v2.2 specification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 bwMode="auto">
          <a:xfrm>
            <a:off x="4536560" y="1428555"/>
            <a:ext cx="4157392" cy="485198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84138" tIns="41275" rIns="84138" bIns="41275" numCol="1" anchor="t" anchorCtr="0" compatLnSpc="1">
            <a:prstTxWarp prst="textNoShape">
              <a:avLst/>
            </a:prstTxWarp>
          </a:bodyPr>
          <a:lstStyle/>
          <a:p>
            <a:pPr marL="309563" marR="0" lvl="0" indent="-309563" algn="l" defTabSz="8255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hlink"/>
              </a:buClr>
              <a:buSzPct val="100000"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Support for essential  subset of SRM v2.2</a:t>
            </a:r>
          </a:p>
          <a:p>
            <a:pPr marL="309563" marR="0" lvl="0" indent="-309563" algn="l" defTabSz="8255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hlink"/>
              </a:buClr>
              <a:buSzPct val="100000"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Support for pre-defined static space tokens</a:t>
            </a:r>
          </a:p>
          <a:p>
            <a:pPr marL="309563" marR="0" lvl="0" indent="-309563" algn="l" defTabSz="8255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hlink"/>
              </a:buClr>
              <a:buSzPct val="100000"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Faster performance without queue and space management</a:t>
            </a:r>
          </a:p>
          <a:p>
            <a:pPr marL="309563" marR="0" lvl="0" indent="-309563" algn="l" defTabSz="8255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hlink"/>
              </a:buClr>
              <a:buSzPct val="100000"/>
              <a:buFontTx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309563" marR="0" lvl="0" indent="-309563" algn="l" defTabSz="8255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hlink"/>
              </a:buClr>
              <a:buSzPct val="100000"/>
              <a:buFontTx/>
              <a:buChar char="•"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309563" marR="0" lvl="0" indent="-309563" algn="l" defTabSz="8255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hlink"/>
              </a:buClr>
              <a:buSzPct val="100000"/>
              <a:buFontTx/>
              <a:buChar char="•"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309563" marR="0" lvl="0" indent="-309563" algn="l" defTabSz="8255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hlink"/>
              </a:buClr>
              <a:buSzPct val="100000"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AE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Follows the SRM functionalities needed by ATLAS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srgbClr val="00AE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and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AE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CMS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83935-5B72-824D-83AB-2A46793E67C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4070" y="558270"/>
            <a:ext cx="8048748" cy="5786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latin typeface="Calibri"/>
                <a:cs typeface="Calibri"/>
              </a:rPr>
              <a:t>Bestman</a:t>
            </a:r>
            <a:r>
              <a:rPr lang="en-US" sz="3200" b="1" dirty="0" smtClean="0">
                <a:latin typeface="Calibri"/>
                <a:cs typeface="Calibri"/>
              </a:rPr>
              <a:t>-Gateway for </a:t>
            </a:r>
            <a:r>
              <a:rPr lang="en-US" sz="3200" b="1" dirty="0" err="1" smtClean="0">
                <a:latin typeface="Calibri"/>
                <a:cs typeface="Calibri"/>
              </a:rPr>
              <a:t>Xrootd</a:t>
            </a:r>
            <a:r>
              <a:rPr lang="en-US" sz="3200" b="1" dirty="0" smtClean="0">
                <a:latin typeface="Calibri"/>
                <a:cs typeface="Calibri"/>
              </a:rPr>
              <a:t> Storage</a:t>
            </a:r>
          </a:p>
          <a:p>
            <a:endParaRPr lang="en-US" sz="800" dirty="0" smtClean="0"/>
          </a:p>
          <a:p>
            <a:r>
              <a:rPr lang="en-US" b="1" dirty="0" smtClean="0">
                <a:solidFill>
                  <a:srgbClr val="008000"/>
                </a:solidFill>
              </a:rPr>
              <a:t>($VDT_LOCATION/</a:t>
            </a:r>
            <a:r>
              <a:rPr lang="en-US" b="1" dirty="0" err="1" smtClean="0">
                <a:solidFill>
                  <a:srgbClr val="008000"/>
                </a:solidFill>
              </a:rPr>
              <a:t>bestman/conf/bestman.rc</a:t>
            </a:r>
            <a:r>
              <a:rPr lang="en-US" b="1" dirty="0" smtClean="0">
                <a:solidFill>
                  <a:srgbClr val="008000"/>
                </a:solidFill>
              </a:rPr>
              <a:t>)</a:t>
            </a:r>
          </a:p>
          <a:p>
            <a:endParaRPr lang="en-US" sz="800" dirty="0" smtClean="0"/>
          </a:p>
          <a:p>
            <a:r>
              <a:rPr lang="en-US" sz="2800" b="1" dirty="0" smtClean="0">
                <a:solidFill>
                  <a:srgbClr val="0000FF"/>
                </a:solidFill>
                <a:latin typeface="Calibri"/>
                <a:cs typeface="Calibri"/>
              </a:rPr>
              <a:t>Stable! we tuned a few parameters</a:t>
            </a:r>
          </a:p>
          <a:p>
            <a:endParaRPr lang="en-US" sz="1400" b="1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pPr lvl="1"/>
            <a:r>
              <a:rPr lang="en-US" sz="2400" dirty="0" smtClean="0">
                <a:latin typeface="Calibri"/>
                <a:cs typeface="Calibri"/>
              </a:rPr>
              <a:t>Java heap size:  (1300MB  on a 2GB machine)</a:t>
            </a:r>
          </a:p>
          <a:p>
            <a:pPr lvl="1"/>
            <a:r>
              <a:rPr lang="en-US" sz="2400" dirty="0" smtClean="0">
                <a:latin typeface="Calibri"/>
                <a:cs typeface="Calibri"/>
              </a:rPr>
              <a:t>Recently increased the # of contains thread from 5 to 25</a:t>
            </a:r>
          </a:p>
          <a:p>
            <a:endParaRPr lang="en-US" dirty="0" smtClean="0"/>
          </a:p>
          <a:p>
            <a:r>
              <a:rPr lang="en-US" sz="2400" b="1" dirty="0" smtClean="0">
                <a:latin typeface="Calibri"/>
                <a:cs typeface="Calibri"/>
              </a:rPr>
              <a:t>Make sure </a:t>
            </a:r>
            <a:r>
              <a:rPr lang="en-US" sz="2400" b="1" dirty="0" err="1" smtClean="0">
                <a:latin typeface="Calibri"/>
                <a:cs typeface="Calibri"/>
              </a:rPr>
              <a:t>BeStMan</a:t>
            </a:r>
            <a:r>
              <a:rPr lang="en-US" sz="2400" b="1" dirty="0" smtClean="0">
                <a:latin typeface="Calibri"/>
                <a:cs typeface="Calibri"/>
              </a:rPr>
              <a:t>-G’s external dependences are working</a:t>
            </a:r>
          </a:p>
          <a:p>
            <a:endParaRPr lang="en-US" sz="1400" b="1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en-US" sz="2400" b="1" dirty="0" smtClean="0">
                <a:latin typeface="Calibri"/>
                <a:cs typeface="Calibri"/>
              </a:rPr>
              <a:t>When </a:t>
            </a:r>
            <a:r>
              <a:rPr lang="en-US" sz="2400" b="1" dirty="0" err="1" smtClean="0">
                <a:latin typeface="Calibri"/>
                <a:cs typeface="Calibri"/>
              </a:rPr>
              <a:t>Xrootd</a:t>
            </a:r>
            <a:r>
              <a:rPr lang="en-US" sz="2400" b="1" dirty="0" smtClean="0">
                <a:latin typeface="Calibri"/>
                <a:cs typeface="Calibri"/>
              </a:rPr>
              <a:t>  servers are under stress</a:t>
            </a:r>
          </a:p>
          <a:p>
            <a:endParaRPr lang="en-US" sz="1400" b="1" dirty="0" smtClean="0">
              <a:latin typeface="Calibri"/>
              <a:cs typeface="Calibri"/>
            </a:endParaRPr>
          </a:p>
          <a:p>
            <a:pPr algn="dist">
              <a:buFont typeface="Arial"/>
              <a:buChar char="•"/>
            </a:pPr>
            <a:r>
              <a:rPr lang="en-US" sz="2400" dirty="0" smtClean="0">
                <a:latin typeface="Calibri"/>
                <a:cs typeface="Calibri"/>
              </a:rPr>
              <a:t>  </a:t>
            </a:r>
            <a:r>
              <a:rPr lang="en-US" sz="2400" dirty="0" err="1" smtClean="0">
                <a:latin typeface="Calibri"/>
                <a:cs typeface="Calibri"/>
              </a:rPr>
              <a:t>Xrootd</a:t>
            </a:r>
            <a:r>
              <a:rPr lang="en-US" sz="2400" dirty="0" smtClean="0">
                <a:latin typeface="Calibri"/>
                <a:cs typeface="Calibri"/>
              </a:rPr>
              <a:t> stat() call takes too long:</a:t>
            </a:r>
          </a:p>
          <a:p>
            <a:pPr lvl="1" algn="dist"/>
            <a:r>
              <a:rPr lang="en-US" sz="2400" dirty="0" smtClean="0">
                <a:latin typeface="Calibri"/>
                <a:cs typeface="Calibri"/>
              </a:rPr>
              <a:t>result in HTTP time out or CONNECT time out</a:t>
            </a:r>
          </a:p>
          <a:p>
            <a:pPr algn="dist">
              <a:buFont typeface="Arial"/>
              <a:buChar char="•"/>
            </a:pPr>
            <a:endParaRPr lang="en-US" sz="2400" dirty="0" smtClean="0">
              <a:latin typeface="Calibri"/>
              <a:cs typeface="Calibri"/>
            </a:endParaRPr>
          </a:p>
          <a:p>
            <a:pPr algn="dist">
              <a:buFont typeface="Arial"/>
              <a:buChar char="•"/>
            </a:pPr>
            <a:r>
              <a:rPr lang="en-US" sz="2400" dirty="0" smtClean="0">
                <a:latin typeface="Calibri"/>
                <a:cs typeface="Calibri"/>
              </a:rPr>
              <a:t>  Redirector can’t locate a file, result in file not found</a:t>
            </a:r>
          </a:p>
          <a:p>
            <a:pPr algn="dist">
              <a:buFont typeface="Arial"/>
              <a:buChar char="•"/>
            </a:pPr>
            <a:r>
              <a:rPr lang="en-US" sz="2400" dirty="0" smtClean="0">
                <a:latin typeface="Calibri"/>
                <a:cs typeface="Calibri"/>
              </a:rPr>
              <a:t>  Panda jobs (not going though SRM interface) will also suffer</a:t>
            </a:r>
            <a:endParaRPr lang="en-US" sz="2400" dirty="0">
              <a:latin typeface="Calibri"/>
              <a:cs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83935-5B72-824D-83AB-2A46793E67C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381000" y="304800"/>
            <a:ext cx="8382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200" b="1" dirty="0" err="1">
                <a:latin typeface="Calibri" charset="0"/>
              </a:rPr>
              <a:t>GridFTP</a:t>
            </a:r>
            <a:r>
              <a:rPr lang="en-US" sz="3200" b="1" dirty="0">
                <a:latin typeface="Calibri" charset="0"/>
              </a:rPr>
              <a:t> configuration</a:t>
            </a:r>
          </a:p>
          <a:p>
            <a:endParaRPr lang="en-US" sz="1200" dirty="0">
              <a:latin typeface="Calibri" charset="0"/>
            </a:endParaRPr>
          </a:p>
          <a:p>
            <a:pPr>
              <a:buFont typeface="Wingdings" charset="2"/>
              <a:buChar char="u"/>
            </a:pPr>
            <a:r>
              <a:rPr lang="en-US" sz="2400" dirty="0">
                <a:latin typeface="Calibri" charset="0"/>
              </a:rPr>
              <a:t>  </a:t>
            </a:r>
            <a:r>
              <a:rPr lang="en-US" sz="2400" dirty="0" err="1">
                <a:latin typeface="Calibri" charset="0"/>
              </a:rPr>
              <a:t>Globus</a:t>
            </a:r>
            <a:r>
              <a:rPr lang="en-US" sz="2400" dirty="0">
                <a:latin typeface="Calibri" charset="0"/>
              </a:rPr>
              <a:t> </a:t>
            </a:r>
            <a:r>
              <a:rPr lang="en-US" sz="2400" dirty="0" err="1">
                <a:latin typeface="Calibri" charset="0"/>
              </a:rPr>
              <a:t>GridFTP</a:t>
            </a:r>
            <a:r>
              <a:rPr lang="en-US" sz="2400" dirty="0">
                <a:latin typeface="Calibri" charset="0"/>
              </a:rPr>
              <a:t> on </a:t>
            </a:r>
            <a:r>
              <a:rPr lang="en-US" sz="2400" dirty="0" err="1">
                <a:latin typeface="Calibri" charset="0"/>
              </a:rPr>
              <a:t>XrootdFS</a:t>
            </a:r>
            <a:endParaRPr lang="en-US" sz="2400" dirty="0">
              <a:latin typeface="Calibri" charset="0"/>
            </a:endParaRPr>
          </a:p>
          <a:p>
            <a:pPr>
              <a:buFont typeface="Wingdings" charset="2"/>
              <a:buChar char="u"/>
            </a:pPr>
            <a:endParaRPr lang="en-US" sz="1200" dirty="0">
              <a:latin typeface="Calibri" charset="0"/>
            </a:endParaRPr>
          </a:p>
          <a:p>
            <a:pPr lvl="1">
              <a:buFont typeface="Arial" charset="0"/>
              <a:buChar char="•"/>
            </a:pPr>
            <a:r>
              <a:rPr lang="en-US" sz="2000" dirty="0">
                <a:latin typeface="Calibri" charset="0"/>
              </a:rPr>
              <a:t>  No additional configuration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latin typeface="Calibri" charset="0"/>
              </a:rPr>
              <a:t>  May have performance penalty</a:t>
            </a:r>
          </a:p>
          <a:p>
            <a:pPr>
              <a:buFont typeface="Arial" charset="0"/>
              <a:buChar char="•"/>
            </a:pPr>
            <a:endParaRPr lang="en-US" sz="1200" dirty="0">
              <a:latin typeface="Calibri" charset="0"/>
            </a:endParaRPr>
          </a:p>
          <a:p>
            <a:pPr>
              <a:buFont typeface="Wingdings" charset="2"/>
              <a:buChar char="u"/>
            </a:pPr>
            <a:r>
              <a:rPr lang="en-US" sz="2400" dirty="0">
                <a:latin typeface="Calibri" charset="0"/>
              </a:rPr>
              <a:t>  Data Storage Interface (DSI) module for </a:t>
            </a:r>
            <a:r>
              <a:rPr lang="en-US" sz="2400" dirty="0" err="1">
                <a:latin typeface="Calibri" charset="0"/>
              </a:rPr>
              <a:t>Xrootd/Posix</a:t>
            </a:r>
            <a:endParaRPr lang="en-US" sz="2400" dirty="0">
              <a:latin typeface="Calibri" charset="0"/>
            </a:endParaRPr>
          </a:p>
          <a:p>
            <a:endParaRPr lang="en-US" sz="1200" dirty="0">
              <a:latin typeface="Calibri" charset="0"/>
            </a:endParaRPr>
          </a:p>
          <a:p>
            <a:pPr lvl="1"/>
            <a:r>
              <a:rPr lang="en-US" sz="2000" dirty="0">
                <a:latin typeface="Calibri" charset="0"/>
              </a:rPr>
              <a:t>Use along with </a:t>
            </a:r>
            <a:r>
              <a:rPr lang="en-US" sz="2000" dirty="0" err="1">
                <a:latin typeface="Calibri" charset="0"/>
              </a:rPr>
              <a:t>Xrootd</a:t>
            </a:r>
            <a:r>
              <a:rPr lang="en-US" sz="2000" dirty="0">
                <a:latin typeface="Calibri" charset="0"/>
              </a:rPr>
              <a:t> </a:t>
            </a:r>
            <a:r>
              <a:rPr lang="en-US" sz="2000" dirty="0" err="1">
                <a:latin typeface="Calibri" charset="0"/>
              </a:rPr>
              <a:t>Posix</a:t>
            </a:r>
            <a:r>
              <a:rPr lang="en-US" sz="2000" dirty="0">
                <a:latin typeface="Calibri" charset="0"/>
              </a:rPr>
              <a:t> preload library</a:t>
            </a:r>
          </a:p>
          <a:p>
            <a:endParaRPr lang="en-US" sz="1200" dirty="0">
              <a:latin typeface="Calibri" charset="0"/>
            </a:endParaRPr>
          </a:p>
          <a:p>
            <a:pPr lvl="1"/>
            <a:r>
              <a:rPr lang="en-US" dirty="0">
                <a:latin typeface="Calibri" charset="0"/>
              </a:rPr>
              <a:t>$ cat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Calibri" charset="0"/>
              </a:rPr>
              <a:t>$</a:t>
            </a:r>
            <a:r>
              <a:rPr lang="en-US" b="1" dirty="0" err="1" smtClean="0">
                <a:solidFill>
                  <a:srgbClr val="008000"/>
                </a:solidFill>
                <a:latin typeface="Calibri" charset="0"/>
              </a:rPr>
              <a:t>VDT_LOCATION/</a:t>
            </a:r>
            <a:r>
              <a:rPr lang="en-US" b="1" dirty="0" err="1">
                <a:solidFill>
                  <a:srgbClr val="008000"/>
                </a:solidFill>
                <a:latin typeface="Calibri" charset="0"/>
              </a:rPr>
              <a:t>vdt/services/vdt-run-gsiftp.sh</a:t>
            </a:r>
            <a:endParaRPr lang="en-US" b="1" dirty="0">
              <a:solidFill>
                <a:srgbClr val="008000"/>
              </a:solidFill>
              <a:latin typeface="Calibri" charset="0"/>
            </a:endParaRPr>
          </a:p>
          <a:p>
            <a:pPr lvl="1"/>
            <a:r>
              <a:rPr lang="en-US" dirty="0">
                <a:latin typeface="Calibri" charset="0"/>
              </a:rPr>
              <a:t>#!/bin/</a:t>
            </a:r>
            <a:r>
              <a:rPr lang="en-US" dirty="0" err="1">
                <a:latin typeface="Calibri" charset="0"/>
              </a:rPr>
              <a:t>sh</a:t>
            </a:r>
            <a:endParaRPr lang="en-US" dirty="0">
              <a:latin typeface="Calibri" charset="0"/>
            </a:endParaRPr>
          </a:p>
          <a:p>
            <a:pPr lvl="1"/>
            <a:endParaRPr lang="en-US" sz="1200" dirty="0">
              <a:latin typeface="Calibri" charset="0"/>
            </a:endParaRPr>
          </a:p>
          <a:p>
            <a:pPr lvl="1"/>
            <a:r>
              <a:rPr lang="en-US" dirty="0">
                <a:latin typeface="Calibri" charset="0"/>
              </a:rPr>
              <a:t>.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 smtClean="0">
                <a:latin typeface="Calibri" charset="0"/>
              </a:rPr>
              <a:t>$VDT_LOCATION/</a:t>
            </a:r>
            <a:r>
              <a:rPr lang="en-US" dirty="0" err="1" smtClean="0">
                <a:latin typeface="Calibri" charset="0"/>
              </a:rPr>
              <a:t>setup</a:t>
            </a:r>
            <a:r>
              <a:rPr lang="en-US" dirty="0" err="1">
                <a:latin typeface="Calibri" charset="0"/>
              </a:rPr>
              <a:t>.sh</a:t>
            </a:r>
            <a:endParaRPr lang="en-US" dirty="0">
              <a:latin typeface="Calibri" charset="0"/>
            </a:endParaRPr>
          </a:p>
          <a:p>
            <a:pPr lvl="1"/>
            <a:r>
              <a:rPr lang="en-US" dirty="0">
                <a:solidFill>
                  <a:srgbClr val="0000FF"/>
                </a:solidFill>
                <a:latin typeface="Calibri" charset="0"/>
              </a:rPr>
              <a:t>export LD_PRELOAD=/opt/</a:t>
            </a:r>
            <a:r>
              <a:rPr lang="en-US" dirty="0" err="1">
                <a:solidFill>
                  <a:srgbClr val="0000FF"/>
                </a:solidFill>
                <a:latin typeface="Calibri" charset="0"/>
              </a:rPr>
              <a:t>xrootd/lib/libXrdPosixPreload.so</a:t>
            </a:r>
            <a:endParaRPr lang="en-US" dirty="0">
              <a:solidFill>
                <a:srgbClr val="0000FF"/>
              </a:solidFill>
              <a:latin typeface="Calibri" charset="0"/>
            </a:endParaRPr>
          </a:p>
          <a:p>
            <a:pPr lvl="1"/>
            <a:r>
              <a:rPr lang="en-US" dirty="0">
                <a:solidFill>
                  <a:srgbClr val="0000FF"/>
                </a:solidFill>
                <a:latin typeface="Calibri" charset="0"/>
              </a:rPr>
              <a:t>export XROOTD_VMP=“</a:t>
            </a:r>
            <a:r>
              <a:rPr lang="en-US" dirty="0" err="1">
                <a:solidFill>
                  <a:srgbClr val="0000FF"/>
                </a:solidFill>
                <a:latin typeface="Calibri" charset="0"/>
              </a:rPr>
              <a:t>xrootd-redirector:port:/xrootd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=/</a:t>
            </a:r>
            <a:r>
              <a:rPr lang="en-US" dirty="0" err="1" smtClean="0">
                <a:solidFill>
                  <a:srgbClr val="0000FF"/>
                </a:solidFill>
                <a:latin typeface="Calibri" charset="0"/>
              </a:rPr>
              <a:t>xrootd</a:t>
            </a:r>
            <a:r>
              <a:rPr lang="en-US" smtClean="0">
                <a:solidFill>
                  <a:srgbClr val="0000FF"/>
                </a:solidFill>
                <a:latin typeface="Calibri" charset="0"/>
              </a:rPr>
              <a:t>”</a:t>
            </a:r>
          </a:p>
          <a:p>
            <a:pPr lvl="1"/>
            <a:r>
              <a:rPr lang="en-US" i="1" dirty="0" smtClean="0">
                <a:solidFill>
                  <a:srgbClr val="0000FF"/>
                </a:solidFill>
                <a:latin typeface="Calibri" charset="0"/>
              </a:rPr>
              <a:t># Make </a:t>
            </a:r>
            <a:r>
              <a:rPr lang="en-US" i="1" dirty="0">
                <a:solidFill>
                  <a:srgbClr val="0000FF"/>
                </a:solidFill>
                <a:latin typeface="Calibri" charset="0"/>
              </a:rPr>
              <a:t>sure “libglobus_gridftp_server_posix_gcc32dbg.so” is in LD_LIBRARY_PATH</a:t>
            </a:r>
            <a:endParaRPr lang="en-US" i="1" dirty="0" smtClean="0">
              <a:solidFill>
                <a:srgbClr val="0000FF"/>
              </a:solidFill>
              <a:latin typeface="Calibri" charset="0"/>
            </a:endParaRPr>
          </a:p>
          <a:p>
            <a:pPr lvl="1"/>
            <a:r>
              <a:rPr lang="en-US" dirty="0" smtClean="0">
                <a:latin typeface="Calibri" charset="0"/>
              </a:rPr>
              <a:t>e</a:t>
            </a:r>
            <a:r>
              <a:rPr lang="en-US" dirty="0" smtClean="0">
                <a:latin typeface="Calibri" charset="0"/>
              </a:rPr>
              <a:t>xec $</a:t>
            </a:r>
            <a:r>
              <a:rPr lang="en-US" dirty="0" err="1" smtClean="0">
                <a:latin typeface="Calibri" charset="0"/>
              </a:rPr>
              <a:t>VDT_LOCATION/</a:t>
            </a:r>
            <a:r>
              <a:rPr lang="en-US" dirty="0" err="1">
                <a:latin typeface="Calibri" charset="0"/>
              </a:rPr>
              <a:t>globus/sbin/globus-gridftp-server</a:t>
            </a:r>
            <a:r>
              <a:rPr lang="en-US" dirty="0">
                <a:latin typeface="Calibri" charset="0"/>
              </a:rPr>
              <a:t> </a:t>
            </a:r>
            <a:r>
              <a:rPr lang="en-US" b="1" dirty="0">
                <a:solidFill>
                  <a:srgbClr val="0000FF"/>
                </a:solidFill>
                <a:latin typeface="Calibri" charset="0"/>
              </a:rPr>
              <a:t>-</a:t>
            </a:r>
            <a:r>
              <a:rPr lang="en-US" b="1" dirty="0" err="1">
                <a:solidFill>
                  <a:srgbClr val="0000FF"/>
                </a:solidFill>
                <a:latin typeface="Calibri" charset="0"/>
              </a:rPr>
              <a:t>dsi</a:t>
            </a:r>
            <a:r>
              <a:rPr lang="en-US" b="1" dirty="0">
                <a:solidFill>
                  <a:srgbClr val="0000FF"/>
                </a:solidFill>
                <a:latin typeface="Calibri" charset="0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Calibri" charset="0"/>
              </a:rPr>
              <a:t>posix</a:t>
            </a:r>
            <a:endParaRPr lang="en-US" b="1" dirty="0">
              <a:solidFill>
                <a:srgbClr val="0000FF"/>
              </a:solidFill>
              <a:latin typeface="Calibri" charset="0"/>
            </a:endParaRPr>
          </a:p>
          <a:p>
            <a:pPr lvl="1"/>
            <a:endParaRPr lang="en-US" sz="1200" dirty="0">
              <a:latin typeface="Calibri" charset="0"/>
            </a:endParaRPr>
          </a:p>
          <a:p>
            <a:pPr lvl="1"/>
            <a:r>
              <a:rPr lang="en-US" sz="2000" dirty="0">
                <a:latin typeface="Calibri" charset="0"/>
              </a:rPr>
              <a:t>How to access:</a:t>
            </a:r>
          </a:p>
          <a:p>
            <a:pPr lvl="1"/>
            <a:endParaRPr lang="en-US" sz="1200" dirty="0">
              <a:latin typeface="Calibri" charset="0"/>
            </a:endParaRPr>
          </a:p>
          <a:p>
            <a:pPr lvl="1"/>
            <a:r>
              <a:rPr lang="en-US" sz="2000" b="1" dirty="0" err="1">
                <a:solidFill>
                  <a:srgbClr val="FF0000"/>
                </a:solidFill>
                <a:latin typeface="Calibri" charset="0"/>
              </a:rPr>
              <a:t>root://xrootd-redirector:port//xrootd</a:t>
            </a:r>
            <a:r>
              <a:rPr lang="en-US" sz="2000" b="1" dirty="0">
                <a:solidFill>
                  <a:srgbClr val="FF0000"/>
                </a:solidFill>
                <a:latin typeface="Calibri" charset="0"/>
              </a:rPr>
              <a:t>  =  </a:t>
            </a:r>
            <a:r>
              <a:rPr lang="en-US" sz="2000" b="1" dirty="0" err="1">
                <a:solidFill>
                  <a:srgbClr val="FF0000"/>
                </a:solidFill>
                <a:latin typeface="Calibri" charset="0"/>
              </a:rPr>
              <a:t>gsiftp://gridftpserver/xrootd</a:t>
            </a:r>
            <a:endParaRPr lang="en-US" sz="2000" b="1" dirty="0">
              <a:solidFill>
                <a:srgbClr val="FF0000"/>
              </a:solidFill>
              <a:latin typeface="Calibri" charset="0"/>
            </a:endParaRPr>
          </a:p>
          <a:p>
            <a:endParaRPr lang="en-US" dirty="0">
              <a:latin typeface="Calibri" charset="0"/>
            </a:endParaRPr>
          </a:p>
          <a:p>
            <a:endParaRPr lang="en-US" dirty="0">
              <a:latin typeface="Calibri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439038-2EB8-E04D-BC1F-68FA1B8E58F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1524000"/>
            <a:ext cx="5019323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²"/>
            </a:pPr>
            <a:r>
              <a:rPr lang="en-US" sz="2400" b="1" dirty="0" smtClean="0"/>
              <a:t>  </a:t>
            </a:r>
            <a:r>
              <a:rPr lang="en-US" sz="2400" b="1" dirty="0" err="1" smtClean="0"/>
              <a:t>Xrootd</a:t>
            </a:r>
            <a:r>
              <a:rPr lang="en-US" sz="2400" b="1" dirty="0" smtClean="0"/>
              <a:t> Storage components</a:t>
            </a:r>
          </a:p>
          <a:p>
            <a:pPr>
              <a:buFont typeface="Wingdings" charset="2"/>
              <a:buChar char="²"/>
            </a:pPr>
            <a:endParaRPr lang="en-US" dirty="0" smtClean="0"/>
          </a:p>
          <a:p>
            <a:pPr>
              <a:buFont typeface="Wingdings" charset="2"/>
              <a:buChar char="²"/>
            </a:pPr>
            <a:r>
              <a:rPr lang="en-US" sz="2400" b="1" dirty="0" smtClean="0"/>
              <a:t>  How does </a:t>
            </a:r>
            <a:r>
              <a:rPr lang="en-US" sz="2400" b="1" dirty="0" err="1" smtClean="0"/>
              <a:t>Xrootd</a:t>
            </a:r>
            <a:r>
              <a:rPr lang="en-US" sz="2400" b="1" dirty="0" smtClean="0"/>
              <a:t> works</a:t>
            </a:r>
          </a:p>
          <a:p>
            <a:pPr>
              <a:buFont typeface="Wingdings" charset="2"/>
              <a:buChar char="²"/>
            </a:pPr>
            <a:r>
              <a:rPr lang="en-US" sz="2400" b="1" dirty="0" smtClean="0"/>
              <a:t>  What is </a:t>
            </a:r>
            <a:r>
              <a:rPr lang="en-US" sz="2400" b="1" dirty="0" err="1" smtClean="0"/>
              <a:t>XrootdFS</a:t>
            </a:r>
            <a:endParaRPr lang="en-US" sz="2400" b="1" dirty="0" smtClean="0"/>
          </a:p>
          <a:p>
            <a:pPr>
              <a:buFont typeface="Wingdings" charset="2"/>
              <a:buChar char="²"/>
            </a:pPr>
            <a:endParaRPr lang="en-US" dirty="0" smtClean="0"/>
          </a:p>
          <a:p>
            <a:pPr>
              <a:buFont typeface="Wingdings" charset="2"/>
              <a:buChar char="²"/>
            </a:pPr>
            <a:r>
              <a:rPr lang="en-US" sz="2400" b="1" dirty="0" smtClean="0"/>
              <a:t>  How to access </a:t>
            </a:r>
            <a:r>
              <a:rPr lang="en-US" sz="2400" b="1" dirty="0" err="1" smtClean="0"/>
              <a:t>Xrootd</a:t>
            </a:r>
            <a:r>
              <a:rPr lang="en-US" sz="2400" b="1" dirty="0" smtClean="0"/>
              <a:t> storage</a:t>
            </a:r>
          </a:p>
          <a:p>
            <a:pPr lvl="1"/>
            <a:r>
              <a:rPr lang="en-US" sz="2400" dirty="0" smtClean="0"/>
              <a:t>Interactive</a:t>
            </a:r>
          </a:p>
          <a:p>
            <a:pPr lvl="1"/>
            <a:r>
              <a:rPr lang="en-US" sz="2400" dirty="0" smtClean="0"/>
              <a:t>From ATLAS jobs</a:t>
            </a:r>
          </a:p>
          <a:p>
            <a:pPr>
              <a:buFont typeface="Wingdings" charset="2"/>
              <a:buChar char="²"/>
            </a:pPr>
            <a:endParaRPr lang="en-US" dirty="0" smtClean="0"/>
          </a:p>
          <a:p>
            <a:pPr>
              <a:buFont typeface="Wingdings" charset="2"/>
              <a:buChar char="²"/>
            </a:pPr>
            <a:r>
              <a:rPr lang="en-US" sz="2400" b="1" dirty="0" smtClean="0"/>
              <a:t>  </a:t>
            </a:r>
            <a:r>
              <a:rPr lang="en-US" sz="2400" b="1" dirty="0" err="1" smtClean="0"/>
              <a:t>BeStMan</a:t>
            </a:r>
            <a:endParaRPr lang="en-US" sz="2400" b="1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7C5958-8FCC-B646-89C6-F94B36F2BAB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ernate Process 1"/>
          <p:cNvSpPr/>
          <p:nvPr/>
        </p:nvSpPr>
        <p:spPr>
          <a:xfrm>
            <a:off x="1473494" y="1619835"/>
            <a:ext cx="1702319" cy="91440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Redirector</a:t>
            </a:r>
          </a:p>
          <a:p>
            <a:pPr algn="ctr"/>
            <a:r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Xrootd/cmsd</a:t>
            </a:r>
          </a:p>
        </p:txBody>
      </p:sp>
      <p:sp>
        <p:nvSpPr>
          <p:cNvPr id="3" name="Alternate Process 2"/>
          <p:cNvSpPr/>
          <p:nvPr/>
        </p:nvSpPr>
        <p:spPr>
          <a:xfrm>
            <a:off x="635294" y="2762835"/>
            <a:ext cx="1702319" cy="60960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Name space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 algn="ctr"/>
            <a:r>
              <a:rPr lang="en-US" dirty="0" err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xrootd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Alternate Process 3"/>
          <p:cNvSpPr/>
          <p:nvPr/>
        </p:nvSpPr>
        <p:spPr>
          <a:xfrm>
            <a:off x="1168694" y="4286835"/>
            <a:ext cx="1702319" cy="83820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Data server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 algn="ctr"/>
            <a:r>
              <a:rPr lang="en-US" dirty="0" err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Xrootd/cmsd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 algn="ctr"/>
            <a:r>
              <a:rPr lang="en-US" dirty="0" err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XrdCnd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6200000" flipH="1">
            <a:off x="403520" y="3810000"/>
            <a:ext cx="5715000" cy="7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Alternate Process 5"/>
          <p:cNvSpPr/>
          <p:nvPr/>
        </p:nvSpPr>
        <p:spPr>
          <a:xfrm>
            <a:off x="4140494" y="1517975"/>
            <a:ext cx="1957667" cy="137160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BeStMan –</a:t>
            </a:r>
            <a:r>
              <a:rPr lang="en-US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G</a:t>
            </a:r>
          </a:p>
          <a:p>
            <a:pPr algn="ctr"/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 algn="ctr"/>
            <a:r>
              <a:rPr lang="en-US" dirty="0" err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XrootdFS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Left-Right Arrow Callout 6"/>
          <p:cNvSpPr/>
          <p:nvPr/>
        </p:nvSpPr>
        <p:spPr>
          <a:xfrm>
            <a:off x="4027749" y="3345187"/>
            <a:ext cx="2213014" cy="990600"/>
          </a:xfrm>
          <a:prstGeom prst="leftRightArrowCallout">
            <a:avLst>
              <a:gd name="adj1" fmla="val 39379"/>
              <a:gd name="adj2" fmla="val 35785"/>
              <a:gd name="adj3" fmla="val 17811"/>
              <a:gd name="adj4" fmla="val 69795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dirty="0" err="1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GridFTP</a:t>
            </a:r>
            <a:r>
              <a:rPr lang="en-US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w</a:t>
            </a:r>
            <a:r>
              <a:rPr lang="en-US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/</a:t>
            </a:r>
          </a:p>
          <a:p>
            <a:pPr algn="ctr"/>
            <a:r>
              <a:rPr lang="en-US" dirty="0" err="1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Xrootd</a:t>
            </a:r>
            <a:r>
              <a:rPr lang="en-US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 DSI or </a:t>
            </a:r>
            <a:r>
              <a:rPr lang="en-US" dirty="0" err="1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XrootdFS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140495" y="2202993"/>
            <a:ext cx="1957667" cy="23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miley Face 8"/>
          <p:cNvSpPr/>
          <p:nvPr/>
        </p:nvSpPr>
        <p:spPr>
          <a:xfrm>
            <a:off x="4292894" y="4794575"/>
            <a:ext cx="1787435" cy="1143000"/>
          </a:xfrm>
          <a:prstGeom prst="smileyFace">
            <a:avLst>
              <a:gd name="adj" fmla="val -4653"/>
            </a:avLst>
          </a:prstGeom>
          <a:gradFill flip="none" rotWithShape="1">
            <a:gsLst>
              <a:gs pos="0">
                <a:srgbClr val="E42A12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End Users</a:t>
            </a:r>
          </a:p>
          <a:p>
            <a:pPr algn="ctr"/>
            <a:endParaRPr lang="en-US" sz="1200" dirty="0" smtClean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 algn="ctr"/>
            <a:r>
              <a:rPr lang="en-US" dirty="0" err="1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XrootdFS</a:t>
            </a:r>
            <a:endParaRPr lang="en-US" dirty="0" smtClean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 algn="ctr"/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16200000" flipH="1">
            <a:off x="3454695" y="3782543"/>
            <a:ext cx="5715000" cy="7620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xplosion 1 10"/>
          <p:cNvSpPr/>
          <p:nvPr/>
        </p:nvSpPr>
        <p:spPr>
          <a:xfrm>
            <a:off x="7112296" y="1822775"/>
            <a:ext cx="1879304" cy="1819275"/>
          </a:xfrm>
          <a:prstGeom prst="irregularSeal1">
            <a:avLst/>
          </a:prstGeom>
          <a:solidFill>
            <a:srgbClr val="559308"/>
          </a:solidFill>
          <a:ln>
            <a:solidFill>
              <a:srgbClr val="2293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Remote site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Connector 11"/>
          <p:cNvSpPr/>
          <p:nvPr/>
        </p:nvSpPr>
        <p:spPr>
          <a:xfrm>
            <a:off x="304800" y="1143000"/>
            <a:ext cx="3489753" cy="3009900"/>
          </a:xfrm>
          <a:prstGeom prst="flowChartConnector">
            <a:avLst/>
          </a:prstGeom>
          <a:solidFill>
            <a:schemeClr val="accent6">
              <a:lumMod val="40000"/>
              <a:lumOff val="60000"/>
              <a:alpha val="17000"/>
            </a:schemeClr>
          </a:solidFill>
          <a:ln>
            <a:noFill/>
          </a:ln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886200" y="24384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2628900" y="3086100"/>
            <a:ext cx="1905000" cy="1066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lternate Process 14"/>
          <p:cNvSpPr/>
          <p:nvPr/>
        </p:nvSpPr>
        <p:spPr>
          <a:xfrm>
            <a:off x="1321094" y="4439235"/>
            <a:ext cx="1702319" cy="83820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Data server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 algn="ctr"/>
            <a:r>
              <a:rPr lang="en-US" dirty="0" err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Xrootd/cmsd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 algn="ctr"/>
            <a:r>
              <a:rPr lang="en-US" dirty="0" err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XrdCnd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Alternate Process 15"/>
          <p:cNvSpPr/>
          <p:nvPr/>
        </p:nvSpPr>
        <p:spPr>
          <a:xfrm>
            <a:off x="1473494" y="4591635"/>
            <a:ext cx="1702319" cy="83820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Data server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 algn="ctr"/>
            <a:r>
              <a:rPr lang="en-US" dirty="0" err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Xrootd/cmsd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 algn="ctr"/>
            <a:r>
              <a:rPr lang="en-US" dirty="0" err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XrdCnd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Alternate Process 16"/>
          <p:cNvSpPr/>
          <p:nvPr/>
        </p:nvSpPr>
        <p:spPr>
          <a:xfrm>
            <a:off x="1625894" y="4744035"/>
            <a:ext cx="1702319" cy="83820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Data server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 algn="ctr"/>
            <a:r>
              <a:rPr lang="en-US" dirty="0" err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Xrootd/cmsd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 algn="ctr"/>
            <a:r>
              <a:rPr lang="en-US" dirty="0" err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XrdCnd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6200000" flipV="1">
            <a:off x="1168695" y="3677235"/>
            <a:ext cx="9144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7" idx="1"/>
          </p:cNvCxnSpPr>
          <p:nvPr/>
        </p:nvCxnSpPr>
        <p:spPr>
          <a:xfrm rot="10800000">
            <a:off x="2997501" y="2414121"/>
            <a:ext cx="1030249" cy="14263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1"/>
          </p:cNvCxnSpPr>
          <p:nvPr/>
        </p:nvCxnSpPr>
        <p:spPr>
          <a:xfrm rot="10800000" flipV="1">
            <a:off x="3276601" y="3840486"/>
            <a:ext cx="751149" cy="9601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2"/>
          </p:cNvCxnSpPr>
          <p:nvPr/>
        </p:nvCxnSpPr>
        <p:spPr>
          <a:xfrm rot="10800000">
            <a:off x="2997496" y="2433963"/>
            <a:ext cx="1295399" cy="2932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2"/>
          </p:cNvCxnSpPr>
          <p:nvPr/>
        </p:nvCxnSpPr>
        <p:spPr>
          <a:xfrm rot="10800000">
            <a:off x="3352800" y="5334001"/>
            <a:ext cx="940094" cy="32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>
            <a:off x="6019801" y="1905001"/>
            <a:ext cx="1092495" cy="1463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1" idx="1"/>
          </p:cNvCxnSpPr>
          <p:nvPr/>
        </p:nvCxnSpPr>
        <p:spPr>
          <a:xfrm>
            <a:off x="6096000" y="1981200"/>
            <a:ext cx="1016296" cy="5671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7" idx="3"/>
          </p:cNvCxnSpPr>
          <p:nvPr/>
        </p:nvCxnSpPr>
        <p:spPr>
          <a:xfrm rot="10800000" flipV="1">
            <a:off x="6240763" y="3041975"/>
            <a:ext cx="871532" cy="7985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50"/>
          <p:cNvSpPr txBox="1">
            <a:spLocks noChangeArrowheads="1"/>
          </p:cNvSpPr>
          <p:nvPr/>
        </p:nvSpPr>
        <p:spPr bwMode="auto">
          <a:xfrm>
            <a:off x="1219200" y="755975"/>
            <a:ext cx="66446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latin typeface="Calibri" charset="0"/>
              </a:rPr>
              <a:t>Internal network                        Border machines                             World</a:t>
            </a:r>
            <a:endParaRPr lang="en-US" dirty="0">
              <a:latin typeface="Calibri" charset="0"/>
            </a:endParaRPr>
          </a:p>
        </p:txBody>
      </p:sp>
      <p:sp>
        <p:nvSpPr>
          <p:cNvPr id="27" name="TextBox 51"/>
          <p:cNvSpPr txBox="1">
            <a:spLocks noChangeArrowheads="1"/>
          </p:cNvSpPr>
          <p:nvPr/>
        </p:nvSpPr>
        <p:spPr bwMode="auto">
          <a:xfrm>
            <a:off x="6274095" y="1594175"/>
            <a:ext cx="75008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SURL</a:t>
            </a:r>
          </a:p>
          <a:p>
            <a:endParaRPr lang="en-US">
              <a:latin typeface="Calibri" charset="0"/>
            </a:endParaRPr>
          </a:p>
          <a:p>
            <a:endParaRPr lang="en-US">
              <a:latin typeface="Calibri" charset="0"/>
            </a:endParaRPr>
          </a:p>
          <a:p>
            <a:r>
              <a:rPr lang="en-US">
                <a:latin typeface="Calibri" charset="0"/>
              </a:rPr>
              <a:t>TURL</a:t>
            </a:r>
          </a:p>
        </p:txBody>
      </p:sp>
      <p:sp>
        <p:nvSpPr>
          <p:cNvPr id="28" name="TextBox 52"/>
          <p:cNvSpPr txBox="1">
            <a:spLocks noChangeArrowheads="1"/>
          </p:cNvSpPr>
          <p:nvPr/>
        </p:nvSpPr>
        <p:spPr bwMode="auto">
          <a:xfrm>
            <a:off x="355304" y="130901"/>
            <a:ext cx="4103663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3200" b="1" dirty="0" smtClean="0">
                <a:latin typeface="Calibri" charset="0"/>
              </a:rPr>
              <a:t>Storage Architecture</a:t>
            </a:r>
            <a:endParaRPr lang="en-US" sz="3200" b="1" dirty="0">
              <a:latin typeface="Calibri" charset="0"/>
            </a:endParaRPr>
          </a:p>
        </p:txBody>
      </p:sp>
      <p:sp>
        <p:nvSpPr>
          <p:cNvPr id="39" name="Parallelogram 38"/>
          <p:cNvSpPr/>
          <p:nvPr/>
        </p:nvSpPr>
        <p:spPr>
          <a:xfrm>
            <a:off x="152399" y="5937576"/>
            <a:ext cx="2610881" cy="594186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Batch nodes</a:t>
            </a:r>
          </a:p>
          <a:p>
            <a:pPr algn="ctr"/>
            <a:r>
              <a:rPr lang="en-US" dirty="0" err="1" smtClean="0"/>
              <a:t>TXNetFile</a:t>
            </a:r>
            <a:r>
              <a:rPr lang="en-US" dirty="0" smtClean="0"/>
              <a:t> or “cp”</a:t>
            </a:r>
            <a:endParaRPr lang="en-US" dirty="0"/>
          </a:p>
        </p:txBody>
      </p:sp>
      <p:cxnSp>
        <p:nvCxnSpPr>
          <p:cNvPr id="41" name="Straight Arrow Connector 40"/>
          <p:cNvCxnSpPr>
            <a:stCxn id="39" idx="0"/>
          </p:cNvCxnSpPr>
          <p:nvPr/>
        </p:nvCxnSpPr>
        <p:spPr>
          <a:xfrm rot="5400000" flipH="1" flipV="1">
            <a:off x="1287998" y="5599678"/>
            <a:ext cx="507740" cy="168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>
          <a:xfrm>
            <a:off x="6347120" y="6245225"/>
            <a:ext cx="2383246" cy="476250"/>
          </a:xfrm>
        </p:spPr>
        <p:txBody>
          <a:bodyPr/>
          <a:lstStyle/>
          <a:p>
            <a:fld id="{4A383935-5B72-824D-83AB-2A46793E67C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293296" y="348919"/>
            <a:ext cx="7648248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dist"/>
            <a:r>
              <a:rPr lang="en-US" sz="3200" b="1" dirty="0" smtClean="0">
                <a:latin typeface="Calibri" charset="0"/>
              </a:rPr>
              <a:t>Storage Components</a:t>
            </a:r>
          </a:p>
          <a:p>
            <a:pPr algn="dist"/>
            <a:endParaRPr lang="en-US" dirty="0" smtClean="0">
              <a:latin typeface="Calibri" charset="0"/>
            </a:endParaRPr>
          </a:p>
          <a:p>
            <a:pPr lvl="1" algn="dist">
              <a:buSzPct val="100000"/>
              <a:buFont typeface="Wingdings" charset="2"/>
              <a:buChar char="q"/>
            </a:pPr>
            <a:r>
              <a:rPr lang="en-US" sz="2800" dirty="0" smtClean="0">
                <a:latin typeface="Calibri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Calibri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charset="0"/>
              </a:rPr>
              <a:t>Bestman</a:t>
            </a:r>
            <a:r>
              <a:rPr lang="en-US" sz="2800" b="1" dirty="0" smtClean="0">
                <a:solidFill>
                  <a:srgbClr val="0000FF"/>
                </a:solidFill>
                <a:latin typeface="Calibri" charset="0"/>
              </a:rPr>
              <a:t> Gateway  </a:t>
            </a:r>
            <a:r>
              <a:rPr lang="en-US" sz="2800" dirty="0" err="1" smtClean="0">
                <a:solidFill>
                  <a:srgbClr val="008000"/>
                </a:solidFill>
                <a:latin typeface="Wingdings"/>
                <a:ea typeface="Wingdings"/>
                <a:cs typeface="Wingdings"/>
              </a:rPr>
              <a:t></a:t>
            </a:r>
            <a:r>
              <a:rPr lang="en-US" sz="2800" dirty="0" smtClean="0">
                <a:solidFill>
                  <a:srgbClr val="008000"/>
                </a:solidFill>
                <a:latin typeface="Calibri" charset="0"/>
              </a:rPr>
              <a:t>  T2/T3g</a:t>
            </a:r>
          </a:p>
          <a:p>
            <a:pPr lvl="1" algn="dist">
              <a:buSzPct val="100000"/>
              <a:buFont typeface="Wingdings" charset="2"/>
              <a:buChar char="u"/>
            </a:pPr>
            <a:endParaRPr lang="en-US" sz="2000" dirty="0" smtClean="0">
              <a:latin typeface="Calibri" charset="0"/>
            </a:endParaRPr>
          </a:p>
          <a:p>
            <a:pPr lvl="1" algn="dist">
              <a:buSzPct val="100000"/>
              <a:buFont typeface="Wingdings" charset="2"/>
              <a:buChar char="u"/>
            </a:pPr>
            <a:r>
              <a:rPr lang="en-US" sz="2800" dirty="0" smtClean="0">
                <a:latin typeface="Calibri" charset="0"/>
              </a:rPr>
              <a:t> </a:t>
            </a:r>
            <a:r>
              <a:rPr lang="en-US" sz="2800" b="1" dirty="0" smtClean="0">
                <a:latin typeface="Calibri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charset="0"/>
              </a:rPr>
              <a:t>XrootdFS</a:t>
            </a:r>
            <a:r>
              <a:rPr lang="en-US" sz="2800" b="1" dirty="0" smtClean="0">
                <a:latin typeface="Calibri" charset="0"/>
              </a:rPr>
              <a:t>  </a:t>
            </a:r>
            <a:r>
              <a:rPr lang="en-US" sz="2800" dirty="0" err="1" smtClean="0">
                <a:solidFill>
                  <a:srgbClr val="008000"/>
                </a:solidFill>
                <a:latin typeface="Wingdings"/>
                <a:ea typeface="Wingdings"/>
                <a:cs typeface="Wingdings"/>
              </a:rPr>
              <a:t></a:t>
            </a:r>
            <a:r>
              <a:rPr lang="en-US" sz="2800" dirty="0" smtClean="0">
                <a:solidFill>
                  <a:srgbClr val="008000"/>
                </a:solidFill>
                <a:latin typeface="Calibri" charset="0"/>
              </a:rPr>
              <a:t> For users and minimum T3g</a:t>
            </a:r>
            <a:endParaRPr lang="en-US" sz="2400" dirty="0" smtClean="0">
              <a:solidFill>
                <a:srgbClr val="E46C0A"/>
              </a:solidFill>
              <a:latin typeface="Calibri" charset="0"/>
            </a:endParaRPr>
          </a:p>
          <a:p>
            <a:pPr lvl="2" algn="dist">
              <a:buSzPct val="100000"/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     Usage is like NFS</a:t>
            </a:r>
          </a:p>
          <a:p>
            <a:pPr lvl="2" algn="dist">
              <a:buSzPct val="100000"/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     Based on </a:t>
            </a:r>
            <a:r>
              <a:rPr lang="en-US" sz="2400" dirty="0" err="1" smtClean="0">
                <a:solidFill>
                  <a:srgbClr val="000000"/>
                </a:solidFill>
                <a:latin typeface="Calibri" charset="0"/>
              </a:rPr>
              <a:t>Xrootd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alibri" charset="0"/>
              </a:rPr>
              <a:t>Posix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 library and FUSE</a:t>
            </a:r>
          </a:p>
          <a:p>
            <a:pPr lvl="2" algn="dist">
              <a:buSzPct val="100000"/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     </a:t>
            </a:r>
            <a:r>
              <a:rPr lang="en-US" sz="2400" dirty="0" err="1" smtClean="0">
                <a:solidFill>
                  <a:srgbClr val="000000"/>
                </a:solidFill>
                <a:latin typeface="Calibri" charset="0"/>
              </a:rPr>
              <a:t>BeStMan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, dq2 clients, and Unix tools need it</a:t>
            </a:r>
          </a:p>
          <a:p>
            <a:pPr lvl="1" algn="dist">
              <a:buSzPct val="100000"/>
              <a:buFont typeface="Wingdings" charset="2"/>
              <a:buChar char="u"/>
            </a:pPr>
            <a:endParaRPr lang="en-US" sz="2800" dirty="0" smtClean="0">
              <a:latin typeface="Calibri" charset="0"/>
            </a:endParaRPr>
          </a:p>
          <a:p>
            <a:pPr lvl="1" algn="dist">
              <a:buSzPct val="100000"/>
              <a:buFont typeface="Wingdings" charset="2"/>
              <a:buChar char="u"/>
            </a:pPr>
            <a:r>
              <a:rPr lang="en-US" sz="2800" dirty="0" smtClean="0">
                <a:latin typeface="Calibri" charset="0"/>
              </a:rPr>
              <a:t>  </a:t>
            </a:r>
            <a:r>
              <a:rPr lang="en-US" sz="2800" b="1" dirty="0" err="1" smtClean="0">
                <a:solidFill>
                  <a:srgbClr val="0000FF"/>
                </a:solidFill>
                <a:latin typeface="Calibri" charset="0"/>
              </a:rPr>
              <a:t>GridFTP</a:t>
            </a:r>
            <a:r>
              <a:rPr lang="en-US" sz="2800" b="1" dirty="0" smtClean="0">
                <a:solidFill>
                  <a:srgbClr val="0000FF"/>
                </a:solidFill>
                <a:latin typeface="Calibri" charset="0"/>
              </a:rPr>
              <a:t> for </a:t>
            </a:r>
            <a:r>
              <a:rPr lang="en-US" sz="2800" b="1" dirty="0" err="1" smtClean="0">
                <a:solidFill>
                  <a:srgbClr val="0000FF"/>
                </a:solidFill>
                <a:latin typeface="Calibri" charset="0"/>
              </a:rPr>
              <a:t>Xrootd</a:t>
            </a:r>
            <a:r>
              <a:rPr lang="en-US" sz="2800" b="1" dirty="0" smtClean="0">
                <a:solidFill>
                  <a:srgbClr val="0000FF"/>
                </a:solidFill>
                <a:latin typeface="Calibri" charset="0"/>
              </a:rPr>
              <a:t>  </a:t>
            </a:r>
            <a:r>
              <a:rPr lang="en-US" sz="2800" dirty="0" err="1" smtClean="0">
                <a:solidFill>
                  <a:srgbClr val="008000"/>
                </a:solidFill>
                <a:latin typeface="Wingdings"/>
                <a:ea typeface="Wingdings"/>
                <a:cs typeface="Wingdings"/>
              </a:rPr>
              <a:t></a:t>
            </a:r>
            <a:r>
              <a:rPr lang="en-US" sz="2800" dirty="0" smtClean="0">
                <a:solidFill>
                  <a:srgbClr val="008000"/>
                </a:solidFill>
                <a:latin typeface="Calibri" charset="0"/>
              </a:rPr>
              <a:t> WT2 for a while</a:t>
            </a:r>
          </a:p>
          <a:p>
            <a:pPr lvl="2" algn="dist">
              <a:buSzPct val="100000"/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     </a:t>
            </a:r>
            <a:r>
              <a:rPr lang="en-US" sz="2400" dirty="0" err="1" smtClean="0">
                <a:solidFill>
                  <a:srgbClr val="000000"/>
                </a:solidFill>
                <a:latin typeface="Calibri" charset="0"/>
              </a:rPr>
              <a:t>Globus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alibri" charset="0"/>
              </a:rPr>
              <a:t>GridFTP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 + Data Storage Interface</a:t>
            </a:r>
            <a:endParaRPr lang="en-US" sz="2400" dirty="0">
              <a:solidFill>
                <a:srgbClr val="000000"/>
              </a:solidFill>
              <a:latin typeface="Calibri" charset="0"/>
            </a:endParaRPr>
          </a:p>
          <a:p>
            <a:pPr lvl="3" algn="dist">
              <a:buSzPct val="100000"/>
            </a:pPr>
            <a:r>
              <a:rPr lang="en-US" sz="2400" dirty="0">
                <a:solidFill>
                  <a:srgbClr val="000000"/>
                </a:solidFill>
                <a:latin typeface="Calibri" charset="0"/>
              </a:rPr>
              <a:t>(DSI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) module for </a:t>
            </a:r>
            <a:r>
              <a:rPr lang="en-US" sz="2400" dirty="0" err="1" smtClean="0">
                <a:solidFill>
                  <a:srgbClr val="000000"/>
                </a:solidFill>
                <a:latin typeface="Calibri" charset="0"/>
              </a:rPr>
              <a:t>Xrootd</a:t>
            </a:r>
            <a:r>
              <a:rPr lang="en-US" sz="2400" dirty="0" err="1">
                <a:solidFill>
                  <a:srgbClr val="000000"/>
                </a:solidFill>
                <a:latin typeface="Calibri" charset="0"/>
              </a:rPr>
              <a:t>/Posix</a:t>
            </a:r>
            <a:endParaRPr lang="en-US" sz="2400" dirty="0">
              <a:solidFill>
                <a:srgbClr val="000000"/>
              </a:solidFill>
              <a:latin typeface="Calibri" charset="0"/>
            </a:endParaRPr>
          </a:p>
          <a:p>
            <a:pPr lvl="1" algn="dist">
              <a:buSzPct val="100000"/>
              <a:buFont typeface="Wingdings" charset="2"/>
              <a:buChar char="u"/>
            </a:pPr>
            <a:endParaRPr lang="en-US" sz="2800" dirty="0" smtClean="0">
              <a:latin typeface="Calibri" charset="0"/>
            </a:endParaRPr>
          </a:p>
          <a:p>
            <a:pPr lvl="1" algn="dist">
              <a:buSzPct val="100000"/>
              <a:buFont typeface="Wingdings" charset="2"/>
              <a:buChar char="²"/>
            </a:pPr>
            <a:r>
              <a:rPr lang="en-US" sz="2800" dirty="0" smtClean="0">
                <a:latin typeface="Calibri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Calibri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charset="0"/>
              </a:rPr>
              <a:t>Xrootd</a:t>
            </a:r>
            <a:r>
              <a:rPr lang="en-US" sz="2800" b="1" dirty="0" smtClean="0">
                <a:solidFill>
                  <a:srgbClr val="0000FF"/>
                </a:solidFill>
                <a:latin typeface="Calibri" charset="0"/>
              </a:rPr>
              <a:t> Core </a:t>
            </a:r>
            <a:r>
              <a:rPr lang="en-US" sz="2800" dirty="0" err="1" smtClean="0">
                <a:solidFill>
                  <a:srgbClr val="008000"/>
                </a:solidFill>
                <a:latin typeface="Wingdings"/>
                <a:ea typeface="Wingdings"/>
                <a:cs typeface="Wingdings"/>
              </a:rPr>
              <a:t></a:t>
            </a:r>
            <a:r>
              <a:rPr lang="en-US" sz="2800" dirty="0" smtClean="0">
                <a:solidFill>
                  <a:srgbClr val="008000"/>
                </a:solidFill>
                <a:latin typeface="Calibri" charset="0"/>
              </a:rPr>
              <a:t> All Babar needed is this layer</a:t>
            </a:r>
            <a:endParaRPr lang="en-US" sz="2800" dirty="0" smtClean="0">
              <a:solidFill>
                <a:srgbClr val="008000"/>
              </a:solidFill>
              <a:latin typeface="Calibri" charset="0"/>
            </a:endParaRPr>
          </a:p>
          <a:p>
            <a:pPr lvl="3" algn="dist">
              <a:buSzPct val="100000"/>
            </a:pP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Redirector, data servers, </a:t>
            </a:r>
            <a:r>
              <a:rPr lang="en-US" sz="2400" dirty="0" err="1" smtClean="0">
                <a:solidFill>
                  <a:srgbClr val="000000"/>
                </a:solidFill>
                <a:latin typeface="Calibri" charset="0"/>
              </a:rPr>
              <a:t>xrdcp</a:t>
            </a:r>
            <a:endParaRPr lang="en-US" sz="2400" dirty="0" smtClean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Up Arrow 2"/>
          <p:cNvSpPr/>
          <p:nvPr/>
        </p:nvSpPr>
        <p:spPr>
          <a:xfrm>
            <a:off x="7916820" y="1981200"/>
            <a:ext cx="876300" cy="3124200"/>
          </a:xfrm>
          <a:prstGeom prst="upArrow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/>
              <a:t>More  functionality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83935-5B72-824D-83AB-2A46793E67C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533400" y="228600"/>
            <a:ext cx="82311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 dirty="0"/>
              <a:t>How </a:t>
            </a:r>
            <a:r>
              <a:rPr lang="en-US" sz="3200" b="1" dirty="0" err="1"/>
              <a:t>Xrootd</a:t>
            </a:r>
            <a:r>
              <a:rPr lang="en-US" sz="3200" b="1" dirty="0"/>
              <a:t> works</a:t>
            </a:r>
          </a:p>
          <a:p>
            <a:endParaRPr lang="en-US" sz="1200" dirty="0"/>
          </a:p>
          <a:p>
            <a:pPr>
              <a:buFont typeface="Wingdings" charset="2"/>
              <a:buNone/>
            </a:pPr>
            <a:r>
              <a:rPr lang="en-US" sz="2000" dirty="0"/>
              <a:t>Glue file servers together by a redirector</a:t>
            </a:r>
          </a:p>
          <a:p>
            <a:pPr lvl="1"/>
            <a:r>
              <a:rPr lang="en-US" sz="2000" i="1" dirty="0"/>
              <a:t>User only need to know XROOT path:</a:t>
            </a:r>
            <a:r>
              <a:rPr lang="en-US" sz="2000" dirty="0">
                <a:solidFill>
                  <a:srgbClr val="33CC33"/>
                </a:solidFill>
              </a:rPr>
              <a:t> root://</a:t>
            </a:r>
            <a:r>
              <a:rPr lang="en-US" sz="2000" dirty="0" err="1">
                <a:solidFill>
                  <a:srgbClr val="33CC33"/>
                </a:solidFill>
              </a:rPr>
              <a:t>redirector:port</a:t>
            </a:r>
            <a:r>
              <a:rPr lang="en-US" sz="2000" dirty="0">
                <a:solidFill>
                  <a:srgbClr val="33CC33"/>
                </a:solidFill>
              </a:rPr>
              <a:t>//path/file</a:t>
            </a:r>
          </a:p>
          <a:p>
            <a:pPr>
              <a:buFontTx/>
              <a:buChar char="•"/>
            </a:pPr>
            <a:endParaRPr lang="en-US" sz="1000" dirty="0">
              <a:solidFill>
                <a:srgbClr val="33CC33"/>
              </a:solidFill>
            </a:endParaRPr>
          </a:p>
          <a:p>
            <a:pPr>
              <a:buFont typeface="Wingdings" charset="2"/>
              <a:buNone/>
            </a:pPr>
            <a:r>
              <a:rPr lang="en-US" sz="2000" dirty="0"/>
              <a:t>Simple, low overhead </a:t>
            </a:r>
          </a:p>
          <a:p>
            <a:pPr lvl="1">
              <a:buFont typeface="Wingdings" charset="2"/>
              <a:buChar char="§"/>
            </a:pPr>
            <a:r>
              <a:rPr lang="en-US" sz="2000" dirty="0"/>
              <a:t>  No complex features such as locking</a:t>
            </a:r>
          </a:p>
          <a:p>
            <a:pPr lvl="1">
              <a:buFont typeface="Wingdings" charset="2"/>
              <a:buChar char="§"/>
            </a:pPr>
            <a:r>
              <a:rPr lang="en-US" sz="2000" dirty="0"/>
              <a:t>  Good for reading dominated environment, e.g. HEP data analysis</a:t>
            </a:r>
          </a:p>
        </p:txBody>
      </p:sp>
      <p:sp>
        <p:nvSpPr>
          <p:cNvPr id="14339" name="Oval 5"/>
          <p:cNvSpPr>
            <a:spLocks noChangeArrowheads="1"/>
          </p:cNvSpPr>
          <p:nvPr/>
        </p:nvSpPr>
        <p:spPr bwMode="auto">
          <a:xfrm>
            <a:off x="3810000" y="3824288"/>
            <a:ext cx="15240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 u="sng" dirty="0"/>
              <a:t>R</a:t>
            </a:r>
            <a:r>
              <a:rPr lang="en-US" dirty="0" smtClean="0"/>
              <a:t>edirector</a:t>
            </a:r>
            <a:endParaRPr lang="en-US" dirty="0"/>
          </a:p>
        </p:txBody>
      </p:sp>
      <p:sp>
        <p:nvSpPr>
          <p:cNvPr id="14340" name="Oval 6"/>
          <p:cNvSpPr>
            <a:spLocks noChangeArrowheads="1"/>
          </p:cNvSpPr>
          <p:nvPr/>
        </p:nvSpPr>
        <p:spPr bwMode="auto">
          <a:xfrm>
            <a:off x="685800" y="2833688"/>
            <a:ext cx="1524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/xrootd/file1</a:t>
            </a:r>
          </a:p>
        </p:txBody>
      </p:sp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685800" y="3214688"/>
            <a:ext cx="1524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/xrootd/file2</a:t>
            </a:r>
          </a:p>
        </p:txBody>
      </p:sp>
      <p:sp>
        <p:nvSpPr>
          <p:cNvPr id="14342" name="Oval 8"/>
          <p:cNvSpPr>
            <a:spLocks noChangeArrowheads="1"/>
          </p:cNvSpPr>
          <p:nvPr/>
        </p:nvSpPr>
        <p:spPr bwMode="auto">
          <a:xfrm>
            <a:off x="685800" y="3595688"/>
            <a:ext cx="1524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/xrootd/file3</a:t>
            </a:r>
          </a:p>
        </p:txBody>
      </p:sp>
      <p:sp>
        <p:nvSpPr>
          <p:cNvPr id="14343" name="Oval 9"/>
          <p:cNvSpPr>
            <a:spLocks noChangeArrowheads="1"/>
          </p:cNvSpPr>
          <p:nvPr/>
        </p:nvSpPr>
        <p:spPr bwMode="auto">
          <a:xfrm>
            <a:off x="685800" y="3976688"/>
            <a:ext cx="1524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4" name="Oval 10"/>
          <p:cNvSpPr>
            <a:spLocks noChangeArrowheads="1"/>
          </p:cNvSpPr>
          <p:nvPr/>
        </p:nvSpPr>
        <p:spPr bwMode="auto">
          <a:xfrm>
            <a:off x="685800" y="4357688"/>
            <a:ext cx="1524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5" name="Oval 11"/>
          <p:cNvSpPr>
            <a:spLocks noChangeArrowheads="1"/>
          </p:cNvSpPr>
          <p:nvPr/>
        </p:nvSpPr>
        <p:spPr bwMode="auto">
          <a:xfrm>
            <a:off x="685800" y="4738688"/>
            <a:ext cx="1524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6" name="Oval 12"/>
          <p:cNvSpPr>
            <a:spLocks noChangeArrowheads="1"/>
          </p:cNvSpPr>
          <p:nvPr/>
        </p:nvSpPr>
        <p:spPr bwMode="auto">
          <a:xfrm>
            <a:off x="685800" y="5119688"/>
            <a:ext cx="1524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/xrootd/fileN</a:t>
            </a:r>
          </a:p>
        </p:txBody>
      </p:sp>
      <p:sp>
        <p:nvSpPr>
          <p:cNvPr id="3090" name="AutoShape 18"/>
          <p:cNvSpPr>
            <a:spLocks noChangeArrowheads="1"/>
          </p:cNvSpPr>
          <p:nvPr/>
        </p:nvSpPr>
        <p:spPr bwMode="auto">
          <a:xfrm>
            <a:off x="6858000" y="2743200"/>
            <a:ext cx="990600" cy="990600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dirty="0" smtClean="0"/>
              <a:t>   </a:t>
            </a:r>
            <a:r>
              <a:rPr lang="en-US" b="1" u="sng" dirty="0" smtClean="0"/>
              <a:t>U</a:t>
            </a:r>
            <a:endParaRPr lang="en-US" b="1" u="sng" dirty="0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 flipH="1">
            <a:off x="5257800" y="3581400"/>
            <a:ext cx="1752600" cy="395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 flipH="1" flipV="1">
            <a:off x="2209800" y="3062288"/>
            <a:ext cx="1600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 flipH="1" flipV="1">
            <a:off x="2209800" y="3367088"/>
            <a:ext cx="1600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5" name="Line 23"/>
          <p:cNvSpPr>
            <a:spLocks noChangeShapeType="1"/>
          </p:cNvSpPr>
          <p:nvPr/>
        </p:nvSpPr>
        <p:spPr bwMode="auto">
          <a:xfrm flipH="1">
            <a:off x="2209800" y="4052888"/>
            <a:ext cx="16002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5766431" y="3886200"/>
            <a:ext cx="3148969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u="sng" dirty="0" smtClean="0"/>
              <a:t>U</a:t>
            </a:r>
            <a:r>
              <a:rPr lang="en-US" dirty="0" smtClean="0"/>
              <a:t>: I </a:t>
            </a:r>
            <a:r>
              <a:rPr lang="en-US" dirty="0"/>
              <a:t>want /xrootd/</a:t>
            </a:r>
            <a:r>
              <a:rPr lang="en-US" dirty="0" smtClean="0"/>
              <a:t>file2</a:t>
            </a:r>
          </a:p>
          <a:p>
            <a:r>
              <a:rPr lang="en-US" b="1" u="sng" dirty="0" smtClean="0">
                <a:solidFill>
                  <a:srgbClr val="008000"/>
                </a:solidFill>
              </a:rPr>
              <a:t>R</a:t>
            </a:r>
            <a:r>
              <a:rPr lang="en-US" dirty="0" smtClean="0">
                <a:solidFill>
                  <a:srgbClr val="008000"/>
                </a:solidFill>
              </a:rPr>
              <a:t>: Who has /xrootd/</a:t>
            </a:r>
            <a:r>
              <a:rPr lang="en-US" dirty="0" smtClean="0">
                <a:solidFill>
                  <a:srgbClr val="008000"/>
                </a:solidFill>
              </a:rPr>
              <a:t>file2</a:t>
            </a:r>
          </a:p>
          <a:p>
            <a:r>
              <a:rPr lang="en-US" b="1" u="sng" dirty="0" smtClean="0">
                <a:solidFill>
                  <a:srgbClr val="008000"/>
                </a:solidFill>
              </a:rPr>
              <a:t>D</a:t>
            </a:r>
            <a:r>
              <a:rPr lang="en-US" dirty="0" smtClean="0">
                <a:solidFill>
                  <a:srgbClr val="008000"/>
                </a:solidFill>
              </a:rPr>
              <a:t>: I have /xrootd/</a:t>
            </a:r>
            <a:r>
              <a:rPr lang="en-US" dirty="0" smtClean="0">
                <a:solidFill>
                  <a:srgbClr val="008000"/>
                </a:solidFill>
              </a:rPr>
              <a:t>file2</a:t>
            </a:r>
          </a:p>
          <a:p>
            <a:r>
              <a:rPr lang="en-US" b="1" u="sng" dirty="0" smtClean="0">
                <a:solidFill>
                  <a:srgbClr val="008000"/>
                </a:solidFill>
              </a:rPr>
              <a:t>R</a:t>
            </a:r>
            <a:r>
              <a:rPr lang="en-US" dirty="0" smtClean="0">
                <a:solidFill>
                  <a:srgbClr val="008000"/>
                </a:solidFill>
              </a:rPr>
              <a:t>: Please talk to data node </a:t>
            </a:r>
            <a:r>
              <a:rPr lang="en-US" dirty="0" smtClean="0">
                <a:solidFill>
                  <a:srgbClr val="008000"/>
                </a:solidFill>
              </a:rPr>
              <a:t>2</a:t>
            </a:r>
          </a:p>
          <a:p>
            <a:endParaRPr lang="en-US" sz="1000" b="1" u="sng" dirty="0" smtClean="0">
              <a:solidFill>
                <a:srgbClr val="FF0000"/>
              </a:solidFill>
            </a:endParaRPr>
          </a:p>
          <a:p>
            <a:r>
              <a:rPr lang="en-US" b="1" u="sng" dirty="0" smtClean="0"/>
              <a:t>U</a:t>
            </a:r>
            <a:r>
              <a:rPr lang="en-US" dirty="0" smtClean="0"/>
              <a:t>: I want /xrootd/</a:t>
            </a:r>
            <a:r>
              <a:rPr lang="en-US" dirty="0" smtClean="0"/>
              <a:t>file0</a:t>
            </a:r>
          </a:p>
          <a:p>
            <a:r>
              <a:rPr lang="en-US" b="1" u="sng" dirty="0" smtClean="0">
                <a:solidFill>
                  <a:srgbClr val="008000"/>
                </a:solidFill>
              </a:rPr>
              <a:t>R</a:t>
            </a:r>
            <a:r>
              <a:rPr lang="en-US" dirty="0" smtClean="0">
                <a:solidFill>
                  <a:srgbClr val="008000"/>
                </a:solidFill>
              </a:rPr>
              <a:t>: Who has /xrootd/</a:t>
            </a:r>
            <a:r>
              <a:rPr lang="en-US" dirty="0" smtClean="0">
                <a:solidFill>
                  <a:srgbClr val="008000"/>
                </a:solidFill>
              </a:rPr>
              <a:t>file0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Time out!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R</a:t>
            </a:r>
            <a:r>
              <a:rPr lang="en-US" dirty="0" smtClean="0">
                <a:solidFill>
                  <a:srgbClr val="FF0000"/>
                </a:solidFill>
              </a:rPr>
              <a:t>: Nobody has /xrootd/</a:t>
            </a:r>
            <a:r>
              <a:rPr lang="en-US" dirty="0" smtClean="0">
                <a:solidFill>
                  <a:srgbClr val="FF0000"/>
                </a:solidFill>
              </a:rPr>
              <a:t>file0</a:t>
            </a:r>
          </a:p>
          <a:p>
            <a:endParaRPr lang="en-US" dirty="0" smtClean="0">
              <a:solidFill>
                <a:srgbClr val="008000"/>
              </a:solidFill>
            </a:endParaRPr>
          </a:p>
          <a:p>
            <a:endParaRPr lang="en-US" dirty="0" smtClean="0">
              <a:solidFill>
                <a:srgbClr val="008000"/>
              </a:solidFill>
            </a:endParaRPr>
          </a:p>
          <a:p>
            <a:endParaRPr lang="en-US" dirty="0" smtClean="0">
              <a:solidFill>
                <a:srgbClr val="008000"/>
              </a:solidFill>
            </a:endParaRPr>
          </a:p>
          <a:p>
            <a:endParaRPr lang="en-US" dirty="0" smtClean="0">
              <a:solidFill>
                <a:srgbClr val="008000"/>
              </a:solidFill>
            </a:endParaRPr>
          </a:p>
          <a:p>
            <a:endParaRPr lang="en-US" dirty="0"/>
          </a:p>
        </p:txBody>
      </p:sp>
      <p:sp>
        <p:nvSpPr>
          <p:cNvPr id="3099" name="Line 27"/>
          <p:cNvSpPr>
            <a:spLocks noChangeShapeType="1"/>
          </p:cNvSpPr>
          <p:nvPr/>
        </p:nvSpPr>
        <p:spPr bwMode="auto">
          <a:xfrm>
            <a:off x="2057400" y="3519488"/>
            <a:ext cx="1752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00" name="Line 28"/>
          <p:cNvSpPr>
            <a:spLocks noChangeShapeType="1"/>
          </p:cNvSpPr>
          <p:nvPr/>
        </p:nvSpPr>
        <p:spPr bwMode="auto">
          <a:xfrm flipV="1">
            <a:off x="5181600" y="3519488"/>
            <a:ext cx="1752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01" name="Line 29"/>
          <p:cNvSpPr>
            <a:spLocks noChangeShapeType="1"/>
          </p:cNvSpPr>
          <p:nvPr/>
        </p:nvSpPr>
        <p:spPr bwMode="auto">
          <a:xfrm flipH="1">
            <a:off x="2209800" y="3367088"/>
            <a:ext cx="464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06" name="Line 34"/>
          <p:cNvSpPr>
            <a:spLocks noChangeShapeType="1"/>
          </p:cNvSpPr>
          <p:nvPr/>
        </p:nvSpPr>
        <p:spPr bwMode="auto">
          <a:xfrm flipH="1">
            <a:off x="2209800" y="4052888"/>
            <a:ext cx="1600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3505200" y="4572000"/>
            <a:ext cx="2025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Waiting for a reply</a:t>
            </a:r>
          </a:p>
          <a:p>
            <a:r>
              <a:rPr lang="en-US" dirty="0"/>
              <a:t>from data nodes</a:t>
            </a:r>
          </a:p>
        </p:txBody>
      </p:sp>
      <p:sp>
        <p:nvSpPr>
          <p:cNvPr id="14363" name="Text Box 37"/>
          <p:cNvSpPr txBox="1">
            <a:spLocks noChangeArrowheads="1"/>
          </p:cNvSpPr>
          <p:nvPr/>
        </p:nvSpPr>
        <p:spPr bwMode="auto">
          <a:xfrm>
            <a:off x="669925" y="5675313"/>
            <a:ext cx="23532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u="sng" dirty="0"/>
              <a:t>D</a:t>
            </a:r>
            <a:r>
              <a:rPr lang="en-US" dirty="0" smtClean="0"/>
              <a:t>ata </a:t>
            </a:r>
            <a:r>
              <a:rPr lang="en-US" dirty="0"/>
              <a:t>node 1,2,3,…,N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>
          <a:xfrm>
            <a:off x="6553200" y="6305550"/>
            <a:ext cx="2133600" cy="476250"/>
          </a:xfrm>
        </p:spPr>
        <p:txBody>
          <a:bodyPr/>
          <a:lstStyle/>
          <a:p>
            <a:pPr>
              <a:defRPr/>
            </a:pPr>
            <a:fld id="{95439038-2EB8-E04D-BC1F-68FA1B8E58F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381000" y="228600"/>
            <a:ext cx="85344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200" b="1" dirty="0" err="1">
                <a:latin typeface="Calibri" charset="0"/>
              </a:rPr>
              <a:t>Xrootd</a:t>
            </a:r>
            <a:r>
              <a:rPr lang="en-US" sz="3200" b="1" dirty="0">
                <a:latin typeface="Calibri" charset="0"/>
              </a:rPr>
              <a:t> Export Path, Disk Cache and Space Token</a:t>
            </a:r>
            <a:endParaRPr lang="en-US" sz="3200" b="1" dirty="0" smtClean="0">
              <a:latin typeface="Calibri" charset="0"/>
            </a:endParaRPr>
          </a:p>
          <a:p>
            <a:endParaRPr lang="en-US" sz="800" dirty="0" smtClean="0">
              <a:latin typeface="Calibri" charset="0"/>
            </a:endParaRPr>
          </a:p>
          <a:p>
            <a:r>
              <a:rPr lang="en-US" b="1" dirty="0" smtClean="0">
                <a:solidFill>
                  <a:srgbClr val="008000"/>
                </a:solidFill>
                <a:latin typeface="Calibri" charset="0"/>
              </a:rPr>
              <a:t>$VDT_LOCATION/</a:t>
            </a:r>
            <a:r>
              <a:rPr lang="en-US" b="1" dirty="0" err="1" smtClean="0">
                <a:solidFill>
                  <a:srgbClr val="008000"/>
                </a:solidFill>
                <a:latin typeface="Calibri" charset="0"/>
              </a:rPr>
              <a:t>xrootd/etc/xrootd.cfg</a:t>
            </a:r>
            <a:endParaRPr lang="en-US" b="1" dirty="0" smtClean="0">
              <a:solidFill>
                <a:srgbClr val="008000"/>
              </a:solidFill>
              <a:latin typeface="Calibri" charset="0"/>
            </a:endParaRPr>
          </a:p>
          <a:p>
            <a:endParaRPr lang="en-US" sz="800" dirty="0" smtClean="0">
              <a:latin typeface="Calibri" charset="0"/>
            </a:endParaRPr>
          </a:p>
          <a:p>
            <a:pPr>
              <a:buFont typeface="Wingdings" charset="2"/>
              <a:buChar char="u"/>
            </a:pPr>
            <a:r>
              <a:rPr lang="en-US" sz="2400" dirty="0">
                <a:latin typeface="Calibri" charset="0"/>
              </a:rPr>
              <a:t>  </a:t>
            </a:r>
            <a:r>
              <a:rPr lang="en-US" sz="2400" dirty="0" err="1">
                <a:latin typeface="Calibri" charset="0"/>
              </a:rPr>
              <a:t>Xrootd</a:t>
            </a:r>
            <a:r>
              <a:rPr lang="en-US" sz="2400" dirty="0">
                <a:latin typeface="Calibri" charset="0"/>
              </a:rPr>
              <a:t> Export Path is what user will use to access file</a:t>
            </a:r>
          </a:p>
          <a:p>
            <a:endParaRPr lang="en-US" sz="1200" dirty="0">
              <a:latin typeface="Calibri" charset="0"/>
            </a:endParaRPr>
          </a:p>
          <a:p>
            <a:r>
              <a:rPr lang="en-US" dirty="0" err="1">
                <a:latin typeface="Calibri" charset="0"/>
              </a:rPr>
              <a:t>all.export</a:t>
            </a:r>
            <a:r>
              <a:rPr lang="en-US" dirty="0">
                <a:latin typeface="Calibri" charset="0"/>
              </a:rPr>
              <a:t> = /</a:t>
            </a:r>
            <a:r>
              <a:rPr lang="en-US" dirty="0" err="1">
                <a:latin typeface="Calibri" charset="0"/>
              </a:rPr>
              <a:t>xrootd</a:t>
            </a:r>
            <a:r>
              <a:rPr lang="en-US" dirty="0">
                <a:latin typeface="Calibri" charset="0"/>
              </a:rPr>
              <a:t>                    =&gt;                   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root://</a:t>
            </a:r>
            <a:r>
              <a:rPr lang="en-US" dirty="0" err="1">
                <a:solidFill>
                  <a:srgbClr val="0000FF"/>
                </a:solidFill>
                <a:latin typeface="Calibri" charset="0"/>
              </a:rPr>
              <a:t>host:port//xrootd/file</a:t>
            </a:r>
            <a:endParaRPr lang="en-US" dirty="0">
              <a:solidFill>
                <a:srgbClr val="0000FF"/>
              </a:solidFill>
              <a:latin typeface="Calibri" charset="0"/>
            </a:endParaRPr>
          </a:p>
          <a:p>
            <a:endParaRPr lang="en-US" dirty="0">
              <a:latin typeface="Calibri" charset="0"/>
            </a:endParaRPr>
          </a:p>
          <a:p>
            <a:pPr>
              <a:buFont typeface="Wingdings" charset="2"/>
              <a:buChar char="u"/>
            </a:pPr>
            <a:r>
              <a:rPr lang="en-US" sz="2400" dirty="0">
                <a:latin typeface="Calibri" charset="0"/>
              </a:rPr>
              <a:t>  </a:t>
            </a:r>
            <a:r>
              <a:rPr lang="en-US" sz="2400" dirty="0" err="1">
                <a:latin typeface="Calibri" charset="0"/>
              </a:rPr>
              <a:t>Xrootd</a:t>
            </a:r>
            <a:r>
              <a:rPr lang="en-US" sz="2400" dirty="0">
                <a:latin typeface="Calibri" charset="0"/>
              </a:rPr>
              <a:t> Disk Caches are hard disk partitions storing data files</a:t>
            </a:r>
          </a:p>
          <a:p>
            <a:endParaRPr lang="en-US" sz="1200" dirty="0">
              <a:latin typeface="Calibri" charset="0"/>
            </a:endParaRPr>
          </a:p>
          <a:p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Filesystem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        Size  Used Avail Use% Mounted on</a:t>
            </a:r>
          </a:p>
          <a:p>
            <a:r>
              <a:rPr lang="en-US" dirty="0">
                <a:latin typeface="Courier" charset="0"/>
                <a:ea typeface="Courier" charset="0"/>
                <a:cs typeface="Courier" charset="0"/>
              </a:rPr>
              <a:t>/dev/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sdb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           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12G  6.0G  5.0G  55% /xrdcache01</a:t>
            </a:r>
          </a:p>
          <a:p>
            <a:endParaRPr lang="en-US" dirty="0">
              <a:latin typeface="Calibri" charset="0"/>
            </a:endParaRPr>
          </a:p>
          <a:p>
            <a:r>
              <a:rPr lang="en-US" sz="2000" dirty="0" err="1">
                <a:latin typeface="Calibri" charset="0"/>
              </a:rPr>
              <a:t>oss.cache</a:t>
            </a:r>
            <a:r>
              <a:rPr lang="en-US" sz="2000" dirty="0">
                <a:latin typeface="Calibri" charset="0"/>
              </a:rPr>
              <a:t>    public    /</a:t>
            </a:r>
            <a:r>
              <a:rPr lang="en-US" sz="2000" dirty="0" smtClean="0">
                <a:latin typeface="Calibri" charset="0"/>
              </a:rPr>
              <a:t>xrdcache01           </a:t>
            </a:r>
          </a:p>
          <a:p>
            <a:endParaRPr lang="en-US" dirty="0">
              <a:latin typeface="Calibri" charset="0"/>
            </a:endParaRPr>
          </a:p>
          <a:p>
            <a:r>
              <a:rPr lang="en-US" sz="2000" i="1" dirty="0">
                <a:solidFill>
                  <a:srgbClr val="E46C0A"/>
                </a:solidFill>
                <a:latin typeface="Calibri" charset="0"/>
              </a:rPr>
              <a:t>Export Path contains directories and </a:t>
            </a:r>
            <a:r>
              <a:rPr lang="en-US" sz="2000" i="1" dirty="0" err="1">
                <a:solidFill>
                  <a:srgbClr val="E46C0A"/>
                </a:solidFill>
                <a:latin typeface="Calibri" charset="0"/>
              </a:rPr>
              <a:t>symlinks</a:t>
            </a:r>
            <a:r>
              <a:rPr lang="en-US" sz="2000" i="1" dirty="0">
                <a:solidFill>
                  <a:srgbClr val="E46C0A"/>
                </a:solidFill>
                <a:latin typeface="Calibri" charset="0"/>
              </a:rPr>
              <a:t>, pointing to data files OSS Cache</a:t>
            </a:r>
          </a:p>
          <a:p>
            <a:endParaRPr lang="en-US" dirty="0">
              <a:latin typeface="Calibri" charset="0"/>
            </a:endParaRPr>
          </a:p>
          <a:p>
            <a:pPr>
              <a:buFont typeface="Wingdings" charset="2"/>
              <a:buChar char="u"/>
            </a:pPr>
            <a:r>
              <a:rPr lang="en-US" sz="2400" dirty="0">
                <a:latin typeface="Calibri" charset="0"/>
              </a:rPr>
              <a:t>  To support WLCG static space tokens, add more cache groups</a:t>
            </a:r>
          </a:p>
          <a:p>
            <a:endParaRPr lang="en-US" sz="1200" dirty="0">
              <a:latin typeface="Calibri" charset="0"/>
            </a:endParaRPr>
          </a:p>
          <a:p>
            <a:r>
              <a:rPr lang="en-US" sz="2000" dirty="0" err="1">
                <a:latin typeface="Calibri" charset="0"/>
              </a:rPr>
              <a:t>oss.cache</a:t>
            </a:r>
            <a:r>
              <a:rPr lang="en-US" sz="2000" dirty="0">
                <a:latin typeface="Calibri" charset="0"/>
              </a:rPr>
              <a:t>   public    /</a:t>
            </a:r>
            <a:r>
              <a:rPr lang="en-US" sz="2000" dirty="0" smtClean="0">
                <a:latin typeface="Calibri" charset="0"/>
              </a:rPr>
              <a:t>xrdcache01      </a:t>
            </a:r>
            <a:r>
              <a:rPr lang="en-US" sz="2000" b="1" dirty="0" err="1">
                <a:solidFill>
                  <a:srgbClr val="E46C0A"/>
                </a:solidFill>
                <a:latin typeface="Calibri" charset="0"/>
              </a:rPr>
              <a:t>xa</a:t>
            </a:r>
            <a:r>
              <a:rPr lang="en-US" sz="2000" b="1" dirty="0">
                <a:solidFill>
                  <a:srgbClr val="E46C0A"/>
                </a:solidFill>
                <a:latin typeface="Calibri" charset="0"/>
              </a:rPr>
              <a:t>       </a:t>
            </a:r>
            <a:r>
              <a:rPr lang="en-US" sz="2000" b="1" dirty="0">
                <a:solidFill>
                  <a:srgbClr val="0000FF"/>
                </a:solidFill>
                <a:latin typeface="Calibri" charset="0"/>
              </a:rPr>
              <a:t># “</a:t>
            </a:r>
            <a:r>
              <a:rPr lang="en-US" sz="2000" b="1" dirty="0" err="1">
                <a:solidFill>
                  <a:srgbClr val="0000FF"/>
                </a:solidFill>
                <a:latin typeface="Calibri" charset="0"/>
              </a:rPr>
              <a:t>xa</a:t>
            </a:r>
            <a:r>
              <a:rPr lang="en-US" sz="2000" b="1" dirty="0">
                <a:solidFill>
                  <a:srgbClr val="0000FF"/>
                </a:solidFill>
                <a:latin typeface="Calibri" charset="0"/>
              </a:rPr>
              <a:t>”: extend attributes</a:t>
            </a:r>
          </a:p>
          <a:p>
            <a:r>
              <a:rPr lang="en-US" sz="2000" dirty="0" err="1">
                <a:latin typeface="Calibri" charset="0"/>
              </a:rPr>
              <a:t>oss.cache</a:t>
            </a:r>
            <a:r>
              <a:rPr lang="en-US" sz="2000" dirty="0">
                <a:latin typeface="Calibri" charset="0"/>
              </a:rPr>
              <a:t>   </a:t>
            </a:r>
            <a:r>
              <a:rPr lang="en-US" sz="2000" dirty="0" err="1">
                <a:latin typeface="Calibri" charset="0"/>
              </a:rPr>
              <a:t>tokenA</a:t>
            </a:r>
            <a:r>
              <a:rPr lang="en-US" sz="2000" dirty="0">
                <a:latin typeface="Calibri" charset="0"/>
              </a:rPr>
              <a:t>  /</a:t>
            </a:r>
            <a:r>
              <a:rPr lang="en-US" sz="2000" dirty="0" smtClean="0">
                <a:latin typeface="Calibri" charset="0"/>
              </a:rPr>
              <a:t>xrdcache01      </a:t>
            </a:r>
            <a:r>
              <a:rPr lang="en-US" sz="2000" b="1" dirty="0" err="1">
                <a:solidFill>
                  <a:srgbClr val="E46C0A"/>
                </a:solidFill>
                <a:latin typeface="Calibri" charset="0"/>
              </a:rPr>
              <a:t>xa</a:t>
            </a:r>
            <a:endParaRPr lang="en-US" sz="2000" b="1" dirty="0">
              <a:solidFill>
                <a:srgbClr val="E46C0A"/>
              </a:solidFill>
              <a:latin typeface="Calibri" charset="0"/>
            </a:endParaRPr>
          </a:p>
          <a:p>
            <a:endParaRPr lang="en-US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User create  a file  using      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root://</a:t>
            </a:r>
            <a:r>
              <a:rPr lang="en-US" dirty="0" err="1">
                <a:solidFill>
                  <a:srgbClr val="0000FF"/>
                </a:solidFill>
                <a:latin typeface="Calibri" charset="0"/>
              </a:rPr>
              <a:t>host:port//xrootd/file?oss.cgroup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=</a:t>
            </a:r>
            <a:r>
              <a:rPr lang="en-US" dirty="0" err="1">
                <a:solidFill>
                  <a:srgbClr val="0000FF"/>
                </a:solidFill>
                <a:latin typeface="Calibri" charset="0"/>
              </a:rPr>
              <a:t>tokenA</a:t>
            </a:r>
            <a:endParaRPr lang="en-US" dirty="0">
              <a:solidFill>
                <a:srgbClr val="0000FF"/>
              </a:solidFill>
              <a:latin typeface="Calibri" charset="0"/>
            </a:endParaRPr>
          </a:p>
        </p:txBody>
      </p:sp>
      <p:cxnSp>
        <p:nvCxnSpPr>
          <p:cNvPr id="4" name="Curved Connector 3"/>
          <p:cNvCxnSpPr/>
          <p:nvPr/>
        </p:nvCxnSpPr>
        <p:spPr>
          <a:xfrm rot="10800000" flipV="1">
            <a:off x="4572000" y="1981200"/>
            <a:ext cx="2743200" cy="1981200"/>
          </a:xfrm>
          <a:prstGeom prst="curvedConnector3">
            <a:avLst>
              <a:gd name="adj1" fmla="val -48531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439038-2EB8-E04D-BC1F-68FA1B8E58F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381000" y="228600"/>
            <a:ext cx="8468033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latin typeface="Calibri" charset="0"/>
              </a:rPr>
              <a:t>Composite Name Space (CNS</a:t>
            </a:r>
            <a:r>
              <a:rPr lang="en-US" sz="3200" b="1" dirty="0" smtClean="0">
                <a:latin typeface="Calibri" charset="0"/>
              </a:rPr>
              <a:t>)</a:t>
            </a:r>
          </a:p>
          <a:p>
            <a:endParaRPr lang="en-US" b="1" dirty="0" smtClean="0">
              <a:latin typeface="Calibri" charset="0"/>
            </a:endParaRPr>
          </a:p>
          <a:p>
            <a:r>
              <a:rPr lang="en-US" sz="2400" b="1" dirty="0" smtClean="0">
                <a:solidFill>
                  <a:schemeClr val="accent6"/>
                </a:solidFill>
                <a:latin typeface="Calibri" charset="0"/>
              </a:rPr>
              <a:t>A</a:t>
            </a:r>
            <a:r>
              <a:rPr lang="en-US" sz="2400" b="1" dirty="0" smtClean="0">
                <a:solidFill>
                  <a:schemeClr val="accent6"/>
                </a:solidFill>
                <a:latin typeface="Calibri" charset="0"/>
              </a:rPr>
              <a:t> </a:t>
            </a:r>
            <a:r>
              <a:rPr lang="en-US" sz="2400" b="1" dirty="0" smtClean="0">
                <a:solidFill>
                  <a:schemeClr val="accent6"/>
                </a:solidFill>
                <a:latin typeface="Calibri" charset="0"/>
              </a:rPr>
              <a:t>standalone </a:t>
            </a:r>
            <a:r>
              <a:rPr lang="en-US" sz="2400" b="1" dirty="0" err="1" smtClean="0">
                <a:solidFill>
                  <a:schemeClr val="accent6"/>
                </a:solidFill>
                <a:latin typeface="Calibri" charset="0"/>
              </a:rPr>
              <a:t>Xrootd</a:t>
            </a:r>
            <a:r>
              <a:rPr lang="en-US" sz="2400" b="1" dirty="0" smtClean="0">
                <a:solidFill>
                  <a:schemeClr val="accent6"/>
                </a:solidFill>
                <a:latin typeface="Calibri" charset="0"/>
              </a:rPr>
              <a:t> instance, not part of the main</a:t>
            </a:r>
            <a:r>
              <a:rPr lang="en-US" sz="2400" b="1" dirty="0" smtClean="0">
                <a:solidFill>
                  <a:schemeClr val="accent6"/>
                </a:solidFill>
                <a:latin typeface="Calibri" charset="0"/>
              </a:rPr>
              <a:t> </a:t>
            </a:r>
            <a:r>
              <a:rPr lang="en-US" sz="2400" b="1" dirty="0" err="1" smtClean="0">
                <a:solidFill>
                  <a:schemeClr val="accent6"/>
                </a:solidFill>
                <a:latin typeface="Calibri" charset="0"/>
              </a:rPr>
              <a:t>Xrootd</a:t>
            </a:r>
            <a:r>
              <a:rPr lang="en-US" sz="2400" b="1" dirty="0" smtClean="0">
                <a:solidFill>
                  <a:schemeClr val="accent6"/>
                </a:solidFill>
                <a:latin typeface="Calibri" charset="0"/>
              </a:rPr>
              <a:t> cluster</a:t>
            </a:r>
            <a:endParaRPr lang="en-US" sz="2400" b="1" dirty="0">
              <a:solidFill>
                <a:schemeClr val="accent6"/>
              </a:solidFill>
              <a:latin typeface="Calibri" charset="0"/>
            </a:endParaRPr>
          </a:p>
        </p:txBody>
      </p:sp>
      <p:sp>
        <p:nvSpPr>
          <p:cNvPr id="16387" name="Oval 6"/>
          <p:cNvSpPr>
            <a:spLocks noChangeArrowheads="1"/>
          </p:cNvSpPr>
          <p:nvPr/>
        </p:nvSpPr>
        <p:spPr bwMode="auto">
          <a:xfrm>
            <a:off x="5943600" y="2514600"/>
            <a:ext cx="1524000" cy="838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/xrootd/file1</a:t>
            </a:r>
          </a:p>
          <a:p>
            <a:pPr algn="ctr"/>
            <a:r>
              <a:rPr lang="en-US"/>
              <a:t>/xrootd/file4</a:t>
            </a:r>
          </a:p>
        </p:txBody>
      </p:sp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5943600" y="3352800"/>
            <a:ext cx="1524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/xrootd/file2</a:t>
            </a:r>
          </a:p>
        </p:txBody>
      </p:sp>
      <p:sp>
        <p:nvSpPr>
          <p:cNvPr id="16389" name="Oval 8"/>
          <p:cNvSpPr>
            <a:spLocks noChangeArrowheads="1"/>
          </p:cNvSpPr>
          <p:nvPr/>
        </p:nvSpPr>
        <p:spPr bwMode="auto">
          <a:xfrm>
            <a:off x="5943600" y="3733800"/>
            <a:ext cx="15240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/xrootd/file3</a:t>
            </a:r>
          </a:p>
          <a:p>
            <a:pPr algn="ctr"/>
            <a:r>
              <a:rPr lang="en-US"/>
              <a:t>/xrootd/file6</a:t>
            </a:r>
          </a:p>
          <a:p>
            <a:pPr algn="ctr"/>
            <a:r>
              <a:rPr lang="en-US"/>
              <a:t>/xrootd/file7</a:t>
            </a:r>
          </a:p>
        </p:txBody>
      </p:sp>
      <p:sp>
        <p:nvSpPr>
          <p:cNvPr id="16390" name="Text Box 37"/>
          <p:cNvSpPr txBox="1">
            <a:spLocks noChangeArrowheads="1"/>
          </p:cNvSpPr>
          <p:nvPr/>
        </p:nvSpPr>
        <p:spPr bwMode="auto">
          <a:xfrm>
            <a:off x="5886450" y="5562600"/>
            <a:ext cx="2647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Real files, distributed on</a:t>
            </a:r>
          </a:p>
          <a:p>
            <a:r>
              <a:rPr lang="en-US"/>
              <a:t>Several Xrootd nodes</a:t>
            </a:r>
          </a:p>
        </p:txBody>
      </p:sp>
      <p:sp>
        <p:nvSpPr>
          <p:cNvPr id="19" name="Oval 7"/>
          <p:cNvSpPr>
            <a:spLocks noChangeArrowheads="1"/>
          </p:cNvSpPr>
          <p:nvPr/>
        </p:nvSpPr>
        <p:spPr bwMode="auto">
          <a:xfrm>
            <a:off x="5943600" y="4876800"/>
            <a:ext cx="1524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/xrootd/file5</a:t>
            </a:r>
          </a:p>
        </p:txBody>
      </p:sp>
      <p:sp>
        <p:nvSpPr>
          <p:cNvPr id="20" name="Oval 7"/>
          <p:cNvSpPr>
            <a:spLocks noChangeArrowheads="1"/>
          </p:cNvSpPr>
          <p:nvPr/>
        </p:nvSpPr>
        <p:spPr bwMode="auto">
          <a:xfrm>
            <a:off x="1524000" y="1828800"/>
            <a:ext cx="1524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redirector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447800" y="2743200"/>
            <a:ext cx="1676400" cy="2209800"/>
          </a:xfrm>
          <a:prstGeom prst="roundRect">
            <a:avLst/>
          </a:prstGeom>
          <a:solidFill>
            <a:schemeClr val="bg2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dirty="0"/>
              <a:t>/xrootd/file1</a:t>
            </a:r>
          </a:p>
          <a:p>
            <a:pPr>
              <a:defRPr/>
            </a:pPr>
            <a:r>
              <a:rPr lang="en-US" dirty="0"/>
              <a:t>/xrootd/file2</a:t>
            </a:r>
          </a:p>
          <a:p>
            <a:pPr>
              <a:defRPr/>
            </a:pPr>
            <a:r>
              <a:rPr lang="en-US" dirty="0"/>
              <a:t>/xrootd/file3</a:t>
            </a:r>
          </a:p>
          <a:p>
            <a:pPr>
              <a:defRPr/>
            </a:pPr>
            <a:r>
              <a:rPr lang="en-US" dirty="0"/>
              <a:t>/xrootd/file4</a:t>
            </a:r>
          </a:p>
          <a:p>
            <a:pPr>
              <a:defRPr/>
            </a:pPr>
            <a:r>
              <a:rPr lang="en-US" dirty="0"/>
              <a:t>/xrootd/file5</a:t>
            </a:r>
          </a:p>
          <a:p>
            <a:pPr>
              <a:defRPr/>
            </a:pPr>
            <a:r>
              <a:rPr lang="en-US" dirty="0"/>
              <a:t>/xrootd/file6</a:t>
            </a:r>
          </a:p>
          <a:p>
            <a:pPr>
              <a:defRPr/>
            </a:pPr>
            <a:r>
              <a:rPr lang="en-US" dirty="0"/>
              <a:t>/xrootd/file7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6394" name="TextBox 23"/>
          <p:cNvSpPr txBox="1">
            <a:spLocks noChangeArrowheads="1"/>
          </p:cNvSpPr>
          <p:nvPr/>
        </p:nvSpPr>
        <p:spPr bwMode="auto">
          <a:xfrm>
            <a:off x="685800" y="5276850"/>
            <a:ext cx="453351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E</a:t>
            </a:r>
            <a:r>
              <a:rPr lang="en-US" dirty="0" smtClean="0"/>
              <a:t>mpty files (with the “right size”). </a:t>
            </a:r>
            <a:r>
              <a:rPr lang="en-US" dirty="0"/>
              <a:t>All in one</a:t>
            </a:r>
          </a:p>
          <a:p>
            <a:r>
              <a:rPr lang="en-US" dirty="0"/>
              <a:t>Standalone </a:t>
            </a:r>
            <a:r>
              <a:rPr lang="en-US" dirty="0" err="1"/>
              <a:t>Xrootd</a:t>
            </a:r>
            <a:r>
              <a:rPr lang="en-US" dirty="0"/>
              <a:t> node.</a:t>
            </a:r>
          </a:p>
          <a:p>
            <a:endParaRPr lang="en-US" dirty="0"/>
          </a:p>
          <a:p>
            <a:r>
              <a:rPr lang="en-US" dirty="0"/>
              <a:t>They are there for directory browsing  </a:t>
            </a:r>
          </a:p>
        </p:txBody>
      </p:sp>
      <p:sp>
        <p:nvSpPr>
          <p:cNvPr id="16395" name="TextBox 24"/>
          <p:cNvSpPr txBox="1">
            <a:spLocks noChangeArrowheads="1"/>
          </p:cNvSpPr>
          <p:nvPr/>
        </p:nvSpPr>
        <p:spPr bwMode="auto">
          <a:xfrm>
            <a:off x="457200" y="2286000"/>
            <a:ext cx="3905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By default CNS run on the redirector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439038-2EB8-E04D-BC1F-68FA1B8E58F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533400" y="533400"/>
            <a:ext cx="8263801" cy="5816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 dirty="0"/>
              <a:t>User interface to </a:t>
            </a:r>
            <a:r>
              <a:rPr lang="en-US" sz="3200" b="1" dirty="0" err="1"/>
              <a:t>Xrootd</a:t>
            </a:r>
            <a:r>
              <a:rPr lang="en-US" dirty="0"/>
              <a:t> </a:t>
            </a:r>
          </a:p>
          <a:p>
            <a:endParaRPr lang="en-US" sz="1200" dirty="0"/>
          </a:p>
          <a:p>
            <a:r>
              <a:rPr lang="en-US" sz="2400" b="1" dirty="0" err="1"/>
              <a:t>TXNetFile</a:t>
            </a:r>
            <a:r>
              <a:rPr lang="en-US" sz="2400" b="1" dirty="0"/>
              <a:t> class (C+</a:t>
            </a:r>
            <a:r>
              <a:rPr lang="en-US" sz="2400" b="1" dirty="0" smtClean="0"/>
              <a:t>+ and ROOT CINT)</a:t>
            </a:r>
            <a:endParaRPr lang="en-US" sz="2400" b="1" dirty="0"/>
          </a:p>
          <a:p>
            <a:endParaRPr lang="en-US" sz="1000" dirty="0"/>
          </a:p>
          <a:p>
            <a:pPr lvl="1"/>
            <a:r>
              <a:rPr lang="en-US" sz="2000" dirty="0"/>
              <a:t>Fault tolerance</a:t>
            </a:r>
          </a:p>
          <a:p>
            <a:pPr lvl="1"/>
            <a:r>
              <a:rPr lang="en-US" sz="2000" dirty="0"/>
              <a:t>High performance thought intelligent logics in </a:t>
            </a:r>
            <a:r>
              <a:rPr lang="en-US" sz="2000" dirty="0" err="1"/>
              <a:t>TXNetFile</a:t>
            </a:r>
            <a:r>
              <a:rPr lang="en-US" sz="2000" dirty="0"/>
              <a:t> and server</a:t>
            </a:r>
          </a:p>
          <a:p>
            <a:endParaRPr lang="en-US" sz="1000" dirty="0"/>
          </a:p>
          <a:p>
            <a:r>
              <a:rPr lang="en-US" sz="2400" b="1" dirty="0"/>
              <a:t>Command line tools</a:t>
            </a:r>
            <a:endParaRPr lang="en-US" b="1" dirty="0"/>
          </a:p>
          <a:p>
            <a:endParaRPr lang="en-US" sz="1000" b="1" dirty="0"/>
          </a:p>
          <a:p>
            <a:pPr>
              <a:buFont typeface="Wingdings" charset="2"/>
              <a:buChar char="§"/>
            </a:pPr>
            <a:r>
              <a:rPr lang="en-US" sz="2000" dirty="0"/>
              <a:t>  </a:t>
            </a:r>
            <a:r>
              <a:rPr lang="en-US" sz="2000" b="1" dirty="0" err="1"/>
              <a:t>xrdcp</a:t>
            </a:r>
            <a:endParaRPr lang="en-US" sz="2000" b="1" dirty="0"/>
          </a:p>
          <a:p>
            <a:pPr>
              <a:buFont typeface="Wingdings" charset="2"/>
              <a:buChar char="§"/>
            </a:pPr>
            <a:endParaRPr lang="en-US" sz="1000" b="1" dirty="0"/>
          </a:p>
          <a:p>
            <a:pPr lvl="1">
              <a:buFont typeface="Wingdings" charset="2"/>
              <a:buNone/>
            </a:pPr>
            <a:r>
              <a:rPr lang="en-US" sz="2000" dirty="0"/>
              <a:t>simple, native, light weight, high performance</a:t>
            </a:r>
          </a:p>
          <a:p>
            <a:pPr>
              <a:buFont typeface="Wingdings" charset="2"/>
              <a:buChar char="§"/>
            </a:pPr>
            <a:endParaRPr lang="en-US" sz="1000" dirty="0"/>
          </a:p>
          <a:p>
            <a:pPr>
              <a:buFont typeface="Wingdings" charset="2"/>
              <a:buChar char="§"/>
            </a:pPr>
            <a:r>
              <a:rPr lang="en-US" sz="2000" b="1" dirty="0"/>
              <a:t> 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Xrootd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</a:t>
            </a:r>
            <a:r>
              <a:rPr lang="en-US" sz="2000" b="1" dirty="0" err="1" smtClean="0"/>
              <a:t>osix</a:t>
            </a:r>
            <a:r>
              <a:rPr lang="en-US" sz="2000" b="1" dirty="0" smtClean="0"/>
              <a:t> </a:t>
            </a:r>
            <a:r>
              <a:rPr lang="en-US" sz="2000" b="1" dirty="0"/>
              <a:t>preload library</a:t>
            </a:r>
            <a:r>
              <a:rPr lang="en-US" dirty="0"/>
              <a:t> </a:t>
            </a:r>
          </a:p>
          <a:p>
            <a:endParaRPr lang="en-US" sz="1000" dirty="0"/>
          </a:p>
          <a:p>
            <a:pPr lvl="1"/>
            <a:r>
              <a:rPr lang="en-US" sz="2000" b="1" dirty="0">
                <a:latin typeface="Courier New" charset="0"/>
              </a:rPr>
              <a:t>export LD_PRELOAD=/…/</a:t>
            </a:r>
            <a:r>
              <a:rPr lang="en-US" sz="2000" b="1" dirty="0" err="1">
                <a:latin typeface="Courier New" charset="0"/>
              </a:rPr>
              <a:t>libXrdPosixPreload.so</a:t>
            </a:r>
            <a:endParaRPr lang="en-US" sz="2000" b="1" dirty="0">
              <a:latin typeface="Courier New" charset="0"/>
            </a:endParaRPr>
          </a:p>
          <a:p>
            <a:pPr lvl="1"/>
            <a:r>
              <a:rPr lang="en-US" sz="2000" b="1" dirty="0" err="1">
                <a:latin typeface="Courier New" charset="0"/>
              </a:rPr>
              <a:t>ls</a:t>
            </a:r>
            <a:r>
              <a:rPr lang="en-US" sz="2000" b="1" dirty="0">
                <a:latin typeface="Courier New" charset="0"/>
              </a:rPr>
              <a:t>/cat/</a:t>
            </a:r>
            <a:r>
              <a:rPr lang="en-US" sz="2000" b="1" dirty="0" smtClean="0">
                <a:latin typeface="Courier New" charset="0"/>
              </a:rPr>
              <a:t>cp/file </a:t>
            </a:r>
            <a:r>
              <a:rPr lang="en-US" sz="2000" b="1" dirty="0">
                <a:latin typeface="Courier New" charset="0"/>
              </a:rPr>
              <a:t>root://</a:t>
            </a:r>
            <a:r>
              <a:rPr lang="en-US" sz="2000" b="1" dirty="0" err="1">
                <a:latin typeface="Courier New" charset="0"/>
              </a:rPr>
              <a:t>redirector:port</a:t>
            </a:r>
            <a:r>
              <a:rPr lang="en-US" sz="2000" b="1" dirty="0">
                <a:latin typeface="Courier New" charset="0"/>
              </a:rPr>
              <a:t>//path/file</a:t>
            </a:r>
          </a:p>
          <a:p>
            <a:pPr lvl="1"/>
            <a:endParaRPr lang="en-US" sz="1000" dirty="0">
              <a:latin typeface="Courier New" charset="0"/>
            </a:endParaRPr>
          </a:p>
          <a:p>
            <a:pPr lvl="1"/>
            <a:r>
              <a:rPr lang="en-US" sz="2000" dirty="0"/>
              <a:t>A subset of UNIX I/O command will work with </a:t>
            </a:r>
            <a:r>
              <a:rPr lang="en-US" sz="2000" dirty="0" err="1"/>
              <a:t>Posix</a:t>
            </a:r>
            <a:r>
              <a:rPr lang="en-US" sz="2000" dirty="0"/>
              <a:t> preload library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on files, not on directories</a:t>
            </a:r>
          </a:p>
          <a:p>
            <a:pPr lvl="1"/>
            <a:endParaRPr lang="en-US" sz="1000" dirty="0"/>
          </a:p>
          <a:p>
            <a:pPr lvl="1"/>
            <a:r>
              <a:rPr lang="en-US" sz="2000" dirty="0"/>
              <a:t>Some overhead, I/O performance isn’t as good as </a:t>
            </a:r>
            <a:r>
              <a:rPr lang="en-US" sz="2000" dirty="0" err="1"/>
              <a:t>xrdcp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439038-2EB8-E04D-BC1F-68FA1B8E58F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16025" y="483275"/>
            <a:ext cx="631815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 dirty="0" smtClean="0"/>
              <a:t>User interface to </a:t>
            </a:r>
            <a:r>
              <a:rPr lang="en-US" sz="3200" b="1" dirty="0" err="1" smtClean="0"/>
              <a:t>Xrootd</a:t>
            </a:r>
            <a:r>
              <a:rPr lang="en-US" sz="3200" b="1" dirty="0" smtClean="0"/>
              <a:t>, cont’d</a:t>
            </a:r>
          </a:p>
          <a:p>
            <a:endParaRPr lang="en-US" sz="1000" b="1" dirty="0" smtClean="0">
              <a:latin typeface="Calibri" charset="0"/>
            </a:endParaRPr>
          </a:p>
          <a:p>
            <a:r>
              <a:rPr lang="en-US" sz="2400" b="1" dirty="0" err="1" smtClean="0">
                <a:latin typeface="Calibri" charset="0"/>
              </a:rPr>
              <a:t>XrootdFS</a:t>
            </a:r>
            <a:r>
              <a:rPr lang="en-US" sz="2400" b="1" dirty="0" smtClean="0">
                <a:latin typeface="Calibri" charset="0"/>
              </a:rPr>
              <a:t>, a client of </a:t>
            </a:r>
            <a:r>
              <a:rPr lang="en-US" sz="2400" b="1" dirty="0" err="1" smtClean="0">
                <a:latin typeface="Calibri" charset="0"/>
              </a:rPr>
              <a:t>Xrootd</a:t>
            </a:r>
            <a:endParaRPr lang="en-US" sz="2400" b="1" dirty="0" smtClean="0">
              <a:latin typeface="Calibri" charset="0"/>
            </a:endParaRPr>
          </a:p>
          <a:p>
            <a:endParaRPr lang="en-US" sz="1000" b="1" dirty="0" smtClean="0">
              <a:latin typeface="Calibri" charset="0"/>
            </a:endParaRPr>
          </a:p>
          <a:p>
            <a:pPr>
              <a:buFont typeface="Wingdings" charset="2"/>
              <a:buChar char="u"/>
            </a:pPr>
            <a:r>
              <a:rPr lang="en-US" sz="2000" dirty="0" smtClean="0">
                <a:latin typeface="Calibri" charset="0"/>
              </a:rPr>
              <a:t>  Easy to use: NFS like accessing to data in </a:t>
            </a:r>
            <a:r>
              <a:rPr lang="en-US" sz="2000" dirty="0" err="1" smtClean="0">
                <a:latin typeface="Calibri" charset="0"/>
              </a:rPr>
              <a:t>Xrootd</a:t>
            </a:r>
            <a:r>
              <a:rPr lang="en-US" sz="2000" dirty="0" smtClean="0">
                <a:latin typeface="Calibri" charset="0"/>
              </a:rPr>
              <a:t>. </a:t>
            </a:r>
          </a:p>
          <a:p>
            <a:pPr>
              <a:buFont typeface="Wingdings" charset="2"/>
              <a:buChar char="u"/>
            </a:pPr>
            <a:endParaRPr lang="en-US" sz="1000" dirty="0" smtClean="0">
              <a:latin typeface="Calibri" charset="0"/>
            </a:endParaRPr>
          </a:p>
          <a:p>
            <a:pPr>
              <a:buFont typeface="Wingdings" charset="2"/>
              <a:buChar char="u"/>
            </a:pPr>
            <a:r>
              <a:rPr lang="en-US" sz="2000" dirty="0" smtClean="0">
                <a:latin typeface="Calibri" charset="0"/>
              </a:rPr>
              <a:t>  Relatively expensive compare to direct accessing</a:t>
            </a:r>
            <a:endParaRPr lang="en-US" sz="2000" dirty="0">
              <a:latin typeface="Calibri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685800" y="4702862"/>
            <a:ext cx="533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rot="5400000">
            <a:off x="304801" y="4626662"/>
            <a:ext cx="3505200" cy="3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an 4"/>
          <p:cNvSpPr/>
          <p:nvPr/>
        </p:nvSpPr>
        <p:spPr>
          <a:xfrm>
            <a:off x="6781800" y="3331262"/>
            <a:ext cx="1676400" cy="1676400"/>
          </a:xfrm>
          <a:prstGeom prst="ca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dirty="0" err="1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Xrootd</a:t>
            </a:r>
            <a:r>
              <a:rPr lang="en-US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 storage cluster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685800" y="4093262"/>
            <a:ext cx="1371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mtClean="0">
                <a:latin typeface="Calibri" charset="0"/>
              </a:rPr>
              <a:t>User space</a:t>
            </a:r>
            <a:endParaRPr lang="en-US" dirty="0">
              <a:latin typeface="Calibri" charset="0"/>
            </a:endParaRPr>
          </a:p>
          <a:p>
            <a:endParaRPr lang="en-US" dirty="0">
              <a:latin typeface="Calibri" charset="0"/>
            </a:endParaRPr>
          </a:p>
          <a:p>
            <a:endParaRPr lang="en-US" dirty="0">
              <a:latin typeface="Calibri" charset="0"/>
            </a:endParaRPr>
          </a:p>
          <a:p>
            <a:r>
              <a:rPr lang="en-US" smtClean="0">
                <a:latin typeface="Calibri" charset="0"/>
              </a:rPr>
              <a:t>Kernel space</a:t>
            </a:r>
            <a:endParaRPr lang="en-US" dirty="0">
              <a:latin typeface="Calibri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55813" y="4704450"/>
            <a:ext cx="3963987" cy="83661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3200400" y="5171175"/>
            <a:ext cx="1724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mtClean="0">
                <a:latin typeface="Calibri" charset="0"/>
              </a:rPr>
              <a:t>File system layer</a:t>
            </a:r>
            <a:endParaRPr lang="en-US" dirty="0">
              <a:latin typeface="Calibri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438400" y="3483662"/>
            <a:ext cx="1524000" cy="914400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User probram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Decagon 9"/>
          <p:cNvSpPr/>
          <p:nvPr/>
        </p:nvSpPr>
        <p:spPr>
          <a:xfrm>
            <a:off x="4524375" y="3788462"/>
            <a:ext cx="1495425" cy="609600"/>
          </a:xfrm>
          <a:prstGeom prst="decag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dirty="0" err="1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XrootdFS</a:t>
            </a:r>
            <a:r>
              <a:rPr lang="en-US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 daemon</a:t>
            </a: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Left-Up Arrow 10"/>
          <p:cNvSpPr/>
          <p:nvPr/>
        </p:nvSpPr>
        <p:spPr>
          <a:xfrm rot="2714950">
            <a:off x="3414712" y="3978963"/>
            <a:ext cx="1323975" cy="1371600"/>
          </a:xfrm>
          <a:prstGeom prst="leftUpArrow">
            <a:avLst>
              <a:gd name="adj1" fmla="val 12446"/>
              <a:gd name="adj2" fmla="val 25448"/>
              <a:gd name="adj3" fmla="val 25000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>
            <a:off x="6019800" y="4093262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762000" y="2731111"/>
            <a:ext cx="5638800" cy="3822089"/>
          </a:xfrm>
          <a:prstGeom prst="roundRect">
            <a:avLst/>
          </a:prstGeom>
          <a:solidFill>
            <a:srgbClr val="FFFF00">
              <a:alpha val="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TextBox 20"/>
          <p:cNvSpPr txBox="1">
            <a:spLocks noChangeArrowheads="1"/>
          </p:cNvSpPr>
          <p:nvPr/>
        </p:nvSpPr>
        <p:spPr bwMode="auto">
          <a:xfrm>
            <a:off x="2776537" y="5976097"/>
            <a:ext cx="15489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smtClean="0">
                <a:latin typeface="Calibri" charset="0"/>
              </a:rPr>
              <a:t>Client host</a:t>
            </a:r>
            <a:endParaRPr lang="en-US" sz="2400" b="1" dirty="0">
              <a:latin typeface="Calibri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83935-5B72-824D-83AB-2A46793E67C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1496</TotalTime>
  <Words>1686</Words>
  <Application>Microsoft Macintosh PowerPoint</Application>
  <PresentationFormat>On-screen Show (4:3)</PresentationFormat>
  <Paragraphs>341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 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Wei Yang</dc:creator>
  <cp:lastModifiedBy>Wei Yang</cp:lastModifiedBy>
  <cp:revision>62</cp:revision>
  <dcterms:created xsi:type="dcterms:W3CDTF">2009-10-30T03:42:20Z</dcterms:created>
  <dcterms:modified xsi:type="dcterms:W3CDTF">2009-10-30T06:47:12Z</dcterms:modified>
</cp:coreProperties>
</file>