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6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02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8F070-1B09-4949-8FBF-E921C4E96436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78C29-84A8-9844-85DB-144410F0C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arxiv.org/abs/0902.4730v1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0597" y="894101"/>
            <a:ext cx="83713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1. Part of the idea behind “Egg”</a:t>
            </a:r>
          </a:p>
          <a:p>
            <a:endParaRPr lang="en-US" sz="3600" dirty="0" smtClean="0"/>
          </a:p>
          <a:p>
            <a:r>
              <a:rPr lang="en-US" sz="3600" dirty="0" smtClean="0"/>
              <a:t>2. Tour of the NET2</a:t>
            </a:r>
          </a:p>
          <a:p>
            <a:endParaRPr lang="en-US" sz="3600" dirty="0" smtClean="0"/>
          </a:p>
          <a:p>
            <a:r>
              <a:rPr lang="en-US" sz="3600" dirty="0" smtClean="0"/>
              <a:t>3. How this might be useful for T3s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i="0">
                <a:effectLst/>
              </a:rPr>
              <a:t>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1918-225C-1D4E-825D-FAB97FA4E137}" type="slidenum">
              <a:rPr lang="en-US"/>
              <a:pPr/>
              <a:t>2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Existing Tier-3’s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2200"/>
              <a:t>T3’s associated with T2 or T1:</a:t>
            </a:r>
          </a:p>
          <a:p>
            <a:pPr lvl="1">
              <a:lnSpc>
                <a:spcPct val="100000"/>
              </a:lnSpc>
            </a:pPr>
            <a:r>
              <a:rPr lang="en-US" sz="1800"/>
              <a:t>There are 8 institutes whose T3 resources are closely coupled to a T2 or a T1 operations at the same institutes. The analyzers at these institutes have a number of slots dedicated for T3 computing.</a:t>
            </a:r>
          </a:p>
          <a:p>
            <a:pPr>
              <a:lnSpc>
                <a:spcPct val="100000"/>
              </a:lnSpc>
            </a:pPr>
            <a:r>
              <a:rPr lang="en-US" sz="2200"/>
              <a:t>T3gs:</a:t>
            </a:r>
          </a:p>
          <a:p>
            <a:pPr lvl="1">
              <a:lnSpc>
                <a:spcPct val="100000"/>
              </a:lnSpc>
            </a:pPr>
            <a:r>
              <a:rPr lang="en-US" sz="1800"/>
              <a:t>T3gs is a T3 which are full Grid sites capable of accepting Grid jobs from outside.  There are 4 institutes which expect to operate T3gs’s in 2010.  </a:t>
            </a:r>
          </a:p>
          <a:p>
            <a:pPr>
              <a:lnSpc>
                <a:spcPct val="100000"/>
              </a:lnSpc>
            </a:pPr>
            <a:r>
              <a:rPr lang="en-US" sz="2400"/>
              <a:t>T3g:</a:t>
            </a:r>
          </a:p>
          <a:p>
            <a:pPr lvl="1">
              <a:lnSpc>
                <a:spcPct val="100000"/>
              </a:lnSpc>
            </a:pPr>
            <a:r>
              <a:rPr lang="en-US" sz="1800"/>
              <a:t>T3g is a T3 which is connected to the Grid to receive data but does not accept jobs from outside.  There are 12 institutes who operate this type of T3, currently. </a:t>
            </a:r>
          </a:p>
          <a:p>
            <a:pPr lvl="1">
              <a:lnSpc>
                <a:spcPct val="100000"/>
              </a:lnSpc>
            </a:pPr>
            <a:r>
              <a:rPr lang="en-US" sz="1800"/>
              <a:t>The setup of these T3’s vary enormously.  4 of these institutes take advantage of the University of Departmental computing service or cluster.  The others are standalone.</a:t>
            </a:r>
          </a:p>
          <a:p>
            <a:pPr lvl="1">
              <a:lnSpc>
                <a:spcPct val="100000"/>
              </a:lnSpc>
            </a:pPr>
            <a:r>
              <a:rPr lang="en-US" sz="1800"/>
              <a:t>Most of these plan an expansion in 2010 (based on ARRA funds)</a:t>
            </a:r>
          </a:p>
        </p:txBody>
      </p:sp>
      <p:sp>
        <p:nvSpPr>
          <p:cNvPr id="9" name="Freeform 8"/>
          <p:cNvSpPr/>
          <p:nvPr/>
        </p:nvSpPr>
        <p:spPr>
          <a:xfrm>
            <a:off x="751606" y="4625991"/>
            <a:ext cx="8604593" cy="1269881"/>
          </a:xfrm>
          <a:custGeom>
            <a:avLst/>
            <a:gdLst>
              <a:gd name="connsiteX0" fmla="*/ 0 w 8604593"/>
              <a:gd name="connsiteY0" fmla="*/ 932974 h 1269881"/>
              <a:gd name="connsiteX1" fmla="*/ 25917 w 8604593"/>
              <a:gd name="connsiteY1" fmla="*/ 971847 h 1269881"/>
              <a:gd name="connsiteX2" fmla="*/ 311009 w 8604593"/>
              <a:gd name="connsiteY2" fmla="*/ 1114385 h 1269881"/>
              <a:gd name="connsiteX3" fmla="*/ 388762 w 8604593"/>
              <a:gd name="connsiteY3" fmla="*/ 1127343 h 1269881"/>
              <a:gd name="connsiteX4" fmla="*/ 440597 w 8604593"/>
              <a:gd name="connsiteY4" fmla="*/ 1153259 h 1269881"/>
              <a:gd name="connsiteX5" fmla="*/ 492432 w 8604593"/>
              <a:gd name="connsiteY5" fmla="*/ 1166217 h 1269881"/>
              <a:gd name="connsiteX6" fmla="*/ 583143 w 8604593"/>
              <a:gd name="connsiteY6" fmla="*/ 1192133 h 1269881"/>
              <a:gd name="connsiteX7" fmla="*/ 647936 w 8604593"/>
              <a:gd name="connsiteY7" fmla="*/ 1205091 h 1269881"/>
              <a:gd name="connsiteX8" fmla="*/ 712730 w 8604593"/>
              <a:gd name="connsiteY8" fmla="*/ 1231007 h 1269881"/>
              <a:gd name="connsiteX9" fmla="*/ 855276 w 8604593"/>
              <a:gd name="connsiteY9" fmla="*/ 1269881 h 1269881"/>
              <a:gd name="connsiteX10" fmla="*/ 1321790 w 8604593"/>
              <a:gd name="connsiteY10" fmla="*/ 1243965 h 1269881"/>
              <a:gd name="connsiteX11" fmla="*/ 1477295 w 8604593"/>
              <a:gd name="connsiteY11" fmla="*/ 1218049 h 1269881"/>
              <a:gd name="connsiteX12" fmla="*/ 1645758 w 8604593"/>
              <a:gd name="connsiteY12" fmla="*/ 1192133 h 1269881"/>
              <a:gd name="connsiteX13" fmla="*/ 1853098 w 8604593"/>
              <a:gd name="connsiteY13" fmla="*/ 1153259 h 1269881"/>
              <a:gd name="connsiteX14" fmla="*/ 1930850 w 8604593"/>
              <a:gd name="connsiteY14" fmla="*/ 1140301 h 1269881"/>
              <a:gd name="connsiteX15" fmla="*/ 2047478 w 8604593"/>
              <a:gd name="connsiteY15" fmla="*/ 1075511 h 1269881"/>
              <a:gd name="connsiteX16" fmla="*/ 2099313 w 8604593"/>
              <a:gd name="connsiteY16" fmla="*/ 1049595 h 1269881"/>
              <a:gd name="connsiteX17" fmla="*/ 2202983 w 8604593"/>
              <a:gd name="connsiteY17" fmla="*/ 1036637 h 1269881"/>
              <a:gd name="connsiteX18" fmla="*/ 2254818 w 8604593"/>
              <a:gd name="connsiteY18" fmla="*/ 1023679 h 1269881"/>
              <a:gd name="connsiteX19" fmla="*/ 2436240 w 8604593"/>
              <a:gd name="connsiteY19" fmla="*/ 1010721 h 1269881"/>
              <a:gd name="connsiteX20" fmla="*/ 2643580 w 8604593"/>
              <a:gd name="connsiteY20" fmla="*/ 1023679 h 1269881"/>
              <a:gd name="connsiteX21" fmla="*/ 2786126 w 8604593"/>
              <a:gd name="connsiteY21" fmla="*/ 1036637 h 1269881"/>
              <a:gd name="connsiteX22" fmla="*/ 2980507 w 8604593"/>
              <a:gd name="connsiteY22" fmla="*/ 1023679 h 1269881"/>
              <a:gd name="connsiteX23" fmla="*/ 5896220 w 8604593"/>
              <a:gd name="connsiteY23" fmla="*/ 1075511 h 1269881"/>
              <a:gd name="connsiteX24" fmla="*/ 6764454 w 8604593"/>
              <a:gd name="connsiteY24" fmla="*/ 1088469 h 1269881"/>
              <a:gd name="connsiteX25" fmla="*/ 8189914 w 8604593"/>
              <a:gd name="connsiteY25" fmla="*/ 1075511 h 1269881"/>
              <a:gd name="connsiteX26" fmla="*/ 8449088 w 8604593"/>
              <a:gd name="connsiteY26" fmla="*/ 1036637 h 1269881"/>
              <a:gd name="connsiteX27" fmla="*/ 8500923 w 8604593"/>
              <a:gd name="connsiteY27" fmla="*/ 1023679 h 1269881"/>
              <a:gd name="connsiteX28" fmla="*/ 8552758 w 8604593"/>
              <a:gd name="connsiteY28" fmla="*/ 997763 h 1269881"/>
              <a:gd name="connsiteX29" fmla="*/ 8604593 w 8604593"/>
              <a:gd name="connsiteY29" fmla="*/ 945932 h 1269881"/>
              <a:gd name="connsiteX30" fmla="*/ 8578676 w 8604593"/>
              <a:gd name="connsiteY30" fmla="*/ 725646 h 1269881"/>
              <a:gd name="connsiteX31" fmla="*/ 8565717 w 8604593"/>
              <a:gd name="connsiteY31" fmla="*/ 673814 h 1269881"/>
              <a:gd name="connsiteX32" fmla="*/ 8513882 w 8604593"/>
              <a:gd name="connsiteY32" fmla="*/ 609025 h 1269881"/>
              <a:gd name="connsiteX33" fmla="*/ 8436130 w 8604593"/>
              <a:gd name="connsiteY33" fmla="*/ 518319 h 1269881"/>
              <a:gd name="connsiteX34" fmla="*/ 8410212 w 8604593"/>
              <a:gd name="connsiteY34" fmla="*/ 440571 h 1269881"/>
              <a:gd name="connsiteX35" fmla="*/ 8267666 w 8604593"/>
              <a:gd name="connsiteY35" fmla="*/ 285076 h 1269881"/>
              <a:gd name="connsiteX36" fmla="*/ 8241749 w 8604593"/>
              <a:gd name="connsiteY36" fmla="*/ 246202 h 1269881"/>
              <a:gd name="connsiteX37" fmla="*/ 8189914 w 8604593"/>
              <a:gd name="connsiteY37" fmla="*/ 220286 h 1269881"/>
              <a:gd name="connsiteX38" fmla="*/ 8151038 w 8604593"/>
              <a:gd name="connsiteY38" fmla="*/ 194370 h 1269881"/>
              <a:gd name="connsiteX39" fmla="*/ 8008492 w 8604593"/>
              <a:gd name="connsiteY39" fmla="*/ 142538 h 1269881"/>
              <a:gd name="connsiteX40" fmla="*/ 7658606 w 8604593"/>
              <a:gd name="connsiteY40" fmla="*/ 25916 h 1269881"/>
              <a:gd name="connsiteX41" fmla="*/ 7282803 w 8604593"/>
              <a:gd name="connsiteY41" fmla="*/ 0 h 1269881"/>
              <a:gd name="connsiteX42" fmla="*/ 6919959 w 8604593"/>
              <a:gd name="connsiteY42" fmla="*/ 12958 h 1269881"/>
              <a:gd name="connsiteX43" fmla="*/ 6777413 w 8604593"/>
              <a:gd name="connsiteY43" fmla="*/ 51832 h 1269881"/>
              <a:gd name="connsiteX44" fmla="*/ 6233147 w 8604593"/>
              <a:gd name="connsiteY44" fmla="*/ 64790 h 1269881"/>
              <a:gd name="connsiteX45" fmla="*/ 5753674 w 8604593"/>
              <a:gd name="connsiteY45" fmla="*/ 77748 h 1269881"/>
              <a:gd name="connsiteX46" fmla="*/ 5572252 w 8604593"/>
              <a:gd name="connsiteY46" fmla="*/ 103664 h 1269881"/>
              <a:gd name="connsiteX47" fmla="*/ 4133833 w 8604593"/>
              <a:gd name="connsiteY47" fmla="*/ 90706 h 1269881"/>
              <a:gd name="connsiteX48" fmla="*/ 1904933 w 8604593"/>
              <a:gd name="connsiteY48" fmla="*/ 103664 h 1269881"/>
              <a:gd name="connsiteX49" fmla="*/ 1762387 w 8604593"/>
              <a:gd name="connsiteY49" fmla="*/ 116622 h 1269881"/>
              <a:gd name="connsiteX50" fmla="*/ 505390 w 8604593"/>
              <a:gd name="connsiteY50" fmla="*/ 129580 h 1269881"/>
              <a:gd name="connsiteX51" fmla="*/ 427638 w 8604593"/>
              <a:gd name="connsiteY51" fmla="*/ 155496 h 1269881"/>
              <a:gd name="connsiteX52" fmla="*/ 349886 w 8604593"/>
              <a:gd name="connsiteY52" fmla="*/ 194370 h 1269881"/>
              <a:gd name="connsiteX53" fmla="*/ 259175 w 8604593"/>
              <a:gd name="connsiteY53" fmla="*/ 233244 h 1269881"/>
              <a:gd name="connsiteX54" fmla="*/ 181422 w 8604593"/>
              <a:gd name="connsiteY54" fmla="*/ 298034 h 1269881"/>
              <a:gd name="connsiteX55" fmla="*/ 103670 w 8604593"/>
              <a:gd name="connsiteY55" fmla="*/ 401697 h 1269881"/>
              <a:gd name="connsiteX56" fmla="*/ 90711 w 8604593"/>
              <a:gd name="connsiteY56" fmla="*/ 440571 h 1269881"/>
              <a:gd name="connsiteX57" fmla="*/ 77752 w 8604593"/>
              <a:gd name="connsiteY57" fmla="*/ 505361 h 1269881"/>
              <a:gd name="connsiteX58" fmla="*/ 25917 w 8604593"/>
              <a:gd name="connsiteY58" fmla="*/ 557193 h 1269881"/>
              <a:gd name="connsiteX59" fmla="*/ 12959 w 8604593"/>
              <a:gd name="connsiteY59" fmla="*/ 596067 h 1269881"/>
              <a:gd name="connsiteX60" fmla="*/ 51835 w 8604593"/>
              <a:gd name="connsiteY60" fmla="*/ 829310 h 1269881"/>
              <a:gd name="connsiteX61" fmla="*/ 77752 w 8604593"/>
              <a:gd name="connsiteY61" fmla="*/ 868184 h 1269881"/>
              <a:gd name="connsiteX62" fmla="*/ 90711 w 8604593"/>
              <a:gd name="connsiteY62" fmla="*/ 984805 h 126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8604593" h="1269881">
                <a:moveTo>
                  <a:pt x="0" y="932974"/>
                </a:moveTo>
                <a:cubicBezTo>
                  <a:pt x="8639" y="945932"/>
                  <a:pt x="13194" y="962866"/>
                  <a:pt x="25917" y="971847"/>
                </a:cubicBezTo>
                <a:cubicBezTo>
                  <a:pt x="152540" y="1061223"/>
                  <a:pt x="187066" y="1085785"/>
                  <a:pt x="311009" y="1114385"/>
                </a:cubicBezTo>
                <a:cubicBezTo>
                  <a:pt x="336611" y="1120293"/>
                  <a:pt x="362844" y="1123024"/>
                  <a:pt x="388762" y="1127343"/>
                </a:cubicBezTo>
                <a:cubicBezTo>
                  <a:pt x="406040" y="1135982"/>
                  <a:pt x="422509" y="1146477"/>
                  <a:pt x="440597" y="1153259"/>
                </a:cubicBezTo>
                <a:cubicBezTo>
                  <a:pt x="457273" y="1159512"/>
                  <a:pt x="475249" y="1161531"/>
                  <a:pt x="492432" y="1166217"/>
                </a:cubicBezTo>
                <a:cubicBezTo>
                  <a:pt x="522771" y="1174491"/>
                  <a:pt x="552635" y="1184506"/>
                  <a:pt x="583143" y="1192133"/>
                </a:cubicBezTo>
                <a:cubicBezTo>
                  <a:pt x="604511" y="1197475"/>
                  <a:pt x="626839" y="1198762"/>
                  <a:pt x="647936" y="1205091"/>
                </a:cubicBezTo>
                <a:cubicBezTo>
                  <a:pt x="670217" y="1211775"/>
                  <a:pt x="690527" y="1224069"/>
                  <a:pt x="712730" y="1231007"/>
                </a:cubicBezTo>
                <a:cubicBezTo>
                  <a:pt x="759739" y="1245696"/>
                  <a:pt x="807761" y="1256923"/>
                  <a:pt x="855276" y="1269881"/>
                </a:cubicBezTo>
                <a:lnTo>
                  <a:pt x="1321790" y="1243965"/>
                </a:lnTo>
                <a:cubicBezTo>
                  <a:pt x="1493146" y="1232282"/>
                  <a:pt x="1366097" y="1237671"/>
                  <a:pt x="1477295" y="1218049"/>
                </a:cubicBezTo>
                <a:cubicBezTo>
                  <a:pt x="1533245" y="1208176"/>
                  <a:pt x="1589769" y="1201786"/>
                  <a:pt x="1645758" y="1192133"/>
                </a:cubicBezTo>
                <a:cubicBezTo>
                  <a:pt x="1715053" y="1180186"/>
                  <a:pt x="1783915" y="1165837"/>
                  <a:pt x="1853098" y="1153259"/>
                </a:cubicBezTo>
                <a:cubicBezTo>
                  <a:pt x="1878949" y="1148559"/>
                  <a:pt x="1904933" y="1144620"/>
                  <a:pt x="1930850" y="1140301"/>
                </a:cubicBezTo>
                <a:cubicBezTo>
                  <a:pt x="2082380" y="1039286"/>
                  <a:pt x="1951682" y="1116564"/>
                  <a:pt x="2047478" y="1075511"/>
                </a:cubicBezTo>
                <a:cubicBezTo>
                  <a:pt x="2065234" y="1067902"/>
                  <a:pt x="2080572" y="1054280"/>
                  <a:pt x="2099313" y="1049595"/>
                </a:cubicBezTo>
                <a:cubicBezTo>
                  <a:pt x="2133099" y="1041149"/>
                  <a:pt x="2168631" y="1042362"/>
                  <a:pt x="2202983" y="1036637"/>
                </a:cubicBezTo>
                <a:cubicBezTo>
                  <a:pt x="2220551" y="1033709"/>
                  <a:pt x="2237117" y="1025646"/>
                  <a:pt x="2254818" y="1023679"/>
                </a:cubicBezTo>
                <a:cubicBezTo>
                  <a:pt x="2315075" y="1016984"/>
                  <a:pt x="2375766" y="1015040"/>
                  <a:pt x="2436240" y="1010721"/>
                </a:cubicBezTo>
                <a:lnTo>
                  <a:pt x="2643580" y="1023679"/>
                </a:lnTo>
                <a:cubicBezTo>
                  <a:pt x="2691161" y="1027203"/>
                  <a:pt x="2738415" y="1036637"/>
                  <a:pt x="2786126" y="1036637"/>
                </a:cubicBezTo>
                <a:cubicBezTo>
                  <a:pt x="2851063" y="1036637"/>
                  <a:pt x="2915713" y="1027998"/>
                  <a:pt x="2980507" y="1023679"/>
                </a:cubicBezTo>
                <a:lnTo>
                  <a:pt x="5896220" y="1075511"/>
                </a:lnTo>
                <a:lnTo>
                  <a:pt x="6764454" y="1088469"/>
                </a:lnTo>
                <a:lnTo>
                  <a:pt x="8189914" y="1075511"/>
                </a:lnTo>
                <a:lnTo>
                  <a:pt x="8449088" y="1036637"/>
                </a:lnTo>
                <a:cubicBezTo>
                  <a:pt x="8466656" y="1033709"/>
                  <a:pt x="8484247" y="1029932"/>
                  <a:pt x="8500923" y="1023679"/>
                </a:cubicBezTo>
                <a:cubicBezTo>
                  <a:pt x="8519011" y="1016897"/>
                  <a:pt x="8537304" y="1009353"/>
                  <a:pt x="8552758" y="997763"/>
                </a:cubicBezTo>
                <a:cubicBezTo>
                  <a:pt x="8572306" y="983103"/>
                  <a:pt x="8587315" y="963209"/>
                  <a:pt x="8604593" y="945932"/>
                </a:cubicBezTo>
                <a:cubicBezTo>
                  <a:pt x="8595954" y="872503"/>
                  <a:pt x="8589133" y="798838"/>
                  <a:pt x="8578676" y="725646"/>
                </a:cubicBezTo>
                <a:cubicBezTo>
                  <a:pt x="8576157" y="708016"/>
                  <a:pt x="8574366" y="689382"/>
                  <a:pt x="8565717" y="673814"/>
                </a:cubicBezTo>
                <a:cubicBezTo>
                  <a:pt x="8552285" y="649637"/>
                  <a:pt x="8530477" y="631151"/>
                  <a:pt x="8513882" y="609025"/>
                </a:cubicBezTo>
                <a:cubicBezTo>
                  <a:pt x="8454671" y="530082"/>
                  <a:pt x="8529948" y="612132"/>
                  <a:pt x="8436130" y="518319"/>
                </a:cubicBezTo>
                <a:cubicBezTo>
                  <a:pt x="8427491" y="492403"/>
                  <a:pt x="8424691" y="463736"/>
                  <a:pt x="8410212" y="440571"/>
                </a:cubicBezTo>
                <a:cubicBezTo>
                  <a:pt x="8339338" y="327180"/>
                  <a:pt x="8340595" y="333693"/>
                  <a:pt x="8267666" y="285076"/>
                </a:cubicBezTo>
                <a:cubicBezTo>
                  <a:pt x="8259027" y="272118"/>
                  <a:pt x="8253713" y="256172"/>
                  <a:pt x="8241749" y="246202"/>
                </a:cubicBezTo>
                <a:cubicBezTo>
                  <a:pt x="8226909" y="233836"/>
                  <a:pt x="8206687" y="229870"/>
                  <a:pt x="8189914" y="220286"/>
                </a:cubicBezTo>
                <a:cubicBezTo>
                  <a:pt x="8176392" y="212559"/>
                  <a:pt x="8164968" y="201335"/>
                  <a:pt x="8151038" y="194370"/>
                </a:cubicBezTo>
                <a:cubicBezTo>
                  <a:pt x="8106737" y="172221"/>
                  <a:pt x="8054454" y="159471"/>
                  <a:pt x="8008492" y="142538"/>
                </a:cubicBezTo>
                <a:cubicBezTo>
                  <a:pt x="7860514" y="88023"/>
                  <a:pt x="7815097" y="59934"/>
                  <a:pt x="7658606" y="25916"/>
                </a:cubicBezTo>
                <a:cubicBezTo>
                  <a:pt x="7584641" y="9838"/>
                  <a:pt x="7296584" y="689"/>
                  <a:pt x="7282803" y="0"/>
                </a:cubicBezTo>
                <a:cubicBezTo>
                  <a:pt x="7161855" y="4319"/>
                  <a:pt x="7040353" y="611"/>
                  <a:pt x="6919959" y="12958"/>
                </a:cubicBezTo>
                <a:cubicBezTo>
                  <a:pt x="6870965" y="17983"/>
                  <a:pt x="6826524" y="48126"/>
                  <a:pt x="6777413" y="51832"/>
                </a:cubicBezTo>
                <a:cubicBezTo>
                  <a:pt x="6596454" y="65489"/>
                  <a:pt x="6414562" y="60197"/>
                  <a:pt x="6233147" y="64790"/>
                </a:cubicBezTo>
                <a:lnTo>
                  <a:pt x="5753674" y="77748"/>
                </a:lnTo>
                <a:cubicBezTo>
                  <a:pt x="5693200" y="86387"/>
                  <a:pt x="5633177" y="99206"/>
                  <a:pt x="5572252" y="103664"/>
                </a:cubicBezTo>
                <a:cubicBezTo>
                  <a:pt x="5125168" y="136376"/>
                  <a:pt x="4513372" y="99742"/>
                  <a:pt x="4133833" y="90706"/>
                </a:cubicBezTo>
                <a:lnTo>
                  <a:pt x="1904933" y="103664"/>
                </a:lnTo>
                <a:cubicBezTo>
                  <a:pt x="1857225" y="104185"/>
                  <a:pt x="1810090" y="115739"/>
                  <a:pt x="1762387" y="116622"/>
                </a:cubicBezTo>
                <a:lnTo>
                  <a:pt x="505390" y="129580"/>
                </a:lnTo>
                <a:cubicBezTo>
                  <a:pt x="479473" y="138219"/>
                  <a:pt x="450369" y="140343"/>
                  <a:pt x="427638" y="155496"/>
                </a:cubicBezTo>
                <a:cubicBezTo>
                  <a:pt x="316230" y="229764"/>
                  <a:pt x="457184" y="140725"/>
                  <a:pt x="349886" y="194370"/>
                </a:cubicBezTo>
                <a:cubicBezTo>
                  <a:pt x="260394" y="239113"/>
                  <a:pt x="367052" y="206276"/>
                  <a:pt x="259175" y="233244"/>
                </a:cubicBezTo>
                <a:cubicBezTo>
                  <a:pt x="222008" y="258020"/>
                  <a:pt x="211357" y="261450"/>
                  <a:pt x="181422" y="298034"/>
                </a:cubicBezTo>
                <a:cubicBezTo>
                  <a:pt x="154069" y="331463"/>
                  <a:pt x="103670" y="401697"/>
                  <a:pt x="103670" y="401697"/>
                </a:cubicBezTo>
                <a:cubicBezTo>
                  <a:pt x="99350" y="414655"/>
                  <a:pt x="94024" y="427320"/>
                  <a:pt x="90711" y="440571"/>
                </a:cubicBezTo>
                <a:cubicBezTo>
                  <a:pt x="85369" y="461938"/>
                  <a:pt x="88449" y="486108"/>
                  <a:pt x="77752" y="505361"/>
                </a:cubicBezTo>
                <a:cubicBezTo>
                  <a:pt x="65885" y="526720"/>
                  <a:pt x="43195" y="539916"/>
                  <a:pt x="25917" y="557193"/>
                </a:cubicBezTo>
                <a:cubicBezTo>
                  <a:pt x="21598" y="570151"/>
                  <a:pt x="12959" y="582408"/>
                  <a:pt x="12959" y="596067"/>
                </a:cubicBezTo>
                <a:cubicBezTo>
                  <a:pt x="12959" y="634967"/>
                  <a:pt x="17466" y="777758"/>
                  <a:pt x="51835" y="829310"/>
                </a:cubicBezTo>
                <a:lnTo>
                  <a:pt x="77752" y="868184"/>
                </a:lnTo>
                <a:lnTo>
                  <a:pt x="90711" y="984805"/>
                </a:lnTo>
              </a:path>
            </a:pathLst>
          </a:custGeom>
          <a:ln w="139700">
            <a:solidFill>
              <a:srgbClr val="FF0000">
                <a:alpha val="8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620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    </a:t>
            </a:r>
            <a:r>
              <a:rPr lang="en-US" sz="3200" i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John </a:t>
            </a:r>
            <a:r>
              <a:rPr lang="en-US" sz="3200" i="1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Brunelle</a:t>
            </a:r>
            <a:r>
              <a:rPr lang="en-US" sz="3200" dirty="0" smtClean="0">
                <a:latin typeface="Times New Roman"/>
                <a:cs typeface="Times New Roman"/>
              </a:rPr>
              <a:t>, FAS Research IT, Harvard</a:t>
            </a:r>
          </a:p>
          <a:p>
            <a:endParaRPr lang="en-US" sz="3200" dirty="0" smtClean="0">
              <a:latin typeface="Times New Roman"/>
              <a:cs typeface="Times New Roman"/>
            </a:endParaRPr>
          </a:p>
          <a:p>
            <a:r>
              <a:rPr lang="en-US" sz="32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    </a:t>
            </a:r>
            <a:r>
              <a:rPr lang="en-US" sz="3200" i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David </a:t>
            </a:r>
            <a:r>
              <a:rPr lang="en-US" sz="3200" i="1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Parkes</a:t>
            </a:r>
            <a:r>
              <a:rPr lang="en-US" sz="3200" dirty="0" smtClean="0">
                <a:latin typeface="Times New Roman"/>
                <a:cs typeface="Times New Roman"/>
              </a:rPr>
              <a:t>,  SEAS, Harvard</a:t>
            </a:r>
          </a:p>
          <a:p>
            <a:endParaRPr lang="en-US" sz="3200" dirty="0" smtClean="0">
              <a:latin typeface="Times New Roman"/>
              <a:cs typeface="Times New Roman"/>
            </a:endParaRPr>
          </a:p>
          <a:p>
            <a:r>
              <a:rPr lang="en-US" sz="3200" i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    Margo Seltzer</a:t>
            </a:r>
            <a:r>
              <a:rPr lang="en-US" sz="3200" dirty="0" smtClean="0">
                <a:latin typeface="Times New Roman"/>
                <a:cs typeface="Times New Roman"/>
              </a:rPr>
              <a:t>, SEAS, Harvard</a:t>
            </a:r>
          </a:p>
          <a:p>
            <a:endParaRPr lang="en-US" sz="3200" dirty="0" smtClean="0">
              <a:latin typeface="Times New Roman"/>
              <a:cs typeface="Times New Roman"/>
            </a:endParaRPr>
          </a:p>
          <a:p>
            <a:r>
              <a:rPr lang="en-US" sz="3200" dirty="0" smtClean="0">
                <a:latin typeface="Times New Roman"/>
                <a:cs typeface="Times New Roman"/>
              </a:rPr>
              <a:t>   </a:t>
            </a:r>
            <a:r>
              <a:rPr lang="en-US" sz="32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US" sz="3200" i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Saul Youssef</a:t>
            </a:r>
            <a:r>
              <a:rPr lang="en-US" sz="3200" dirty="0" smtClean="0">
                <a:latin typeface="Times New Roman"/>
                <a:cs typeface="Times New Roman"/>
              </a:rPr>
              <a:t>, CCS, Boston University</a:t>
            </a:r>
          </a:p>
          <a:p>
            <a:endParaRPr lang="en-US" sz="3200" dirty="0" smtClean="0">
              <a:latin typeface="Times New Roman"/>
              <a:cs typeface="Times New Roman"/>
            </a:endParaRPr>
          </a:p>
          <a:p>
            <a:r>
              <a:rPr lang="en-US" sz="3200" dirty="0" smtClean="0">
                <a:latin typeface="Times New Roman"/>
                <a:cs typeface="Times New Roman"/>
              </a:rPr>
              <a:t>Funding: National Science Foundation.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5558135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/>
                <a:cs typeface="Times New Roman"/>
              </a:rPr>
              <a:t>Minimal Economic Distributed Computing, </a:t>
            </a:r>
            <a:r>
              <a:rPr lang="en-US" sz="2400" b="1" dirty="0" smtClean="0">
                <a:hlinkClick r:id="rId2"/>
              </a:rPr>
              <a:t>arXiv:0902.4730v1</a:t>
            </a:r>
            <a:endParaRPr lang="en-US" sz="2400" i="1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62371" y="3353761"/>
            <a:ext cx="292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Tier 2 center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912823" y="1384934"/>
            <a:ext cx="292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Process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069365" y="2966590"/>
            <a:ext cx="292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Computer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693236" y="2384265"/>
            <a:ext cx="292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Web site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984152" y="751561"/>
            <a:ext cx="292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Directory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6597" y="4547458"/>
            <a:ext cx="292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Organization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5242099" y="4755571"/>
            <a:ext cx="292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Person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283473" y="1464251"/>
            <a:ext cx="292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File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325440" y="375781"/>
            <a:ext cx="29286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\/</a:t>
            </a:r>
          </a:p>
          <a:p>
            <a:r>
              <a:rPr lang="en-US" sz="4800" dirty="0" smtClean="0"/>
              <a:t>/\</a:t>
            </a:r>
          </a:p>
          <a:p>
            <a:r>
              <a:rPr lang="en-US" sz="4800" dirty="0" smtClean="0"/>
              <a:t>/</a:t>
            </a:r>
          </a:p>
          <a:p>
            <a:r>
              <a:rPr lang="en-US" sz="4800" dirty="0" smtClean="0"/>
              <a:t>&lt;</a:t>
            </a:r>
            <a:endParaRPr lang="en-US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3421101" y="855226"/>
            <a:ext cx="4133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Lucida Calligraphy"/>
              </a:rPr>
              <a:t>lattice operations</a:t>
            </a:r>
            <a:endParaRPr lang="en-US" sz="2800" dirty="0">
              <a:latin typeface="Lucida Calligraphy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59978" y="2353448"/>
            <a:ext cx="4133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Lucida Calligraphy"/>
              </a:rPr>
              <a:t>recursion</a:t>
            </a:r>
            <a:endParaRPr lang="en-US" sz="2800" dirty="0">
              <a:latin typeface="Lucida Calligraphy"/>
            </a:endParaRPr>
          </a:p>
        </p:txBody>
      </p:sp>
      <p:sp>
        <p:nvSpPr>
          <p:cNvPr id="18" name="Right Brace 17"/>
          <p:cNvSpPr/>
          <p:nvPr/>
        </p:nvSpPr>
        <p:spPr>
          <a:xfrm>
            <a:off x="2436240" y="375781"/>
            <a:ext cx="570184" cy="146424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Brace 18"/>
          <p:cNvSpPr/>
          <p:nvPr/>
        </p:nvSpPr>
        <p:spPr>
          <a:xfrm>
            <a:off x="2436240" y="1932604"/>
            <a:ext cx="570184" cy="146424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60645" y="4368703"/>
            <a:ext cx="6916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{ size:5, </a:t>
            </a:r>
            <a:r>
              <a:rPr lang="en-US" sz="4800" dirty="0" err="1" smtClean="0"/>
              <a:t>text:foo</a:t>
            </a:r>
            <a:r>
              <a:rPr lang="en-US" sz="4800" dirty="0" smtClean="0"/>
              <a:t> }  {}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40601" y="1036639"/>
            <a:ext cx="8345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( X &lt; ({depth:3},0) \/ Y/</a:t>
            </a:r>
            <a:r>
              <a:rPr lang="en-US" sz="4800" dirty="0" err="1" smtClean="0"/>
              <a:t>foo</a:t>
            </a:r>
            <a:r>
              <a:rPr lang="en-US" sz="4800" dirty="0" smtClean="0"/>
              <a:t> ) / {}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40601" y="570151"/>
            <a:ext cx="8345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( X &lt; ({depth:3},0) \/ Y/</a:t>
            </a:r>
            <a:r>
              <a:rPr lang="en-US" sz="4800" dirty="0" err="1" smtClean="0"/>
              <a:t>foo</a:t>
            </a:r>
            <a:r>
              <a:rPr lang="en-US" sz="4800" dirty="0" smtClean="0"/>
              <a:t> ) / {}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0452" y="1772149"/>
            <a:ext cx="83454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Introduce some named caches:</a:t>
            </a:r>
          </a:p>
          <a:p>
            <a:r>
              <a:rPr lang="en-US" sz="4800" dirty="0" smtClean="0">
                <a:solidFill>
                  <a:srgbClr val="000090"/>
                </a:solidFill>
              </a:rPr>
              <a:t>   .    ~     @    </a:t>
            </a:r>
            <a:r>
              <a:rPr lang="en-US" sz="4800" dirty="0" err="1" smtClean="0">
                <a:solidFill>
                  <a:srgbClr val="000090"/>
                </a:solidFill>
              </a:rPr>
              <a:t>ls</a:t>
            </a:r>
            <a:r>
              <a:rPr lang="en-US" sz="4800" dirty="0" smtClean="0">
                <a:solidFill>
                  <a:srgbClr val="000090"/>
                </a:solidFill>
              </a:rPr>
              <a:t>   </a:t>
            </a:r>
            <a:r>
              <a:rPr lang="en-US" sz="4800" dirty="0" err="1" smtClean="0">
                <a:solidFill>
                  <a:srgbClr val="000090"/>
                </a:solidFill>
              </a:rPr>
              <a:t>cd</a:t>
            </a:r>
            <a:r>
              <a:rPr lang="en-US" sz="4800" dirty="0" smtClean="0">
                <a:solidFill>
                  <a:srgbClr val="000090"/>
                </a:solidFill>
              </a:rPr>
              <a:t>  …</a:t>
            </a:r>
          </a:p>
          <a:p>
            <a:endParaRPr lang="en-US" sz="4800" dirty="0" smtClean="0"/>
          </a:p>
          <a:p>
            <a:r>
              <a:rPr lang="en-US" sz="3600" dirty="0" smtClean="0"/>
              <a:t>(d,0) </a:t>
            </a:r>
            <a:r>
              <a:rPr lang="en-US" sz="3600" dirty="0" err="1" smtClean="0">
                <a:sym typeface="Wingdings"/>
              </a:rPr>
              <a:t>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 err="1" smtClean="0">
                <a:sym typeface="Wingdings"/>
              </a:rPr>
              <a:t>d</a:t>
            </a:r>
            <a:endParaRPr lang="en-US" sz="3600" dirty="0" smtClean="0"/>
          </a:p>
          <a:p>
            <a:r>
              <a:rPr lang="en-US" sz="3600" dirty="0" smtClean="0"/>
              <a:t>X/{} </a:t>
            </a:r>
            <a:r>
              <a:rPr lang="en-US" sz="3600" dirty="0" err="1" smtClean="0">
                <a:sym typeface="Wingdings"/>
              </a:rPr>
              <a:t></a:t>
            </a:r>
            <a:r>
              <a:rPr lang="en-US" sz="3600" dirty="0" smtClean="0">
                <a:sym typeface="Wingdings"/>
              </a:rPr>
              <a:t> X/</a:t>
            </a:r>
          </a:p>
          <a:p>
            <a:r>
              <a:rPr lang="en-US" sz="3600" dirty="0" smtClean="0">
                <a:sym typeface="Wingdings"/>
              </a:rPr>
              <a:t>(X &lt; Y)/{} </a:t>
            </a:r>
            <a:r>
              <a:rPr lang="en-US" sz="3600" dirty="0" err="1" smtClean="0">
                <a:sym typeface="Wingdings"/>
              </a:rPr>
              <a:t></a:t>
            </a:r>
            <a:r>
              <a:rPr lang="en-US" sz="3600" dirty="0" smtClean="0">
                <a:sym typeface="Wingdings"/>
              </a:rPr>
              <a:t> X Y</a:t>
            </a:r>
          </a:p>
          <a:p>
            <a:r>
              <a:rPr lang="en-US" sz="3600" dirty="0" smtClean="0">
                <a:sym typeface="Wingdings"/>
              </a:rPr>
              <a:t>X \/ Y </a:t>
            </a:r>
            <a:r>
              <a:rPr lang="en-US" sz="3600" dirty="0" err="1" smtClean="0">
                <a:sym typeface="Wingdings"/>
              </a:rPr>
              <a:t></a:t>
            </a:r>
            <a:r>
              <a:rPr lang="en-US" sz="3600" dirty="0" smtClean="0">
                <a:sym typeface="Wingdings"/>
              </a:rPr>
              <a:t> X Y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75806" y="1412421"/>
            <a:ext cx="8345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( X &lt; ({depth:3},0) \/ Y/</a:t>
            </a:r>
            <a:r>
              <a:rPr lang="en-US" sz="4800" dirty="0" err="1" smtClean="0"/>
              <a:t>foo</a:t>
            </a:r>
            <a:r>
              <a:rPr lang="en-US" sz="4800" dirty="0" smtClean="0"/>
              <a:t> ) / {}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0452" y="269021"/>
            <a:ext cx="8345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X = </a:t>
            </a:r>
            <a:r>
              <a:rPr lang="en-US" sz="3600" dirty="0" err="1" smtClean="0"/>
              <a:t>ls</a:t>
            </a:r>
            <a:r>
              <a:rPr lang="en-US" sz="3600" dirty="0" smtClean="0"/>
              <a:t>, Y = .</a:t>
            </a:r>
          </a:p>
        </p:txBody>
      </p:sp>
      <p:sp>
        <p:nvSpPr>
          <p:cNvPr id="5" name="Right Arrow 4"/>
          <p:cNvSpPr/>
          <p:nvPr/>
        </p:nvSpPr>
        <p:spPr>
          <a:xfrm>
            <a:off x="736192" y="3557288"/>
            <a:ext cx="1943808" cy="609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63329" y="3348683"/>
            <a:ext cx="48042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/>
              <a:t>ls</a:t>
            </a:r>
            <a:r>
              <a:rPr lang="en-US" sz="4800" dirty="0" smtClean="0"/>
              <a:t> depth:3 ./</a:t>
            </a:r>
            <a:r>
              <a:rPr lang="en-US" sz="4800" dirty="0" err="1" smtClean="0"/>
              <a:t>foo</a:t>
            </a:r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399539" y="272117"/>
            <a:ext cx="29286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\/</a:t>
            </a:r>
          </a:p>
          <a:p>
            <a:r>
              <a:rPr lang="en-US" sz="4800" dirty="0" smtClean="0"/>
              <a:t>/\</a:t>
            </a:r>
          </a:p>
          <a:p>
            <a:r>
              <a:rPr lang="en-US" sz="4800" dirty="0" smtClean="0"/>
              <a:t>/</a:t>
            </a:r>
          </a:p>
          <a:p>
            <a:r>
              <a:rPr lang="en-US" sz="4800" dirty="0" smtClean="0"/>
              <a:t>&lt;</a:t>
            </a:r>
            <a:endParaRPr lang="en-US" sz="4800" dirty="0"/>
          </a:p>
        </p:txBody>
      </p:sp>
      <p:sp>
        <p:nvSpPr>
          <p:cNvPr id="19" name="Right Brace 18"/>
          <p:cNvSpPr/>
          <p:nvPr/>
        </p:nvSpPr>
        <p:spPr>
          <a:xfrm>
            <a:off x="2293691" y="492402"/>
            <a:ext cx="570184" cy="282670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60645" y="4368703"/>
            <a:ext cx="6916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{ size:5, </a:t>
            </a:r>
            <a:r>
              <a:rPr lang="en-US" sz="4800" dirty="0" err="1" smtClean="0"/>
              <a:t>text:foo</a:t>
            </a:r>
            <a:r>
              <a:rPr lang="en-US" sz="4800" dirty="0" smtClean="0"/>
              <a:t> }  {}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51238" y="1049596"/>
            <a:ext cx="29286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/</a:t>
            </a:r>
          </a:p>
          <a:p>
            <a:r>
              <a:rPr lang="en-US" sz="4800" dirty="0" smtClean="0"/>
              <a:t>&lt;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404</Words>
  <Application>Microsoft Macintosh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 Existing Tier-3’s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Boston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Saul Youssef</dc:creator>
  <cp:lastModifiedBy>Saul Youssef</cp:lastModifiedBy>
  <cp:revision>24</cp:revision>
  <dcterms:created xsi:type="dcterms:W3CDTF">2009-10-30T05:29:53Z</dcterms:created>
  <dcterms:modified xsi:type="dcterms:W3CDTF">2009-10-30T16:02:55Z</dcterms:modified>
</cp:coreProperties>
</file>