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31" r:id="rId2"/>
    <p:sldId id="257" r:id="rId3"/>
    <p:sldId id="341" r:id="rId4"/>
    <p:sldId id="362" r:id="rId5"/>
    <p:sldId id="332" r:id="rId6"/>
    <p:sldId id="361" r:id="rId7"/>
    <p:sldId id="340" r:id="rId8"/>
    <p:sldId id="365" r:id="rId9"/>
    <p:sldId id="333" r:id="rId10"/>
    <p:sldId id="335" r:id="rId11"/>
    <p:sldId id="344" r:id="rId12"/>
    <p:sldId id="345" r:id="rId13"/>
    <p:sldId id="347" r:id="rId14"/>
    <p:sldId id="337" r:id="rId15"/>
    <p:sldId id="364" r:id="rId16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B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5" autoAdjust="0"/>
    <p:restoredTop sz="94660"/>
  </p:normalViewPr>
  <p:slideViewPr>
    <p:cSldViewPr>
      <p:cViewPr varScale="1">
        <p:scale>
          <a:sx n="51" d="100"/>
          <a:sy n="51" d="100"/>
        </p:scale>
        <p:origin x="132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5ADA09F4-2FE8-466F-962F-A058C7C9C1D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D834598D-BD7F-4A7C-B818-30FCC254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313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691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2582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043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214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0906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598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13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745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4361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736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99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254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45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379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9139-97C3-4BED-9BA7-6AD3942DFA79}" type="datetime1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37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59E22-4638-4B9F-B88C-E120FD762969}" type="datetime1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5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9EE4-03D4-41FB-9D34-C725D7813CE7}" type="datetime1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07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523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26CC1-0C62-45A4-AA16-27315DE672F6}" type="datetime1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8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0DFB-49D3-4B7B-AE8C-3AA1BA8571A9}" type="datetime1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6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27CD-62EA-4F4F-84B0-8A48075CADB4}" type="datetime1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479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15D9-C3D8-4BA5-851E-CE16F8053F19}" type="datetime1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46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D287-8314-4C6B-BD7A-3F1AD2EAED5D}" type="datetime1">
              <a:rPr lang="en-US" smtClean="0"/>
              <a:t>5/9/2018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73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76CF4-7B51-4A98-8BB9-216B16A4A4C4}" type="datetime1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67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B9F6-06C6-44A6-8C40-77919A9D7823}" type="datetime1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4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30FE-7C44-4E78-BEBB-EA9CF2CBF009}" type="datetime1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25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9ED54-2DF3-466D-9797-4FD2EAAB58F6}" type="datetime1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21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72767" y="5105400"/>
            <a:ext cx="4908833" cy="1104258"/>
          </a:xfrm>
        </p:spPr>
        <p:txBody>
          <a:bodyPr/>
          <a:lstStyle/>
          <a:p>
            <a:r>
              <a:rPr lang="en-US" dirty="0"/>
              <a:t>S. Stoynev, et al.</a:t>
            </a:r>
          </a:p>
          <a:p>
            <a:endParaRPr lang="en-US" dirty="0"/>
          </a:p>
          <a:p>
            <a:r>
              <a:rPr lang="en-US" dirty="0"/>
              <a:t>Satellite meeting on MQXF</a:t>
            </a:r>
          </a:p>
          <a:p>
            <a:r>
              <a:rPr lang="en-US" dirty="0"/>
              <a:t>10 May 2018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1924" y="3886200"/>
            <a:ext cx="8499232" cy="1003049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Test results of MQXFS1d</a:t>
            </a:r>
          </a:p>
          <a:p>
            <a:pPr algn="ctr"/>
            <a:r>
              <a:rPr lang="en-US" dirty="0"/>
              <a:t>(all preliminary)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7130767" y="6430018"/>
            <a:ext cx="2089433" cy="34225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rgbClr val="2E5286"/>
                </a:solidFill>
                <a:latin typeface="Helvetica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rgbClr val="2E5286"/>
                </a:solidFill>
                <a:latin typeface="Helvetica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rgbClr val="2E5286"/>
                </a:solidFill>
                <a:latin typeface="Helvetica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rgbClr val="2E5286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BNL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691" y="1"/>
            <a:ext cx="2088091" cy="8288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0"/>
            <a:ext cx="2286000" cy="82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245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Quench locations and pattern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10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07193" y="3005764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For coil 3, QA responds in Q4 (and Q3)</a:t>
            </a:r>
          </a:p>
          <a:p>
            <a:r>
              <a:rPr lang="en-US" dirty="0"/>
              <a:t>which is on the non-transition side.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B28994-8E8F-47E5-BFF5-2C030B092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22" y="1002077"/>
            <a:ext cx="3395865" cy="209362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ED9B26A-2EF2-4905-A9D9-8736D3650C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966" y="1002077"/>
            <a:ext cx="3542255" cy="299215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2D64A96-6C4E-4725-93A1-2F630229BC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4055"/>
            <a:ext cx="4085619" cy="33900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32BB90-2A3A-4E5A-B47E-02FB532685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4349" y="3786578"/>
            <a:ext cx="3642871" cy="31060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D12D5B-8530-4C85-BAF0-2FE34E505ACE}"/>
              </a:ext>
            </a:extLst>
          </p:cNvPr>
          <p:cNvSpPr txBox="1"/>
          <p:nvPr/>
        </p:nvSpPr>
        <p:spPr>
          <a:xfrm>
            <a:off x="4922460" y="4749534"/>
            <a:ext cx="1906419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VT signals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(pick up signal typically 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observed in a4_a5; 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here it is scaled by a 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factor of 9)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7F6B19-8F66-4CBB-978A-4303BA40E29D}"/>
              </a:ext>
            </a:extLst>
          </p:cNvPr>
          <p:cNvSpPr txBox="1"/>
          <p:nvPr/>
        </p:nvSpPr>
        <p:spPr>
          <a:xfrm rot="16200000">
            <a:off x="4299478" y="4648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[V]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DDEC42-F09E-430B-8991-FCB70F398230}"/>
              </a:ext>
            </a:extLst>
          </p:cNvPr>
          <p:cNvSpPr txBox="1"/>
          <p:nvPr/>
        </p:nvSpPr>
        <p:spPr>
          <a:xfrm>
            <a:off x="5331948" y="3733949"/>
            <a:ext cx="1818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MQXFS1b for comparison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5D4E25-A0CC-4BE5-953A-2B9899669B8C}"/>
              </a:ext>
            </a:extLst>
          </p:cNvPr>
          <p:cNvSpPr txBox="1"/>
          <p:nvPr/>
        </p:nvSpPr>
        <p:spPr>
          <a:xfrm>
            <a:off x="685800" y="4758912"/>
            <a:ext cx="17468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Very clean signal</a:t>
            </a:r>
          </a:p>
          <a:p>
            <a:r>
              <a:rPr lang="en-US" dirty="0"/>
              <a:t>(no “precursors”</a:t>
            </a:r>
          </a:p>
          <a:p>
            <a:r>
              <a:rPr lang="en-US" dirty="0"/>
              <a:t>within 1 s)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16044D-131B-4098-B71D-902D512B703E}"/>
              </a:ext>
            </a:extLst>
          </p:cNvPr>
          <p:cNvSpPr txBox="1"/>
          <p:nvPr/>
        </p:nvSpPr>
        <p:spPr>
          <a:xfrm>
            <a:off x="5181600" y="1822105"/>
            <a:ext cx="812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MQXFS1d</a:t>
            </a:r>
          </a:p>
          <a:p>
            <a:r>
              <a:rPr lang="en-US" sz="1200" b="1" dirty="0">
                <a:solidFill>
                  <a:srgbClr val="0070C0"/>
                </a:solidFill>
              </a:rPr>
              <a:t>VT signals</a:t>
            </a:r>
          </a:p>
        </p:txBody>
      </p:sp>
    </p:spTree>
    <p:extLst>
      <p:ext uri="{BB962C8B-B14F-4D97-AF65-F5344CB8AC3E}">
        <p14:creationId xmlns:p14="http://schemas.microsoft.com/office/powerpoint/2010/main" val="358221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Likely region of quenches in coil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18" b="5034"/>
          <a:stretch/>
        </p:blipFill>
        <p:spPr>
          <a:xfrm>
            <a:off x="1066800" y="3044234"/>
            <a:ext cx="6858000" cy="381376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10874" y="4289750"/>
            <a:ext cx="2154698" cy="181947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r>
              <a:rPr lang="en-US" sz="525" b="1" dirty="0"/>
              <a:t>#20 11/22 14:51</a:t>
            </a:r>
          </a:p>
          <a:p>
            <a:pPr algn="ctr"/>
            <a:r>
              <a:rPr lang="en-US" sz="525" b="1" dirty="0"/>
              <a:t>QA 5-6 – 6, 03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57547" y="4289749"/>
            <a:ext cx="1407695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r>
              <a:rPr lang="en-US" sz="525" dirty="0"/>
              <a:t> </a:t>
            </a:r>
            <a:r>
              <a:rPr lang="en-US" sz="525" b="1" dirty="0"/>
              <a:t>#Quench to Flat Top</a:t>
            </a:r>
          </a:p>
          <a:p>
            <a:pPr algn="ctr"/>
            <a:r>
              <a:rPr lang="en-US" sz="525" b="1" dirty="0"/>
              <a:t> 11/30 19:23</a:t>
            </a:r>
          </a:p>
          <a:p>
            <a:pPr algn="ctr"/>
            <a:r>
              <a:rPr lang="en-US" sz="525" b="1" dirty="0"/>
              <a:t>QA 4-5, 03</a:t>
            </a:r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</p:txBody>
      </p:sp>
      <p:sp>
        <p:nvSpPr>
          <p:cNvPr id="11" name="Rectangle 10"/>
          <p:cNvSpPr/>
          <p:nvPr/>
        </p:nvSpPr>
        <p:spPr>
          <a:xfrm>
            <a:off x="5410875" y="4289749"/>
            <a:ext cx="754367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r>
              <a:rPr lang="en-US" sz="525" dirty="0"/>
              <a:t>#21 11/23 14:48</a:t>
            </a:r>
          </a:p>
          <a:p>
            <a:pPr algn="ctr"/>
            <a:r>
              <a:rPr lang="en-US" sz="525" dirty="0"/>
              <a:t>QA 5, 03</a:t>
            </a:r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</p:txBody>
      </p:sp>
      <p:sp>
        <p:nvSpPr>
          <p:cNvPr id="12" name="Rectangle 11"/>
          <p:cNvSpPr/>
          <p:nvPr/>
        </p:nvSpPr>
        <p:spPr>
          <a:xfrm>
            <a:off x="4757547" y="4289749"/>
            <a:ext cx="1407695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r>
              <a:rPr lang="en-US" sz="525" dirty="0"/>
              <a:t>#Quench at Flat Top</a:t>
            </a:r>
          </a:p>
          <a:p>
            <a:pPr algn="ctr"/>
            <a:r>
              <a:rPr lang="en-US" sz="525" dirty="0"/>
              <a:t>12/01 11:34</a:t>
            </a:r>
          </a:p>
          <a:p>
            <a:pPr algn="ctr"/>
            <a:r>
              <a:rPr lang="en-US" sz="525" dirty="0"/>
              <a:t>QA 4-5, 03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111807" y="4289749"/>
            <a:ext cx="1407695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r>
              <a:rPr lang="en-US" sz="525" dirty="0"/>
              <a:t># 22 11/23 19:25</a:t>
            </a:r>
          </a:p>
          <a:p>
            <a:pPr algn="ctr"/>
            <a:r>
              <a:rPr lang="en-US" sz="525" dirty="0"/>
              <a:t>QA 3-4, 03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13882" y="4289749"/>
            <a:ext cx="1407695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r>
              <a:rPr lang="en-US" sz="525" dirty="0">
                <a:solidFill>
                  <a:schemeClr val="bg2"/>
                </a:solidFill>
              </a:rPr>
              <a:t>#23 11/30 11:53</a:t>
            </a:r>
          </a:p>
          <a:p>
            <a:pPr algn="ctr"/>
            <a:r>
              <a:rPr lang="en-US" sz="525" dirty="0">
                <a:solidFill>
                  <a:schemeClr val="bg2"/>
                </a:solidFill>
              </a:rPr>
              <a:t>QA 3-4, 03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410874" y="5265780"/>
            <a:ext cx="2154698" cy="181947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16" name="Rectangle 15"/>
          <p:cNvSpPr/>
          <p:nvPr/>
        </p:nvSpPr>
        <p:spPr>
          <a:xfrm>
            <a:off x="5410875" y="5265780"/>
            <a:ext cx="754367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17" name="Rectangle 16"/>
          <p:cNvSpPr/>
          <p:nvPr/>
        </p:nvSpPr>
        <p:spPr>
          <a:xfrm>
            <a:off x="4111807" y="5265780"/>
            <a:ext cx="1407695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18" name="Rectangle 17"/>
          <p:cNvSpPr/>
          <p:nvPr/>
        </p:nvSpPr>
        <p:spPr>
          <a:xfrm>
            <a:off x="4113882" y="5265780"/>
            <a:ext cx="1407695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19" name="Rectangle 18"/>
          <p:cNvSpPr/>
          <p:nvPr/>
        </p:nvSpPr>
        <p:spPr>
          <a:xfrm>
            <a:off x="4757547" y="5265780"/>
            <a:ext cx="1407695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20" name="Rectangle 19"/>
          <p:cNvSpPr/>
          <p:nvPr/>
        </p:nvSpPr>
        <p:spPr>
          <a:xfrm>
            <a:off x="4757547" y="5265780"/>
            <a:ext cx="1407695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21" name="Rectangle 20"/>
          <p:cNvSpPr/>
          <p:nvPr/>
        </p:nvSpPr>
        <p:spPr>
          <a:xfrm>
            <a:off x="4115523" y="5265780"/>
            <a:ext cx="1407695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22" name="Rectangle 21"/>
          <p:cNvSpPr/>
          <p:nvPr/>
        </p:nvSpPr>
        <p:spPr>
          <a:xfrm>
            <a:off x="4115523" y="4279392"/>
            <a:ext cx="1407695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r>
              <a:rPr lang="en-US" sz="525" dirty="0"/>
              <a:t>#24 11/30 15:18</a:t>
            </a:r>
          </a:p>
          <a:p>
            <a:pPr algn="ctr"/>
            <a:r>
              <a:rPr lang="en-US" sz="525" dirty="0"/>
              <a:t>QA 3-4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494846" y="4128796"/>
            <a:ext cx="1407695" cy="1308619"/>
          </a:xfrm>
          <a:prstGeom prst="rect">
            <a:avLst/>
          </a:prstGeom>
          <a:solidFill>
            <a:schemeClr val="accent3">
              <a:lumMod val="60000"/>
              <a:lumOff val="40000"/>
              <a:alpha val="10000"/>
            </a:scheme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25" dirty="0"/>
              <a:t>#18 11/11 19:23</a:t>
            </a:r>
          </a:p>
          <a:p>
            <a:pPr algn="ctr"/>
            <a:r>
              <a:rPr lang="en-US" sz="525" dirty="0"/>
              <a:t>QA 4-5, 104</a:t>
            </a:r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</p:txBody>
      </p:sp>
      <p:sp>
        <p:nvSpPr>
          <p:cNvPr id="24" name="Rectangle 23"/>
          <p:cNvSpPr/>
          <p:nvPr/>
        </p:nvSpPr>
        <p:spPr>
          <a:xfrm>
            <a:off x="3494846" y="4114800"/>
            <a:ext cx="1407695" cy="1308618"/>
          </a:xfrm>
          <a:prstGeom prst="rect">
            <a:avLst/>
          </a:prstGeom>
          <a:solidFill>
            <a:schemeClr val="accent3">
              <a:lumMod val="60000"/>
              <a:lumOff val="40000"/>
              <a:alpha val="10000"/>
            </a:schemeClr>
          </a:solidFill>
          <a:ln>
            <a:solidFill>
              <a:srgbClr val="DB038E">
                <a:alpha val="50196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25" dirty="0"/>
              <a:t># 19 11/22 11:02</a:t>
            </a:r>
          </a:p>
          <a:p>
            <a:pPr algn="ctr"/>
            <a:r>
              <a:rPr lang="en-US" sz="525" dirty="0"/>
              <a:t>QA 4-5, 03</a:t>
            </a:r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</p:txBody>
      </p:sp>
      <p:sp>
        <p:nvSpPr>
          <p:cNvPr id="25" name="Rectangle 24"/>
          <p:cNvSpPr/>
          <p:nvPr/>
        </p:nvSpPr>
        <p:spPr>
          <a:xfrm>
            <a:off x="4164114" y="5265779"/>
            <a:ext cx="738427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26" name="Rectangle 25"/>
          <p:cNvSpPr/>
          <p:nvPr/>
        </p:nvSpPr>
        <p:spPr>
          <a:xfrm>
            <a:off x="4164114" y="4313852"/>
            <a:ext cx="738427" cy="181948"/>
          </a:xfrm>
          <a:prstGeom prst="rect">
            <a:avLst/>
          </a:prstGeom>
          <a:solidFill>
            <a:srgbClr val="5B9BD5">
              <a:alpha val="10000"/>
            </a:srgbClr>
          </a:solidFill>
          <a:ln>
            <a:solidFill>
              <a:srgbClr val="DB038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endParaRPr lang="en-US" sz="525" dirty="0"/>
          </a:p>
          <a:p>
            <a:pPr algn="ctr"/>
            <a:r>
              <a:rPr lang="en-US" sz="525" dirty="0"/>
              <a:t>#25 12/07 18:05</a:t>
            </a:r>
          </a:p>
          <a:p>
            <a:pPr algn="ctr"/>
            <a:r>
              <a:rPr lang="en-US" sz="525" dirty="0"/>
              <a:t>QA 4</a:t>
            </a:r>
          </a:p>
        </p:txBody>
      </p:sp>
      <p:sp>
        <p:nvSpPr>
          <p:cNvPr id="29" name="Rectangle 28"/>
          <p:cNvSpPr/>
          <p:nvPr/>
        </p:nvSpPr>
        <p:spPr>
          <a:xfrm>
            <a:off x="0" y="74134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From voltage tap signal we see no propagation from a4_a3 into any other segments.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With 20ms delay between quench and dump, at 2cm/</a:t>
            </a:r>
            <a:r>
              <a:rPr lang="en-US" dirty="0" err="1"/>
              <a:t>ms</a:t>
            </a:r>
            <a:r>
              <a:rPr lang="en-US" dirty="0"/>
              <a:t>  we are about 15” away from VT04/03 and we should see layer-to-layer quench propagation too (if across segments)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Thus we only look at 4 layers next to the inner surface of the wedge on either transition </a:t>
            </a:r>
          </a:p>
          <a:p>
            <a:r>
              <a:rPr lang="en-US" dirty="0"/>
              <a:t>      or non-transition side for most quenches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From QA analysis we can state the most likely region where quenches happen </a:t>
            </a:r>
          </a:p>
          <a:p>
            <a:r>
              <a:rPr lang="en-US" dirty="0"/>
              <a:t>          		 </a:t>
            </a:r>
            <a:r>
              <a:rPr lang="en-US" dirty="0">
                <a:solidFill>
                  <a:srgbClr val="00B0F0"/>
                </a:solidFill>
              </a:rPr>
              <a:t>This region is where the wedge and the spacer meet,</a:t>
            </a:r>
          </a:p>
          <a:p>
            <a:r>
              <a:rPr lang="en-US" dirty="0">
                <a:solidFill>
                  <a:srgbClr val="00B0F0"/>
                </a:solidFill>
              </a:rPr>
              <a:t>           		   more likely at the non-transition side (QA analysis)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352800" y="6248400"/>
            <a:ext cx="487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De-training is in bold, #20 - #25, the text </a:t>
            </a:r>
          </a:p>
          <a:p>
            <a:r>
              <a:rPr lang="en-US" dirty="0">
                <a:solidFill>
                  <a:srgbClr val="FFFF00"/>
                </a:solidFill>
              </a:rPr>
              <a:t>position is NOT indication of the quenching side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85A50E-E32A-4844-8D38-10289570C7AA}"/>
              </a:ext>
            </a:extLst>
          </p:cNvPr>
          <p:cNvSpPr txBox="1"/>
          <p:nvPr/>
        </p:nvSpPr>
        <p:spPr>
          <a:xfrm>
            <a:off x="1066800" y="2947314"/>
            <a:ext cx="7000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THIS SLIDE IS BASED ON TESTING BEFORE MQXFS1D. NOW WE ALSO </a:t>
            </a:r>
          </a:p>
          <a:p>
            <a:r>
              <a:rPr lang="en-US" dirty="0">
                <a:solidFill>
                  <a:schemeClr val="bg1"/>
                </a:solidFill>
              </a:rPr>
              <a:t>KNOW THE COIL SIDE AND HAVE A CONFIRMATION ON THE STATEMENTS</a:t>
            </a:r>
          </a:p>
        </p:txBody>
      </p:sp>
    </p:spTree>
    <p:extLst>
      <p:ext uri="{BB962C8B-B14F-4D97-AF65-F5344CB8AC3E}">
        <p14:creationId xmlns:p14="http://schemas.microsoft.com/office/powerpoint/2010/main" val="3219241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Quench locations in coil 3 – MQXFS1b/c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61173" y="2057400"/>
            <a:ext cx="3560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One of the QA configurations used 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for better localization of quenches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219200"/>
            <a:ext cx="3032765" cy="238187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858000" y="1981200"/>
            <a:ext cx="609600" cy="609600"/>
          </a:xfrm>
          <a:prstGeom prst="ellipse">
            <a:avLst/>
          </a:prstGeom>
          <a:noFill/>
          <a:ln>
            <a:solidFill>
              <a:srgbClr val="E50BC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52400" y="945352"/>
            <a:ext cx="82143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Most of the quenches we saw in coil 3 happened </a:t>
            </a:r>
          </a:p>
          <a:p>
            <a:r>
              <a:rPr lang="en-US" dirty="0"/>
              <a:t>      in the lead-end of the multi-turn segment a3_a4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We reconfigured the quench antenna (few times)</a:t>
            </a:r>
          </a:p>
          <a:p>
            <a:r>
              <a:rPr lang="en-US" dirty="0"/>
              <a:t>      to get a better hold on the quench location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3159" y="3962400"/>
            <a:ext cx="3479241" cy="291105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7750" y="4082634"/>
            <a:ext cx="3295650" cy="2810025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4965378" y="4885386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QA signals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00200" y="4749534"/>
            <a:ext cx="1906419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VT signals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(pick up signal typically 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observed in a4_a5; 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here it is scaled by a 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factor of 9)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7800" y="2664884"/>
            <a:ext cx="3810330" cy="1444877"/>
          </a:xfrm>
          <a:prstGeom prst="rect">
            <a:avLst/>
          </a:prstGeom>
        </p:spPr>
      </p:pic>
      <p:sp>
        <p:nvSpPr>
          <p:cNvPr id="3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2D048A6-4CF2-496B-852B-4A0DD84C75E3}" type="slidenum">
              <a:rPr lang="en-US" smtClean="0"/>
              <a:t>12</a:t>
            </a:fld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977218" y="46482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[V]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4234946" y="4615946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[V]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C7EE02-4458-449A-9233-2435012219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4456" y="852664"/>
            <a:ext cx="4563139" cy="294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55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Holding current test</a:t>
            </a:r>
            <a:endParaRPr lang="en-US" sz="4000" dirty="0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407" y="1447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Over two hours at Nominal current during magnetic measurements</a:t>
            </a:r>
          </a:p>
        </p:txBody>
      </p:sp>
    </p:spTree>
    <p:extLst>
      <p:ext uri="{BB962C8B-B14F-4D97-AF65-F5344CB8AC3E}">
        <p14:creationId xmlns:p14="http://schemas.microsoft.com/office/powerpoint/2010/main" val="4184967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Not yet analyzed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14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499F36-76CE-4464-B16C-1F89A602C59A}"/>
              </a:ext>
            </a:extLst>
          </p:cNvPr>
          <p:cNvSpPr/>
          <p:nvPr/>
        </p:nvSpPr>
        <p:spPr>
          <a:xfrm>
            <a:off x="152400" y="1295400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Energy loss measurements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Magnetic measurements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Acoustic measurements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Hall probe measurements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rgbClr val="00B0F0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Strain gauges (only preliminary)</a:t>
            </a:r>
          </a:p>
        </p:txBody>
      </p:sp>
    </p:spTree>
    <p:extLst>
      <p:ext uri="{BB962C8B-B14F-4D97-AF65-F5344CB8AC3E}">
        <p14:creationId xmlns:p14="http://schemas.microsoft.com/office/powerpoint/2010/main" val="112967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Test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15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499F36-76CE-4464-B16C-1F89A602C59A}"/>
              </a:ext>
            </a:extLst>
          </p:cNvPr>
          <p:cNvSpPr/>
          <p:nvPr/>
        </p:nvSpPr>
        <p:spPr>
          <a:xfrm>
            <a:off x="152400" y="1295400"/>
            <a:ext cx="8763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Warm-up (now) to room temperature and cool-down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Re-train (with CLIQ?)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Repeat few protection tests (reproducibility)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Few splice resistance measurements (comparisons with previous results)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rgbClr val="00B0F0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Magnetic measurements if necessary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Cold RRR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Heaters </a:t>
            </a:r>
            <a:r>
              <a:rPr lang="en-US" dirty="0" err="1"/>
              <a:t>hipot</a:t>
            </a:r>
            <a:r>
              <a:rPr lang="en-US" dirty="0"/>
              <a:t> at 80 K</a:t>
            </a:r>
          </a:p>
        </p:txBody>
      </p:sp>
    </p:spTree>
    <p:extLst>
      <p:ext uri="{BB962C8B-B14F-4D97-AF65-F5344CB8AC3E}">
        <p14:creationId xmlns:p14="http://schemas.microsoft.com/office/powerpoint/2010/main" val="2710246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1"/>
            <a:ext cx="8686800" cy="5654674"/>
          </a:xfrm>
        </p:spPr>
        <p:txBody>
          <a:bodyPr>
            <a:normAutofit lnSpcReduction="10000"/>
          </a:bodyPr>
          <a:lstStyle/>
          <a:p>
            <a:pPr>
              <a:buSzPct val="65000"/>
              <a:buFont typeface="Wingdings" panose="05000000000000000000" pitchFamily="2" charset="2"/>
              <a:buChar char="q"/>
            </a:pPr>
            <a:r>
              <a:rPr lang="en-US" sz="1800" dirty="0"/>
              <a:t>MQXFS1 is the first 150 mm diameter, 1.5 m long Nb3Sn quadrupole from LARP/</a:t>
            </a:r>
            <a:r>
              <a:rPr lang="en-US" sz="1800" dirty="0" err="1"/>
              <a:t>HiLumi</a:t>
            </a:r>
            <a:endParaRPr lang="en-US" sz="1800" dirty="0"/>
          </a:p>
          <a:p>
            <a:pPr lvl="1">
              <a:buSzPct val="65000"/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70C0"/>
                </a:solidFill>
              </a:rPr>
              <a:t>Coils fabricated by CERN (#103 and #104) and LARP (#3 and #5)</a:t>
            </a:r>
          </a:p>
          <a:p>
            <a:pPr marL="0" indent="0">
              <a:buSzPct val="65000"/>
              <a:buNone/>
            </a:pPr>
            <a:endParaRPr lang="en-US" sz="1800" dirty="0"/>
          </a:p>
          <a:p>
            <a:pPr>
              <a:buSzPct val="65000"/>
              <a:buFont typeface="Wingdings" panose="05000000000000000000" pitchFamily="2" charset="2"/>
              <a:buChar char="q"/>
            </a:pPr>
            <a:r>
              <a:rPr lang="en-US" sz="1800" dirty="0"/>
              <a:t>The first test was performed in early 2016 (MQXFS1a)</a:t>
            </a:r>
          </a:p>
          <a:p>
            <a:pPr lvl="1">
              <a:buSzPct val="65000"/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70C0"/>
                </a:solidFill>
              </a:rPr>
              <a:t>The magnet reached 18.1 kA / 84.2% SSL / 145 T/m / 12.5 T  @ 1.9 K </a:t>
            </a:r>
          </a:p>
          <a:p>
            <a:pPr lvl="1">
              <a:buSzPct val="65000"/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70C0"/>
                </a:solidFill>
              </a:rPr>
              <a:t>However coil unloading was observed and training stopped</a:t>
            </a:r>
          </a:p>
          <a:p>
            <a:pPr marL="0" indent="0">
              <a:buSzPct val="65000"/>
              <a:buNone/>
            </a:pPr>
            <a:endParaRPr lang="en-US" sz="1800" dirty="0"/>
          </a:p>
          <a:p>
            <a:pPr>
              <a:buSzPct val="65000"/>
              <a:buFont typeface="Wingdings" panose="05000000000000000000" pitchFamily="2" charset="2"/>
              <a:buChar char="q"/>
            </a:pPr>
            <a:r>
              <a:rPr lang="en-US" sz="1800" dirty="0"/>
              <a:t>After the test the azimuthal pre-stress was increased (~35%)</a:t>
            </a:r>
          </a:p>
          <a:p>
            <a:pPr>
              <a:buSzPct val="65000"/>
              <a:buFont typeface="Wingdings" panose="05000000000000000000" pitchFamily="2" charset="2"/>
              <a:buChar char="q"/>
            </a:pPr>
            <a:r>
              <a:rPr lang="en-US" sz="1800" dirty="0"/>
              <a:t>The magnet was re-tested in the end of 2016 (MQXFS1b)</a:t>
            </a:r>
          </a:p>
          <a:p>
            <a:pPr lvl="1">
              <a:buSzPct val="65000"/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70C0"/>
                </a:solidFill>
              </a:rPr>
              <a:t>Good training memory</a:t>
            </a:r>
          </a:p>
          <a:p>
            <a:pPr lvl="1">
              <a:buSzPct val="65000"/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70C0"/>
                </a:solidFill>
              </a:rPr>
              <a:t>The magnet reached 19.0 kA @ 1.9 K </a:t>
            </a:r>
          </a:p>
          <a:p>
            <a:pPr marL="0" indent="0">
              <a:buSzPct val="65000"/>
              <a:buNone/>
            </a:pPr>
            <a:endParaRPr lang="en-US" sz="1800" dirty="0"/>
          </a:p>
          <a:p>
            <a:pPr>
              <a:buSzPct val="65000"/>
              <a:buFont typeface="Wingdings" panose="05000000000000000000" pitchFamily="2" charset="2"/>
              <a:buChar char="q"/>
            </a:pPr>
            <a:r>
              <a:rPr lang="en-US" sz="1800" dirty="0"/>
              <a:t>MQXFS1c with increased axial pre-stress  was tested </a:t>
            </a:r>
          </a:p>
          <a:p>
            <a:pPr marL="0" indent="0">
              <a:buSzPct val="65000"/>
              <a:buNone/>
            </a:pPr>
            <a:r>
              <a:rPr lang="en-US" sz="1800" dirty="0"/>
              <a:t>       in April-July 2017</a:t>
            </a:r>
          </a:p>
          <a:p>
            <a:pPr lvl="1">
              <a:buSzPct val="65000"/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70C0"/>
                </a:solidFill>
              </a:rPr>
              <a:t>Lost part of the training memory</a:t>
            </a:r>
          </a:p>
          <a:p>
            <a:pPr lvl="1">
              <a:buSzPct val="65000"/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70C0"/>
                </a:solidFill>
              </a:rPr>
              <a:t>Reached ultimate current and showed erratic training </a:t>
            </a:r>
          </a:p>
          <a:p>
            <a:pPr lvl="1">
              <a:buSzPct val="65000"/>
              <a:buFont typeface="Wingdings" panose="05000000000000000000" pitchFamily="2" charset="2"/>
              <a:buChar char="ü"/>
            </a:pPr>
            <a:endParaRPr lang="en-US" sz="1800" dirty="0"/>
          </a:p>
          <a:p>
            <a:pPr>
              <a:buSzPct val="65000"/>
              <a:buFont typeface="Wingdings" panose="05000000000000000000" pitchFamily="2" charset="2"/>
              <a:buChar char="q"/>
            </a:pPr>
            <a:r>
              <a:rPr lang="en-US" sz="1800" dirty="0"/>
              <a:t>SS Shell was welded to the magnet and a new test </a:t>
            </a:r>
          </a:p>
          <a:p>
            <a:pPr marL="0" indent="0">
              <a:buSzPct val="65000"/>
              <a:buNone/>
            </a:pPr>
            <a:r>
              <a:rPr lang="en-US" sz="1800" dirty="0"/>
              <a:t>      MQXFS1d is underway</a:t>
            </a:r>
          </a:p>
          <a:p>
            <a:pPr marL="0" indent="0">
              <a:buSzPct val="65000"/>
              <a:buNone/>
            </a:pPr>
            <a:endParaRPr lang="en-US" sz="1800" dirty="0"/>
          </a:p>
          <a:p>
            <a:pPr>
              <a:buSzPct val="65000"/>
              <a:buFont typeface="Wingdings" panose="05000000000000000000" pitchFamily="2" charset="2"/>
              <a:buChar char="q"/>
            </a:pPr>
            <a:endParaRPr lang="en-US" sz="1800" dirty="0"/>
          </a:p>
          <a:p>
            <a:pPr marL="0" indent="0">
              <a:buSzPct val="65000"/>
              <a:buNone/>
            </a:pPr>
            <a:endParaRPr lang="en-US" sz="1800" dirty="0"/>
          </a:p>
          <a:p>
            <a:pPr>
              <a:buSzPct val="65000"/>
              <a:buFont typeface="Wingdings" panose="05000000000000000000" pitchFamily="2" charset="2"/>
              <a:buChar char="q"/>
            </a:pPr>
            <a:endParaRPr lang="en-US" sz="1800" dirty="0"/>
          </a:p>
          <a:p>
            <a:pPr>
              <a:buSzPct val="65000"/>
              <a:buFont typeface="Wingdings" panose="05000000000000000000" pitchFamily="2" charset="2"/>
              <a:buChar char="q"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91200" y="5908707"/>
            <a:ext cx="3551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MQXFS1d during test preparations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31BD4B-F0A7-4A9B-9F20-B63B5590DF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2235858"/>
            <a:ext cx="268605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517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Welding for MQXFS1d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76991888-739A-4E94-A760-9A7969ED398A}"/>
              </a:ext>
            </a:extLst>
          </p:cNvPr>
          <p:cNvSpPr txBox="1"/>
          <p:nvPr/>
        </p:nvSpPr>
        <p:spPr>
          <a:xfrm>
            <a:off x="228600" y="1317699"/>
            <a:ext cx="25484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r>
              <a:rPr lang="en-US" sz="1800" dirty="0"/>
              <a:t>Temperature rise:</a:t>
            </a:r>
          </a:p>
          <a:p>
            <a:r>
              <a:rPr lang="en-US" sz="1800" dirty="0"/>
              <a:t>After 1</a:t>
            </a:r>
            <a:r>
              <a:rPr lang="en-US" sz="1800" baseline="30000" dirty="0"/>
              <a:t>st</a:t>
            </a:r>
            <a:r>
              <a:rPr lang="en-US" sz="1800" dirty="0"/>
              <a:t> Pass – 2°C</a:t>
            </a:r>
          </a:p>
          <a:p>
            <a:r>
              <a:rPr lang="en-US" sz="1800" dirty="0"/>
              <a:t>After 2</a:t>
            </a:r>
            <a:r>
              <a:rPr lang="en-US" sz="1800" baseline="30000" dirty="0"/>
              <a:t>nd</a:t>
            </a:r>
            <a:r>
              <a:rPr lang="en-US" sz="1800" dirty="0"/>
              <a:t> Pass - 2°C</a:t>
            </a:r>
          </a:p>
          <a:p>
            <a:r>
              <a:rPr lang="en-US" sz="1800" dirty="0"/>
              <a:t>After 3</a:t>
            </a:r>
            <a:r>
              <a:rPr lang="en-US" sz="1800" baseline="30000" dirty="0"/>
              <a:t>rd</a:t>
            </a:r>
            <a:r>
              <a:rPr lang="en-US" sz="1800" dirty="0"/>
              <a:t> Pass – 1.5°C</a:t>
            </a:r>
          </a:p>
          <a:p>
            <a:endParaRPr lang="en-US" sz="1800" dirty="0"/>
          </a:p>
          <a:p>
            <a:r>
              <a:rPr lang="en-US" sz="1800" dirty="0"/>
              <a:t>Total Rise  5 °-  6°C</a:t>
            </a:r>
          </a:p>
          <a:p>
            <a:endParaRPr lang="en-US" sz="1800" dirty="0"/>
          </a:p>
          <a:p>
            <a:r>
              <a:rPr lang="en-US" sz="1800" dirty="0"/>
              <a:t>**Returned to Room Temperature in 48 hours.</a:t>
            </a:r>
          </a:p>
        </p:txBody>
      </p:sp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7400E3C3-029C-4ECE-9B3B-D90953E754E9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l="14915" t="39882" r="17159" b="8126"/>
          <a:stretch/>
        </p:blipFill>
        <p:spPr>
          <a:xfrm>
            <a:off x="2777067" y="945165"/>
            <a:ext cx="6138333" cy="3523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C51CCF-149C-4059-A5CA-1FA8627996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969" t="24691" r="9753" b="40485"/>
          <a:stretch/>
        </p:blipFill>
        <p:spPr>
          <a:xfrm>
            <a:off x="387658" y="4367109"/>
            <a:ext cx="2389409" cy="1957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E87E02-C4B0-4D96-A1D9-72FDD5BFB0B8}"/>
              </a:ext>
            </a:extLst>
          </p:cNvPr>
          <p:cNvSpPr txBox="1"/>
          <p:nvPr/>
        </p:nvSpPr>
        <p:spPr>
          <a:xfrm>
            <a:off x="3270323" y="5028720"/>
            <a:ext cx="54033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Analysis showed consistent with expectations prestress </a:t>
            </a:r>
          </a:p>
          <a:p>
            <a:r>
              <a:rPr lang="en-US" dirty="0"/>
              <a:t>increase at ~ 20 (7) </a:t>
            </a:r>
            <a:r>
              <a:rPr lang="en-US" dirty="0" err="1"/>
              <a:t>MPa</a:t>
            </a:r>
            <a:r>
              <a:rPr lang="en-US" dirty="0"/>
              <a:t> level for coil in T (Z) direction</a:t>
            </a:r>
          </a:p>
          <a:p>
            <a:r>
              <a:rPr lang="en-US" dirty="0"/>
              <a:t>(and no difference expected cold)  </a:t>
            </a:r>
          </a:p>
        </p:txBody>
      </p:sp>
    </p:spTree>
    <p:extLst>
      <p:ext uri="{BB962C8B-B14F-4D97-AF65-F5344CB8AC3E}">
        <p14:creationId xmlns:p14="http://schemas.microsoft.com/office/powerpoint/2010/main" val="211850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Cable properties and SSL Estimates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455376"/>
            <a:ext cx="8229600" cy="5037588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en-US" sz="2000" dirty="0"/>
              <a:t>Coils made of Nb</a:t>
            </a:r>
            <a:r>
              <a:rPr lang="en-US" sz="2000" baseline="-25000" dirty="0"/>
              <a:t>3</a:t>
            </a:r>
            <a:r>
              <a:rPr lang="en-US" sz="2000" dirty="0"/>
              <a:t>Sn strand</a:t>
            </a:r>
          </a:p>
          <a:p>
            <a:pPr>
              <a:defRPr/>
            </a:pPr>
            <a:r>
              <a:rPr lang="en-US" sz="2000" dirty="0"/>
              <a:t>RRP 108/127 (#3 and #5)</a:t>
            </a:r>
          </a:p>
          <a:p>
            <a:pPr>
              <a:defRPr/>
            </a:pPr>
            <a:r>
              <a:rPr lang="en-US" sz="2000" dirty="0"/>
              <a:t>RRP 132/169 (#103 and #104)</a:t>
            </a:r>
          </a:p>
          <a:p>
            <a:pPr marL="0" indent="0">
              <a:buNone/>
              <a:defRPr/>
            </a:pPr>
            <a:endParaRPr lang="en-US" sz="2000" dirty="0">
              <a:solidFill>
                <a:srgbClr val="0000CC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00CC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00CC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00CC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00CC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00CC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00CC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00CC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00CC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00CC"/>
              </a:solidFill>
            </a:endParaRPr>
          </a:p>
          <a:p>
            <a:pPr marL="0" indent="0" algn="ctr">
              <a:buNone/>
              <a:defRPr/>
            </a:pPr>
            <a:r>
              <a:rPr lang="en-US" sz="2000" dirty="0">
                <a:solidFill>
                  <a:srgbClr val="0000CC"/>
                </a:solidFill>
              </a:rPr>
              <a:t>     SSL at 1.9 K: 21.5 kA (coil #103)</a:t>
            </a:r>
          </a:p>
          <a:p>
            <a:pPr marL="0" indent="0" algn="r">
              <a:buNone/>
              <a:defRPr/>
            </a:pPr>
            <a:endParaRPr lang="en-US" sz="2000" dirty="0"/>
          </a:p>
          <a:p>
            <a:pPr marL="0" indent="0" algn="r">
              <a:buNone/>
              <a:defRPr/>
            </a:pPr>
            <a:endParaRPr lang="en-US" sz="2000" dirty="0"/>
          </a:p>
          <a:p>
            <a:pPr marL="0" indent="0" algn="r">
              <a:buNone/>
              <a:defRPr/>
            </a:pPr>
            <a:endParaRPr lang="en-US" sz="2000" dirty="0"/>
          </a:p>
          <a:p>
            <a:pPr marL="0" indent="0" algn="r">
              <a:buNone/>
              <a:defRPr/>
            </a:pPr>
            <a:endParaRPr lang="en-US" sz="2000" dirty="0"/>
          </a:p>
          <a:p>
            <a:pPr marL="0" indent="0" algn="r">
              <a:buNone/>
              <a:defRPr/>
            </a:pPr>
            <a:endParaRPr lang="en-US" sz="2000" dirty="0"/>
          </a:p>
          <a:p>
            <a:pPr marL="0" indent="0" algn="r">
              <a:buNone/>
              <a:defRPr/>
            </a:pPr>
            <a:endParaRPr lang="en-US" sz="2000" dirty="0"/>
          </a:p>
          <a:p>
            <a:pPr marL="0" indent="0" algn="r">
              <a:buNone/>
              <a:defRPr/>
            </a:pPr>
            <a:endParaRPr lang="en-US" sz="2000" dirty="0"/>
          </a:p>
          <a:p>
            <a:pPr marL="0" indent="0" algn="r">
              <a:buNone/>
              <a:defRPr/>
            </a:pPr>
            <a:endParaRPr lang="en-US" sz="2000" dirty="0"/>
          </a:p>
          <a:p>
            <a:pPr marL="0" indent="0" algn="r">
              <a:buNone/>
              <a:defRPr/>
            </a:pPr>
            <a:endParaRPr lang="en-US" sz="1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316903" y="1487971"/>
          <a:ext cx="3263900" cy="1554480"/>
        </p:xfrm>
        <a:graphic>
          <a:graphicData uri="http://schemas.openxmlformats.org/drawingml/2006/table">
            <a:tbl>
              <a:tblPr/>
              <a:tblGrid>
                <a:gridCol w="737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0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9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90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Cable width, mm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18.094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Cable mid. thickness, mm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1.529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Keystone angle, degree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0.518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Twistpitch, mm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0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Number of strands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Core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316 SS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668705" y="3621532"/>
          <a:ext cx="7912098" cy="1800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29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1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1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1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1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1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1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889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559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422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869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0911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Short-sample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Current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Field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Gradient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Current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Field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Gradient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Nom. Current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Nom. Gradient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Nom. Field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% Iss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4.3 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4.3 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4.3 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1.9 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1.9 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1.9 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1.9 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1.9 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1.9 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1.9 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kA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T/m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kA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T/m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kA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T/m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Coil 103</a:t>
                      </a:r>
                      <a:endParaRPr lang="en-US" sz="12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19.550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13.383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155.164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21.50</a:t>
                      </a:r>
                      <a:endParaRPr lang="en-US" sz="1200" b="1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14.599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169.083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16.47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132.667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11.425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Coil 104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19.775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13.525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156.783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21.78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14.769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171.026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16.47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132.667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11.425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Coil 3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20.118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13.740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159.245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22.28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15.080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174.573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16.47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132.667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11.425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Coil 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19.725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13.493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156.424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21.85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14.813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171.526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16.47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132.667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11.425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Magnet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19.550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13.383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155.164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21.50</a:t>
                      </a:r>
                      <a:endParaRPr lang="en-US" sz="1200" b="1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14.599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169.083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16.47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132.667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11.425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77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3638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Instrumentation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6250" y="838200"/>
            <a:ext cx="8229600" cy="5366456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1800" dirty="0"/>
              <a:t>LARP magnet instrumentation:</a:t>
            </a:r>
          </a:p>
          <a:p>
            <a:pPr>
              <a:defRPr/>
            </a:pPr>
            <a:r>
              <a:rPr lang="en-US" sz="1800" dirty="0"/>
              <a:t>Voltage taps on the IL and OL</a:t>
            </a:r>
          </a:p>
          <a:p>
            <a:pPr>
              <a:defRPr/>
            </a:pPr>
            <a:r>
              <a:rPr lang="en-US" sz="1800" dirty="0">
                <a:solidFill>
                  <a:srgbClr val="0000CC"/>
                </a:solidFill>
              </a:rPr>
              <a:t>CERN and LARP SG systems </a:t>
            </a:r>
          </a:p>
          <a:p>
            <a:pPr marL="0" indent="0">
              <a:buNone/>
              <a:defRPr/>
            </a:pPr>
            <a:r>
              <a:rPr lang="en-US" sz="1800" dirty="0">
                <a:solidFill>
                  <a:srgbClr val="0000CC"/>
                </a:solidFill>
              </a:rPr>
              <a:t>      </a:t>
            </a:r>
            <a:r>
              <a:rPr lang="en-US" sz="1800" dirty="0"/>
              <a:t>(</a:t>
            </a:r>
            <a:r>
              <a:rPr lang="en-US" sz="1800" dirty="0">
                <a:solidFill>
                  <a:srgbClr val="0000CC"/>
                </a:solidFill>
              </a:rPr>
              <a:t>s</a:t>
            </a:r>
            <a:r>
              <a:rPr lang="en-US" sz="1800" dirty="0"/>
              <a:t>train gauges on the coils, rods</a:t>
            </a:r>
          </a:p>
          <a:p>
            <a:pPr marL="0" indent="0">
              <a:buNone/>
              <a:defRPr/>
            </a:pPr>
            <a:r>
              <a:rPr lang="en-US" sz="1800" dirty="0"/>
              <a:t>      and new shell)</a:t>
            </a:r>
          </a:p>
          <a:p>
            <a:pPr>
              <a:defRPr/>
            </a:pPr>
            <a:r>
              <a:rPr lang="en-US" sz="1800" dirty="0"/>
              <a:t>Quench antennas (QA) on coil 3, LE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Acoustic sensors from LBNL  (testing, 100 kHz DAQ)</a:t>
            </a:r>
          </a:p>
          <a:p>
            <a:pPr marL="0" indent="0">
              <a:buNone/>
              <a:defRPr/>
            </a:pPr>
            <a:r>
              <a:rPr lang="en-US" sz="1800" dirty="0"/>
              <a:t>        (for some quenches)</a:t>
            </a:r>
          </a:p>
          <a:p>
            <a:pPr marL="0" indent="0">
              <a:buNone/>
              <a:defRPr/>
            </a:pPr>
            <a:endParaRPr lang="en-US" sz="1200" dirty="0"/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800" y="838200"/>
            <a:ext cx="4117314" cy="20302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A1C382-58F5-4D75-AD4F-F62F1855BB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124200"/>
            <a:ext cx="1295400" cy="15530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98FBBBB-C50B-45A0-B4C0-4BB997B28B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6770" y="3124200"/>
            <a:ext cx="1896837" cy="15295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7AC187F-6072-4CE5-ACB4-C365A88974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7800" y="3478182"/>
            <a:ext cx="2134088" cy="11991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8846610-9E7F-4E43-847B-E97D5A8B8C69}"/>
              </a:ext>
            </a:extLst>
          </p:cNvPr>
          <p:cNvSpPr txBox="1"/>
          <p:nvPr/>
        </p:nvSpPr>
        <p:spPr>
          <a:xfrm>
            <a:off x="1295400" y="2754868"/>
            <a:ext cx="3527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Antennas are placed on the warm finger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D365234-4ED3-4281-ADC0-EFD76E444E58}"/>
              </a:ext>
            </a:extLst>
          </p:cNvPr>
          <p:cNvSpPr txBox="1"/>
          <p:nvPr/>
        </p:nvSpPr>
        <p:spPr>
          <a:xfrm>
            <a:off x="201950" y="5650906"/>
            <a:ext cx="2828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Three sensors at non-LE and</a:t>
            </a:r>
          </a:p>
          <a:p>
            <a:r>
              <a:rPr lang="en-US" dirty="0"/>
              <a:t>Two sensors at LE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1470A49-8812-4575-8DBA-01976EE297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1854" y="4909079"/>
            <a:ext cx="3340067" cy="188118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D91B1E0-D3DE-4C66-9523-312282B5E5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5457" y="5117452"/>
            <a:ext cx="1746143" cy="1640468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2B31275-4C3E-42EC-8AA2-50EC10B40C49}"/>
              </a:ext>
            </a:extLst>
          </p:cNvPr>
          <p:cNvCxnSpPr/>
          <p:nvPr/>
        </p:nvCxnSpPr>
        <p:spPr>
          <a:xfrm flipH="1" flipV="1">
            <a:off x="4770100" y="5715000"/>
            <a:ext cx="685800" cy="489656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62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Instrumentation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6250" y="838200"/>
            <a:ext cx="8229600" cy="536645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1800" dirty="0"/>
              <a:t>Hall probes (using the same 100 kHz DAQ as acoustics) – for some quenches </a:t>
            </a:r>
          </a:p>
          <a:p>
            <a:pPr marL="0" indent="0">
              <a:buNone/>
              <a:defRPr/>
            </a:pPr>
            <a:endParaRPr lang="en-US" sz="1200" dirty="0"/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  <a:p>
            <a:pPr lvl="0">
              <a:defRPr/>
            </a:pPr>
            <a:r>
              <a:rPr lang="en-US" sz="2000" dirty="0">
                <a:solidFill>
                  <a:prstClr val="black"/>
                </a:solidFill>
              </a:rPr>
              <a:t>Magnet is protected with IL/OL PH</a:t>
            </a:r>
          </a:p>
          <a:p>
            <a:pPr marL="0" indent="0">
              <a:buNone/>
              <a:defRPr/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223879-8A3D-403D-AB71-8D6A75362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314" y="1841910"/>
            <a:ext cx="1431639" cy="21031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4572204-3A0A-4B37-95AF-ED8720B6A3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1817067"/>
            <a:ext cx="2592632" cy="19259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649ACD-B0D2-4164-B1F1-C2E19DF6D519}"/>
              </a:ext>
            </a:extLst>
          </p:cNvPr>
          <p:cNvSpPr txBox="1"/>
          <p:nvPr/>
        </p:nvSpPr>
        <p:spPr>
          <a:xfrm>
            <a:off x="717751" y="1224482"/>
            <a:ext cx="3184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on the pole (coil 5, non-LE),</a:t>
            </a:r>
          </a:p>
          <a:p>
            <a:r>
              <a:rPr lang="en-US" dirty="0">
                <a:sym typeface="Symbol" panose="05050102010706020507" pitchFamily="18" charset="2"/>
              </a:rPr>
              <a:t></a:t>
            </a:r>
            <a:r>
              <a:rPr lang="en-US" dirty="0"/>
              <a:t>/2 angle difference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A8B032-3652-4061-AC84-FBC3E220D8E1}"/>
              </a:ext>
            </a:extLst>
          </p:cNvPr>
          <p:cNvSpPr txBox="1"/>
          <p:nvPr/>
        </p:nvSpPr>
        <p:spPr>
          <a:xfrm>
            <a:off x="4191000" y="1388968"/>
            <a:ext cx="3906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on the warm finger (over coil 5, LE)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EA4D0F-E71A-4FDA-B4CE-5FED6C2B6915}"/>
              </a:ext>
            </a:extLst>
          </p:cNvPr>
          <p:cNvSpPr txBox="1"/>
          <p:nvPr/>
        </p:nvSpPr>
        <p:spPr>
          <a:xfrm>
            <a:off x="5961708" y="4341190"/>
            <a:ext cx="1132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IL Heaters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944419-EF39-4FFB-BD59-0788618677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85" y="4663358"/>
            <a:ext cx="3949585" cy="21184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F86AED-FD34-4521-9FAF-4C782E4128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235" y="4663358"/>
            <a:ext cx="3864110" cy="21184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866D02-0CFC-4AA4-9944-FD118D44FAD8}"/>
              </a:ext>
            </a:extLst>
          </p:cNvPr>
          <p:cNvSpPr txBox="1"/>
          <p:nvPr/>
        </p:nvSpPr>
        <p:spPr>
          <a:xfrm>
            <a:off x="1888188" y="4319202"/>
            <a:ext cx="1226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OL Heaters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90B0B5-3B18-4507-AEE5-F897F3AFD31D}"/>
              </a:ext>
            </a:extLst>
          </p:cNvPr>
          <p:cNvSpPr txBox="1"/>
          <p:nvPr/>
        </p:nvSpPr>
        <p:spPr>
          <a:xfrm>
            <a:off x="3973348" y="5040130"/>
            <a:ext cx="106689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CERN coils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783F4B-F92C-48A4-94AB-01ED472FA50C}"/>
              </a:ext>
            </a:extLst>
          </p:cNvPr>
          <p:cNvSpPr txBox="1"/>
          <p:nvPr/>
        </p:nvSpPr>
        <p:spPr>
          <a:xfrm>
            <a:off x="4004271" y="6019255"/>
            <a:ext cx="1044453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LARP coils</a:t>
            </a:r>
          </a:p>
        </p:txBody>
      </p:sp>
    </p:spTree>
    <p:extLst>
      <p:ext uri="{BB962C8B-B14F-4D97-AF65-F5344CB8AC3E}">
        <p14:creationId xmlns:p14="http://schemas.microsoft.com/office/powerpoint/2010/main" val="1014948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Timeline of the test so far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730537"/>
            <a:ext cx="1204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Cool-down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70014" y="1257138"/>
            <a:ext cx="31822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/>
              <a:t>As in the previous tests</a:t>
            </a:r>
          </a:p>
          <a:p>
            <a:r>
              <a:rPr lang="en-US" sz="1400" dirty="0"/>
              <a:t>  - Warm magnetic measurements </a:t>
            </a:r>
          </a:p>
          <a:p>
            <a:r>
              <a:rPr lang="en-US" sz="1400" dirty="0"/>
              <a:t>  - Controlled cool-down </a:t>
            </a:r>
          </a:p>
          <a:p>
            <a:r>
              <a:rPr lang="en-US" sz="1400" dirty="0"/>
              <a:t>  - 120 m</a:t>
            </a:r>
            <a:r>
              <a:rPr lang="el-GR" sz="1400" dirty="0"/>
              <a:t>Ω</a:t>
            </a:r>
            <a:r>
              <a:rPr lang="en-US" sz="1400" dirty="0"/>
              <a:t> dump resistor for check-outs</a:t>
            </a:r>
          </a:p>
          <a:p>
            <a:r>
              <a:rPr lang="en-US" sz="1400" dirty="0"/>
              <a:t>  - 30 m</a:t>
            </a:r>
            <a:r>
              <a:rPr lang="el-GR" sz="1400" dirty="0"/>
              <a:t>Ω</a:t>
            </a:r>
            <a:r>
              <a:rPr lang="en-US" sz="1400" dirty="0"/>
              <a:t> resistor for training and studies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14800" y="3429000"/>
            <a:ext cx="487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After  initial verification procedures the cold test </a:t>
            </a:r>
          </a:p>
          <a:p>
            <a:r>
              <a:rPr lang="en-US" sz="1600" dirty="0"/>
              <a:t>proceeded in the following order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Training to above ultimate level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Ramp rate and temperature dependence studies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Energy loss measurements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Magnetic measurements (Z scan at Nominal current)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Warm up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AC4A5E-F1A3-486F-A3C5-1502D0DDE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37" y="1048450"/>
            <a:ext cx="3991893" cy="3581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29C8F3F-1B74-4569-A473-E083AFF2CA94}"/>
              </a:ext>
            </a:extLst>
          </p:cNvPr>
          <p:cNvSpPr txBox="1"/>
          <p:nvPr/>
        </p:nvSpPr>
        <p:spPr>
          <a:xfrm>
            <a:off x="2362200" y="1734192"/>
            <a:ext cx="9509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Start:</a:t>
            </a:r>
          </a:p>
          <a:p>
            <a:r>
              <a:rPr lang="en-US" sz="1100" dirty="0"/>
              <a:t>18 April 2018</a:t>
            </a:r>
          </a:p>
        </p:txBody>
      </p:sp>
    </p:spTree>
    <p:extLst>
      <p:ext uri="{BB962C8B-B14F-4D97-AF65-F5344CB8AC3E}">
        <p14:creationId xmlns:p14="http://schemas.microsoft.com/office/powerpoint/2010/main" val="254548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Quench history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8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8973" y="4879022"/>
            <a:ext cx="466300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All high ramp rate quenches </a:t>
            </a:r>
          </a:p>
          <a:p>
            <a:r>
              <a:rPr lang="en-US" dirty="0"/>
              <a:t>    (above 300 A/s, quenches in the mid-plane) </a:t>
            </a:r>
          </a:p>
          <a:p>
            <a:r>
              <a:rPr lang="en-US" dirty="0"/>
              <a:t>     so far were in coil 5; </a:t>
            </a:r>
          </a:p>
          <a:p>
            <a:r>
              <a:rPr lang="en-US" b="1" dirty="0"/>
              <a:t>     this time the quench was in coil 104 (b2_b3)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Still consistent by magnitude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773668"/>
            <a:ext cx="4947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MQXFS1d repeated MQXFS1c training very closely</a:t>
            </a:r>
            <a:endParaRPr lang="en-US" b="1" u="sng" dirty="0">
              <a:solidFill>
                <a:srgbClr val="C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392B4D-33A2-4B86-BEF7-C94C7A471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066800"/>
            <a:ext cx="5648938" cy="335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168B81-33CA-4416-852B-E90B5C51E0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554" y="3912208"/>
            <a:ext cx="4330134" cy="27951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68EB2E-27C8-49EB-946E-5ACDB97DFA8F}"/>
              </a:ext>
            </a:extLst>
          </p:cNvPr>
          <p:cNvSpPr txBox="1"/>
          <p:nvPr/>
        </p:nvSpPr>
        <p:spPr>
          <a:xfrm>
            <a:off x="5715000" y="1012260"/>
            <a:ext cx="354731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Repetition of re-training closely </a:t>
            </a:r>
          </a:p>
          <a:p>
            <a:r>
              <a:rPr lang="en-US" dirty="0"/>
              <a:t>following MQXFS1c</a:t>
            </a:r>
          </a:p>
          <a:p>
            <a:endParaRPr lang="en-US" dirty="0"/>
          </a:p>
          <a:p>
            <a:r>
              <a:rPr lang="en-US" dirty="0"/>
              <a:t>Same features at 4.5 K </a:t>
            </a:r>
          </a:p>
          <a:p>
            <a:r>
              <a:rPr lang="en-US" dirty="0"/>
              <a:t>(high/stable/same coil 5 as before</a:t>
            </a:r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Detraining quenches in coils 5 </a:t>
            </a:r>
          </a:p>
          <a:p>
            <a:r>
              <a:rPr lang="en-US" dirty="0"/>
              <a:t>(for the first time)</a:t>
            </a:r>
          </a:p>
          <a:p>
            <a:endParaRPr lang="en-US" dirty="0"/>
          </a:p>
          <a:p>
            <a:r>
              <a:rPr lang="en-US" dirty="0"/>
              <a:t>Coil 5 becomes limiting  </a:t>
            </a:r>
          </a:p>
        </p:txBody>
      </p:sp>
    </p:spTree>
    <p:extLst>
      <p:ext uri="{BB962C8B-B14F-4D97-AF65-F5344CB8AC3E}">
        <p14:creationId xmlns:p14="http://schemas.microsoft.com/office/powerpoint/2010/main" val="2347120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Strain gauge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9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6841" y="914400"/>
            <a:ext cx="2849959" cy="415895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19747" y="1518464"/>
            <a:ext cx="123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MQXFS1a in RED</a:t>
            </a:r>
          </a:p>
          <a:p>
            <a:r>
              <a:rPr lang="en-US" sz="1200" dirty="0">
                <a:solidFill>
                  <a:srgbClr val="C00000"/>
                </a:solidFill>
              </a:rPr>
              <a:t>(2 quenches)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57200" y="5506258"/>
            <a:ext cx="8601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new DAQ for SG is being commissioned (in parallel with the other system).</a:t>
            </a:r>
          </a:p>
          <a:p>
            <a:r>
              <a:rPr lang="en-US" dirty="0"/>
              <a:t>Despite a sign and offsets to correct the powering response is similar to MQXFS1b (and c) 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7414054" y="1518464"/>
            <a:ext cx="37440" cy="22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467600" y="1524000"/>
            <a:ext cx="0" cy="228600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924800" y="1676400"/>
            <a:ext cx="0" cy="228600"/>
          </a:xfrm>
          <a:prstGeom prst="straightConnector1">
            <a:avLst/>
          </a:prstGeom>
          <a:ln w="1587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414054" y="1445825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15 kA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884026" y="1599213"/>
            <a:ext cx="537327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17 kA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6999" y="678544"/>
            <a:ext cx="1968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Still under analysis</a:t>
            </a:r>
            <a:endParaRPr lang="en-US" b="1" u="sng" dirty="0">
              <a:solidFill>
                <a:srgbClr val="C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64AC43-84EB-47EE-B958-BEE554916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952" y="1295400"/>
            <a:ext cx="4677848" cy="346665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E3C7C44-BD61-431E-B2AD-616AA9C11F22}"/>
              </a:ext>
            </a:extLst>
          </p:cNvPr>
          <p:cNvSpPr txBox="1"/>
          <p:nvPr/>
        </p:nvSpPr>
        <p:spPr>
          <a:xfrm>
            <a:off x="8070926" y="2526050"/>
            <a:ext cx="784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MQXFS1c</a:t>
            </a:r>
          </a:p>
          <a:p>
            <a:r>
              <a:rPr lang="en-US" sz="1200" dirty="0">
                <a:solidFill>
                  <a:srgbClr val="00B050"/>
                </a:solidFill>
              </a:rPr>
              <a:t>(rest)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7FF887-FC5E-4938-807C-24AE2299E966}"/>
              </a:ext>
            </a:extLst>
          </p:cNvPr>
          <p:cNvSpPr txBox="1"/>
          <p:nvPr/>
        </p:nvSpPr>
        <p:spPr>
          <a:xfrm>
            <a:off x="914400" y="1247001"/>
            <a:ext cx="798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MQXFS1d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535D633-9CD0-4B9C-82B1-0B0C9184BABB}"/>
              </a:ext>
            </a:extLst>
          </p:cNvPr>
          <p:cNvSpPr txBox="1"/>
          <p:nvPr/>
        </p:nvSpPr>
        <p:spPr>
          <a:xfrm>
            <a:off x="4121154" y="3446843"/>
            <a:ext cx="75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I^2 (A^2)</a:t>
            </a:r>
          </a:p>
        </p:txBody>
      </p:sp>
    </p:spTree>
    <p:extLst>
      <p:ext uri="{BB962C8B-B14F-4D97-AF65-F5344CB8AC3E}">
        <p14:creationId xmlns:p14="http://schemas.microsoft.com/office/powerpoint/2010/main" val="807179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5395</TotalTime>
  <Words>1280</Words>
  <Application>Microsoft Office PowerPoint</Application>
  <PresentationFormat>On-screen Show (4:3)</PresentationFormat>
  <Paragraphs>525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Courier New</vt:lpstr>
      <vt:lpstr>Geneva</vt:lpstr>
      <vt:lpstr>Helvetica</vt:lpstr>
      <vt:lpstr>Symbol</vt:lpstr>
      <vt:lpstr>Wingdings</vt:lpstr>
      <vt:lpstr>Office Theme</vt:lpstr>
      <vt:lpstr>PowerPoint Presentation</vt:lpstr>
      <vt:lpstr>Introduction</vt:lpstr>
      <vt:lpstr>Welding for MQXFS1d</vt:lpstr>
      <vt:lpstr>Cable properties and SSL Estimates</vt:lpstr>
      <vt:lpstr>Instrumentation</vt:lpstr>
      <vt:lpstr>Instrumentation</vt:lpstr>
      <vt:lpstr>Timeline of the test so far</vt:lpstr>
      <vt:lpstr>Quench history </vt:lpstr>
      <vt:lpstr>Strain gauge data</vt:lpstr>
      <vt:lpstr>Quench locations and pattern</vt:lpstr>
      <vt:lpstr>Likely region of quenches in coil 3</vt:lpstr>
      <vt:lpstr>Quench locations in coil 3 – MQXFS1b/c</vt:lpstr>
      <vt:lpstr>Holding current test</vt:lpstr>
      <vt:lpstr>Not yet analyzed data</vt:lpstr>
      <vt:lpstr>Test plan</vt:lpstr>
    </vt:vector>
  </TitlesOfParts>
  <Company>Fermi National Accelerator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MBHDP01 test status and first results</dc:title>
  <dc:creator>Stoyan E. Stoynev x 30907N</dc:creator>
  <cp:lastModifiedBy>Stoyan Emilov Stoynev</cp:lastModifiedBy>
  <cp:revision>403</cp:revision>
  <cp:lastPrinted>2016-01-25T22:51:09Z</cp:lastPrinted>
  <dcterms:created xsi:type="dcterms:W3CDTF">2015-02-25T19:07:14Z</dcterms:created>
  <dcterms:modified xsi:type="dcterms:W3CDTF">2018-05-09T22:50:56Z</dcterms:modified>
</cp:coreProperties>
</file>