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58" r:id="rId6"/>
  </p:sldMasterIdLst>
  <p:notesMasterIdLst>
    <p:notesMasterId r:id="rId17"/>
  </p:notesMasterIdLst>
  <p:handoutMasterIdLst>
    <p:handoutMasterId r:id="rId18"/>
  </p:handoutMasterIdLst>
  <p:sldIdLst>
    <p:sldId id="437" r:id="rId7"/>
    <p:sldId id="469" r:id="rId8"/>
    <p:sldId id="501" r:id="rId9"/>
    <p:sldId id="502" r:id="rId10"/>
    <p:sldId id="503" r:id="rId11"/>
    <p:sldId id="505" r:id="rId12"/>
    <p:sldId id="486" r:id="rId13"/>
    <p:sldId id="494" r:id="rId14"/>
    <p:sldId id="504" r:id="rId15"/>
    <p:sldId id="465" r:id="rId16"/>
  </p:sldIdLst>
  <p:sldSz cx="9906000" cy="6858000" type="A4"/>
  <p:notesSz cx="6797675" cy="987266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EAEAEA"/>
    <a:srgbClr val="90B8E9"/>
    <a:srgbClr val="EEEEEE"/>
    <a:srgbClr val="FF3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5" autoAdjust="0"/>
    <p:restoredTop sz="94674" autoAdjust="0"/>
  </p:normalViewPr>
  <p:slideViewPr>
    <p:cSldViewPr>
      <p:cViewPr varScale="1">
        <p:scale>
          <a:sx n="107" d="100"/>
          <a:sy n="107" d="100"/>
        </p:scale>
        <p:origin x="1488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85CCE-0940-C249-9796-69B9BAE2855C}" type="datetime1">
              <a:rPr lang="en-US" smtClean="0"/>
              <a:t>23-Apr-18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2BB5-9E63-D044-AA93-3E2E066D91C1}" type="datetime1">
              <a:rPr lang="en-US" smtClean="0"/>
              <a:t>23-Apr-18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3" y="4689840"/>
            <a:ext cx="5437510" cy="4441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0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6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3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2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5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28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1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6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6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84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5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2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1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04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8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52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24 April 2018</a:t>
            </a:r>
            <a:endParaRPr lang="it-I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7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 smtClean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  <a:endParaRPr lang="en-US" sz="1900" b="1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  <p:sldLayoutId id="2147483657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D3D5-5103-2C48-89DF-7417138B4B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71C12-FDFB-7B4D-8ECC-4709177199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Departments\SMB\Groups\SE\RWTC\Plannings\EXEC_PO_RWTC%20v60.mp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838200"/>
            <a:ext cx="2836249" cy="2743200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943" y="1976437"/>
            <a:ext cx="8610599" cy="3052763"/>
          </a:xfrm>
        </p:spPr>
        <p:txBody>
          <a:bodyPr>
            <a:normAutofit fontScale="90000"/>
          </a:bodyPr>
          <a:lstStyle/>
          <a:p>
            <a:r>
              <a:rPr lang="fr-CH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CH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Technical work packages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STATUS &amp; UPDATES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Organisation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Planning &amp; Budget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vs. Baseline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C. Colloca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1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40" y="4572000"/>
            <a:ext cx="1700961" cy="1700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90600"/>
            <a:ext cx="7429500" cy="3052763"/>
          </a:xfrm>
        </p:spPr>
        <p:txBody>
          <a:bodyPr>
            <a:normAutofit/>
          </a:bodyPr>
          <a:lstStyle/>
          <a:p>
            <a:r>
              <a:rPr lang="fr-CH" dirty="0" err="1" smtClean="0">
                <a:solidFill>
                  <a:schemeClr val="tx2">
                    <a:lumMod val="75000"/>
                  </a:schemeClr>
                </a:solidFill>
              </a:rPr>
              <a:t>THANK</a:t>
            </a: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 YOU</a:t>
            </a:r>
            <a:br>
              <a:rPr lang="fr-CH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FOR THE ATTENTION!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96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387930"/>
              </p:ext>
            </p:extLst>
          </p:nvPr>
        </p:nvGraphicFramePr>
        <p:xfrm>
          <a:off x="495300" y="1095856"/>
          <a:ext cx="8724900" cy="405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r>
                        <a:rPr lang="en-GB" dirty="0" smtClean="0"/>
                        <a:t>WORK PACKAGES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OWNER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TEAM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Civil engineering &amp; building </a:t>
                      </a: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work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C.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Colloca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L. Maricalva, R. Ortega, 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T. Moro  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SMB/SE</a:t>
                      </a:r>
                      <a:endParaRPr lang="en-GB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Electricity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J. Gomez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F. Vincent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HVAC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G. Rouge 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Cranes &amp; handling/lifting </a:t>
                      </a: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equipment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O. Boettcher </a:t>
                      </a:r>
                      <a:r>
                        <a:rPr lang="en-GB" sz="19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EN/HE</a:t>
                      </a:r>
                      <a:endParaRPr lang="en-GB" sz="1900" kern="1200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Y.</a:t>
                      </a: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 Seraphin</a:t>
                      </a:r>
                      <a:r>
                        <a:rPr lang="en-GB" sz="19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EN/HE</a:t>
                      </a:r>
                      <a:endParaRPr lang="en-GB" sz="1900" kern="1200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IT networks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L. Borakiewicz IT/CS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Access control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R.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Nunes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N. Rama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Fire detection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D. Raffourt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3"/>
          <p:cNvSpPr txBox="1">
            <a:spLocks/>
          </p:cNvSpPr>
          <p:nvPr/>
        </p:nvSpPr>
        <p:spPr>
          <a:xfrm>
            <a:off x="1219200" y="7620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dirty="0" smtClean="0"/>
              <a:t>INFRASTRUCTURE </a:t>
            </a:r>
            <a:r>
              <a:rPr lang="fr-CH" dirty="0" err="1" smtClean="0"/>
              <a:t>WORK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0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Fire doors ISR3, ISR4, ISR5, ISR6, ISR7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Electricity ISR4 &amp;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bldg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184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Sanitary bloc bldg. 184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Offices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modif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, meeting &amp; changing rooms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bldg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184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HVAC unit for bldg. 184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Local urgent slab repairs ISR3, ISR5, ISR6 and ISR7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Old telephone network dismounting ISR5 &amp; ISR6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Embedded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network assessment &amp;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inventory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Resin tests results (4 samples / 5 OK)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(NOV </a:t>
            </a:r>
            <a:r>
              <a:rPr lang="fr-CH" sz="3000" dirty="0"/>
              <a:t>- </a:t>
            </a:r>
            <a:r>
              <a:rPr lang="fr-CH" sz="3000" dirty="0" smtClean="0"/>
              <a:t>MARCH 17)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44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loor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reparing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and closing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ISR5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&amp;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ISR6 (underground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connections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&amp;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passages,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holes filling, water channels &amp;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grids construction)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Replacing of metallic stairs ISR2, ISR4 and ISR8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5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Fire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doors ISR2 (entrance + separation from ‘machine’ zone)</a:t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5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5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ISR2: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	- Ceiling painting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	- Electricity dismounting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	- Floor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sealing holes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Rails alignment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Corbels repairs</a:t>
            </a: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WORK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09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35814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HVAC : IT opened - &gt; FC of June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Electrical study for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Infrastructure supports for HVAC: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preparation of ‘consultation’ file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Replacement of metallic stairs (ISR2, ISR4, ISR8) : execution file preparation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Floor preparation, channels &amp; grids + waterproofing: estimates 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BLDG 573, 574, 225: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budget &amp; planning delivered to HSE/RP … waiting for IPP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STUDIES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3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PLANNING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364" t="10779" r="5804" b="9090"/>
          <a:stretch/>
        </p:blipFill>
        <p:spPr>
          <a:xfrm>
            <a:off x="381000" y="761999"/>
            <a:ext cx="8915400" cy="57745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542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SPENDING PROFILE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9661"/>
              </p:ext>
            </p:extLst>
          </p:nvPr>
        </p:nvGraphicFramePr>
        <p:xfrm>
          <a:off x="1315224" y="1456824"/>
          <a:ext cx="6948741" cy="213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1199736050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EXPENDITURES </a:t>
                      </a:r>
                    </a:p>
                    <a:p>
                      <a:pPr algn="ctr"/>
                      <a:r>
                        <a:rPr lang="en-GB" sz="1500" dirty="0" smtClean="0"/>
                        <a:t>(FOR TUNNEL WORK ONLY – NO SECURITY)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2018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2019</a:t>
                      </a:r>
                    </a:p>
                    <a:p>
                      <a:pPr algn="ctr"/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1’630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2’600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TOTAL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5860</a:t>
                      </a:r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292552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21500" y="60960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*Without ‘Access control’, ‘Human resources’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24 April 2018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53530" y="4468314"/>
            <a:ext cx="8366329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Floor preparation, channels &amp; grids + </a:t>
            </a:r>
            <a:r>
              <a:rPr lang="en-US" sz="2000" dirty="0" smtClean="0">
                <a:solidFill>
                  <a:schemeClr val="tx2"/>
                </a:solidFill>
              </a:rPr>
              <a:t>waterproofing = </a:t>
            </a:r>
            <a:r>
              <a:rPr lang="en-US" sz="2000" dirty="0" smtClean="0">
                <a:solidFill>
                  <a:schemeClr val="tx2"/>
                </a:solidFill>
              </a:rPr>
              <a:t>+ </a:t>
            </a:r>
            <a:r>
              <a:rPr lang="en-US" dirty="0" smtClean="0">
                <a:solidFill>
                  <a:schemeClr val="tx2"/>
                </a:solidFill>
              </a:rPr>
              <a:t>1900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kCHF</a:t>
            </a:r>
            <a:r>
              <a:rPr lang="en-US" dirty="0" smtClean="0">
                <a:solidFill>
                  <a:schemeClr val="tx2"/>
                </a:solidFill>
              </a:rPr>
              <a:t> over 6 </a:t>
            </a:r>
            <a:r>
              <a:rPr lang="en-US" dirty="0" smtClean="0">
                <a:solidFill>
                  <a:schemeClr val="tx2"/>
                </a:solidFill>
              </a:rPr>
              <a:t>years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hlinkClick r:id="rId2" action="ppaction://hlinkfile"/>
              </a:rPr>
              <a:t>Planning v 60</a:t>
            </a:r>
            <a:r>
              <a:rPr lang="en-US" dirty="0" smtClean="0">
                <a:solidFill>
                  <a:schemeClr val="tx2"/>
                </a:solidFill>
                <a:hlinkClick r:id="rId2" action="ppaction://hlinkfile"/>
              </a:rPr>
              <a:t> 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05400" y="3657600"/>
            <a:ext cx="457200" cy="810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52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err="1" smtClean="0"/>
              <a:t>BLDG</a:t>
            </a:r>
            <a:r>
              <a:rPr lang="fr-CH" dirty="0" smtClean="0"/>
              <a:t>. 573, 522 AND 574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55734"/>
              </p:ext>
            </p:extLst>
          </p:nvPr>
        </p:nvGraphicFramePr>
        <p:xfrm>
          <a:off x="872319" y="1332734"/>
          <a:ext cx="7203600" cy="158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UPGRADE/CHANGE</a:t>
                      </a:r>
                      <a:r>
                        <a:rPr lang="en-GB" sz="1500" baseline="0" dirty="0" smtClean="0"/>
                        <a:t> OF DESTINATION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</a:t>
                      </a:r>
                      <a:r>
                        <a:rPr lang="en-GB" sz="1500" baseline="0" dirty="0" smtClean="0"/>
                        <a:t> </a:t>
                      </a:r>
                      <a:r>
                        <a:rPr lang="en-GB" sz="1500" dirty="0" smtClean="0"/>
                        <a:t>225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 573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 574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691972"/>
              </p:ext>
            </p:extLst>
          </p:nvPr>
        </p:nvGraphicFramePr>
        <p:xfrm>
          <a:off x="872319" y="3141968"/>
          <a:ext cx="7189513" cy="1708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89513">
                  <a:extLst>
                    <a:ext uri="{9D8B030D-6E8A-4147-A177-3AD203B41FA5}">
                      <a16:colId xmlns:a16="http://schemas.microsoft.com/office/drawing/2014/main" val="37072028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  </a:t>
                      </a:r>
                      <a:r>
                        <a:rPr lang="fr-FR" sz="1100" u="none" strike="noStrike" dirty="0" smtClean="0">
                          <a:effectLst/>
                        </a:rPr>
                        <a:t>*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These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estimates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take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into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account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: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Building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work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(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small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walls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,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waterproofing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etc.)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Electricity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HVAC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IT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Fire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detection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They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do not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take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into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account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access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control,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fire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compartments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, sprinklers and smoking extraction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systems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(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risk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analysis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still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on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going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for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bldg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225) </a:t>
                      </a:r>
                      <a:endParaRPr lang="fr-FR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784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fr-FR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653763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62000" y="4917489"/>
            <a:ext cx="601491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Current estimated duration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: 2 years from the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IPP approval 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(if the new bldg. close to bldg. 184 is ‘postponed’)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825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800" y="1905000"/>
            <a:ext cx="7467600" cy="3124200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Budget : 800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kCHF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Duration : 2 years from the start of design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Constraints : one of ISR4 access condemned +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parking reduction</a:t>
            </a:r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HSE/RP CONTROL </a:t>
            </a:r>
            <a:r>
              <a:rPr lang="fr-CH" dirty="0" err="1" smtClean="0"/>
              <a:t>BLDG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15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549806-FAAB-4268-AEBA-06ACB6437F19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156706</TotalTime>
  <Words>363</Words>
  <Application>Microsoft Office PowerPoint</Application>
  <PresentationFormat>A4 Paper (210x297 mm)</PresentationFormat>
  <Paragraphs>118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Verdana</vt:lpstr>
      <vt:lpstr>Office Theme</vt:lpstr>
      <vt:lpstr>1_Custom Design</vt:lpstr>
      <vt:lpstr>Custom Design</vt:lpstr>
      <vt:lpstr> Technical work packages STATUS &amp; UPDATES  Organisation, Planning &amp; Budget vs. Baseline   C. Colloca</vt:lpstr>
      <vt:lpstr>PowerPoint Presentation</vt:lpstr>
      <vt:lpstr>- Fire doors ISR3, ISR4, ISR5, ISR6, ISR7 - Electricity ISR4 &amp; bldg 184 - Sanitary bloc bldg. 184 - Offices modif, meeting &amp; changing rooms bldg 184 - HVAC unit for bldg. 184 - Local urgent slab repairs ISR3, ISR5, ISR6 and ISR7 - Old telephone network dismounting ISR5 &amp; ISR6 - Embedded network assessment &amp; inventory - Resin tests results (4 samples / 5 OK)   </vt:lpstr>
      <vt:lpstr> - Floor reparing and closing ISR5 &amp; ISR6 (underground connections &amp; passages, holes filling, water channels &amp; grids construction)  - Replacing of metallic stairs ISR2, ISR4 and ISR8  - Fire doors ISR2 (entrance + separation from ‘machine’ zone)  - ISR2:  - Ceiling painting  - Electricity dismounting  - Floor sealing holes   - Rails alignment  - Corbels repairs</vt:lpstr>
      <vt:lpstr>- HVAC : IT opened - &gt; FC of June - Electrical study for ISR2 - Infrastructure supports for HVAC: preparation of ‘consultation’ file - Replacement of metallic stairs (ISR2, ISR4, ISR8) : execution file preparation - Floor preparation, channels &amp; grids + waterproofing: estimates   - BLDG 573, 574, 225: budget &amp; planning delivered to HSE/RP … waiting for IPP    </vt:lpstr>
      <vt:lpstr>PowerPoint Presentation</vt:lpstr>
      <vt:lpstr>PowerPoint Presentation</vt:lpstr>
      <vt:lpstr>PowerPoint Presentation</vt:lpstr>
      <vt:lpstr>PowerPoint Presentation</vt:lpstr>
      <vt:lpstr>THANK YOU FOR THE ATTENTION!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for consolidation projects</dc:title>
  <dc:subject/>
  <dc:creator>Luigi SCIBILE</dc:creator>
  <cp:keywords/>
  <dc:description/>
  <cp:lastModifiedBy>Cristiana Colloca</cp:lastModifiedBy>
  <cp:revision>939</cp:revision>
  <cp:lastPrinted>2017-04-05T11:08:56Z</cp:lastPrinted>
  <dcterms:created xsi:type="dcterms:W3CDTF">2011-12-06T21:21:22Z</dcterms:created>
  <dcterms:modified xsi:type="dcterms:W3CDTF">2018-04-23T10:02:36Z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XXXXXX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