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50" r:id="rId1"/>
  </p:sldMasterIdLst>
  <p:notesMasterIdLst>
    <p:notesMasterId r:id="rId17"/>
  </p:notesMasterIdLst>
  <p:handoutMasterIdLst>
    <p:handoutMasterId r:id="rId18"/>
  </p:handoutMasterIdLst>
  <p:sldIdLst>
    <p:sldId id="256" r:id="rId2"/>
    <p:sldId id="257" r:id="rId3"/>
    <p:sldId id="265" r:id="rId4"/>
    <p:sldId id="259" r:id="rId5"/>
    <p:sldId id="260" r:id="rId6"/>
    <p:sldId id="268" r:id="rId7"/>
    <p:sldId id="272" r:id="rId8"/>
    <p:sldId id="261" r:id="rId9"/>
    <p:sldId id="262" r:id="rId10"/>
    <p:sldId id="263" r:id="rId11"/>
    <p:sldId id="264" r:id="rId12"/>
    <p:sldId id="269" r:id="rId13"/>
    <p:sldId id="270" r:id="rId14"/>
    <p:sldId id="271" r:id="rId15"/>
    <p:sldId id="267" r:id="rId1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944"/>
    <a:srgbClr val="E2986E"/>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8" d="100"/>
          <a:sy n="88" d="100"/>
        </p:scale>
        <p:origin x="-1584"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handoutMaster" Target="handoutMasters/handout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7B60104E-580D-114F-9F71-C6AB43EB8E34}" type="datetimeFigureOut">
              <a:rPr lang="en-US" smtClean="0"/>
              <a:t>4/8/18</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1166C683-B0DA-344E-B26E-AE31BEBBEC44}" type="slidenum">
              <a:rPr lang="en-US" smtClean="0"/>
              <a:t>‹#›</a:t>
            </a:fld>
            <a:endParaRPr lang="en-US"/>
          </a:p>
        </p:txBody>
      </p:sp>
    </p:spTree>
    <p:extLst>
      <p:ext uri="{BB962C8B-B14F-4D97-AF65-F5344CB8AC3E}">
        <p14:creationId xmlns:p14="http://schemas.microsoft.com/office/powerpoint/2010/main" val="35392771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48B62830-92FF-ED43-AF6B-791C98899961}" type="datetimeFigureOut">
              <a:rPr lang="en-US" smtClean="0"/>
              <a:t>4/8/18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3AF14603-861B-4D43-B71E-6277AC02E576}" type="slidenum">
              <a:rPr lang="en-US" smtClean="0"/>
              <a:t>‹#›</a:t>
            </a:fld>
            <a:endParaRPr lang="en-US"/>
          </a:p>
        </p:txBody>
      </p:sp>
    </p:spTree>
    <p:extLst>
      <p:ext uri="{BB962C8B-B14F-4D97-AF65-F5344CB8AC3E}">
        <p14:creationId xmlns:p14="http://schemas.microsoft.com/office/powerpoint/2010/main" val="57423288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dirty="0"/>
          </a:p>
        </p:txBody>
      </p:sp>
      <p:sp>
        <p:nvSpPr>
          <p:cNvPr id="6" name="Slide Number Placeholder 5"/>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en-US" smtClean="0"/>
              <a:t>10th Apr 2019</a:t>
            </a:r>
            <a:endParaRPr lang="en-US"/>
          </a:p>
        </p:txBody>
      </p:sp>
      <p:sp>
        <p:nvSpPr>
          <p:cNvPr id="6" name="Footer Placeholder 5"/>
          <p:cNvSpPr>
            <a:spLocks noGrp="1"/>
          </p:cNvSpPr>
          <p:nvPr>
            <p:ph type="ftr" sz="quarter" idx="11"/>
          </p:nvPr>
        </p:nvSpPr>
        <p:spPr/>
        <p:txBody>
          <a:bodyPr/>
          <a:lstStyle/>
          <a:p>
            <a:r>
              <a:rPr lang="en-US" smtClean="0"/>
              <a:t>CMS CSC/GEM Forward Muon Upgrade Workshop (CLL Texas)</a:t>
            </a:r>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10th Apr 2019</a:t>
            </a:r>
            <a:endParaRPr lang="en-US"/>
          </a:p>
        </p:txBody>
      </p:sp>
      <p:sp>
        <p:nvSpPr>
          <p:cNvPr id="8" name="Footer Placeholder 7"/>
          <p:cNvSpPr>
            <a:spLocks noGrp="1"/>
          </p:cNvSpPr>
          <p:nvPr>
            <p:ph type="ftr" sz="quarter" idx="11"/>
          </p:nvPr>
        </p:nvSpPr>
        <p:spPr/>
        <p:txBody>
          <a:bodyPr/>
          <a:lstStyle/>
          <a:p>
            <a:r>
              <a:rPr lang="en-US" smtClean="0"/>
              <a:t>CMS CSC/GEM Forward Muon Upgrade Workshop (CLL Texas)</a:t>
            </a:r>
            <a:endParaRPr lang="en-US"/>
          </a:p>
        </p:txBody>
      </p:sp>
      <p:sp>
        <p:nvSpPr>
          <p:cNvPr id="9" name="Slide Number Placeholder 8"/>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10th Apr 2019</a:t>
            </a:r>
            <a:endParaRPr lang="en-US"/>
          </a:p>
        </p:txBody>
      </p:sp>
      <p:sp>
        <p:nvSpPr>
          <p:cNvPr id="4" name="Footer Placeholder 3"/>
          <p:cNvSpPr>
            <a:spLocks noGrp="1"/>
          </p:cNvSpPr>
          <p:nvPr>
            <p:ph type="ftr" sz="quarter" idx="11"/>
          </p:nvPr>
        </p:nvSpPr>
        <p:spPr/>
        <p:txBody>
          <a:bodyPr/>
          <a:lstStyle/>
          <a:p>
            <a:r>
              <a:rPr lang="en-US" smtClean="0"/>
              <a:t>CMS CSC/GEM Forward Muon Upgrade Workshop (CLL Texas)</a:t>
            </a:r>
            <a:endParaRPr lang="en-US"/>
          </a:p>
        </p:txBody>
      </p:sp>
      <p:sp>
        <p:nvSpPr>
          <p:cNvPr id="5" name="Slide Number Placeholder 4"/>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10th Apr 2019</a:t>
            </a:r>
            <a:endParaRPr lang="en-US"/>
          </a:p>
        </p:txBody>
      </p:sp>
      <p:sp>
        <p:nvSpPr>
          <p:cNvPr id="3" name="Footer Placeholder 2"/>
          <p:cNvSpPr>
            <a:spLocks noGrp="1"/>
          </p:cNvSpPr>
          <p:nvPr>
            <p:ph type="ftr" sz="quarter" idx="11"/>
          </p:nvPr>
        </p:nvSpPr>
        <p:spPr/>
        <p:txBody>
          <a:bodyPr/>
          <a:lstStyle/>
          <a:p>
            <a:r>
              <a:rPr lang="en-US" smtClean="0"/>
              <a:t>CMS CSC/GEM Forward Muon Upgrade Workshop (CLL Texas)</a:t>
            </a:r>
            <a:endParaRPr lang="en-US"/>
          </a:p>
        </p:txBody>
      </p:sp>
      <p:sp>
        <p:nvSpPr>
          <p:cNvPr id="4" name="Slide Number Placeholder 3"/>
          <p:cNvSpPr>
            <a:spLocks noGrp="1"/>
          </p:cNvSpPr>
          <p:nvPr>
            <p:ph type="sldNum" sz="quarter" idx="12"/>
          </p:nvPr>
        </p:nvSpPr>
        <p:spPr/>
        <p:txBody>
          <a:bodyPr/>
          <a:lstStyle/>
          <a:p>
            <a:fld id="{6E2D2B3B-882E-40F3-A32F-6DD51691504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10th Apr 2019</a:t>
            </a:r>
            <a:endParaRPr lang="en-US"/>
          </a:p>
        </p:txBody>
      </p:sp>
      <p:sp>
        <p:nvSpPr>
          <p:cNvPr id="6" name="Footer Placeholder 5"/>
          <p:cNvSpPr>
            <a:spLocks noGrp="1"/>
          </p:cNvSpPr>
          <p:nvPr>
            <p:ph type="ftr" sz="quarter" idx="11"/>
          </p:nvPr>
        </p:nvSpPr>
        <p:spPr/>
        <p:txBody>
          <a:bodyPr/>
          <a:lstStyle/>
          <a:p>
            <a:r>
              <a:rPr lang="en-US" smtClean="0"/>
              <a:t>CMS CSC/GEM Forward Muon Upgrade Workshop (CLL Texas)</a:t>
            </a:r>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r>
              <a:rPr lang="en-US" smtClean="0"/>
              <a:t>10th Apr 2019</a:t>
            </a:r>
            <a:endParaRPr lang="en-US" dirty="0"/>
          </a:p>
        </p:txBody>
      </p:sp>
      <p:sp>
        <p:nvSpPr>
          <p:cNvPr id="9" name="Slide Number Placeholder 8"/>
          <p:cNvSpPr>
            <a:spLocks noGrp="1"/>
          </p:cNvSpPr>
          <p:nvPr>
            <p:ph type="sldNum" sz="quarter" idx="11"/>
          </p:nvPr>
        </p:nvSpPr>
        <p:spPr/>
        <p:txBody>
          <a:bodyPr/>
          <a:lstStyle/>
          <a:p>
            <a:fld id="{6E2D2B3B-882E-40F3-A32F-6DD516915044}" type="slidenum">
              <a:rPr lang="en-US" smtClean="0"/>
              <a:pPr/>
              <a:t>‹#›</a:t>
            </a:fld>
            <a:endParaRPr lang="en-US" dirty="0"/>
          </a:p>
        </p:txBody>
      </p:sp>
      <p:sp>
        <p:nvSpPr>
          <p:cNvPr id="10" name="Footer Placeholder 9"/>
          <p:cNvSpPr>
            <a:spLocks noGrp="1"/>
          </p:cNvSpPr>
          <p:nvPr>
            <p:ph type="ftr" sz="quarter" idx="12"/>
          </p:nvPr>
        </p:nvSpPr>
        <p:spPr/>
        <p:txBody>
          <a:bodyPr/>
          <a:lstStyle/>
          <a:p>
            <a:r>
              <a:rPr lang="en-US" smtClean="0"/>
              <a:t>CMS CSC/GEM Forward Muon Upgrade Workshop (CLL Texas)</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6E2D2B3B-882E-40F3-A32F-6DD516915044}" type="slidenum">
              <a:rPr lang="en-US" smtClean="0"/>
              <a:pPr/>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r>
              <a:rPr lang="en-US" smtClean="0"/>
              <a:t>CMS CSC/GEM Forward Muon Upgrade Workshop (CLL Texas)</a:t>
            </a:r>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r>
              <a:rPr lang="en-US" smtClean="0"/>
              <a:t>10th Apr 2019</a:t>
            </a:r>
            <a:endParaRPr lang="en-US" dirty="0"/>
          </a:p>
        </p:txBody>
      </p:sp>
    </p:spTree>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 id="2147483960" r:id="rId10"/>
    <p:sldLayoutId id="2147483961" r:id="rId11"/>
  </p:sldLayoutIdLst>
  <p:hf hdr="0"/>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4000" dirty="0"/>
              <a:t>GE1/1 production for LS2 and GE2/1 </a:t>
            </a:r>
            <a:r>
              <a:rPr lang="en-US" sz="4000" dirty="0" smtClean="0"/>
              <a:t>production </a:t>
            </a:r>
            <a:r>
              <a:rPr lang="en-US" sz="4000" dirty="0"/>
              <a:t>schedule</a:t>
            </a:r>
            <a:endParaRPr lang="en-US" sz="4000" dirty="0"/>
          </a:p>
        </p:txBody>
      </p:sp>
      <p:sp>
        <p:nvSpPr>
          <p:cNvPr id="3" name="Subtitle 2"/>
          <p:cNvSpPr>
            <a:spLocks noGrp="1"/>
          </p:cNvSpPr>
          <p:nvPr>
            <p:ph type="subTitle" idx="1"/>
          </p:nvPr>
        </p:nvSpPr>
        <p:spPr/>
        <p:txBody>
          <a:bodyPr/>
          <a:lstStyle/>
          <a:p>
            <a:r>
              <a:rPr lang="en-US" dirty="0" smtClean="0"/>
              <a:t>M. Bianco on behalf of the GEM TC</a:t>
            </a:r>
            <a:endParaRPr lang="en-US" dirty="0"/>
          </a:p>
        </p:txBody>
      </p:sp>
    </p:spTree>
    <p:extLst>
      <p:ext uri="{BB962C8B-B14F-4D97-AF65-F5344CB8AC3E}">
        <p14:creationId xmlns:p14="http://schemas.microsoft.com/office/powerpoint/2010/main" val="2554020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ME0 Electronic Schedule</a:t>
            </a:r>
            <a:endParaRPr lang="en-US"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10</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2306655532"/>
              </p:ext>
            </p:extLst>
          </p:nvPr>
        </p:nvGraphicFramePr>
        <p:xfrm>
          <a:off x="176098" y="1417638"/>
          <a:ext cx="8081501" cy="3172924"/>
        </p:xfrm>
        <a:graphic>
          <a:graphicData uri="http://schemas.openxmlformats.org/drawingml/2006/table">
            <a:tbl>
              <a:tblPr firstRow="1" firstCol="1" bandRow="1">
                <a:tableStyleId>{72833802-FEF1-4C79-8D5D-14CF1EAF98D9}</a:tableStyleId>
              </a:tblPr>
              <a:tblGrid>
                <a:gridCol w="5325132"/>
                <a:gridCol w="1385399"/>
                <a:gridCol w="1370970"/>
              </a:tblGrid>
              <a:tr h="465820">
                <a:tc>
                  <a:txBody>
                    <a:bodyPr/>
                    <a:lstStyle/>
                    <a:p>
                      <a:r>
                        <a:rPr lang="en-US" sz="1600" dirty="0" smtClean="0">
                          <a:solidFill>
                            <a:srgbClr val="FF0000"/>
                          </a:solidFill>
                        </a:rPr>
                        <a:t>Task (From</a:t>
                      </a:r>
                      <a:r>
                        <a:rPr lang="en-US" sz="1600" baseline="0" dirty="0" smtClean="0">
                          <a:solidFill>
                            <a:srgbClr val="FF0000"/>
                          </a:solidFill>
                        </a:rPr>
                        <a:t> R&amp;D to ESR</a:t>
                      </a:r>
                      <a:r>
                        <a:rPr lang="en-US" sz="1600" dirty="0" smtClean="0">
                          <a:solidFill>
                            <a:srgbClr val="FF0000"/>
                          </a:solidFill>
                        </a:rPr>
                        <a:t>)</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rgbClr val="FF0000"/>
                          </a:solidFill>
                        </a:rPr>
                        <a:t>Start Date</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rgbClr val="FF0000"/>
                          </a:solidFill>
                        </a:rPr>
                        <a:t>End Data</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8416">
                <a:tc>
                  <a:txBody>
                    <a:bodyPr/>
                    <a:lstStyle/>
                    <a:p>
                      <a:r>
                        <a:rPr lang="en-US" sz="1400" b="1" kern="1200" dirty="0" smtClean="0">
                          <a:solidFill>
                            <a:schemeClr val="tx1"/>
                          </a:solidFill>
                          <a:effectLst/>
                          <a:latin typeface="+mn-lt"/>
                          <a:ea typeface="+mn-ea"/>
                          <a:cs typeface="+mn-cs"/>
                        </a:rPr>
                        <a:t>ME0 DAQ Electronics Principle and Engineering Design and Prototyping </a:t>
                      </a:r>
                      <a:endParaRPr lang="en-US" sz="1400" dirty="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sk-SK" sz="1400" kern="1200" dirty="0" smtClean="0">
                          <a:solidFill>
                            <a:schemeClr val="tx1"/>
                          </a:solidFill>
                          <a:effectLst/>
                          <a:latin typeface="+mn-lt"/>
                          <a:ea typeface="+mn-ea"/>
                          <a:cs typeface="+mn-cs"/>
                        </a:rPr>
                        <a:t>Nov 14, 2016 </a:t>
                      </a:r>
                      <a:endParaRPr lang="sk-SK"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Aug 21, 2020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10142">
                <a:tc>
                  <a:txBody>
                    <a:bodyPr/>
                    <a:lstStyle/>
                    <a:p>
                      <a:r>
                        <a:rPr lang="en-US" sz="1400" b="1" kern="1200" dirty="0" smtClean="0">
                          <a:solidFill>
                            <a:schemeClr val="tx1"/>
                          </a:solidFill>
                          <a:effectLst/>
                          <a:latin typeface="+mn-lt"/>
                          <a:ea typeface="+mn-ea"/>
                          <a:cs typeface="+mn-cs"/>
                        </a:rPr>
                        <a:t>ME0 DAQ Electronics for Final Demonstrator Manufacturing &amp; Testing </a:t>
                      </a:r>
                      <a:endParaRPr lang="en-US" sz="1400" dirty="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July 16, 2018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Aug 21, 2020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1125">
                <a:tc>
                  <a:txBody>
                    <a:bodyPr/>
                    <a:lstStyle/>
                    <a:p>
                      <a:r>
                        <a:rPr lang="en-US" sz="1400" b="1" kern="1200" dirty="0" smtClean="0">
                          <a:solidFill>
                            <a:schemeClr val="tx1"/>
                          </a:solidFill>
                          <a:effectLst/>
                          <a:latin typeface="+mn-lt"/>
                          <a:ea typeface="+mn-ea"/>
                          <a:cs typeface="+mn-cs"/>
                        </a:rPr>
                        <a:t>ME0 Module and Chamber (stack) Prototypes Mechanical Testing </a:t>
                      </a:r>
                      <a:endParaRPr lang="en-US" sz="1400" dirty="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fr-FR" sz="1400" kern="1200" dirty="0" err="1" smtClean="0">
                          <a:solidFill>
                            <a:schemeClr val="tx1"/>
                          </a:solidFill>
                          <a:effectLst/>
                          <a:latin typeface="+mn-lt"/>
                          <a:ea typeface="+mn-ea"/>
                          <a:cs typeface="+mn-cs"/>
                        </a:rPr>
                        <a:t>Dec</a:t>
                      </a:r>
                      <a:r>
                        <a:rPr lang="fr-FR" sz="1400" kern="1200" dirty="0" smtClean="0">
                          <a:solidFill>
                            <a:schemeClr val="tx1"/>
                          </a:solidFill>
                          <a:effectLst/>
                          <a:latin typeface="+mn-lt"/>
                          <a:ea typeface="+mn-ea"/>
                          <a:cs typeface="+mn-cs"/>
                        </a:rPr>
                        <a:t> 20, 2018 </a:t>
                      </a:r>
                      <a:endParaRPr lang="fr-FR"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July 7, 2020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20622">
                <a:tc>
                  <a:txBody>
                    <a:bodyPr/>
                    <a:lstStyle/>
                    <a:p>
                      <a:r>
                        <a:rPr lang="en-US" sz="1400" b="1" kern="1200" dirty="0" smtClean="0">
                          <a:solidFill>
                            <a:schemeClr val="tx1"/>
                          </a:solidFill>
                          <a:effectLst/>
                          <a:latin typeface="+mn-lt"/>
                          <a:ea typeface="+mn-ea"/>
                          <a:cs typeface="+mn-cs"/>
                        </a:rPr>
                        <a:t>ME0 Final Demonstrator: Full Chamber (stack) Integration &amp; Testing </a:t>
                      </a:r>
                      <a:endParaRPr lang="en-US" sz="1400" dirty="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Feb 2, 2021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kern="1200" dirty="0" smtClean="0">
                          <a:solidFill>
                            <a:schemeClr val="tx1"/>
                          </a:solidFill>
                          <a:effectLst/>
                          <a:latin typeface="+mn-lt"/>
                          <a:ea typeface="+mn-ea"/>
                          <a:cs typeface="+mn-cs"/>
                        </a:rPr>
                        <a:t>Oct 27, 2021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206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ME0 Detector System Engineering Design Review (EDR)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en-US" sz="1400" kern="1200" dirty="0" smtClean="0">
                          <a:solidFill>
                            <a:schemeClr val="tx1"/>
                          </a:solidFill>
                          <a:effectLst/>
                          <a:latin typeface="+mn-lt"/>
                          <a:ea typeface="+mn-ea"/>
                          <a:cs typeface="+mn-cs"/>
                        </a:rPr>
                        <a:t>Oct 28, 2021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en-US" sz="1400" kern="1200" dirty="0" smtClean="0">
                          <a:solidFill>
                            <a:schemeClr val="tx1"/>
                          </a:solidFill>
                          <a:effectLst/>
                          <a:latin typeface="+mn-lt"/>
                          <a:ea typeface="+mn-ea"/>
                          <a:cs typeface="+mn-cs"/>
                        </a:rPr>
                        <a:t>Oct 28, 2021 </a:t>
                      </a:r>
                      <a:endParaRPr lang="en-US" sz="140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r h="448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ME0 Electronics System Review (ESR)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fr-FR" sz="1400" baseline="0" dirty="0" err="1" smtClean="0"/>
                        <a:t>Apr</a:t>
                      </a:r>
                      <a:r>
                        <a:rPr lang="fr-FR" sz="1400" baseline="0" dirty="0" smtClean="0"/>
                        <a:t> 27, 2021</a:t>
                      </a:r>
                      <a:endParaRPr lang="en-US" sz="1400" baseline="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fr-FR" sz="1400" baseline="0" dirty="0" err="1" smtClean="0"/>
                        <a:t>Apr</a:t>
                      </a:r>
                      <a:r>
                        <a:rPr lang="fr-FR" sz="1400" baseline="0" dirty="0" smtClean="0"/>
                        <a:t> 27, 2021</a:t>
                      </a:r>
                      <a:endParaRPr lang="en-US" sz="1400" baseline="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bl>
          </a:graphicData>
        </a:graphic>
      </p:graphicFrame>
      <p:sp>
        <p:nvSpPr>
          <p:cNvPr id="8" name="TextBox 7"/>
          <p:cNvSpPr txBox="1"/>
          <p:nvPr/>
        </p:nvSpPr>
        <p:spPr>
          <a:xfrm>
            <a:off x="216468" y="4741019"/>
            <a:ext cx="8051094" cy="1323439"/>
          </a:xfrm>
          <a:prstGeom prst="rect">
            <a:avLst/>
          </a:prstGeom>
          <a:noFill/>
        </p:spPr>
        <p:txBody>
          <a:bodyPr wrap="square" rtlCol="0">
            <a:spAutoFit/>
          </a:bodyPr>
          <a:lstStyle/>
          <a:p>
            <a:pPr marL="285750" indent="-285750">
              <a:buFont typeface="Arial"/>
              <a:buChar char="•"/>
            </a:pPr>
            <a:r>
              <a:rPr lang="en-US" sz="1600" b="1" dirty="0" smtClean="0"/>
              <a:t>ME0 Module and Stack mechanical design completed</a:t>
            </a:r>
          </a:p>
          <a:p>
            <a:pPr marL="285750" indent="-285750">
              <a:buFont typeface="Arial"/>
              <a:buChar char="•"/>
            </a:pPr>
            <a:r>
              <a:rPr lang="en-US" sz="1600" b="1" dirty="0" smtClean="0"/>
              <a:t>ME0 module design will start as soon as the GE2/1 modules design will be completed and validated</a:t>
            </a:r>
          </a:p>
          <a:p>
            <a:pPr marL="285750" indent="-285750">
              <a:buFont typeface="Arial"/>
              <a:buChar char="•"/>
            </a:pPr>
            <a:r>
              <a:rPr lang="en-US" sz="1600" b="1" dirty="0" smtClean="0">
                <a:solidFill>
                  <a:srgbClr val="0000FF"/>
                </a:solidFill>
              </a:rPr>
              <a:t>At least one ME0 module, expected to be ready and available for electronic tests by Nov 2019 </a:t>
            </a:r>
            <a:endParaRPr lang="en-US" sz="1600" b="1" dirty="0">
              <a:solidFill>
                <a:srgbClr val="0000FF"/>
              </a:solidFill>
            </a:endParaRPr>
          </a:p>
        </p:txBody>
      </p:sp>
    </p:spTree>
    <p:extLst>
      <p:ext uri="{BB962C8B-B14F-4D97-AF65-F5344CB8AC3E}">
        <p14:creationId xmlns:p14="http://schemas.microsoft.com/office/powerpoint/2010/main" val="3532579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662"/>
            <a:ext cx="7620000" cy="1143000"/>
          </a:xfrm>
        </p:spPr>
        <p:txBody>
          <a:bodyPr/>
          <a:lstStyle/>
          <a:p>
            <a:r>
              <a:rPr lang="en-US" dirty="0" smtClean="0"/>
              <a:t>Backup</a:t>
            </a:r>
            <a:endParaRPr lang="en-US"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11</a:t>
            </a:fld>
            <a:endParaRPr lang="en-US"/>
          </a:p>
        </p:txBody>
      </p:sp>
    </p:spTree>
    <p:extLst>
      <p:ext uri="{BB962C8B-B14F-4D97-AF65-F5344CB8AC3E}">
        <p14:creationId xmlns:p14="http://schemas.microsoft.com/office/powerpoint/2010/main" val="1129906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334962"/>
          </a:xfrm>
        </p:spPr>
        <p:txBody>
          <a:bodyPr/>
          <a:lstStyle/>
          <a:p>
            <a:r>
              <a:rPr lang="en-US" dirty="0" smtClean="0"/>
              <a:t>GE2/1 milestones</a:t>
            </a:r>
            <a:endParaRPr lang="en-US" dirty="0"/>
          </a:p>
        </p:txBody>
      </p:sp>
      <p:sp>
        <p:nvSpPr>
          <p:cNvPr id="3" name="Date Placeholder 2"/>
          <p:cNvSpPr>
            <a:spLocks noGrp="1"/>
          </p:cNvSpPr>
          <p:nvPr>
            <p:ph type="dt" sz="half" idx="10"/>
          </p:nvPr>
        </p:nvSpPr>
        <p:spPr/>
        <p:txBody>
          <a:bodyPr/>
          <a:lstStyle/>
          <a:p>
            <a:r>
              <a:rPr lang="en-US" smtClean="0"/>
              <a:t>23 - Jan - 2018</a:t>
            </a:r>
            <a:endParaRPr lang="en-US"/>
          </a:p>
        </p:txBody>
      </p:sp>
      <p:sp>
        <p:nvSpPr>
          <p:cNvPr id="4" name="Footer Placeholder 3"/>
          <p:cNvSpPr>
            <a:spLocks noGrp="1"/>
          </p:cNvSpPr>
          <p:nvPr>
            <p:ph type="ftr" sz="quarter" idx="11"/>
          </p:nvPr>
        </p:nvSpPr>
        <p:spPr/>
        <p:txBody>
          <a:bodyPr/>
          <a:lstStyle/>
          <a:p>
            <a:r>
              <a:rPr lang="en-US" smtClean="0"/>
              <a:t>M.Bianco UCG Review,  GEM Schedule</a:t>
            </a:r>
            <a:endParaRPr lang="en-US"/>
          </a:p>
        </p:txBody>
      </p:sp>
      <p:sp>
        <p:nvSpPr>
          <p:cNvPr id="5" name="Slide Number Placeholder 4"/>
          <p:cNvSpPr>
            <a:spLocks noGrp="1"/>
          </p:cNvSpPr>
          <p:nvPr>
            <p:ph type="sldNum" sz="quarter" idx="12"/>
          </p:nvPr>
        </p:nvSpPr>
        <p:spPr/>
        <p:txBody>
          <a:bodyPr/>
          <a:lstStyle/>
          <a:p>
            <a:fld id="{66C6529E-FD59-474E-9C74-73275DCFB5A9}" type="slidenum">
              <a:rPr lang="en-US" smtClean="0"/>
              <a:pPr/>
              <a:t>12</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920982281"/>
              </p:ext>
            </p:extLst>
          </p:nvPr>
        </p:nvGraphicFramePr>
        <p:xfrm>
          <a:off x="127705" y="1067389"/>
          <a:ext cx="8682710" cy="5562600"/>
        </p:xfrm>
        <a:graphic>
          <a:graphicData uri="http://schemas.openxmlformats.org/drawingml/2006/table">
            <a:tbl>
              <a:tblPr firstRow="1" bandRow="1">
                <a:tableStyleId>{3B4B98B0-60AC-42C2-AFA5-B58CD77FA1E5}</a:tableStyleId>
              </a:tblPr>
              <a:tblGrid>
                <a:gridCol w="1051195"/>
                <a:gridCol w="6149895"/>
                <a:gridCol w="1481620"/>
              </a:tblGrid>
              <a:tr h="370840">
                <a:tc>
                  <a:txBody>
                    <a:bodyPr/>
                    <a:lstStyle/>
                    <a:p>
                      <a:r>
                        <a:rPr lang="en-US" sz="1400" dirty="0" smtClean="0"/>
                        <a:t>W.B.S</a:t>
                      </a:r>
                      <a:endParaRPr lang="en-US" sz="1400" dirty="0"/>
                    </a:p>
                  </a:txBody>
                  <a:tcPr marL="68580" marR="68580"/>
                </a:tc>
                <a:tc>
                  <a:txBody>
                    <a:bodyPr/>
                    <a:lstStyle/>
                    <a:p>
                      <a:r>
                        <a:rPr lang="en-US" sz="1400" dirty="0" smtClean="0"/>
                        <a:t>Title</a:t>
                      </a:r>
                      <a:endParaRPr lang="en-US" sz="1400" dirty="0"/>
                    </a:p>
                  </a:txBody>
                  <a:tcPr marL="68580" marR="68580"/>
                </a:tc>
                <a:tc>
                  <a:txBody>
                    <a:bodyPr/>
                    <a:lstStyle/>
                    <a:p>
                      <a:r>
                        <a:rPr lang="en-US" sz="1400" dirty="0" smtClean="0"/>
                        <a:t>Planned End</a:t>
                      </a:r>
                      <a:endParaRPr lang="en-US" sz="1400" dirty="0"/>
                    </a:p>
                  </a:txBody>
                  <a:tcPr marL="68580" marR="68580"/>
                </a:tc>
              </a:tr>
              <a:tr h="370840">
                <a:tc>
                  <a:txBody>
                    <a:bodyPr/>
                    <a:lstStyle/>
                    <a:p>
                      <a:r>
                        <a:rPr lang="en-US" sz="1400" dirty="0" smtClean="0"/>
                        <a:t>2.52.10.85</a:t>
                      </a:r>
                      <a:endParaRPr lang="en-US" sz="1400" dirty="0"/>
                    </a:p>
                  </a:txBody>
                  <a:tcPr marL="68580" marR="68580"/>
                </a:tc>
                <a:tc>
                  <a:txBody>
                    <a:bodyPr/>
                    <a:lstStyle/>
                    <a:p>
                      <a:r>
                        <a:rPr lang="en-US" sz="1400" dirty="0" smtClean="0"/>
                        <a:t>Full Size Chamber</a:t>
                      </a:r>
                      <a:r>
                        <a:rPr lang="en-US" sz="1400" baseline="0" dirty="0" smtClean="0"/>
                        <a:t> Prototype with Partially Instrumented Readout Built, Tested </a:t>
                      </a:r>
                      <a:endParaRPr lang="en-US" sz="1400" dirty="0"/>
                    </a:p>
                  </a:txBody>
                  <a:tcPr marL="68580" marR="68580"/>
                </a:tc>
                <a:tc>
                  <a:txBody>
                    <a:bodyPr/>
                    <a:lstStyle/>
                    <a:p>
                      <a:r>
                        <a:rPr lang="en-US" sz="1400" dirty="0" smtClean="0"/>
                        <a:t>May 1, 2018</a:t>
                      </a:r>
                      <a:endParaRPr lang="en-US" sz="1400" dirty="0"/>
                    </a:p>
                  </a:txBody>
                  <a:tcPr marL="68580" marR="68580"/>
                </a:tc>
              </a:tr>
              <a:tr h="370840">
                <a:tc>
                  <a:txBody>
                    <a:bodyPr/>
                    <a:lstStyle/>
                    <a:p>
                      <a:r>
                        <a:rPr lang="en-US" sz="1400" dirty="0" smtClean="0"/>
                        <a:t>2.5.2.10.106</a:t>
                      </a:r>
                      <a:endParaRPr lang="en-US" sz="1400" dirty="0"/>
                    </a:p>
                  </a:txBody>
                  <a:tcPr marL="68580" marR="68580"/>
                </a:tc>
                <a:tc>
                  <a:txBody>
                    <a:bodyPr/>
                    <a:lstStyle/>
                    <a:p>
                      <a:r>
                        <a:rPr lang="en-US" sz="1400" dirty="0" smtClean="0"/>
                        <a:t>Chamber Design Optimization Studies Completed,</a:t>
                      </a:r>
                      <a:r>
                        <a:rPr lang="en-US" sz="1400" baseline="0" dirty="0" smtClean="0"/>
                        <a:t> Chamber Design Finalized</a:t>
                      </a:r>
                      <a:endParaRPr lang="en-US" sz="1400" dirty="0"/>
                    </a:p>
                  </a:txBody>
                  <a:tcPr marL="68580" marR="68580"/>
                </a:tc>
                <a:tc>
                  <a:txBody>
                    <a:bodyPr/>
                    <a:lstStyle/>
                    <a:p>
                      <a:r>
                        <a:rPr lang="en-US" sz="1400" dirty="0" smtClean="0"/>
                        <a:t>May 8, 2018</a:t>
                      </a:r>
                      <a:endParaRPr lang="en-US" sz="1400" dirty="0"/>
                    </a:p>
                  </a:txBody>
                  <a:tcPr marL="68580" marR="68580"/>
                </a:tc>
              </a:tr>
              <a:tr h="370840">
                <a:tc>
                  <a:txBody>
                    <a:bodyPr/>
                    <a:lstStyle/>
                    <a:p>
                      <a:r>
                        <a:rPr lang="en-US" sz="1400" dirty="0" smtClean="0"/>
                        <a:t>2.5.2.10.120</a:t>
                      </a:r>
                      <a:endParaRPr lang="en-US" sz="1400" dirty="0"/>
                    </a:p>
                  </a:txBody>
                  <a:tcPr marL="68580" marR="68580"/>
                </a:tc>
                <a:tc>
                  <a:txBody>
                    <a:bodyPr/>
                    <a:lstStyle/>
                    <a:p>
                      <a:r>
                        <a:rPr lang="en-US" sz="1400" dirty="0" smtClean="0"/>
                        <a:t>PRR for On-Detector</a:t>
                      </a:r>
                      <a:r>
                        <a:rPr lang="en-US" sz="1400" baseline="0" dirty="0" smtClean="0"/>
                        <a:t> Services for Installation in LS2</a:t>
                      </a:r>
                      <a:endParaRPr lang="en-US" sz="1400" dirty="0"/>
                    </a:p>
                  </a:txBody>
                  <a:tcPr marL="68580" marR="68580"/>
                </a:tc>
                <a:tc>
                  <a:txBody>
                    <a:bodyPr/>
                    <a:lstStyle/>
                    <a:p>
                      <a:r>
                        <a:rPr lang="en-US" sz="1400" dirty="0" smtClean="0"/>
                        <a:t>Aug 3, 2018</a:t>
                      </a:r>
                      <a:endParaRPr lang="en-US" sz="1400" dirty="0"/>
                    </a:p>
                  </a:txBody>
                  <a:tcPr marL="68580" marR="68580"/>
                </a:tc>
              </a:tr>
              <a:tr h="370840">
                <a:tc>
                  <a:txBody>
                    <a:bodyPr/>
                    <a:lstStyle/>
                    <a:p>
                      <a:r>
                        <a:rPr lang="en-US" sz="1400" dirty="0" smtClean="0"/>
                        <a:t>2.5.2.10.140</a:t>
                      </a:r>
                      <a:endParaRPr lang="en-US" sz="1400" dirty="0"/>
                    </a:p>
                  </a:txBody>
                  <a:tcPr marL="68580" marR="68580"/>
                </a:tc>
                <a:tc>
                  <a:txBody>
                    <a:bodyPr/>
                    <a:lstStyle/>
                    <a:p>
                      <a:r>
                        <a:rPr lang="en-US" sz="1400" dirty="0" smtClean="0"/>
                        <a:t>PRR for Foil Production</a:t>
                      </a:r>
                      <a:endParaRPr lang="en-US" sz="1400" dirty="0"/>
                    </a:p>
                  </a:txBody>
                  <a:tcPr marL="68580" marR="68580"/>
                </a:tc>
                <a:tc>
                  <a:txBody>
                    <a:bodyPr/>
                    <a:lstStyle/>
                    <a:p>
                      <a:r>
                        <a:rPr lang="en-US" sz="1400" dirty="0" smtClean="0"/>
                        <a:t>Nov 13, 2018</a:t>
                      </a:r>
                      <a:endParaRPr lang="en-US" sz="1400" dirty="0"/>
                    </a:p>
                  </a:txBody>
                  <a:tcPr marL="68580" marR="68580"/>
                </a:tc>
              </a:tr>
              <a:tr h="370840">
                <a:tc>
                  <a:txBody>
                    <a:bodyPr/>
                    <a:lstStyle/>
                    <a:p>
                      <a:r>
                        <a:rPr lang="en-US" sz="1400" dirty="0" smtClean="0"/>
                        <a:t>2.5.2.10.170</a:t>
                      </a:r>
                      <a:endParaRPr lang="en-US" sz="1400" dirty="0"/>
                    </a:p>
                  </a:txBody>
                  <a:tcPr marL="68580" marR="68580"/>
                </a:tc>
                <a:tc>
                  <a:txBody>
                    <a:bodyPr/>
                    <a:lstStyle/>
                    <a:p>
                      <a:r>
                        <a:rPr lang="en-US" sz="1400" dirty="0" smtClean="0"/>
                        <a:t>EDR</a:t>
                      </a:r>
                      <a:endParaRPr lang="en-US" sz="1400" dirty="0"/>
                    </a:p>
                  </a:txBody>
                  <a:tcPr marL="68580" marR="68580"/>
                </a:tc>
                <a:tc>
                  <a:txBody>
                    <a:bodyPr/>
                    <a:lstStyle/>
                    <a:p>
                      <a:r>
                        <a:rPr lang="en-US" sz="1400" dirty="0" smtClean="0"/>
                        <a:t>Mar 12, 2019</a:t>
                      </a:r>
                      <a:endParaRPr lang="en-US" sz="1400" dirty="0"/>
                    </a:p>
                  </a:txBody>
                  <a:tcPr marL="68580" marR="68580"/>
                </a:tc>
              </a:tr>
              <a:tr h="370840">
                <a:tc>
                  <a:txBody>
                    <a:bodyPr/>
                    <a:lstStyle/>
                    <a:p>
                      <a:r>
                        <a:rPr lang="en-US" sz="1400" dirty="0" smtClean="0"/>
                        <a:t>2.5.2.10.185</a:t>
                      </a:r>
                      <a:endParaRPr lang="en-US" sz="1400" dirty="0"/>
                    </a:p>
                  </a:txBody>
                  <a:tcPr marL="68580" marR="68580"/>
                </a:tc>
                <a:tc>
                  <a:txBody>
                    <a:bodyPr/>
                    <a:lstStyle/>
                    <a:p>
                      <a:r>
                        <a:rPr lang="en-US" sz="1400" dirty="0" smtClean="0"/>
                        <a:t>On Disk</a:t>
                      </a:r>
                      <a:r>
                        <a:rPr lang="en-US" sz="1400" baseline="0" dirty="0" smtClean="0"/>
                        <a:t> Services Installation at P5 is Complete </a:t>
                      </a:r>
                      <a:endParaRPr lang="en-US" sz="1400" dirty="0"/>
                    </a:p>
                  </a:txBody>
                  <a:tcPr marL="68580" marR="68580"/>
                </a:tc>
                <a:tc>
                  <a:txBody>
                    <a:bodyPr/>
                    <a:lstStyle/>
                    <a:p>
                      <a:r>
                        <a:rPr lang="en-US" sz="1400" dirty="0" smtClean="0"/>
                        <a:t>May 20, 2019</a:t>
                      </a:r>
                      <a:endParaRPr lang="en-US" sz="1400" dirty="0"/>
                    </a:p>
                  </a:txBody>
                  <a:tcPr marL="68580" marR="68580"/>
                </a:tc>
              </a:tr>
              <a:tr h="370840">
                <a:tc>
                  <a:txBody>
                    <a:bodyPr/>
                    <a:lstStyle/>
                    <a:p>
                      <a:r>
                        <a:rPr lang="en-US" sz="1400" dirty="0" smtClean="0"/>
                        <a:t>2.5.2.10.200</a:t>
                      </a:r>
                      <a:endParaRPr lang="en-US" sz="1400" dirty="0"/>
                    </a:p>
                  </a:txBody>
                  <a:tcPr marL="68580" marR="68580"/>
                </a:tc>
                <a:tc>
                  <a:txBody>
                    <a:bodyPr/>
                    <a:lstStyle/>
                    <a:p>
                      <a:r>
                        <a:rPr lang="en-US" sz="1400" dirty="0" smtClean="0"/>
                        <a:t>ESR</a:t>
                      </a:r>
                      <a:endParaRPr lang="en-US" sz="1400" dirty="0"/>
                    </a:p>
                  </a:txBody>
                  <a:tcPr marL="68580" marR="68580"/>
                </a:tc>
                <a:tc>
                  <a:txBody>
                    <a:bodyPr/>
                    <a:lstStyle/>
                    <a:p>
                      <a:r>
                        <a:rPr lang="en-US" sz="1400" dirty="0" smtClean="0"/>
                        <a:t>Dec 12, 2019</a:t>
                      </a:r>
                      <a:endParaRPr lang="en-US" sz="1400" dirty="0"/>
                    </a:p>
                  </a:txBody>
                  <a:tcPr marL="68580" marR="68580"/>
                </a:tc>
              </a:tr>
              <a:tr h="370840">
                <a:tc>
                  <a:txBody>
                    <a:bodyPr/>
                    <a:lstStyle/>
                    <a:p>
                      <a:r>
                        <a:rPr lang="en-US" sz="1400" dirty="0" smtClean="0"/>
                        <a:t>2.5.2.10.210</a:t>
                      </a:r>
                      <a:endParaRPr lang="en-US" sz="1400" dirty="0"/>
                    </a:p>
                  </a:txBody>
                  <a:tcPr marL="68580" marR="68580"/>
                </a:tc>
                <a:tc>
                  <a:txBody>
                    <a:bodyPr/>
                    <a:lstStyle/>
                    <a:p>
                      <a:r>
                        <a:rPr lang="en-US" sz="1400" dirty="0" smtClean="0"/>
                        <a:t>On-Chamber</a:t>
                      </a:r>
                      <a:r>
                        <a:rPr lang="en-US" sz="1400" baseline="0" dirty="0" smtClean="0"/>
                        <a:t> Electronics Manufacturing and Testing Completed </a:t>
                      </a:r>
                      <a:endParaRPr lang="en-US" sz="1400" dirty="0"/>
                    </a:p>
                  </a:txBody>
                  <a:tcPr marL="68580" marR="68580"/>
                </a:tc>
                <a:tc>
                  <a:txBody>
                    <a:bodyPr/>
                    <a:lstStyle/>
                    <a:p>
                      <a:r>
                        <a:rPr lang="en-US" sz="1400" dirty="0" smtClean="0"/>
                        <a:t>Mar 3, 2021</a:t>
                      </a:r>
                      <a:endParaRPr lang="en-US" sz="1400" dirty="0"/>
                    </a:p>
                  </a:txBody>
                  <a:tcPr marL="68580" marR="68580"/>
                </a:tc>
              </a:tr>
              <a:tr h="370840">
                <a:tc>
                  <a:txBody>
                    <a:bodyPr/>
                    <a:lstStyle/>
                    <a:p>
                      <a:r>
                        <a:rPr lang="en-US" sz="1400" dirty="0" smtClean="0"/>
                        <a:t>2.5.2.10.260</a:t>
                      </a:r>
                      <a:endParaRPr lang="en-US" sz="1400" dirty="0"/>
                    </a:p>
                  </a:txBody>
                  <a:tcPr marL="68580" marR="68580"/>
                </a:tc>
                <a:tc>
                  <a:txBody>
                    <a:bodyPr/>
                    <a:lstStyle/>
                    <a:p>
                      <a:r>
                        <a:rPr lang="en-US" sz="1400" dirty="0" smtClean="0"/>
                        <a:t>Chamber</a:t>
                      </a:r>
                      <a:r>
                        <a:rPr lang="en-US" sz="1400" baseline="0" dirty="0" smtClean="0"/>
                        <a:t> for Disk-1, Assembled, Tested and Ready for Installation</a:t>
                      </a:r>
                      <a:endParaRPr lang="en-US" sz="1400" dirty="0"/>
                    </a:p>
                  </a:txBody>
                  <a:tcPr marL="68580" marR="68580"/>
                </a:tc>
                <a:tc>
                  <a:txBody>
                    <a:bodyPr/>
                    <a:lstStyle/>
                    <a:p>
                      <a:r>
                        <a:rPr lang="en-US" sz="1400" dirty="0" smtClean="0"/>
                        <a:t>Nov 18, 2021</a:t>
                      </a:r>
                      <a:endParaRPr lang="en-US" sz="1400" dirty="0"/>
                    </a:p>
                  </a:txBody>
                  <a:tcPr marL="68580" marR="68580"/>
                </a:tc>
              </a:tr>
              <a:tr h="370840">
                <a:tc>
                  <a:txBody>
                    <a:bodyPr/>
                    <a:lstStyle/>
                    <a:p>
                      <a:r>
                        <a:rPr lang="en-US" sz="1400" dirty="0" smtClean="0"/>
                        <a:t>2.5.2.10.275</a:t>
                      </a:r>
                      <a:endParaRPr lang="en-US" sz="1400" dirty="0"/>
                    </a:p>
                  </a:txBody>
                  <a:tcPr marL="68580" marR="68580"/>
                </a:tc>
                <a:tc>
                  <a:txBody>
                    <a:bodyPr/>
                    <a:lstStyle/>
                    <a:p>
                      <a:r>
                        <a:rPr lang="en-US" sz="1400" dirty="0" smtClean="0"/>
                        <a:t>Installation data agreed upon with TC Endcap 1</a:t>
                      </a:r>
                      <a:endParaRPr lang="en-US" sz="1400" dirty="0"/>
                    </a:p>
                  </a:txBody>
                  <a:tcPr marL="68580" marR="68580"/>
                </a:tc>
                <a:tc>
                  <a:txBody>
                    <a:bodyPr/>
                    <a:lstStyle/>
                    <a:p>
                      <a:r>
                        <a:rPr lang="en-US" sz="1400" dirty="0" smtClean="0"/>
                        <a:t>Feb</a:t>
                      </a:r>
                      <a:r>
                        <a:rPr lang="en-US" sz="1400" baseline="0" dirty="0" smtClean="0"/>
                        <a:t> 14, 2022</a:t>
                      </a:r>
                      <a:endParaRPr lang="en-US" sz="1400" dirty="0"/>
                    </a:p>
                  </a:txBody>
                  <a:tcPr marL="68580" marR="68580"/>
                </a:tc>
              </a:tr>
              <a:tr h="370840">
                <a:tc>
                  <a:txBody>
                    <a:bodyPr/>
                    <a:lstStyle/>
                    <a:p>
                      <a:r>
                        <a:rPr lang="en-US" sz="1400" dirty="0" smtClean="0"/>
                        <a:t>2.5.2.10.300</a:t>
                      </a:r>
                      <a:endParaRPr lang="en-US" sz="1400" dirty="0"/>
                    </a:p>
                  </a:txBody>
                  <a:tcPr marL="68580" marR="68580"/>
                </a:tc>
                <a:tc>
                  <a:txBody>
                    <a:bodyPr/>
                    <a:lstStyle/>
                    <a:p>
                      <a:r>
                        <a:rPr lang="en-US" sz="1400" dirty="0" smtClean="0"/>
                        <a:t>Chamber</a:t>
                      </a:r>
                      <a:r>
                        <a:rPr lang="en-US" sz="1400" baseline="0" dirty="0" smtClean="0"/>
                        <a:t> for Disk-2, Assembled, Tested and Ready for Installation</a:t>
                      </a:r>
                      <a:endParaRPr lang="en-US" sz="1400" dirty="0"/>
                    </a:p>
                  </a:txBody>
                  <a:tcPr marL="68580" marR="68580"/>
                </a:tc>
                <a:tc>
                  <a:txBody>
                    <a:bodyPr/>
                    <a:lstStyle/>
                    <a:p>
                      <a:r>
                        <a:rPr lang="en-US" sz="1400" dirty="0" smtClean="0"/>
                        <a:t>Apr</a:t>
                      </a:r>
                      <a:r>
                        <a:rPr lang="en-US" sz="1400" baseline="0" dirty="0" smtClean="0"/>
                        <a:t> 5</a:t>
                      </a:r>
                      <a:r>
                        <a:rPr lang="en-US" sz="1400" dirty="0" smtClean="0"/>
                        <a:t>, 2022</a:t>
                      </a:r>
                      <a:endParaRPr lang="en-US" sz="1400" dirty="0"/>
                    </a:p>
                  </a:txBody>
                  <a:tcPr marL="68580" marR="68580"/>
                </a:tc>
              </a:tr>
              <a:tr h="370840">
                <a:tc>
                  <a:txBody>
                    <a:bodyPr/>
                    <a:lstStyle/>
                    <a:p>
                      <a:r>
                        <a:rPr lang="en-US" sz="1400" dirty="0" smtClean="0"/>
                        <a:t>2.5.2.10.360</a:t>
                      </a:r>
                      <a:endParaRPr lang="en-US" sz="1400" dirty="0"/>
                    </a:p>
                  </a:txBody>
                  <a:tcPr marL="68580" marR="68580"/>
                </a:tc>
                <a:tc>
                  <a:txBody>
                    <a:bodyPr/>
                    <a:lstStyle/>
                    <a:p>
                      <a:r>
                        <a:rPr lang="en-US" sz="1400" dirty="0" smtClean="0"/>
                        <a:t>Installation data agreed upon with TC Endcap 1</a:t>
                      </a:r>
                      <a:endParaRPr lang="en-US" sz="1400" dirty="0"/>
                    </a:p>
                  </a:txBody>
                  <a:tcPr marL="68580" marR="68580"/>
                </a:tc>
                <a:tc>
                  <a:txBody>
                    <a:bodyPr/>
                    <a:lstStyle/>
                    <a:p>
                      <a:r>
                        <a:rPr lang="en-US" sz="1400" baseline="0" dirty="0" smtClean="0"/>
                        <a:t>Jan 19, 2023</a:t>
                      </a:r>
                      <a:endParaRPr lang="en-US" sz="1400" dirty="0"/>
                    </a:p>
                  </a:txBody>
                  <a:tcPr marL="68580" marR="68580"/>
                </a:tc>
              </a:tr>
              <a:tr h="370840">
                <a:tc>
                  <a:txBody>
                    <a:bodyPr/>
                    <a:lstStyle/>
                    <a:p>
                      <a:r>
                        <a:rPr lang="en-US" sz="1400" dirty="0" smtClean="0"/>
                        <a:t>2.5.2.10.390</a:t>
                      </a:r>
                      <a:endParaRPr lang="en-US" sz="1400" dirty="0"/>
                    </a:p>
                  </a:txBody>
                  <a:tcPr marL="68580" marR="68580"/>
                </a:tc>
                <a:tc>
                  <a:txBody>
                    <a:bodyPr/>
                    <a:lstStyle/>
                    <a:p>
                      <a:r>
                        <a:rPr lang="en-US" sz="1400" dirty="0" smtClean="0"/>
                        <a:t>Detector</a:t>
                      </a:r>
                      <a:r>
                        <a:rPr lang="en-US" sz="1400" baseline="0" dirty="0" smtClean="0"/>
                        <a:t> Commissioning Starts</a:t>
                      </a:r>
                      <a:endParaRPr lang="en-US" sz="1400" dirty="0"/>
                    </a:p>
                  </a:txBody>
                  <a:tcPr marL="68580" marR="68580"/>
                </a:tc>
                <a:tc>
                  <a:txBody>
                    <a:bodyPr/>
                    <a:lstStyle/>
                    <a:p>
                      <a:r>
                        <a:rPr lang="en-US" sz="1400" dirty="0" smtClean="0"/>
                        <a:t>Mar</a:t>
                      </a:r>
                      <a:r>
                        <a:rPr lang="en-US" sz="1400" baseline="0" dirty="0" smtClean="0"/>
                        <a:t> 15, 2024</a:t>
                      </a:r>
                      <a:endParaRPr lang="en-US" sz="1400" dirty="0"/>
                    </a:p>
                  </a:txBody>
                  <a:tcPr marL="68580" marR="6858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2.5.2.10.400</a:t>
                      </a:r>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Global System Commissioning Starts</a:t>
                      </a:r>
                      <a:endParaRPr lang="en-US" sz="1400" dirty="0" smtClean="0"/>
                    </a:p>
                  </a:txBody>
                  <a:tcPr marL="68580" marR="68580"/>
                </a:tc>
                <a:tc>
                  <a:txBody>
                    <a:bodyPr/>
                    <a:lstStyle/>
                    <a:p>
                      <a:r>
                        <a:rPr lang="en-US" sz="1400" dirty="0" smtClean="0"/>
                        <a:t>Jan 13, 2025</a:t>
                      </a:r>
                      <a:endParaRPr lang="en-US" sz="1400" dirty="0"/>
                    </a:p>
                  </a:txBody>
                  <a:tcPr marL="68580" marR="68580"/>
                </a:tc>
              </a:tr>
            </a:tbl>
          </a:graphicData>
        </a:graphic>
      </p:graphicFrame>
    </p:spTree>
    <p:extLst>
      <p:ext uri="{BB962C8B-B14F-4D97-AF65-F5344CB8AC3E}">
        <p14:creationId xmlns:p14="http://schemas.microsoft.com/office/powerpoint/2010/main" val="437371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793750"/>
            <a:ext cx="9094399" cy="36195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2" name="Picture 31">
            <a:extLst>
              <a:ext uri="{FF2B5EF4-FFF2-40B4-BE49-F238E27FC236}">
                <a16:creationId xmlns="" xmlns:a16="http://schemas.microsoft.com/office/drawing/2014/main" id="{592F7DEB-648F-004B-9AD2-436DA629A5C3}"/>
              </a:ext>
            </a:extLst>
          </p:cNvPr>
          <p:cNvPicPr>
            <a:picLocks noChangeAspect="1"/>
          </p:cNvPicPr>
          <p:nvPr/>
        </p:nvPicPr>
        <p:blipFill>
          <a:blip r:embed="rId2"/>
          <a:stretch>
            <a:fillRect/>
          </a:stretch>
        </p:blipFill>
        <p:spPr>
          <a:xfrm>
            <a:off x="169627" y="1029451"/>
            <a:ext cx="6138153" cy="3266316"/>
          </a:xfrm>
          <a:prstGeom prst="rect">
            <a:avLst/>
          </a:prstGeom>
        </p:spPr>
      </p:pic>
      <p:sp>
        <p:nvSpPr>
          <p:cNvPr id="2" name="Title 1">
            <a:extLst>
              <a:ext uri="{FF2B5EF4-FFF2-40B4-BE49-F238E27FC236}">
                <a16:creationId xmlns="" xmlns:a16="http://schemas.microsoft.com/office/drawing/2014/main" id="{8D510BE5-9443-6A41-AB0B-4A9C069BBFCB}"/>
              </a:ext>
            </a:extLst>
          </p:cNvPr>
          <p:cNvSpPr>
            <a:spLocks noGrp="1"/>
          </p:cNvSpPr>
          <p:nvPr>
            <p:ph type="title"/>
          </p:nvPr>
        </p:nvSpPr>
        <p:spPr>
          <a:xfrm>
            <a:off x="457200" y="274638"/>
            <a:ext cx="7620000" cy="519112"/>
          </a:xfrm>
        </p:spPr>
        <p:txBody>
          <a:bodyPr/>
          <a:lstStyle/>
          <a:p>
            <a:r>
              <a:rPr lang="en-US" dirty="0" smtClean="0"/>
              <a:t>ME0</a:t>
            </a:r>
            <a:r>
              <a:rPr lang="en-US" dirty="0"/>
              <a:t> </a:t>
            </a:r>
            <a:r>
              <a:rPr lang="en-US" dirty="0" smtClean="0"/>
              <a:t>Schedule </a:t>
            </a:r>
            <a:r>
              <a:rPr lang="en-US" dirty="0"/>
              <a:t>Overview</a:t>
            </a:r>
          </a:p>
        </p:txBody>
      </p:sp>
      <p:sp>
        <p:nvSpPr>
          <p:cNvPr id="3" name="Date Placeholder 2">
            <a:extLst>
              <a:ext uri="{FF2B5EF4-FFF2-40B4-BE49-F238E27FC236}">
                <a16:creationId xmlns="" xmlns:a16="http://schemas.microsoft.com/office/drawing/2014/main" id="{27208BC8-0FFC-0540-9BE9-F7A9FF095F2F}"/>
              </a:ext>
            </a:extLst>
          </p:cNvPr>
          <p:cNvSpPr>
            <a:spLocks noGrp="1"/>
          </p:cNvSpPr>
          <p:nvPr>
            <p:ph type="dt" sz="half" idx="10"/>
          </p:nvPr>
        </p:nvSpPr>
        <p:spPr/>
        <p:txBody>
          <a:bodyPr/>
          <a:lstStyle/>
          <a:p>
            <a:r>
              <a:rPr lang="en-US" smtClean="0"/>
              <a:t>23 - Jan - 2018</a:t>
            </a:r>
            <a:endParaRPr lang="en-US"/>
          </a:p>
        </p:txBody>
      </p:sp>
      <p:sp>
        <p:nvSpPr>
          <p:cNvPr id="4" name="Footer Placeholder 3">
            <a:extLst>
              <a:ext uri="{FF2B5EF4-FFF2-40B4-BE49-F238E27FC236}">
                <a16:creationId xmlns="" xmlns:a16="http://schemas.microsoft.com/office/drawing/2014/main" id="{B24889B4-8727-A047-8E1E-60302566DB18}"/>
              </a:ext>
            </a:extLst>
          </p:cNvPr>
          <p:cNvSpPr>
            <a:spLocks noGrp="1"/>
          </p:cNvSpPr>
          <p:nvPr>
            <p:ph type="ftr" sz="quarter" idx="11"/>
          </p:nvPr>
        </p:nvSpPr>
        <p:spPr/>
        <p:txBody>
          <a:bodyPr/>
          <a:lstStyle/>
          <a:p>
            <a:r>
              <a:rPr lang="en-US" smtClean="0"/>
              <a:t>M.Bianco UCG Review,  GEM Schedule</a:t>
            </a:r>
            <a:endParaRPr lang="en-US"/>
          </a:p>
        </p:txBody>
      </p:sp>
      <p:sp>
        <p:nvSpPr>
          <p:cNvPr id="5" name="Slide Number Placeholder 4">
            <a:extLst>
              <a:ext uri="{FF2B5EF4-FFF2-40B4-BE49-F238E27FC236}">
                <a16:creationId xmlns="" xmlns:a16="http://schemas.microsoft.com/office/drawing/2014/main" id="{44A7C019-9A6C-3C48-A4FC-57488A978666}"/>
              </a:ext>
            </a:extLst>
          </p:cNvPr>
          <p:cNvSpPr>
            <a:spLocks noGrp="1"/>
          </p:cNvSpPr>
          <p:nvPr>
            <p:ph type="sldNum" sz="quarter" idx="12"/>
          </p:nvPr>
        </p:nvSpPr>
        <p:spPr/>
        <p:txBody>
          <a:bodyPr/>
          <a:lstStyle/>
          <a:p>
            <a:fld id="{66C6529E-FD59-474E-9C74-73275DCFB5A9}" type="slidenum">
              <a:rPr lang="en-US" smtClean="0"/>
              <a:pPr/>
              <a:t>13</a:t>
            </a:fld>
            <a:endParaRPr lang="en-US" dirty="0"/>
          </a:p>
        </p:txBody>
      </p:sp>
      <p:sp>
        <p:nvSpPr>
          <p:cNvPr id="7" name="TextBox 6"/>
          <p:cNvSpPr txBox="1"/>
          <p:nvPr/>
        </p:nvSpPr>
        <p:spPr>
          <a:xfrm>
            <a:off x="6707351" y="1143975"/>
            <a:ext cx="2372586" cy="830997"/>
          </a:xfrm>
          <a:prstGeom prst="rect">
            <a:avLst/>
          </a:prstGeom>
          <a:noFill/>
          <a:ln>
            <a:solidFill>
              <a:srgbClr val="FF6600"/>
            </a:solidFill>
          </a:ln>
        </p:spPr>
        <p:txBody>
          <a:bodyPr wrap="square" rtlCol="0">
            <a:spAutoFit/>
          </a:bodyPr>
          <a:lstStyle/>
          <a:p>
            <a:r>
              <a:rPr lang="en-US" sz="1200" b="1" dirty="0" smtClean="0">
                <a:solidFill>
                  <a:srgbClr val="FF6600"/>
                </a:solidFill>
              </a:rPr>
              <a:t>GEM Foils production take longer time than other components, is needed to anticipate the start of production</a:t>
            </a:r>
            <a:endParaRPr lang="en-US" sz="1200" b="1" dirty="0">
              <a:solidFill>
                <a:srgbClr val="FF6600"/>
              </a:solidFill>
            </a:endParaRPr>
          </a:p>
        </p:txBody>
      </p:sp>
      <p:sp>
        <p:nvSpPr>
          <p:cNvPr id="8" name="TextBox 7"/>
          <p:cNvSpPr txBox="1"/>
          <p:nvPr/>
        </p:nvSpPr>
        <p:spPr>
          <a:xfrm>
            <a:off x="6715841" y="2175554"/>
            <a:ext cx="2372586" cy="276999"/>
          </a:xfrm>
          <a:prstGeom prst="rect">
            <a:avLst/>
          </a:prstGeom>
          <a:noFill/>
          <a:ln>
            <a:solidFill>
              <a:srgbClr val="FF0000"/>
            </a:solidFill>
          </a:ln>
        </p:spPr>
        <p:txBody>
          <a:bodyPr wrap="square" rtlCol="0">
            <a:spAutoFit/>
          </a:bodyPr>
          <a:lstStyle/>
          <a:p>
            <a:r>
              <a:rPr lang="en-US" sz="1200" b="1" dirty="0" smtClean="0">
                <a:solidFill>
                  <a:srgbClr val="FF0000"/>
                </a:solidFill>
              </a:rPr>
              <a:t>ME0 modules production</a:t>
            </a:r>
            <a:endParaRPr lang="en-US" sz="1200" b="1" dirty="0">
              <a:solidFill>
                <a:srgbClr val="FF0000"/>
              </a:solidFill>
            </a:endParaRPr>
          </a:p>
        </p:txBody>
      </p:sp>
      <p:sp>
        <p:nvSpPr>
          <p:cNvPr id="9" name="TextBox 8"/>
          <p:cNvSpPr txBox="1"/>
          <p:nvPr/>
        </p:nvSpPr>
        <p:spPr>
          <a:xfrm>
            <a:off x="6721813" y="1847156"/>
            <a:ext cx="2372586" cy="461665"/>
          </a:xfrm>
          <a:prstGeom prst="rect">
            <a:avLst/>
          </a:prstGeom>
          <a:noFill/>
          <a:ln>
            <a:solidFill>
              <a:srgbClr val="0000FF"/>
            </a:solidFill>
          </a:ln>
        </p:spPr>
        <p:txBody>
          <a:bodyPr wrap="square" rtlCol="0">
            <a:spAutoFit/>
          </a:bodyPr>
          <a:lstStyle/>
          <a:p>
            <a:r>
              <a:rPr lang="en-US" sz="1200" b="1" dirty="0" smtClean="0">
                <a:solidFill>
                  <a:srgbClr val="0000FF"/>
                </a:solidFill>
              </a:rPr>
              <a:t>ME0 on chamber electronic production</a:t>
            </a:r>
            <a:endParaRPr lang="en-US" sz="1200" b="1" dirty="0">
              <a:solidFill>
                <a:srgbClr val="0000FF"/>
              </a:solidFill>
            </a:endParaRPr>
          </a:p>
        </p:txBody>
      </p:sp>
      <p:sp>
        <p:nvSpPr>
          <p:cNvPr id="10" name="TextBox 9"/>
          <p:cNvSpPr txBox="1"/>
          <p:nvPr/>
        </p:nvSpPr>
        <p:spPr>
          <a:xfrm>
            <a:off x="6715769" y="2509053"/>
            <a:ext cx="2372586" cy="276999"/>
          </a:xfrm>
          <a:prstGeom prst="rect">
            <a:avLst/>
          </a:prstGeom>
          <a:noFill/>
          <a:ln>
            <a:solidFill>
              <a:srgbClr val="008000"/>
            </a:solidFill>
          </a:ln>
        </p:spPr>
        <p:txBody>
          <a:bodyPr wrap="square" rtlCol="0">
            <a:spAutoFit/>
          </a:bodyPr>
          <a:lstStyle/>
          <a:p>
            <a:r>
              <a:rPr lang="en-US" sz="1200" b="1" dirty="0" smtClean="0">
                <a:solidFill>
                  <a:srgbClr val="008000"/>
                </a:solidFill>
              </a:rPr>
              <a:t>Stack Assembly and testing</a:t>
            </a:r>
            <a:endParaRPr lang="en-US" sz="1200" b="1" dirty="0">
              <a:solidFill>
                <a:srgbClr val="008000"/>
              </a:solidFill>
            </a:endParaRPr>
          </a:p>
        </p:txBody>
      </p:sp>
      <p:sp>
        <p:nvSpPr>
          <p:cNvPr id="11" name="TextBox 10"/>
          <p:cNvSpPr txBox="1"/>
          <p:nvPr/>
        </p:nvSpPr>
        <p:spPr>
          <a:xfrm>
            <a:off x="6718062" y="2831320"/>
            <a:ext cx="2372586" cy="276999"/>
          </a:xfrm>
          <a:prstGeom prst="rect">
            <a:avLst/>
          </a:prstGeom>
          <a:noFill/>
          <a:ln>
            <a:solidFill>
              <a:srgbClr val="660066"/>
            </a:solidFill>
          </a:ln>
        </p:spPr>
        <p:txBody>
          <a:bodyPr wrap="square" rtlCol="0">
            <a:spAutoFit/>
          </a:bodyPr>
          <a:lstStyle/>
          <a:p>
            <a:r>
              <a:rPr lang="en-US" sz="1200" b="1" dirty="0" err="1" smtClean="0">
                <a:solidFill>
                  <a:srgbClr val="660066"/>
                </a:solidFill>
              </a:rPr>
              <a:t>EndCap</a:t>
            </a:r>
            <a:r>
              <a:rPr lang="en-US" sz="1200" b="1" dirty="0" smtClean="0">
                <a:solidFill>
                  <a:srgbClr val="660066"/>
                </a:solidFill>
              </a:rPr>
              <a:t> Installation</a:t>
            </a:r>
            <a:endParaRPr lang="en-US" sz="1200" b="1" dirty="0">
              <a:solidFill>
                <a:srgbClr val="660066"/>
              </a:solidFill>
            </a:endParaRPr>
          </a:p>
        </p:txBody>
      </p:sp>
      <p:sp>
        <p:nvSpPr>
          <p:cNvPr id="12" name="TextBox 11"/>
          <p:cNvSpPr txBox="1"/>
          <p:nvPr/>
        </p:nvSpPr>
        <p:spPr>
          <a:xfrm>
            <a:off x="6728783" y="3441461"/>
            <a:ext cx="2372586" cy="276999"/>
          </a:xfrm>
          <a:prstGeom prst="rect">
            <a:avLst/>
          </a:prstGeom>
          <a:noFill/>
          <a:ln>
            <a:solidFill>
              <a:srgbClr val="FF6600"/>
            </a:solidFill>
          </a:ln>
        </p:spPr>
        <p:txBody>
          <a:bodyPr wrap="square" rtlCol="0">
            <a:spAutoFit/>
          </a:bodyPr>
          <a:lstStyle/>
          <a:p>
            <a:r>
              <a:rPr lang="en-US" sz="1200" b="1" dirty="0" smtClean="0">
                <a:solidFill>
                  <a:srgbClr val="FF6600"/>
                </a:solidFill>
              </a:rPr>
              <a:t>Back End electronics production</a:t>
            </a:r>
            <a:endParaRPr lang="en-US" sz="1200" b="1" dirty="0">
              <a:solidFill>
                <a:srgbClr val="FF6600"/>
              </a:solidFill>
            </a:endParaRPr>
          </a:p>
        </p:txBody>
      </p:sp>
      <p:sp>
        <p:nvSpPr>
          <p:cNvPr id="14" name="TextBox 13"/>
          <p:cNvSpPr txBox="1"/>
          <p:nvPr/>
        </p:nvSpPr>
        <p:spPr>
          <a:xfrm>
            <a:off x="6714281" y="3864485"/>
            <a:ext cx="2372586" cy="276999"/>
          </a:xfrm>
          <a:prstGeom prst="rect">
            <a:avLst/>
          </a:prstGeom>
          <a:noFill/>
          <a:ln>
            <a:solidFill>
              <a:srgbClr val="0000FF"/>
            </a:solidFill>
          </a:ln>
        </p:spPr>
        <p:txBody>
          <a:bodyPr wrap="square" rtlCol="0">
            <a:spAutoFit/>
          </a:bodyPr>
          <a:lstStyle/>
          <a:p>
            <a:r>
              <a:rPr lang="en-US" sz="1200" b="1" dirty="0" smtClean="0">
                <a:solidFill>
                  <a:srgbClr val="0000FF"/>
                </a:solidFill>
              </a:rPr>
              <a:t>Project completed </a:t>
            </a:r>
            <a:endParaRPr lang="en-US" sz="1200" b="1" dirty="0">
              <a:solidFill>
                <a:srgbClr val="0000FF"/>
              </a:solidFill>
            </a:endParaRPr>
          </a:p>
        </p:txBody>
      </p:sp>
      <p:cxnSp>
        <p:nvCxnSpPr>
          <p:cNvPr id="16" name="Elbow Connector 15"/>
          <p:cNvCxnSpPr>
            <a:stCxn id="7" idx="1"/>
          </p:cNvCxnSpPr>
          <p:nvPr/>
        </p:nvCxnSpPr>
        <p:spPr>
          <a:xfrm rot="10800000">
            <a:off x="4848801" y="1359978"/>
            <a:ext cx="1858550" cy="199496"/>
          </a:xfrm>
          <a:prstGeom prst="bentConnector3">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18" name="Elbow Connector 17"/>
          <p:cNvCxnSpPr>
            <a:stCxn id="8" idx="1"/>
          </p:cNvCxnSpPr>
          <p:nvPr/>
        </p:nvCxnSpPr>
        <p:spPr>
          <a:xfrm rot="10800000">
            <a:off x="4597549" y="1985660"/>
            <a:ext cx="2118293" cy="328395"/>
          </a:xfrm>
          <a:prstGeom prst="bentConnector3">
            <a:avLst>
              <a:gd name="adj1" fmla="val 59914"/>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5" name="Elbow Connector 24"/>
          <p:cNvCxnSpPr>
            <a:stCxn id="9" idx="1"/>
          </p:cNvCxnSpPr>
          <p:nvPr/>
        </p:nvCxnSpPr>
        <p:spPr>
          <a:xfrm rot="10800000">
            <a:off x="4219103" y="1847155"/>
            <a:ext cx="2502710" cy="230834"/>
          </a:xfrm>
          <a:prstGeom prst="bentConnector3">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29" name="Elbow Connector 28"/>
          <p:cNvCxnSpPr>
            <a:stCxn id="10" idx="1"/>
          </p:cNvCxnSpPr>
          <p:nvPr/>
        </p:nvCxnSpPr>
        <p:spPr>
          <a:xfrm rot="10800000">
            <a:off x="4720828" y="2115217"/>
            <a:ext cx="1994942" cy="532337"/>
          </a:xfrm>
          <a:prstGeom prst="bentConnector3">
            <a:avLst>
              <a:gd name="adj1" fmla="val 65790"/>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31" name="Elbow Connector 30"/>
          <p:cNvCxnSpPr>
            <a:stCxn id="11" idx="1"/>
          </p:cNvCxnSpPr>
          <p:nvPr/>
        </p:nvCxnSpPr>
        <p:spPr>
          <a:xfrm rot="10800000">
            <a:off x="5136122" y="2543166"/>
            <a:ext cx="1581941" cy="426655"/>
          </a:xfrm>
          <a:prstGeom prst="bentConnector3">
            <a:avLst/>
          </a:prstGeom>
          <a:ln>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33" name="Elbow Connector 32"/>
          <p:cNvCxnSpPr/>
          <p:nvPr/>
        </p:nvCxnSpPr>
        <p:spPr>
          <a:xfrm rot="10800000" flipV="1">
            <a:off x="5231731" y="2956992"/>
            <a:ext cx="700830" cy="176532"/>
          </a:xfrm>
          <a:prstGeom prst="bentConnector3">
            <a:avLst>
              <a:gd name="adj1" fmla="val 721"/>
            </a:avLst>
          </a:prstGeom>
          <a:ln>
            <a:solidFill>
              <a:srgbClr val="660066"/>
            </a:solidFill>
            <a:tailEnd type="arrow"/>
          </a:ln>
        </p:spPr>
        <p:style>
          <a:lnRef idx="2">
            <a:schemeClr val="accent1"/>
          </a:lnRef>
          <a:fillRef idx="0">
            <a:schemeClr val="accent1"/>
          </a:fillRef>
          <a:effectRef idx="1">
            <a:schemeClr val="accent1"/>
          </a:effectRef>
          <a:fontRef idx="minor">
            <a:schemeClr val="tx1"/>
          </a:fontRef>
        </p:style>
      </p:cxnSp>
      <p:cxnSp>
        <p:nvCxnSpPr>
          <p:cNvPr id="35" name="Elbow Connector 34"/>
          <p:cNvCxnSpPr>
            <a:stCxn id="12" idx="1"/>
          </p:cNvCxnSpPr>
          <p:nvPr/>
        </p:nvCxnSpPr>
        <p:spPr>
          <a:xfrm rot="10800000" flipV="1">
            <a:off x="5198269" y="3579961"/>
            <a:ext cx="1530515" cy="35281"/>
          </a:xfrm>
          <a:prstGeom prst="bentConnector3">
            <a:avLst>
              <a:gd name="adj1" fmla="val 50000"/>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cxnSp>
        <p:nvCxnSpPr>
          <p:cNvPr id="40" name="Elbow Connector 39"/>
          <p:cNvCxnSpPr>
            <a:stCxn id="14" idx="1"/>
          </p:cNvCxnSpPr>
          <p:nvPr/>
        </p:nvCxnSpPr>
        <p:spPr>
          <a:xfrm rot="10800000" flipV="1">
            <a:off x="6228815" y="4002984"/>
            <a:ext cx="485467" cy="206939"/>
          </a:xfrm>
          <a:prstGeom prst="bentConnector3">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41" name="Content Placeholder 1"/>
          <p:cNvSpPr txBox="1">
            <a:spLocks/>
          </p:cNvSpPr>
          <p:nvPr/>
        </p:nvSpPr>
        <p:spPr>
          <a:xfrm>
            <a:off x="228600" y="4295768"/>
            <a:ext cx="8401854" cy="2233527"/>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Critical path for the ME0 project: </a:t>
            </a:r>
          </a:p>
          <a:p>
            <a:pPr lvl="1"/>
            <a:r>
              <a:rPr lang="en-US" dirty="0" smtClean="0"/>
              <a:t>Chamber (stack) assembly has to finish in time to allow HCG electronic installation</a:t>
            </a:r>
          </a:p>
          <a:p>
            <a:pPr lvl="1"/>
            <a:r>
              <a:rPr lang="en-US" dirty="0" smtClean="0"/>
              <a:t>Assembly is driven by GEM module production</a:t>
            </a:r>
          </a:p>
          <a:p>
            <a:pPr lvl="2"/>
            <a:r>
              <a:rPr lang="en-US" dirty="0" smtClean="0"/>
              <a:t>On-chamber electronics production is not on the critical path</a:t>
            </a:r>
          </a:p>
          <a:p>
            <a:pPr lvl="1"/>
            <a:r>
              <a:rPr lang="en-US" dirty="0" smtClean="0"/>
              <a:t>Shortest float is currently 2.5 months for the last stack of the “-” Endcap</a:t>
            </a:r>
          </a:p>
          <a:p>
            <a:pPr lvl="2"/>
            <a:r>
              <a:rPr lang="en-US" dirty="0" smtClean="0"/>
              <a:t>The pace is driven by the module production, not stack assembly</a:t>
            </a:r>
          </a:p>
          <a:p>
            <a:pPr lvl="2"/>
            <a:r>
              <a:rPr lang="en-US" dirty="0" smtClean="0"/>
              <a:t>Baseline schedule assumes that module production pace is the same both early and late in the production cycle</a:t>
            </a:r>
          </a:p>
          <a:p>
            <a:pPr lvl="2"/>
            <a:r>
              <a:rPr lang="en-US" dirty="0" smtClean="0"/>
              <a:t>There is potential to speed up module production if necessary (also tracked in risk register) </a:t>
            </a:r>
            <a:endParaRPr lang="en-US" dirty="0"/>
          </a:p>
        </p:txBody>
      </p:sp>
      <p:sp>
        <p:nvSpPr>
          <p:cNvPr id="42" name="TextBox 41"/>
          <p:cNvSpPr txBox="1"/>
          <p:nvPr/>
        </p:nvSpPr>
        <p:spPr>
          <a:xfrm>
            <a:off x="2554902" y="3131353"/>
            <a:ext cx="1500413" cy="461665"/>
          </a:xfrm>
          <a:prstGeom prst="rect">
            <a:avLst/>
          </a:prstGeom>
          <a:solidFill>
            <a:schemeClr val="bg1"/>
          </a:solidFill>
        </p:spPr>
        <p:txBody>
          <a:bodyPr wrap="square" lIns="36000" rIns="36000" rtlCol="0">
            <a:spAutoFit/>
          </a:bodyPr>
          <a:lstStyle/>
          <a:p>
            <a:pPr algn="ctr"/>
            <a:r>
              <a:rPr lang="en-US" sz="1200" dirty="0" smtClean="0">
                <a:solidFill>
                  <a:srgbClr val="FF24E0"/>
                </a:solidFill>
              </a:rPr>
              <a:t>Shortest contingency is 2.5 months</a:t>
            </a:r>
            <a:endParaRPr lang="en-US" sz="1200" dirty="0">
              <a:solidFill>
                <a:srgbClr val="FF24E0"/>
              </a:solidFill>
            </a:endParaRPr>
          </a:p>
        </p:txBody>
      </p:sp>
      <p:cxnSp>
        <p:nvCxnSpPr>
          <p:cNvPr id="46" name="Straight Arrow Connector 45"/>
          <p:cNvCxnSpPr>
            <a:stCxn id="42" idx="0"/>
          </p:cNvCxnSpPr>
          <p:nvPr/>
        </p:nvCxnSpPr>
        <p:spPr>
          <a:xfrm flipV="1">
            <a:off x="3305109" y="2452552"/>
            <a:ext cx="1071367" cy="678800"/>
          </a:xfrm>
          <a:prstGeom prst="straightConnector1">
            <a:avLst/>
          </a:prstGeom>
          <a:ln>
            <a:solidFill>
              <a:srgbClr val="DE00E9"/>
            </a:solidFill>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a:stCxn id="42" idx="0"/>
          </p:cNvCxnSpPr>
          <p:nvPr/>
        </p:nvCxnSpPr>
        <p:spPr>
          <a:xfrm flipV="1">
            <a:off x="3305108" y="1985656"/>
            <a:ext cx="266687" cy="1145696"/>
          </a:xfrm>
          <a:prstGeom prst="straightConnector1">
            <a:avLst/>
          </a:prstGeom>
          <a:ln>
            <a:solidFill>
              <a:srgbClr val="DE00E9"/>
            </a:solidFill>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stCxn id="42" idx="0"/>
          </p:cNvCxnSpPr>
          <p:nvPr/>
        </p:nvCxnSpPr>
        <p:spPr>
          <a:xfrm>
            <a:off x="3305109" y="3131352"/>
            <a:ext cx="1572974" cy="587108"/>
          </a:xfrm>
          <a:prstGeom prst="straightConnector1">
            <a:avLst/>
          </a:prstGeom>
          <a:ln>
            <a:solidFill>
              <a:srgbClr val="DE00E9"/>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42" idx="0"/>
          </p:cNvCxnSpPr>
          <p:nvPr/>
        </p:nvCxnSpPr>
        <p:spPr>
          <a:xfrm>
            <a:off x="3305109" y="3131353"/>
            <a:ext cx="1772444" cy="1010131"/>
          </a:xfrm>
          <a:prstGeom prst="straightConnector1">
            <a:avLst/>
          </a:prstGeom>
          <a:ln>
            <a:solidFill>
              <a:srgbClr val="DE00E9"/>
            </a:solidFill>
            <a:tailEnd type="arrow"/>
          </a:ln>
        </p:spPr>
        <p:style>
          <a:lnRef idx="2">
            <a:schemeClr val="accent1"/>
          </a:lnRef>
          <a:fillRef idx="0">
            <a:schemeClr val="accent1"/>
          </a:fillRef>
          <a:effectRef idx="1">
            <a:schemeClr val="accent1"/>
          </a:effectRef>
          <a:fontRef idx="minor">
            <a:schemeClr val="tx1"/>
          </a:fontRef>
        </p:style>
      </p:cxnSp>
      <p:cxnSp>
        <p:nvCxnSpPr>
          <p:cNvPr id="26" name="Elbow Connector 25"/>
          <p:cNvCxnSpPr/>
          <p:nvPr/>
        </p:nvCxnSpPr>
        <p:spPr>
          <a:xfrm rot="10800000" flipV="1">
            <a:off x="5077553" y="2647553"/>
            <a:ext cx="322504" cy="72397"/>
          </a:xfrm>
          <a:prstGeom prst="bentConnector3">
            <a:avLst>
              <a:gd name="adj1" fmla="val -1163"/>
            </a:avLst>
          </a:prstGeom>
          <a:ln>
            <a:solidFill>
              <a:srgbClr val="008000"/>
            </a:solidFill>
            <a:tailEnd type="arrow"/>
          </a:ln>
        </p:spPr>
        <p:style>
          <a:lnRef idx="2">
            <a:schemeClr val="accent1"/>
          </a:lnRef>
          <a:fillRef idx="0">
            <a:schemeClr val="accent1"/>
          </a:fillRef>
          <a:effectRef idx="1">
            <a:schemeClr val="accent1"/>
          </a:effectRef>
          <a:fontRef idx="minor">
            <a:schemeClr val="tx1"/>
          </a:fontRef>
        </p:style>
      </p:cxnSp>
      <p:cxnSp>
        <p:nvCxnSpPr>
          <p:cNvPr id="34" name="Elbow Connector 33"/>
          <p:cNvCxnSpPr/>
          <p:nvPr/>
        </p:nvCxnSpPr>
        <p:spPr>
          <a:xfrm rot="10800000" flipV="1">
            <a:off x="4998802" y="2314054"/>
            <a:ext cx="453755" cy="290899"/>
          </a:xfrm>
          <a:prstGeom prst="bentConnector3">
            <a:avLst>
              <a:gd name="adj1" fmla="val -413"/>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a:stCxn id="42" idx="0"/>
          </p:cNvCxnSpPr>
          <p:nvPr/>
        </p:nvCxnSpPr>
        <p:spPr>
          <a:xfrm flipV="1">
            <a:off x="3305108" y="3108318"/>
            <a:ext cx="1543692" cy="23034"/>
          </a:xfrm>
          <a:prstGeom prst="straightConnector1">
            <a:avLst/>
          </a:prstGeom>
          <a:ln>
            <a:solidFill>
              <a:srgbClr val="DE00E9"/>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921205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46112"/>
          </a:xfrm>
        </p:spPr>
        <p:txBody>
          <a:bodyPr/>
          <a:lstStyle/>
          <a:p>
            <a:r>
              <a:rPr lang="en-US" dirty="0" smtClean="0"/>
              <a:t>ME0 milestones</a:t>
            </a:r>
            <a:endParaRPr lang="en-US" dirty="0"/>
          </a:p>
        </p:txBody>
      </p:sp>
      <p:sp>
        <p:nvSpPr>
          <p:cNvPr id="3" name="Date Placeholder 2"/>
          <p:cNvSpPr>
            <a:spLocks noGrp="1"/>
          </p:cNvSpPr>
          <p:nvPr>
            <p:ph type="dt" sz="half" idx="10"/>
          </p:nvPr>
        </p:nvSpPr>
        <p:spPr/>
        <p:txBody>
          <a:bodyPr/>
          <a:lstStyle/>
          <a:p>
            <a:r>
              <a:rPr lang="en-US" smtClean="0"/>
              <a:t>23 - Jan - 2018</a:t>
            </a:r>
            <a:endParaRPr lang="en-US"/>
          </a:p>
        </p:txBody>
      </p:sp>
      <p:sp>
        <p:nvSpPr>
          <p:cNvPr id="4" name="Footer Placeholder 3"/>
          <p:cNvSpPr>
            <a:spLocks noGrp="1"/>
          </p:cNvSpPr>
          <p:nvPr>
            <p:ph type="ftr" sz="quarter" idx="11"/>
          </p:nvPr>
        </p:nvSpPr>
        <p:spPr/>
        <p:txBody>
          <a:bodyPr/>
          <a:lstStyle/>
          <a:p>
            <a:r>
              <a:rPr lang="en-US" smtClean="0"/>
              <a:t>M.Bianco UCG Review,  GEM Schedule</a:t>
            </a:r>
            <a:endParaRPr lang="en-US"/>
          </a:p>
        </p:txBody>
      </p:sp>
      <p:sp>
        <p:nvSpPr>
          <p:cNvPr id="5" name="Slide Number Placeholder 4"/>
          <p:cNvSpPr>
            <a:spLocks noGrp="1"/>
          </p:cNvSpPr>
          <p:nvPr>
            <p:ph type="sldNum" sz="quarter" idx="12"/>
          </p:nvPr>
        </p:nvSpPr>
        <p:spPr/>
        <p:txBody>
          <a:bodyPr/>
          <a:lstStyle/>
          <a:p>
            <a:fld id="{66C6529E-FD59-474E-9C74-73275DCFB5A9}" type="slidenum">
              <a:rPr lang="en-US" smtClean="0"/>
              <a:pPr/>
              <a:t>14</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879528030"/>
              </p:ext>
            </p:extLst>
          </p:nvPr>
        </p:nvGraphicFramePr>
        <p:xfrm>
          <a:off x="127706" y="1095983"/>
          <a:ext cx="8889960" cy="5562600"/>
        </p:xfrm>
        <a:graphic>
          <a:graphicData uri="http://schemas.openxmlformats.org/drawingml/2006/table">
            <a:tbl>
              <a:tblPr firstRow="1" bandRow="1">
                <a:tableStyleId>{0E3FDE45-AF77-4B5C-9715-49D594BDF05E}</a:tableStyleId>
              </a:tblPr>
              <a:tblGrid>
                <a:gridCol w="1076286"/>
                <a:gridCol w="6477571"/>
                <a:gridCol w="1336103"/>
              </a:tblGrid>
              <a:tr h="370840">
                <a:tc>
                  <a:txBody>
                    <a:bodyPr/>
                    <a:lstStyle/>
                    <a:p>
                      <a:r>
                        <a:rPr lang="en-US" sz="1400" dirty="0" smtClean="0"/>
                        <a:t>W.B.S</a:t>
                      </a:r>
                      <a:endParaRPr lang="en-US" sz="1400" dirty="0"/>
                    </a:p>
                  </a:txBody>
                  <a:tcPr marL="68580" marR="68580"/>
                </a:tc>
                <a:tc>
                  <a:txBody>
                    <a:bodyPr/>
                    <a:lstStyle/>
                    <a:p>
                      <a:r>
                        <a:rPr lang="en-US" sz="1400" dirty="0" smtClean="0"/>
                        <a:t>Title</a:t>
                      </a:r>
                      <a:endParaRPr lang="en-US" sz="1400" dirty="0"/>
                    </a:p>
                  </a:txBody>
                  <a:tcPr marL="68580" marR="68580"/>
                </a:tc>
                <a:tc>
                  <a:txBody>
                    <a:bodyPr/>
                    <a:lstStyle/>
                    <a:p>
                      <a:r>
                        <a:rPr lang="en-US" sz="1400" dirty="0" smtClean="0"/>
                        <a:t>Planned End</a:t>
                      </a:r>
                      <a:endParaRPr lang="en-US" sz="1400" dirty="0"/>
                    </a:p>
                  </a:txBody>
                  <a:tcPr marL="68580" marR="68580"/>
                </a:tc>
              </a:tr>
              <a:tr h="370840">
                <a:tc>
                  <a:txBody>
                    <a:bodyPr/>
                    <a:lstStyle/>
                    <a:p>
                      <a:r>
                        <a:rPr lang="en-US" sz="1400" dirty="0" smtClean="0"/>
                        <a:t>2.5.3.10.75</a:t>
                      </a:r>
                      <a:endParaRPr lang="en-US" sz="1400" dirty="0"/>
                    </a:p>
                  </a:txBody>
                  <a:tcPr marL="68580" marR="68580"/>
                </a:tc>
                <a:tc>
                  <a:txBody>
                    <a:bodyPr/>
                    <a:lstStyle/>
                    <a:p>
                      <a:r>
                        <a:rPr lang="en-US" sz="1400" dirty="0" smtClean="0"/>
                        <a:t>Chamber (stack) prototype mechanical design completed</a:t>
                      </a:r>
                      <a:endParaRPr lang="en-US" sz="1400" dirty="0"/>
                    </a:p>
                  </a:txBody>
                  <a:tcPr marL="68580" marR="68580"/>
                </a:tc>
                <a:tc>
                  <a:txBody>
                    <a:bodyPr/>
                    <a:lstStyle/>
                    <a:p>
                      <a:r>
                        <a:rPr lang="en-US" sz="1400" dirty="0" smtClean="0"/>
                        <a:t>Dec 18, 2018</a:t>
                      </a:r>
                      <a:endParaRPr lang="en-US" sz="1400" dirty="0"/>
                    </a:p>
                  </a:txBody>
                  <a:tcPr marL="68580" marR="68580"/>
                </a:tc>
              </a:tr>
              <a:tr h="370840">
                <a:tc>
                  <a:txBody>
                    <a:bodyPr/>
                    <a:lstStyle/>
                    <a:p>
                      <a:r>
                        <a:rPr lang="en-US" sz="1400" dirty="0" smtClean="0"/>
                        <a:t>2.5.3.10.85</a:t>
                      </a:r>
                      <a:endParaRPr lang="en-US" sz="1400" dirty="0"/>
                    </a:p>
                  </a:txBody>
                  <a:tcPr marL="68580" marR="68580"/>
                </a:tc>
                <a:tc>
                  <a:txBody>
                    <a:bodyPr/>
                    <a:lstStyle/>
                    <a:p>
                      <a:r>
                        <a:rPr lang="en-US" sz="1400" dirty="0" smtClean="0"/>
                        <a:t>Chamber (stack) prototype mechanical prototype testing and validation completed</a:t>
                      </a:r>
                      <a:endParaRPr lang="en-US" sz="1400" dirty="0"/>
                    </a:p>
                  </a:txBody>
                  <a:tcPr marL="68580" marR="68580"/>
                </a:tc>
                <a:tc>
                  <a:txBody>
                    <a:bodyPr/>
                    <a:lstStyle/>
                    <a:p>
                      <a:r>
                        <a:rPr lang="en-US" sz="1400" dirty="0" smtClean="0"/>
                        <a:t>Dec 24, 2019</a:t>
                      </a:r>
                      <a:endParaRPr lang="en-US" sz="1400" dirty="0"/>
                    </a:p>
                  </a:txBody>
                  <a:tcPr marL="68580" marR="68580"/>
                </a:tc>
              </a:tr>
              <a:tr h="370840">
                <a:tc>
                  <a:txBody>
                    <a:bodyPr/>
                    <a:lstStyle/>
                    <a:p>
                      <a:r>
                        <a:rPr lang="en-US" sz="1400" dirty="0" smtClean="0"/>
                        <a:t>2.5.3.10.95</a:t>
                      </a:r>
                      <a:endParaRPr lang="en-US" sz="1400" dirty="0"/>
                    </a:p>
                  </a:txBody>
                  <a:tcPr marL="68580" marR="68580"/>
                </a:tc>
                <a:tc>
                  <a:txBody>
                    <a:bodyPr/>
                    <a:lstStyle/>
                    <a:p>
                      <a:r>
                        <a:rPr lang="en-US" sz="1400" dirty="0" smtClean="0"/>
                        <a:t>On Chamber Electronic prototype manufacturing and testing completed</a:t>
                      </a:r>
                      <a:endParaRPr lang="en-US" sz="1400" dirty="0"/>
                    </a:p>
                  </a:txBody>
                  <a:tcPr marL="68580" marR="68580"/>
                </a:tc>
                <a:tc>
                  <a:txBody>
                    <a:bodyPr/>
                    <a:lstStyle/>
                    <a:p>
                      <a:r>
                        <a:rPr lang="en-US" sz="1400" dirty="0" smtClean="0"/>
                        <a:t>Aug 21, 2020</a:t>
                      </a:r>
                      <a:endParaRPr lang="en-US" sz="1400" dirty="0"/>
                    </a:p>
                  </a:txBody>
                  <a:tcPr marL="68580" marR="68580"/>
                </a:tc>
              </a:tr>
              <a:tr h="370840">
                <a:tc>
                  <a:txBody>
                    <a:bodyPr/>
                    <a:lstStyle/>
                    <a:p>
                      <a:r>
                        <a:rPr lang="en-US" sz="1400" dirty="0" smtClean="0"/>
                        <a:t>2.5.3.10.120</a:t>
                      </a:r>
                      <a:endParaRPr lang="en-US" sz="1400" dirty="0"/>
                    </a:p>
                  </a:txBody>
                  <a:tcPr marL="68580" marR="68580"/>
                </a:tc>
                <a:tc>
                  <a:txBody>
                    <a:bodyPr/>
                    <a:lstStyle/>
                    <a:p>
                      <a:r>
                        <a:rPr lang="en-US" sz="1400" dirty="0" smtClean="0"/>
                        <a:t>ESR</a:t>
                      </a:r>
                      <a:endParaRPr lang="en-US" sz="1400" dirty="0"/>
                    </a:p>
                  </a:txBody>
                  <a:tcPr marL="68580" marR="68580"/>
                </a:tc>
                <a:tc>
                  <a:txBody>
                    <a:bodyPr/>
                    <a:lstStyle/>
                    <a:p>
                      <a:r>
                        <a:rPr lang="en-US" sz="1400" dirty="0" smtClean="0"/>
                        <a:t>Apr</a:t>
                      </a:r>
                      <a:r>
                        <a:rPr lang="en-US" sz="1400" baseline="0" dirty="0" smtClean="0"/>
                        <a:t> 27, 2021</a:t>
                      </a:r>
                      <a:endParaRPr lang="en-US" sz="1400" dirty="0"/>
                    </a:p>
                  </a:txBody>
                  <a:tcPr marL="68580" marR="68580"/>
                </a:tc>
              </a:tr>
              <a:tr h="370840">
                <a:tc>
                  <a:txBody>
                    <a:bodyPr/>
                    <a:lstStyle/>
                    <a:p>
                      <a:r>
                        <a:rPr lang="en-US" sz="1400" dirty="0" smtClean="0"/>
                        <a:t>2.5.3.10.120</a:t>
                      </a:r>
                      <a:endParaRPr lang="en-US" sz="1400" dirty="0"/>
                    </a:p>
                  </a:txBody>
                  <a:tcPr marL="68580" marR="68580"/>
                </a:tc>
                <a:tc>
                  <a:txBody>
                    <a:bodyPr/>
                    <a:lstStyle/>
                    <a:p>
                      <a:r>
                        <a:rPr lang="en-US" sz="1400" dirty="0" smtClean="0"/>
                        <a:t>PRR for foils production</a:t>
                      </a:r>
                      <a:endParaRPr lang="en-US" sz="1400" dirty="0"/>
                    </a:p>
                  </a:txBody>
                  <a:tcPr marL="68580" marR="68580"/>
                </a:tc>
                <a:tc>
                  <a:txBody>
                    <a:bodyPr/>
                    <a:lstStyle/>
                    <a:p>
                      <a:r>
                        <a:rPr lang="en-US" sz="1400" dirty="0" smtClean="0"/>
                        <a:t>Jun 14,2021</a:t>
                      </a:r>
                      <a:endParaRPr lang="en-US" sz="1400" dirty="0"/>
                    </a:p>
                  </a:txBody>
                  <a:tcPr marL="68580" marR="68580"/>
                </a:tc>
              </a:tr>
              <a:tr h="370840">
                <a:tc>
                  <a:txBody>
                    <a:bodyPr/>
                    <a:lstStyle/>
                    <a:p>
                      <a:r>
                        <a:rPr lang="en-US" sz="1400" dirty="0" smtClean="0"/>
                        <a:t>2.5.3.10.140</a:t>
                      </a:r>
                      <a:endParaRPr lang="en-US" sz="1400" dirty="0"/>
                    </a:p>
                  </a:txBody>
                  <a:tcPr marL="68580" marR="68580"/>
                </a:tc>
                <a:tc>
                  <a:txBody>
                    <a:bodyPr/>
                    <a:lstStyle/>
                    <a:p>
                      <a:r>
                        <a:rPr lang="en-US" sz="1400" dirty="0" smtClean="0"/>
                        <a:t>EDR</a:t>
                      </a:r>
                      <a:endParaRPr lang="en-US" sz="1400" dirty="0"/>
                    </a:p>
                  </a:txBody>
                  <a:tcPr marL="68580" marR="68580"/>
                </a:tc>
                <a:tc>
                  <a:txBody>
                    <a:bodyPr/>
                    <a:lstStyle/>
                    <a:p>
                      <a:r>
                        <a:rPr lang="en-US" sz="1400" dirty="0" smtClean="0"/>
                        <a:t>Oct 28,</a:t>
                      </a:r>
                      <a:r>
                        <a:rPr lang="en-US" sz="1400" baseline="0" dirty="0" smtClean="0"/>
                        <a:t> 2021</a:t>
                      </a:r>
                      <a:endParaRPr lang="en-US" sz="1400" dirty="0"/>
                    </a:p>
                  </a:txBody>
                  <a:tcPr marL="68580" marR="68580"/>
                </a:tc>
              </a:tr>
              <a:tr h="370840">
                <a:tc>
                  <a:txBody>
                    <a:bodyPr/>
                    <a:lstStyle/>
                    <a:p>
                      <a:r>
                        <a:rPr lang="en-US" sz="1400" dirty="0" smtClean="0"/>
                        <a:t>2.5.3.10.170</a:t>
                      </a:r>
                      <a:endParaRPr lang="en-US" sz="1400" dirty="0"/>
                    </a:p>
                  </a:txBody>
                  <a:tcPr marL="68580" marR="68580"/>
                </a:tc>
                <a:tc>
                  <a:txBody>
                    <a:bodyPr/>
                    <a:lstStyle/>
                    <a:p>
                      <a:r>
                        <a:rPr lang="en-US" sz="1400" dirty="0" smtClean="0"/>
                        <a:t>On chamber</a:t>
                      </a:r>
                      <a:r>
                        <a:rPr lang="en-US" sz="1400" baseline="0" dirty="0" smtClean="0"/>
                        <a:t> Electronics Manufacturing and Testing complete, ready for stack assembly</a:t>
                      </a:r>
                      <a:endParaRPr lang="en-US" sz="1400" dirty="0"/>
                    </a:p>
                  </a:txBody>
                  <a:tcPr marL="68580" marR="68580"/>
                </a:tc>
                <a:tc>
                  <a:txBody>
                    <a:bodyPr/>
                    <a:lstStyle/>
                    <a:p>
                      <a:r>
                        <a:rPr lang="en-US" sz="1400" dirty="0" smtClean="0"/>
                        <a:t>Mar 29, 2022</a:t>
                      </a:r>
                      <a:endParaRPr lang="en-US" sz="1400" dirty="0"/>
                    </a:p>
                  </a:txBody>
                  <a:tcPr marL="68580" marR="68580"/>
                </a:tc>
              </a:tr>
              <a:tr h="370840">
                <a:tc>
                  <a:txBody>
                    <a:bodyPr/>
                    <a:lstStyle/>
                    <a:p>
                      <a:r>
                        <a:rPr lang="en-US" sz="1400" dirty="0" smtClean="0"/>
                        <a:t>2.5.3.10.200</a:t>
                      </a:r>
                      <a:endParaRPr lang="en-US" sz="14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Chamber</a:t>
                      </a:r>
                      <a:r>
                        <a:rPr lang="en-US" sz="1400" baseline="0" dirty="0" smtClean="0"/>
                        <a:t> for Disk-1, Assembled, Tested and Ready for Installation</a:t>
                      </a:r>
                      <a:endParaRPr lang="en-US" sz="1400" dirty="0" smtClean="0"/>
                    </a:p>
                  </a:txBody>
                  <a:tcPr marL="68580" marR="68580"/>
                </a:tc>
                <a:tc>
                  <a:txBody>
                    <a:bodyPr/>
                    <a:lstStyle/>
                    <a:p>
                      <a:r>
                        <a:rPr lang="en-US" sz="1400" dirty="0" smtClean="0"/>
                        <a:t>May 4, 2023</a:t>
                      </a:r>
                      <a:endParaRPr lang="en-US" sz="1400" dirty="0"/>
                    </a:p>
                  </a:txBody>
                  <a:tcPr marL="68580" marR="68580"/>
                </a:tc>
              </a:tr>
              <a:tr h="370840">
                <a:tc>
                  <a:txBody>
                    <a:bodyPr/>
                    <a:lstStyle/>
                    <a:p>
                      <a:r>
                        <a:rPr lang="en-US" sz="1400" dirty="0" smtClean="0"/>
                        <a:t>2.5.3.10.210</a:t>
                      </a:r>
                      <a:endParaRPr lang="en-US" sz="1400" dirty="0"/>
                    </a:p>
                  </a:txBody>
                  <a:tcPr marL="68580" marR="68580"/>
                </a:tc>
                <a:tc>
                  <a:txBody>
                    <a:bodyPr/>
                    <a:lstStyle/>
                    <a:p>
                      <a:r>
                        <a:rPr lang="en-US" sz="1400" dirty="0" smtClean="0"/>
                        <a:t>Off-Chamber</a:t>
                      </a:r>
                      <a:r>
                        <a:rPr lang="en-US" sz="1400" baseline="0" dirty="0" smtClean="0"/>
                        <a:t> Electronics Manufacturing and Testing completed </a:t>
                      </a:r>
                      <a:endParaRPr lang="en-US" sz="1400" dirty="0"/>
                    </a:p>
                  </a:txBody>
                  <a:tcPr marL="68580" marR="68580"/>
                </a:tc>
                <a:tc>
                  <a:txBody>
                    <a:bodyPr/>
                    <a:lstStyle/>
                    <a:p>
                      <a:r>
                        <a:rPr lang="en-US" sz="1400" dirty="0" smtClean="0"/>
                        <a:t>Jun 8, 2023</a:t>
                      </a:r>
                      <a:endParaRPr lang="en-US" sz="1400" dirty="0"/>
                    </a:p>
                  </a:txBody>
                  <a:tcPr marL="68580" marR="68580"/>
                </a:tc>
              </a:tr>
              <a:tr h="370840">
                <a:tc>
                  <a:txBody>
                    <a:bodyPr/>
                    <a:lstStyle/>
                    <a:p>
                      <a:r>
                        <a:rPr lang="en-US" sz="1400" dirty="0" smtClean="0"/>
                        <a:t>2.5.3.10.225</a:t>
                      </a:r>
                      <a:endParaRPr lang="en-US" sz="1400" dirty="0"/>
                    </a:p>
                  </a:txBody>
                  <a:tcPr marL="68580" marR="68580"/>
                </a:tc>
                <a:tc>
                  <a:txBody>
                    <a:bodyPr/>
                    <a:lstStyle/>
                    <a:p>
                      <a:r>
                        <a:rPr lang="en-US" sz="1400" dirty="0" smtClean="0"/>
                        <a:t>Detector Disk 1 -Need by Date for Insertion into the New Nose</a:t>
                      </a:r>
                      <a:endParaRPr lang="en-US" sz="1400" dirty="0"/>
                    </a:p>
                  </a:txBody>
                  <a:tcPr marL="68580" marR="68580"/>
                </a:tc>
                <a:tc>
                  <a:txBody>
                    <a:bodyPr/>
                    <a:lstStyle/>
                    <a:p>
                      <a:r>
                        <a:rPr lang="en-US" sz="1400" dirty="0" smtClean="0"/>
                        <a:t>Oct 10,2023</a:t>
                      </a:r>
                      <a:endParaRPr lang="en-US" sz="1400" dirty="0"/>
                    </a:p>
                  </a:txBody>
                  <a:tcPr marL="68580" marR="68580"/>
                </a:tc>
              </a:tr>
              <a:tr h="370840">
                <a:tc>
                  <a:txBody>
                    <a:bodyPr/>
                    <a:lstStyle/>
                    <a:p>
                      <a:r>
                        <a:rPr lang="en-US" sz="1400" dirty="0" smtClean="0"/>
                        <a:t>2.5.3.10.275</a:t>
                      </a:r>
                      <a:endParaRPr lang="en-US" sz="1400" dirty="0"/>
                    </a:p>
                  </a:txBody>
                  <a:tcPr marL="68580" marR="6858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Chamber</a:t>
                      </a:r>
                      <a:r>
                        <a:rPr lang="en-US" sz="1400" baseline="0" dirty="0" smtClean="0"/>
                        <a:t> for Disk-2, Assembled, Tested and Ready for Installation</a:t>
                      </a:r>
                      <a:endParaRPr lang="en-US" sz="1400" dirty="0" smtClean="0"/>
                    </a:p>
                  </a:txBody>
                  <a:tcPr marL="68580" marR="68580"/>
                </a:tc>
                <a:tc>
                  <a:txBody>
                    <a:bodyPr/>
                    <a:lstStyle/>
                    <a:p>
                      <a:r>
                        <a:rPr lang="en-US" sz="1400" dirty="0" smtClean="0"/>
                        <a:t>May 9, 2024</a:t>
                      </a:r>
                      <a:endParaRPr lang="en-US" sz="1400" dirty="0"/>
                    </a:p>
                  </a:txBody>
                  <a:tcPr marL="68580" marR="6858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2.5.3.10.285</a:t>
                      </a:r>
                    </a:p>
                  </a:txBody>
                  <a:tcPr marL="68580" marR="68580"/>
                </a:tc>
                <a:tc>
                  <a:txBody>
                    <a:bodyPr/>
                    <a:lstStyle/>
                    <a:p>
                      <a:r>
                        <a:rPr lang="en-US" sz="1400" dirty="0" smtClean="0"/>
                        <a:t>ME0 Detector ready</a:t>
                      </a:r>
                      <a:r>
                        <a:rPr lang="en-US" sz="1400" baseline="0" dirty="0" smtClean="0"/>
                        <a:t> for installation as part of the endcap at Pt.5</a:t>
                      </a:r>
                      <a:endParaRPr lang="en-US" sz="1400" dirty="0"/>
                    </a:p>
                  </a:txBody>
                  <a:tcPr marL="68580" marR="68580"/>
                </a:tc>
                <a:tc>
                  <a:txBody>
                    <a:bodyPr/>
                    <a:lstStyle/>
                    <a:p>
                      <a:r>
                        <a:rPr lang="en-US" sz="1400" dirty="0" smtClean="0"/>
                        <a:t>May 23,</a:t>
                      </a:r>
                      <a:r>
                        <a:rPr lang="en-US" sz="1400" baseline="0" dirty="0" smtClean="0"/>
                        <a:t> 2024</a:t>
                      </a:r>
                      <a:endParaRPr lang="en-US" sz="1400" dirty="0"/>
                    </a:p>
                  </a:txBody>
                  <a:tcPr marL="68580" marR="6858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2.5.3.10.295</a:t>
                      </a:r>
                    </a:p>
                  </a:txBody>
                  <a:tcPr marL="68580" marR="68580"/>
                </a:tc>
                <a:tc>
                  <a:txBody>
                    <a:bodyPr/>
                    <a:lstStyle/>
                    <a:p>
                      <a:r>
                        <a:rPr lang="en-US" sz="1400" dirty="0" smtClean="0"/>
                        <a:t>Nose Installation at P5</a:t>
                      </a:r>
                      <a:endParaRPr lang="en-US" sz="1400" dirty="0"/>
                    </a:p>
                  </a:txBody>
                  <a:tcPr marL="68580" marR="68580"/>
                </a:tc>
                <a:tc>
                  <a:txBody>
                    <a:bodyPr/>
                    <a:lstStyle/>
                    <a:p>
                      <a:r>
                        <a:rPr lang="en-US" sz="1400" dirty="0" smtClean="0"/>
                        <a:t>Aug 1, 2025</a:t>
                      </a:r>
                      <a:endParaRPr lang="en-US" sz="1400" dirty="0"/>
                    </a:p>
                  </a:txBody>
                  <a:tcPr marL="68580" marR="68580"/>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2.5.3.10.300</a:t>
                      </a:r>
                    </a:p>
                  </a:txBody>
                  <a:tcPr marL="68580" marR="68580"/>
                </a:tc>
                <a:tc>
                  <a:txBody>
                    <a:bodyPr/>
                    <a:lstStyle/>
                    <a:p>
                      <a:r>
                        <a:rPr lang="en-US" sz="1400" dirty="0" smtClean="0"/>
                        <a:t>Full Detector Commissioning</a:t>
                      </a:r>
                      <a:r>
                        <a:rPr lang="en-US" sz="1400" baseline="0" dirty="0" smtClean="0"/>
                        <a:t> Starts</a:t>
                      </a:r>
                      <a:endParaRPr lang="en-US" sz="1400" dirty="0"/>
                    </a:p>
                  </a:txBody>
                  <a:tcPr marL="68580" marR="68580"/>
                </a:tc>
                <a:tc>
                  <a:txBody>
                    <a:bodyPr/>
                    <a:lstStyle/>
                    <a:p>
                      <a:r>
                        <a:rPr lang="en-US" sz="1400" dirty="0" smtClean="0"/>
                        <a:t>Sep</a:t>
                      </a:r>
                      <a:r>
                        <a:rPr lang="en-US" sz="1400" baseline="0" dirty="0" smtClean="0"/>
                        <a:t> 12, 2025</a:t>
                      </a:r>
                      <a:endParaRPr lang="en-US" sz="1400" dirty="0"/>
                    </a:p>
                  </a:txBody>
                  <a:tcPr marL="68580" marR="68580"/>
                </a:tc>
              </a:tr>
            </a:tbl>
          </a:graphicData>
        </a:graphic>
      </p:graphicFrame>
    </p:spTree>
    <p:extLst>
      <p:ext uri="{BB962C8B-B14F-4D97-AF65-F5344CB8AC3E}">
        <p14:creationId xmlns:p14="http://schemas.microsoft.com/office/powerpoint/2010/main" val="28595368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15</a:t>
            </a:fld>
            <a:endParaRPr lang="en-US"/>
          </a:p>
        </p:txBody>
      </p:sp>
      <p:pic>
        <p:nvPicPr>
          <p:cNvPr id="7" name="Picture 6"/>
          <p:cNvPicPr>
            <a:picLocks noChangeAspect="1"/>
          </p:cNvPicPr>
          <p:nvPr/>
        </p:nvPicPr>
        <p:blipFill>
          <a:blip r:embed="rId2"/>
          <a:stretch>
            <a:fillRect/>
          </a:stretch>
        </p:blipFill>
        <p:spPr>
          <a:xfrm>
            <a:off x="177800" y="1714500"/>
            <a:ext cx="8033581" cy="1143000"/>
          </a:xfrm>
          <a:prstGeom prst="rect">
            <a:avLst/>
          </a:prstGeom>
        </p:spPr>
      </p:pic>
    </p:spTree>
    <p:extLst>
      <p:ext uri="{BB962C8B-B14F-4D97-AF65-F5344CB8AC3E}">
        <p14:creationId xmlns:p14="http://schemas.microsoft.com/office/powerpoint/2010/main" val="3459314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p:txBody>
          <a:bodyPr/>
          <a:lstStyle/>
          <a:p>
            <a:r>
              <a:rPr lang="en-US" dirty="0" smtClean="0"/>
              <a:t>GE1/1 Installation Schedule</a:t>
            </a:r>
          </a:p>
          <a:p>
            <a:r>
              <a:rPr lang="en-US" dirty="0" smtClean="0"/>
              <a:t>GE1/1  SC Integration &amp; QC8 Tests time</a:t>
            </a:r>
          </a:p>
          <a:p>
            <a:r>
              <a:rPr lang="en-US" dirty="0" smtClean="0"/>
              <a:t>QC8 Test Stand upgrade for GE2/1 (Impact on GE1/1 tests</a:t>
            </a:r>
            <a:r>
              <a:rPr lang="en-US" dirty="0" smtClean="0"/>
              <a:t>)</a:t>
            </a:r>
          </a:p>
          <a:p>
            <a:r>
              <a:rPr lang="en-US" dirty="0" smtClean="0"/>
              <a:t>GE2/1-ME0 production sites &amp; module distribution</a:t>
            </a:r>
            <a:endParaRPr lang="en-US" dirty="0" smtClean="0"/>
          </a:p>
          <a:p>
            <a:r>
              <a:rPr lang="en-US" dirty="0" smtClean="0"/>
              <a:t>GE2/1 (TDR-Merlin) Electronic schedule</a:t>
            </a:r>
          </a:p>
          <a:p>
            <a:r>
              <a:rPr lang="en-US" dirty="0" smtClean="0"/>
              <a:t>GE2/1 Installation Schedule (Ready for installation)</a:t>
            </a:r>
          </a:p>
          <a:p>
            <a:r>
              <a:rPr lang="en-US" dirty="0" smtClean="0"/>
              <a:t>GE2/</a:t>
            </a:r>
            <a:r>
              <a:rPr lang="en-US" dirty="0"/>
              <a:t>1  </a:t>
            </a:r>
            <a:r>
              <a:rPr lang="en-US" dirty="0" smtClean="0"/>
              <a:t>Chambers </a:t>
            </a:r>
            <a:r>
              <a:rPr lang="en-US" dirty="0"/>
              <a:t>Integration &amp; QC8 Tests </a:t>
            </a:r>
            <a:r>
              <a:rPr lang="en-US" dirty="0" smtClean="0"/>
              <a:t>time</a:t>
            </a:r>
          </a:p>
          <a:p>
            <a:r>
              <a:rPr lang="en-US" dirty="0" smtClean="0"/>
              <a:t>ME0 </a:t>
            </a:r>
            <a:r>
              <a:rPr lang="en-US" dirty="0"/>
              <a:t>(TDR-Merlin) Electronic schedule</a:t>
            </a:r>
          </a:p>
          <a:p>
            <a:endParaRPr lang="en-US" dirty="0"/>
          </a:p>
          <a:p>
            <a:endParaRPr lang="en-US"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2</a:t>
            </a:fld>
            <a:endParaRPr lang="en-US"/>
          </a:p>
        </p:txBody>
      </p:sp>
    </p:spTree>
    <p:extLst>
      <p:ext uri="{BB962C8B-B14F-4D97-AF65-F5344CB8AC3E}">
        <p14:creationId xmlns:p14="http://schemas.microsoft.com/office/powerpoint/2010/main" val="33791964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GE1/1 Installation Schedule</a:t>
            </a:r>
            <a:endParaRPr lang="en-US" dirty="0"/>
          </a:p>
        </p:txBody>
      </p:sp>
      <p:sp>
        <p:nvSpPr>
          <p:cNvPr id="3" name="Content Placeholder 2"/>
          <p:cNvSpPr>
            <a:spLocks noGrp="1"/>
          </p:cNvSpPr>
          <p:nvPr>
            <p:ph idx="1"/>
          </p:nvPr>
        </p:nvSpPr>
        <p:spPr/>
        <p:txBody>
          <a:bodyPr/>
          <a:lstStyle/>
          <a:p>
            <a:r>
              <a:rPr lang="en-US" sz="1800" dirty="0" smtClean="0"/>
              <a:t>GE1/1 Chambers Installation will proceed in two separate moments:</a:t>
            </a:r>
          </a:p>
          <a:p>
            <a:r>
              <a:rPr lang="en-US" sz="1800" dirty="0" smtClean="0"/>
              <a:t>Negative </a:t>
            </a:r>
            <a:r>
              <a:rPr lang="en-US" sz="1800" dirty="0" err="1" smtClean="0"/>
              <a:t>EndCap</a:t>
            </a:r>
            <a:r>
              <a:rPr lang="en-US" sz="1800" dirty="0" smtClean="0"/>
              <a:t> 10</a:t>
            </a:r>
            <a:r>
              <a:rPr lang="en-US" sz="1800" baseline="30000" dirty="0" smtClean="0"/>
              <a:t>th</a:t>
            </a:r>
            <a:r>
              <a:rPr lang="en-US" sz="1800" dirty="0" smtClean="0"/>
              <a:t> June to 6</a:t>
            </a:r>
            <a:r>
              <a:rPr lang="en-US" sz="1800" baseline="30000" dirty="0" smtClean="0"/>
              <a:t>th</a:t>
            </a:r>
            <a:r>
              <a:rPr lang="en-US" sz="1800" dirty="0" smtClean="0"/>
              <a:t> 2019 July (4 Weeks – 20 </a:t>
            </a:r>
            <a:r>
              <a:rPr lang="en-US" sz="1800" dirty="0" err="1" smtClean="0"/>
              <a:t>w.d</a:t>
            </a:r>
            <a:r>
              <a:rPr lang="en-US" sz="1800" dirty="0" smtClean="0"/>
              <a:t>.)</a:t>
            </a:r>
          </a:p>
          <a:p>
            <a:r>
              <a:rPr lang="en-US" sz="1800" dirty="0" smtClean="0"/>
              <a:t>Positive </a:t>
            </a:r>
            <a:r>
              <a:rPr lang="en-US" sz="1800" dirty="0" err="1" smtClean="0"/>
              <a:t>EndCap</a:t>
            </a:r>
            <a:r>
              <a:rPr lang="en-US" sz="1800" dirty="0" smtClean="0"/>
              <a:t> 27</a:t>
            </a:r>
            <a:r>
              <a:rPr lang="en-US" sz="1800" baseline="30000" dirty="0" smtClean="0"/>
              <a:t>th</a:t>
            </a:r>
            <a:r>
              <a:rPr lang="en-US" sz="1800" dirty="0" smtClean="0"/>
              <a:t> Jan to 21</a:t>
            </a:r>
            <a:r>
              <a:rPr lang="en-US" sz="1800" baseline="30000" dirty="0" smtClean="0"/>
              <a:t>st</a:t>
            </a:r>
            <a:r>
              <a:rPr lang="en-US" sz="1800" dirty="0" smtClean="0"/>
              <a:t> Feb 2020 (</a:t>
            </a:r>
            <a:r>
              <a:rPr lang="en-US" sz="1800" dirty="0"/>
              <a:t>4 Weeks – 20 </a:t>
            </a:r>
            <a:r>
              <a:rPr lang="en-US" sz="1800" dirty="0" err="1"/>
              <a:t>w.d</a:t>
            </a:r>
            <a:r>
              <a:rPr lang="en-US" sz="1800" dirty="0"/>
              <a:t>.</a:t>
            </a:r>
            <a:r>
              <a:rPr lang="en-US" sz="1800" dirty="0" smtClean="0"/>
              <a:t>)</a:t>
            </a:r>
          </a:p>
          <a:p>
            <a:endParaRPr lang="en-US" dirty="0"/>
          </a:p>
        </p:txBody>
      </p:sp>
      <p:pic>
        <p:nvPicPr>
          <p:cNvPr id="4" name="Picture 3" descr="Screen Shot 2018-04-08 at 11.49.38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71600" y="2651760"/>
            <a:ext cx="5284918" cy="2997200"/>
          </a:xfrm>
          <a:prstGeom prst="rect">
            <a:avLst/>
          </a:prstGeom>
        </p:spPr>
      </p:pic>
      <p:sp>
        <p:nvSpPr>
          <p:cNvPr id="5" name="Date Placeholder 4"/>
          <p:cNvSpPr>
            <a:spLocks noGrp="1"/>
          </p:cNvSpPr>
          <p:nvPr>
            <p:ph type="dt" sz="half" idx="10"/>
          </p:nvPr>
        </p:nvSpPr>
        <p:spPr/>
        <p:txBody>
          <a:bodyPr/>
          <a:lstStyle/>
          <a:p>
            <a:r>
              <a:rPr lang="en-US" smtClean="0"/>
              <a:t>10th Apr 2019</a:t>
            </a:r>
            <a:endParaRPr lang="en-US"/>
          </a:p>
        </p:txBody>
      </p:sp>
      <p:sp>
        <p:nvSpPr>
          <p:cNvPr id="6" name="Footer Placeholder 5"/>
          <p:cNvSpPr>
            <a:spLocks noGrp="1"/>
          </p:cNvSpPr>
          <p:nvPr>
            <p:ph type="ftr" sz="quarter" idx="11"/>
          </p:nvPr>
        </p:nvSpPr>
        <p:spPr/>
        <p:txBody>
          <a:bodyPr/>
          <a:lstStyle/>
          <a:p>
            <a:r>
              <a:rPr lang="en-US" smtClean="0"/>
              <a:t>CMS CSC/GEM Forward Muon Upgrade Workshop (CLL Texas)</a:t>
            </a:r>
            <a:endParaRPr lang="en-US"/>
          </a:p>
        </p:txBody>
      </p:sp>
      <p:sp>
        <p:nvSpPr>
          <p:cNvPr id="7" name="Slide Number Placeholder 6"/>
          <p:cNvSpPr>
            <a:spLocks noGrp="1"/>
          </p:cNvSpPr>
          <p:nvPr>
            <p:ph type="sldNum" sz="quarter" idx="12"/>
          </p:nvPr>
        </p:nvSpPr>
        <p:spPr/>
        <p:txBody>
          <a:bodyPr/>
          <a:lstStyle/>
          <a:p>
            <a:fld id="{6E2D2B3B-882E-40F3-A32F-6DD516915044}" type="slidenum">
              <a:rPr lang="en-US" smtClean="0"/>
              <a:pPr/>
              <a:t>3</a:t>
            </a:fld>
            <a:endParaRPr lang="en-US"/>
          </a:p>
        </p:txBody>
      </p:sp>
      <p:sp>
        <p:nvSpPr>
          <p:cNvPr id="8" name="Content Placeholder 2"/>
          <p:cNvSpPr txBox="1">
            <a:spLocks/>
          </p:cNvSpPr>
          <p:nvPr/>
        </p:nvSpPr>
        <p:spPr>
          <a:xfrm>
            <a:off x="303056" y="5833535"/>
            <a:ext cx="7723345" cy="855131"/>
          </a:xfrm>
          <a:prstGeom prst="rect">
            <a:avLst/>
          </a:prstGeom>
        </p:spPr>
        <p:txBody>
          <a:bodyPr vert="horz" lIns="91440" tIns="45720" rIns="91440" bIns="45720" rtlCol="0">
            <a:normAutofit fontScale="85000" lnSpcReduction="10000"/>
          </a:bodyPr>
          <a:lst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a:lstStyle>
          <a:p>
            <a:r>
              <a:rPr lang="en-US" dirty="0" smtClean="0"/>
              <a:t>Negative </a:t>
            </a:r>
            <a:r>
              <a:rPr lang="en-US" dirty="0" err="1" smtClean="0"/>
              <a:t>EndCap</a:t>
            </a:r>
            <a:r>
              <a:rPr lang="en-US" dirty="0" smtClean="0"/>
              <a:t>: ready for installation End Feb 2018 (No date in Merlin)</a:t>
            </a:r>
          </a:p>
          <a:p>
            <a:r>
              <a:rPr lang="en-US" dirty="0" smtClean="0"/>
              <a:t>Positive </a:t>
            </a:r>
            <a:r>
              <a:rPr lang="en-US" dirty="0" err="1" smtClean="0"/>
              <a:t>EndCap</a:t>
            </a:r>
            <a:r>
              <a:rPr lang="en-US" dirty="0" smtClean="0"/>
              <a:t>: </a:t>
            </a:r>
            <a:r>
              <a:rPr lang="en-US" dirty="0"/>
              <a:t>r</a:t>
            </a:r>
            <a:r>
              <a:rPr lang="en-US" dirty="0" smtClean="0"/>
              <a:t>eady for installation End Aug 2019 </a:t>
            </a:r>
            <a:r>
              <a:rPr lang="en-US" dirty="0"/>
              <a:t>(No date in Merlin)</a:t>
            </a:r>
          </a:p>
          <a:p>
            <a:endParaRPr lang="en-US" dirty="0" smtClean="0"/>
          </a:p>
          <a:p>
            <a:endParaRPr lang="en-US" dirty="0"/>
          </a:p>
        </p:txBody>
      </p:sp>
    </p:spTree>
    <p:extLst>
      <p:ext uri="{BB962C8B-B14F-4D97-AF65-F5344CB8AC3E}">
        <p14:creationId xmlns:p14="http://schemas.microsoft.com/office/powerpoint/2010/main" val="1837482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500" dirty="0" smtClean="0"/>
              <a:t>GE1/1 SC Integration and QC8 Tests time</a:t>
            </a:r>
            <a:endParaRPr lang="en-US" sz="3500"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4</a:t>
            </a:fld>
            <a:endParaRPr lang="en-US"/>
          </a:p>
        </p:txBody>
      </p:sp>
      <p:sp>
        <p:nvSpPr>
          <p:cNvPr id="8" name="Content Placeholder 2"/>
          <p:cNvSpPr>
            <a:spLocks noGrp="1"/>
          </p:cNvSpPr>
          <p:nvPr>
            <p:ph idx="1"/>
          </p:nvPr>
        </p:nvSpPr>
        <p:spPr>
          <a:xfrm>
            <a:off x="457200" y="1600200"/>
            <a:ext cx="7620000" cy="4800600"/>
          </a:xfrm>
        </p:spPr>
        <p:txBody>
          <a:bodyPr>
            <a:normAutofit fontScale="92500" lnSpcReduction="10000"/>
          </a:bodyPr>
          <a:lstStyle/>
          <a:p>
            <a:r>
              <a:rPr lang="en-US" sz="1800" dirty="0" smtClean="0"/>
              <a:t>Expected at CERN by beginning of May:</a:t>
            </a:r>
          </a:p>
          <a:p>
            <a:pPr lvl="1"/>
            <a:r>
              <a:rPr lang="en-US" sz="1600" dirty="0" smtClean="0"/>
              <a:t>140 VFAT3 </a:t>
            </a:r>
          </a:p>
          <a:p>
            <a:pPr lvl="1"/>
            <a:r>
              <a:rPr lang="en-US" sz="1600" dirty="0" smtClean="0"/>
              <a:t>10 </a:t>
            </a:r>
            <a:r>
              <a:rPr lang="en-US" sz="1600" dirty="0"/>
              <a:t>GEBv3-S, 6 GEBv3-L and 6 </a:t>
            </a:r>
            <a:r>
              <a:rPr lang="en-US" sz="1600" dirty="0" smtClean="0"/>
              <a:t>OH</a:t>
            </a:r>
            <a:r>
              <a:rPr lang="en-US" sz="1600" dirty="0"/>
              <a:t> </a:t>
            </a:r>
            <a:endParaRPr lang="en-US" sz="1600" dirty="0" smtClean="0"/>
          </a:p>
          <a:p>
            <a:r>
              <a:rPr lang="en-US" sz="1800" dirty="0" smtClean="0"/>
              <a:t>Expected </a:t>
            </a:r>
            <a:r>
              <a:rPr lang="en-US" sz="1800" dirty="0"/>
              <a:t>at CERN </a:t>
            </a:r>
            <a:r>
              <a:rPr lang="en-US" sz="1800" dirty="0" smtClean="0"/>
              <a:t>in June :</a:t>
            </a:r>
          </a:p>
          <a:p>
            <a:pPr lvl="1"/>
            <a:r>
              <a:rPr lang="en-US" sz="1600" dirty="0"/>
              <a:t>10 pieces of each GEB and 20 OH</a:t>
            </a:r>
          </a:p>
          <a:p>
            <a:pPr lvl="1"/>
            <a:r>
              <a:rPr lang="en-US" sz="1600" dirty="0"/>
              <a:t>1000 VFAT3 </a:t>
            </a:r>
            <a:r>
              <a:rPr lang="en-US" sz="1600" dirty="0" smtClean="0"/>
              <a:t>Hybrids</a:t>
            </a:r>
          </a:p>
          <a:p>
            <a:r>
              <a:rPr lang="en-US" sz="1800" dirty="0" smtClean="0"/>
              <a:t>From July</a:t>
            </a:r>
            <a:endParaRPr lang="en-US" sz="1800" dirty="0"/>
          </a:p>
          <a:p>
            <a:pPr lvl="1"/>
            <a:r>
              <a:rPr lang="en-US" sz="1600" dirty="0"/>
              <a:t>F</a:t>
            </a:r>
            <a:r>
              <a:rPr lang="en-US" sz="1600" dirty="0" smtClean="0"/>
              <a:t>ull </a:t>
            </a:r>
            <a:r>
              <a:rPr lang="en-US" sz="1600" dirty="0"/>
              <a:t>speed: 10 GEBv3-S, 10 GEBv3-L and 40 </a:t>
            </a:r>
            <a:r>
              <a:rPr lang="en-US" sz="1600" dirty="0" smtClean="0"/>
              <a:t>OH</a:t>
            </a:r>
          </a:p>
          <a:p>
            <a:endParaRPr lang="en-US" sz="1800" dirty="0"/>
          </a:p>
          <a:p>
            <a:r>
              <a:rPr lang="en-US" sz="1800" dirty="0" smtClean="0"/>
              <a:t>Mechanical assembly will take 2 days for each SC</a:t>
            </a:r>
          </a:p>
          <a:p>
            <a:r>
              <a:rPr lang="en-US" sz="1800" dirty="0" smtClean="0"/>
              <a:t>Expect to assemble 2 SC + ½ SC by end of May (3</a:t>
            </a:r>
            <a:r>
              <a:rPr lang="en-US" sz="1800" baseline="30000" dirty="0" smtClean="0"/>
              <a:t>rd</a:t>
            </a:r>
            <a:r>
              <a:rPr lang="en-US" sz="1800" dirty="0" smtClean="0"/>
              <a:t> SC to be completed as soon as the missing VFAT will arrive), than 3 SC in June and 4 SC/month till Aug, from September Full Speed 8 SC/months</a:t>
            </a:r>
          </a:p>
          <a:p>
            <a:r>
              <a:rPr lang="en-US" sz="1800" dirty="0" smtClean="0"/>
              <a:t>QC8 Test test designed to host up to 15 SC in parallel, to be completed by end of May, during the SC production phase SC can be under QC8 Test up to ~ 2 months</a:t>
            </a:r>
          </a:p>
          <a:p>
            <a:r>
              <a:rPr lang="en-US" sz="1800" dirty="0" smtClean="0"/>
              <a:t>38 SC expected to be assembled by Dec 2018, second nose assembled by end of Apr 2019</a:t>
            </a:r>
          </a:p>
          <a:p>
            <a:endParaRPr lang="en-US" sz="1800" dirty="0" smtClean="0"/>
          </a:p>
          <a:p>
            <a:endParaRPr lang="en-US" sz="1800" dirty="0" smtClean="0"/>
          </a:p>
          <a:p>
            <a:endParaRPr lang="en-US" sz="1800" dirty="0" smtClean="0"/>
          </a:p>
          <a:p>
            <a:endParaRPr lang="en-US" dirty="0"/>
          </a:p>
        </p:txBody>
      </p:sp>
    </p:spTree>
    <p:extLst>
      <p:ext uri="{BB962C8B-B14F-4D97-AF65-F5344CB8AC3E}">
        <p14:creationId xmlns:p14="http://schemas.microsoft.com/office/powerpoint/2010/main" val="1868437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QC8 Test Stand upgrade for GE2/1</a:t>
            </a:r>
            <a:endParaRPr lang="en-US" sz="4000"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5</a:t>
            </a:fld>
            <a:endParaRPr lang="en-US"/>
          </a:p>
        </p:txBody>
      </p:sp>
      <p:pic>
        <p:nvPicPr>
          <p:cNvPr id="7" name="Picture 6" descr="Screen Shot 2018-04-08 at 2.10.50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05207" y="2698476"/>
            <a:ext cx="4573012" cy="3342146"/>
          </a:xfrm>
          <a:prstGeom prst="rect">
            <a:avLst/>
          </a:prstGeom>
        </p:spPr>
      </p:pic>
      <p:sp>
        <p:nvSpPr>
          <p:cNvPr id="8" name="Rectangle 7"/>
          <p:cNvSpPr/>
          <p:nvPr/>
        </p:nvSpPr>
        <p:spPr>
          <a:xfrm>
            <a:off x="457200" y="1663438"/>
            <a:ext cx="7620000" cy="646331"/>
          </a:xfrm>
          <a:prstGeom prst="rect">
            <a:avLst/>
          </a:prstGeom>
        </p:spPr>
        <p:txBody>
          <a:bodyPr wrap="square">
            <a:spAutoFit/>
          </a:bodyPr>
          <a:lstStyle/>
          <a:p>
            <a:r>
              <a:rPr lang="en-US" dirty="0"/>
              <a:t>From Apr 2019, QC8 capacity will be reduced to 12 GE1/1 SC to allow for first GE2/1 tests at CERN</a:t>
            </a:r>
          </a:p>
        </p:txBody>
      </p:sp>
      <p:sp>
        <p:nvSpPr>
          <p:cNvPr id="9" name="TextBox 8"/>
          <p:cNvSpPr txBox="1"/>
          <p:nvPr/>
        </p:nvSpPr>
        <p:spPr>
          <a:xfrm>
            <a:off x="331918" y="3549854"/>
            <a:ext cx="3117150" cy="1200329"/>
          </a:xfrm>
          <a:prstGeom prst="rect">
            <a:avLst/>
          </a:prstGeom>
          <a:noFill/>
        </p:spPr>
        <p:txBody>
          <a:bodyPr wrap="square" rtlCol="0">
            <a:spAutoFit/>
          </a:bodyPr>
          <a:lstStyle/>
          <a:p>
            <a:r>
              <a:rPr lang="en-US" dirty="0"/>
              <a:t>L</a:t>
            </a:r>
            <a:r>
              <a:rPr lang="en-US" dirty="0" smtClean="0"/>
              <a:t>ayer of the QC8 test stand to be used for first electronic integration tests at CERN from April 2019</a:t>
            </a:r>
            <a:endParaRPr lang="en-US" dirty="0"/>
          </a:p>
        </p:txBody>
      </p:sp>
      <p:cxnSp>
        <p:nvCxnSpPr>
          <p:cNvPr id="11" name="Straight Arrow Connector 10"/>
          <p:cNvCxnSpPr/>
          <p:nvPr/>
        </p:nvCxnSpPr>
        <p:spPr>
          <a:xfrm>
            <a:off x="3605207" y="3751878"/>
            <a:ext cx="1229261" cy="1443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58092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1411" y="274638"/>
            <a:ext cx="8012964" cy="1143000"/>
          </a:xfrm>
        </p:spPr>
        <p:txBody>
          <a:bodyPr/>
          <a:lstStyle/>
          <a:p>
            <a:r>
              <a:rPr lang="en-US" sz="3600" dirty="0" smtClean="0"/>
              <a:t>GE2/1 –ME0 modules for production sites</a:t>
            </a:r>
            <a:endParaRPr lang="en-US" sz="3600"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6</a:t>
            </a:fld>
            <a:endParaRPr lang="en-US"/>
          </a:p>
        </p:txBody>
      </p:sp>
      <p:sp>
        <p:nvSpPr>
          <p:cNvPr id="7" name="TextBox 6"/>
          <p:cNvSpPr txBox="1"/>
          <p:nvPr/>
        </p:nvSpPr>
        <p:spPr>
          <a:xfrm>
            <a:off x="457200" y="1426509"/>
            <a:ext cx="4295911" cy="3539431"/>
          </a:xfrm>
          <a:prstGeom prst="rect">
            <a:avLst/>
          </a:prstGeom>
          <a:noFill/>
        </p:spPr>
        <p:txBody>
          <a:bodyPr wrap="square" rtlCol="0">
            <a:spAutoFit/>
          </a:bodyPr>
          <a:lstStyle/>
          <a:p>
            <a:r>
              <a:rPr lang="en-US" sz="1400" b="1" dirty="0" smtClean="0">
                <a:solidFill>
                  <a:srgbClr val="FF6600"/>
                </a:solidFill>
              </a:rPr>
              <a:t>GE2/1 – ME0 assembly module will be distribute between several assembly sites, actually  the schedule is built with the assumption  of </a:t>
            </a:r>
            <a:r>
              <a:rPr lang="en-US" sz="1400" b="1" dirty="0" smtClean="0">
                <a:solidFill>
                  <a:srgbClr val="FF6600"/>
                </a:solidFill>
              </a:rPr>
              <a:t>4 </a:t>
            </a:r>
            <a:r>
              <a:rPr lang="en-US" sz="1400" b="1" dirty="0" smtClean="0">
                <a:solidFill>
                  <a:srgbClr val="FF6600"/>
                </a:solidFill>
              </a:rPr>
              <a:t>production sites </a:t>
            </a:r>
          </a:p>
          <a:p>
            <a:endParaRPr lang="en-US" sz="1400" dirty="0"/>
          </a:p>
          <a:p>
            <a:r>
              <a:rPr lang="en-US" sz="1400" b="1" dirty="0" smtClean="0">
                <a:solidFill>
                  <a:srgbClr val="FF0000"/>
                </a:solidFill>
              </a:rPr>
              <a:t>Each assembly site is expected to take care of 72 GE2/1 modules and 54 ME0 </a:t>
            </a:r>
            <a:r>
              <a:rPr lang="en-US" sz="1400" b="1" dirty="0" smtClean="0">
                <a:solidFill>
                  <a:srgbClr val="FF0000"/>
                </a:solidFill>
              </a:rPr>
              <a:t>modules</a:t>
            </a:r>
            <a:endParaRPr lang="en-US" sz="1400" b="1" dirty="0" smtClean="0">
              <a:solidFill>
                <a:srgbClr val="0000FF"/>
              </a:solidFill>
            </a:endParaRPr>
          </a:p>
          <a:p>
            <a:endParaRPr lang="en-US" sz="1400" dirty="0"/>
          </a:p>
          <a:p>
            <a:r>
              <a:rPr lang="en-US" sz="1400" b="1" dirty="0" smtClean="0">
                <a:solidFill>
                  <a:srgbClr val="008000"/>
                </a:solidFill>
              </a:rPr>
              <a:t>The time allocated in the schedule for the production of each batch of GE2/1-ME0 modules has been tuned on the experience of GE1/1 assembly pace adding the time needed for the shipment of the module components and receive back the assembled module</a:t>
            </a:r>
          </a:p>
          <a:p>
            <a:endParaRPr lang="en-US" sz="1400" b="1" dirty="0">
              <a:solidFill>
                <a:srgbClr val="008000"/>
              </a:solidFill>
            </a:endParaRPr>
          </a:p>
          <a:p>
            <a:r>
              <a:rPr lang="en-US" sz="1400" b="1" dirty="0" smtClean="0">
                <a:solidFill>
                  <a:srgbClr val="660066"/>
                </a:solidFill>
              </a:rPr>
              <a:t>Additional production site are under evaluation for the production these can speed up the module production rate</a:t>
            </a:r>
          </a:p>
        </p:txBody>
      </p:sp>
      <p:graphicFrame>
        <p:nvGraphicFramePr>
          <p:cNvPr id="8" name="Table 7"/>
          <p:cNvGraphicFramePr>
            <a:graphicFrameLocks noGrp="1"/>
          </p:cNvGraphicFramePr>
          <p:nvPr>
            <p:extLst>
              <p:ext uri="{D42A27DB-BD31-4B8C-83A1-F6EECF244321}">
                <p14:modId xmlns:p14="http://schemas.microsoft.com/office/powerpoint/2010/main" val="573559803"/>
              </p:ext>
            </p:extLst>
          </p:nvPr>
        </p:nvGraphicFramePr>
        <p:xfrm>
          <a:off x="4994096" y="1452836"/>
          <a:ext cx="2922408" cy="3444239"/>
        </p:xfrm>
        <a:graphic>
          <a:graphicData uri="http://schemas.openxmlformats.org/drawingml/2006/table">
            <a:tbl>
              <a:tblPr firstRow="1" bandRow="1">
                <a:tableStyleId>{3C2FFA5D-87B4-456A-9821-1D502468CF0F}</a:tableStyleId>
              </a:tblPr>
              <a:tblGrid>
                <a:gridCol w="808919"/>
                <a:gridCol w="972068"/>
                <a:gridCol w="1141421"/>
              </a:tblGrid>
              <a:tr h="370840">
                <a:tc>
                  <a:txBody>
                    <a:bodyPr/>
                    <a:lstStyle/>
                    <a:p>
                      <a:r>
                        <a:rPr lang="en-US" sz="1400" b="1" dirty="0" smtClean="0"/>
                        <a:t>Prod site</a:t>
                      </a:r>
                      <a:endParaRPr lang="en-US" sz="1400" b="1" dirty="0"/>
                    </a:p>
                  </a:txBody>
                  <a:tcPr/>
                </a:tc>
                <a:tc>
                  <a:txBody>
                    <a:bodyPr/>
                    <a:lstStyle/>
                    <a:p>
                      <a:r>
                        <a:rPr lang="en-US" sz="1400" b="1" dirty="0" smtClean="0"/>
                        <a:t>GE2/1</a:t>
                      </a:r>
                      <a:endParaRPr lang="en-US" sz="1400" b="1" dirty="0"/>
                    </a:p>
                  </a:txBody>
                  <a:tcPr/>
                </a:tc>
                <a:tc>
                  <a:txBody>
                    <a:bodyPr/>
                    <a:lstStyle/>
                    <a:p>
                      <a:r>
                        <a:rPr lang="en-US" sz="1400" b="1" dirty="0" smtClean="0"/>
                        <a:t>ME0 </a:t>
                      </a:r>
                      <a:endParaRPr lang="en-US" sz="1400" b="1" dirty="0"/>
                    </a:p>
                  </a:txBody>
                  <a:tcPr/>
                </a:tc>
              </a:tr>
              <a:tr h="370840">
                <a:tc>
                  <a:txBody>
                    <a:bodyPr/>
                    <a:lstStyle/>
                    <a:p>
                      <a:r>
                        <a:rPr lang="en-US" sz="1400" b="1" dirty="0" smtClean="0"/>
                        <a:t>#1</a:t>
                      </a:r>
                      <a:endParaRPr lang="en-US" sz="1400" b="1" dirty="0"/>
                    </a:p>
                  </a:txBody>
                  <a:tcPr/>
                </a:tc>
                <a:tc>
                  <a:txBody>
                    <a:bodyPr/>
                    <a:lstStyle/>
                    <a:p>
                      <a:r>
                        <a:rPr lang="en-US" sz="1400" b="1" dirty="0" smtClean="0"/>
                        <a:t>M1</a:t>
                      </a:r>
                      <a:r>
                        <a:rPr lang="en-US" sz="1400" b="1" baseline="0" dirty="0" smtClean="0"/>
                        <a:t> </a:t>
                      </a:r>
                      <a:r>
                        <a:rPr lang="en-US" sz="1400" b="1" dirty="0" smtClean="0"/>
                        <a:t>(72 modules)</a:t>
                      </a:r>
                      <a:endParaRPr lang="en-US" sz="1400" b="1" dirty="0"/>
                    </a:p>
                  </a:txBody>
                  <a:tcPr/>
                </a:tc>
                <a:tc>
                  <a:txBody>
                    <a:bodyPr/>
                    <a:lstStyle/>
                    <a:p>
                      <a:r>
                        <a:rPr lang="en-US" sz="1400" b="1" dirty="0" smtClean="0"/>
                        <a:t>54 modules</a:t>
                      </a:r>
                      <a:r>
                        <a:rPr lang="en-US" sz="1400" b="1" baseline="0" dirty="0" smtClean="0"/>
                        <a:t> (1/4 total prod.)</a:t>
                      </a:r>
                      <a:endParaRPr lang="en-US" sz="1400" b="1" dirty="0"/>
                    </a:p>
                  </a:txBody>
                  <a:tcPr/>
                </a:tc>
              </a:tr>
              <a:tr h="370840">
                <a:tc>
                  <a:txBody>
                    <a:bodyPr/>
                    <a:lstStyle/>
                    <a:p>
                      <a:r>
                        <a:rPr lang="en-US" sz="1400" b="1" dirty="0" smtClean="0"/>
                        <a:t>#2</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M2 (72 modules)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54 modules</a:t>
                      </a:r>
                      <a:r>
                        <a:rPr lang="en-US" sz="1400" b="1" baseline="0" dirty="0" smtClean="0"/>
                        <a:t> (1/4 total prod.)</a:t>
                      </a:r>
                      <a:endParaRPr lang="en-US" sz="1400" b="1" dirty="0" smtClean="0"/>
                    </a:p>
                  </a:txBody>
                  <a:tcPr/>
                </a:tc>
              </a:tr>
              <a:tr h="370840">
                <a:tc>
                  <a:txBody>
                    <a:bodyPr/>
                    <a:lstStyle/>
                    <a:p>
                      <a:r>
                        <a:rPr lang="en-US" sz="1400" b="1" dirty="0" smtClean="0"/>
                        <a:t>#3</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M3 (72 modules)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54 modules</a:t>
                      </a:r>
                      <a:r>
                        <a:rPr lang="en-US" sz="1400" b="1" baseline="0" dirty="0" smtClean="0"/>
                        <a:t> (1/4 total prod.)</a:t>
                      </a:r>
                      <a:endParaRPr lang="en-US" sz="1400" b="1" dirty="0" smtClean="0"/>
                    </a:p>
                  </a:txBody>
                  <a:tcPr/>
                </a:tc>
              </a:tr>
              <a:tr h="370840">
                <a:tc>
                  <a:txBody>
                    <a:bodyPr/>
                    <a:lstStyle/>
                    <a:p>
                      <a:r>
                        <a:rPr lang="en-US" sz="1400" b="1" dirty="0" smtClean="0"/>
                        <a:t>#4</a:t>
                      </a:r>
                      <a:endParaRPr lang="en-US" sz="14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M4</a:t>
                      </a:r>
                      <a:r>
                        <a:rPr lang="en-US" sz="1400" b="1" baseline="0" dirty="0" smtClean="0"/>
                        <a:t> </a:t>
                      </a:r>
                      <a:r>
                        <a:rPr lang="en-US" sz="1400" b="1" dirty="0" smtClean="0"/>
                        <a:t>(72 modules)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54 modules</a:t>
                      </a:r>
                      <a:r>
                        <a:rPr lang="en-US" sz="1400" b="1" baseline="0" dirty="0" smtClean="0"/>
                        <a:t> (1/4 total prod.)</a:t>
                      </a:r>
                      <a:endParaRPr lang="en-US" sz="1400" b="1" dirty="0" smtClean="0"/>
                    </a:p>
                  </a:txBody>
                  <a:tcPr/>
                </a:tc>
              </a:tr>
            </a:tbl>
          </a:graphicData>
        </a:graphic>
      </p:graphicFrame>
      <p:sp>
        <p:nvSpPr>
          <p:cNvPr id="9" name="TextBox 8"/>
          <p:cNvSpPr txBox="1"/>
          <p:nvPr/>
        </p:nvSpPr>
        <p:spPr>
          <a:xfrm>
            <a:off x="321411" y="5254865"/>
            <a:ext cx="8012964" cy="1569660"/>
          </a:xfrm>
          <a:prstGeom prst="rect">
            <a:avLst/>
          </a:prstGeom>
          <a:noFill/>
        </p:spPr>
        <p:txBody>
          <a:bodyPr wrap="square" rtlCol="0">
            <a:spAutoFit/>
          </a:bodyPr>
          <a:lstStyle/>
          <a:p>
            <a:pPr marL="285750" indent="-285750">
              <a:buFont typeface="Arial"/>
              <a:buChar char="•"/>
            </a:pPr>
            <a:r>
              <a:rPr lang="en-US" sz="1600" i="1" dirty="0" smtClean="0"/>
              <a:t>No overlap in assembly/test phases in all production sites are presents</a:t>
            </a:r>
          </a:p>
          <a:p>
            <a:pPr marL="285750" indent="-285750">
              <a:buFont typeface="Arial"/>
              <a:buChar char="•"/>
            </a:pPr>
            <a:r>
              <a:rPr lang="en-US" sz="1600" i="1" dirty="0" smtClean="0"/>
              <a:t>The GE1/1 module assembly will end by 2018  Summer, well in advance of the start of GE2/1 module assembly</a:t>
            </a:r>
          </a:p>
          <a:p>
            <a:pPr marL="285750" indent="-285750">
              <a:buFont typeface="Arial"/>
              <a:buChar char="•"/>
            </a:pPr>
            <a:r>
              <a:rPr lang="en-US" sz="1600" i="1" dirty="0" smtClean="0"/>
              <a:t>GE2/1 assembly modules phase is expected to be concluded by 7</a:t>
            </a:r>
            <a:r>
              <a:rPr lang="en-US" sz="1600" i="1" baseline="30000" dirty="0" smtClean="0"/>
              <a:t>th</a:t>
            </a:r>
            <a:r>
              <a:rPr lang="en-US" sz="1600" i="1" dirty="0" smtClean="0"/>
              <a:t> Jan 2022 and the ME0 assembly is expected to start on 3</a:t>
            </a:r>
            <a:r>
              <a:rPr lang="en-US" sz="1600" i="1" baseline="30000" dirty="0" smtClean="0"/>
              <a:t>rd</a:t>
            </a:r>
            <a:r>
              <a:rPr lang="en-US" sz="1600" i="1" dirty="0" smtClean="0"/>
              <a:t> June 2022  (4 months of float plus the intrinsic float accounted for each module assembly)</a:t>
            </a:r>
            <a:endParaRPr lang="en-US" sz="1600" i="1" dirty="0"/>
          </a:p>
        </p:txBody>
      </p:sp>
    </p:spTree>
    <p:extLst>
      <p:ext uri="{BB962C8B-B14F-4D97-AF65-F5344CB8AC3E}">
        <p14:creationId xmlns:p14="http://schemas.microsoft.com/office/powerpoint/2010/main" val="3886238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GE2/1 Schedule Overview</a:t>
            </a:r>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7</a:t>
            </a:fld>
            <a:endParaRPr lang="en-US"/>
          </a:p>
        </p:txBody>
      </p:sp>
      <p:pic>
        <p:nvPicPr>
          <p:cNvPr id="7" name="Picture 6" descr="Screen Shot 2018-04-09 at 8.57.22 A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03256"/>
            <a:ext cx="9144000" cy="3576744"/>
          </a:xfrm>
          <a:prstGeom prst="rect">
            <a:avLst/>
          </a:prstGeom>
        </p:spPr>
      </p:pic>
      <p:graphicFrame>
        <p:nvGraphicFramePr>
          <p:cNvPr id="8" name="Table 7"/>
          <p:cNvGraphicFramePr>
            <a:graphicFrameLocks noGrp="1"/>
          </p:cNvGraphicFramePr>
          <p:nvPr>
            <p:extLst>
              <p:ext uri="{D42A27DB-BD31-4B8C-83A1-F6EECF244321}">
                <p14:modId xmlns:p14="http://schemas.microsoft.com/office/powerpoint/2010/main" val="2133591591"/>
              </p:ext>
            </p:extLst>
          </p:nvPr>
        </p:nvGraphicFramePr>
        <p:xfrm>
          <a:off x="457200" y="5508978"/>
          <a:ext cx="7768612" cy="1172250"/>
        </p:xfrm>
        <a:graphic>
          <a:graphicData uri="http://schemas.openxmlformats.org/drawingml/2006/table">
            <a:tbl>
              <a:tblPr/>
              <a:tblGrid>
                <a:gridCol w="1005350"/>
                <a:gridCol w="4511987"/>
                <a:gridCol w="1096775"/>
                <a:gridCol w="1154500"/>
              </a:tblGrid>
              <a:tr h="195375">
                <a:tc>
                  <a:txBody>
                    <a:bodyPr/>
                    <a:lstStyle/>
                    <a:p>
                      <a:pPr algn="l" fontAlgn="b"/>
                      <a:r>
                        <a:rPr lang="en-US" sz="1200" b="1" i="0" u="none" strike="noStrike" dirty="0">
                          <a:solidFill>
                            <a:srgbClr val="0432FF"/>
                          </a:solidFill>
                          <a:effectLst/>
                          <a:latin typeface="Calibri"/>
                        </a:rPr>
                        <a:t>2.5.2.5.6.1</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81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1200" b="1" i="0" u="none" strike="noStrike" dirty="0">
                          <a:solidFill>
                            <a:srgbClr val="0432FF"/>
                          </a:solidFill>
                          <a:effectLst/>
                          <a:latin typeface="Calibri"/>
                        </a:rPr>
                        <a:t>GE2/1 Disk 1: Move chambers from 904 to P5</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81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200" b="1" i="0" u="none" strike="noStrike">
                          <a:solidFill>
                            <a:srgbClr val="0432FF"/>
                          </a:solidFill>
                          <a:effectLst/>
                          <a:latin typeface="Calibri"/>
                        </a:rPr>
                        <a:t>10-Feb-22</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381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200" b="1" i="0" u="none" strike="noStrike" dirty="0">
                          <a:solidFill>
                            <a:srgbClr val="0432FF"/>
                          </a:solidFill>
                          <a:effectLst/>
                          <a:latin typeface="Calibri"/>
                        </a:rPr>
                        <a:t>2-Mar-22</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381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5375">
                <a:tc>
                  <a:txBody>
                    <a:bodyPr/>
                    <a:lstStyle/>
                    <a:p>
                      <a:pPr algn="l" fontAlgn="b"/>
                      <a:r>
                        <a:rPr lang="en-US" sz="1200" b="1" i="0" u="none" strike="noStrike" dirty="0">
                          <a:solidFill>
                            <a:srgbClr val="0432FF"/>
                          </a:solidFill>
                          <a:effectLst/>
                          <a:latin typeface="Calibri"/>
                        </a:rPr>
                        <a:t>2.5.2.5.6.2</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l" fontAlgn="b"/>
                      <a:r>
                        <a:rPr lang="en-US" sz="1200" b="1" i="0" u="none" strike="noStrike" dirty="0">
                          <a:solidFill>
                            <a:srgbClr val="0432FF"/>
                          </a:solidFill>
                          <a:effectLst/>
                          <a:latin typeface="Calibri"/>
                        </a:rPr>
                        <a:t>GE2/1 Disk 1 Chamber Installation</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r" fontAlgn="b"/>
                      <a:r>
                        <a:rPr lang="en-US" sz="1200" b="1" i="0" u="none" strike="noStrike" dirty="0">
                          <a:solidFill>
                            <a:srgbClr val="0432FF"/>
                          </a:solidFill>
                          <a:effectLst/>
                          <a:latin typeface="Calibri"/>
                        </a:rPr>
                        <a:t>15-Feb-22</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r" fontAlgn="b"/>
                      <a:r>
                        <a:rPr lang="en-US" sz="1200" b="1" i="0" u="none" strike="noStrike" dirty="0">
                          <a:solidFill>
                            <a:srgbClr val="0432FF"/>
                          </a:solidFill>
                          <a:effectLst/>
                          <a:latin typeface="Calibri"/>
                        </a:rPr>
                        <a:t>7-Mar-22</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r h="195375">
                <a:tc>
                  <a:txBody>
                    <a:bodyPr/>
                    <a:lstStyle/>
                    <a:p>
                      <a:pPr algn="l" fontAlgn="b"/>
                      <a:r>
                        <a:rPr lang="en-US" sz="1200" b="1" i="0" u="none" strike="noStrike" dirty="0">
                          <a:solidFill>
                            <a:srgbClr val="0432FF"/>
                          </a:solidFill>
                          <a:effectLst/>
                          <a:latin typeface="Calibri"/>
                        </a:rPr>
                        <a:t>2.5.2.5.6.3</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l" fontAlgn="b"/>
                      <a:r>
                        <a:rPr lang="en-US" sz="1200" b="1" i="0" u="none" strike="noStrike" dirty="0">
                          <a:solidFill>
                            <a:srgbClr val="0432FF"/>
                          </a:solidFill>
                          <a:effectLst/>
                          <a:latin typeface="Calibri"/>
                        </a:rPr>
                        <a:t>GE2/1 Disk 1 Chamber Services Connection and Testing</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sz="1200" b="1" i="0" u="none" strike="noStrike" dirty="0">
                          <a:solidFill>
                            <a:srgbClr val="0432FF"/>
                          </a:solidFill>
                          <a:effectLst/>
                          <a:latin typeface="Calibri"/>
                        </a:rPr>
                        <a:t>17-Feb-22</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sz="1200" b="1" i="0" u="none" strike="noStrike" dirty="0">
                          <a:solidFill>
                            <a:srgbClr val="0432FF"/>
                          </a:solidFill>
                          <a:effectLst/>
                          <a:latin typeface="Calibri"/>
                        </a:rPr>
                        <a:t>9-Mar-22</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195375">
                <a:tc>
                  <a:txBody>
                    <a:bodyPr/>
                    <a:lstStyle/>
                    <a:p>
                      <a:pPr algn="l" fontAlgn="b"/>
                      <a:r>
                        <a:rPr lang="en-US" sz="1200" b="1" i="0" u="none" strike="noStrike">
                          <a:solidFill>
                            <a:srgbClr val="0432FF"/>
                          </a:solidFill>
                          <a:effectLst/>
                          <a:latin typeface="Calibri"/>
                        </a:rPr>
                        <a:t>2.5.2.5.6.4</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1200" b="1" i="0" u="none" strike="noStrike" dirty="0">
                          <a:solidFill>
                            <a:srgbClr val="0432FF"/>
                          </a:solidFill>
                          <a:effectLst/>
                          <a:latin typeface="Calibri"/>
                        </a:rPr>
                        <a:t>GE2/1 Disk 2: Move chambers from 904 to P5</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200" b="1" i="0" u="none" strike="noStrike" dirty="0">
                          <a:solidFill>
                            <a:srgbClr val="0432FF"/>
                          </a:solidFill>
                          <a:effectLst/>
                          <a:latin typeface="Calibri"/>
                        </a:rPr>
                        <a:t>17-Jan-23</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r" fontAlgn="b"/>
                      <a:r>
                        <a:rPr lang="en-US" sz="1200" b="1" i="0" u="none" strike="noStrike" dirty="0">
                          <a:solidFill>
                            <a:srgbClr val="0432FF"/>
                          </a:solidFill>
                          <a:effectLst/>
                          <a:latin typeface="Calibri"/>
                        </a:rPr>
                        <a:t>6-Feb-23</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5375">
                <a:tc>
                  <a:txBody>
                    <a:bodyPr/>
                    <a:lstStyle/>
                    <a:p>
                      <a:pPr algn="l" fontAlgn="b"/>
                      <a:r>
                        <a:rPr lang="en-US" sz="1200" b="1" i="0" u="none" strike="noStrike" dirty="0">
                          <a:solidFill>
                            <a:srgbClr val="0432FF"/>
                          </a:solidFill>
                          <a:effectLst/>
                          <a:latin typeface="Calibri"/>
                        </a:rPr>
                        <a:t>2.5.2.5.6.5</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l" fontAlgn="b"/>
                      <a:r>
                        <a:rPr lang="en-US" sz="1200" b="1" i="0" u="none" strike="noStrike" dirty="0">
                          <a:solidFill>
                            <a:srgbClr val="0432FF"/>
                          </a:solidFill>
                          <a:effectLst/>
                          <a:latin typeface="Calibri"/>
                        </a:rPr>
                        <a:t>GE2/1 Disk 2 Chamber Installation</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r" fontAlgn="b"/>
                      <a:r>
                        <a:rPr lang="en-US" sz="1200" b="1" i="0" u="none" strike="noStrike" dirty="0">
                          <a:solidFill>
                            <a:srgbClr val="0432FF"/>
                          </a:solidFill>
                          <a:effectLst/>
                          <a:latin typeface="Calibri"/>
                        </a:rPr>
                        <a:t>20-Jan-23</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algn="r" fontAlgn="b"/>
                      <a:r>
                        <a:rPr lang="en-US" sz="1200" b="1" i="0" u="none" strike="noStrike" dirty="0">
                          <a:solidFill>
                            <a:srgbClr val="0432FF"/>
                          </a:solidFill>
                          <a:effectLst/>
                          <a:latin typeface="Calibri"/>
                        </a:rPr>
                        <a:t>9-Feb-23</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r h="195375">
                <a:tc>
                  <a:txBody>
                    <a:bodyPr/>
                    <a:lstStyle/>
                    <a:p>
                      <a:pPr algn="l" fontAlgn="b"/>
                      <a:r>
                        <a:rPr lang="en-US" sz="1200" b="1" i="0" u="none" strike="noStrike" dirty="0">
                          <a:solidFill>
                            <a:srgbClr val="0432FF"/>
                          </a:solidFill>
                          <a:effectLst/>
                          <a:latin typeface="Calibri"/>
                        </a:rPr>
                        <a:t>2.5.2.5.6.6</a:t>
                      </a:r>
                    </a:p>
                  </a:txBody>
                  <a:tcPr marL="9293" marR="9293" marT="9293" marB="0" anchor="b">
                    <a:lnL w="381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rgbClr val="FFFF00"/>
                    </a:solidFill>
                  </a:tcPr>
                </a:tc>
                <a:tc>
                  <a:txBody>
                    <a:bodyPr/>
                    <a:lstStyle/>
                    <a:p>
                      <a:pPr algn="l" fontAlgn="b"/>
                      <a:r>
                        <a:rPr lang="en-US" sz="1200" b="1" i="0" u="none" strike="noStrike" dirty="0">
                          <a:solidFill>
                            <a:srgbClr val="0432FF"/>
                          </a:solidFill>
                          <a:effectLst/>
                          <a:latin typeface="Calibri"/>
                        </a:rPr>
                        <a:t>GE2/1 Disk 2 Chamber Services Connection and Testing</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sz="1200" b="1" i="0" u="none" strike="noStrike" dirty="0">
                          <a:solidFill>
                            <a:srgbClr val="0432FF"/>
                          </a:solidFill>
                          <a:effectLst/>
                          <a:latin typeface="Calibri"/>
                        </a:rPr>
                        <a:t>24-Jan-23</a:t>
                      </a:r>
                    </a:p>
                  </a:txBody>
                  <a:tcPr marL="9293" marR="9293" marT="9293"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sz="1200" b="1" i="0" u="none" strike="noStrike" dirty="0">
                          <a:solidFill>
                            <a:srgbClr val="0432FF"/>
                          </a:solidFill>
                          <a:effectLst/>
                          <a:latin typeface="Calibri"/>
                        </a:rPr>
                        <a:t>13-Feb-23</a:t>
                      </a:r>
                    </a:p>
                  </a:txBody>
                  <a:tcPr marL="9293" marR="9293" marT="9293" marB="0" anchor="b">
                    <a:lnL w="12700" cap="flat" cmpd="sng" algn="ctr">
                      <a:solidFill>
                        <a:scrgbClr r="0" g="0" b="0"/>
                      </a:solidFill>
                      <a:prstDash val="solid"/>
                      <a:round/>
                      <a:headEnd type="none" w="med" len="med"/>
                      <a:tailEnd type="none" w="med" len="med"/>
                    </a:lnL>
                    <a:lnR w="381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38100" cap="flat" cmpd="sng" algn="ctr">
                      <a:solidFill>
                        <a:scrgbClr r="0" g="0" b="0"/>
                      </a:solidFill>
                      <a:prstDash val="solid"/>
                      <a:round/>
                      <a:headEnd type="none" w="med" len="med"/>
                      <a:tailEnd type="none" w="med" len="med"/>
                    </a:lnB>
                    <a:solidFill>
                      <a:srgbClr val="FFFF00"/>
                    </a:solidFill>
                  </a:tcPr>
                </a:tc>
              </a:tr>
            </a:tbl>
          </a:graphicData>
        </a:graphic>
      </p:graphicFrame>
    </p:spTree>
    <p:extLst>
      <p:ext uri="{BB962C8B-B14F-4D97-AF65-F5344CB8AC3E}">
        <p14:creationId xmlns:p14="http://schemas.microsoft.com/office/powerpoint/2010/main" val="35640666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648901"/>
          </a:xfrm>
        </p:spPr>
        <p:txBody>
          <a:bodyPr/>
          <a:lstStyle/>
          <a:p>
            <a:r>
              <a:rPr lang="en-US" dirty="0" smtClean="0"/>
              <a:t>GE2/1 Electronic Schedule</a:t>
            </a:r>
            <a:endParaRPr lang="en-US"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8</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586686492"/>
              </p:ext>
            </p:extLst>
          </p:nvPr>
        </p:nvGraphicFramePr>
        <p:xfrm>
          <a:off x="216468" y="1128111"/>
          <a:ext cx="8081501" cy="3053203"/>
        </p:xfrm>
        <a:graphic>
          <a:graphicData uri="http://schemas.openxmlformats.org/drawingml/2006/table">
            <a:tbl>
              <a:tblPr firstRow="1" firstCol="1" bandRow="1">
                <a:tableStyleId>{72833802-FEF1-4C79-8D5D-14CF1EAF98D9}</a:tableStyleId>
              </a:tblPr>
              <a:tblGrid>
                <a:gridCol w="5325132"/>
                <a:gridCol w="1385399"/>
                <a:gridCol w="1370970"/>
              </a:tblGrid>
              <a:tr h="465820">
                <a:tc>
                  <a:txBody>
                    <a:bodyPr/>
                    <a:lstStyle/>
                    <a:p>
                      <a:r>
                        <a:rPr lang="en-US" sz="1600" dirty="0" smtClean="0">
                          <a:solidFill>
                            <a:srgbClr val="FF0000"/>
                          </a:solidFill>
                        </a:rPr>
                        <a:t>Task (From</a:t>
                      </a:r>
                      <a:r>
                        <a:rPr lang="en-US" sz="1600" baseline="0" dirty="0" smtClean="0">
                          <a:solidFill>
                            <a:srgbClr val="FF0000"/>
                          </a:solidFill>
                        </a:rPr>
                        <a:t> R&amp;D to ESR</a:t>
                      </a:r>
                      <a:r>
                        <a:rPr lang="en-US" sz="1600" dirty="0" smtClean="0">
                          <a:solidFill>
                            <a:srgbClr val="FF0000"/>
                          </a:solidFill>
                        </a:rPr>
                        <a:t>)</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rgbClr val="FF0000"/>
                          </a:solidFill>
                        </a:rPr>
                        <a:t>Start Date</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600" dirty="0" smtClean="0">
                          <a:solidFill>
                            <a:srgbClr val="FF0000"/>
                          </a:solidFill>
                        </a:rPr>
                        <a:t>End Data</a:t>
                      </a:r>
                      <a:endParaRPr lang="en-US" sz="1600"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8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DAQ Electronics Design and Prototyping</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aseline="0" dirty="0" smtClean="0"/>
                        <a:t>Jun 17, 2016</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fr-FR" sz="1400" kern="1200" dirty="0" err="1" smtClean="0">
                          <a:solidFill>
                            <a:schemeClr val="tx1"/>
                          </a:solidFill>
                          <a:effectLst/>
                          <a:latin typeface="+mn-lt"/>
                          <a:ea typeface="+mn-ea"/>
                          <a:cs typeface="+mn-cs"/>
                        </a:rPr>
                        <a:t>Dec</a:t>
                      </a:r>
                      <a:r>
                        <a:rPr lang="fr-FR" sz="1400" kern="1200" dirty="0" smtClean="0">
                          <a:solidFill>
                            <a:schemeClr val="tx1"/>
                          </a:solidFill>
                          <a:effectLst/>
                          <a:latin typeface="+mn-lt"/>
                          <a:ea typeface="+mn-ea"/>
                          <a:cs typeface="+mn-cs"/>
                        </a:rPr>
                        <a:t> 14, 2017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101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Demonstrator DAQ Electronics Production &amp; Testing</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fr-FR" sz="1400" baseline="0" dirty="0" err="1" smtClean="0"/>
                        <a:t>Dec</a:t>
                      </a:r>
                      <a:r>
                        <a:rPr lang="fr-FR" sz="1400" baseline="0" dirty="0" smtClean="0"/>
                        <a:t> 15, 2017</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fr-FR" sz="1400" kern="1200" dirty="0" err="1" smtClean="0">
                          <a:solidFill>
                            <a:schemeClr val="tx1"/>
                          </a:solidFill>
                          <a:effectLst/>
                          <a:latin typeface="+mn-lt"/>
                          <a:ea typeface="+mn-ea"/>
                          <a:cs typeface="+mn-cs"/>
                        </a:rPr>
                        <a:t>June</a:t>
                      </a:r>
                      <a:r>
                        <a:rPr lang="fr-FR" sz="1400" kern="1200" dirty="0" smtClean="0">
                          <a:solidFill>
                            <a:schemeClr val="tx1"/>
                          </a:solidFill>
                          <a:effectLst/>
                          <a:latin typeface="+mn-lt"/>
                          <a:ea typeface="+mn-ea"/>
                          <a:cs typeface="+mn-cs"/>
                        </a:rPr>
                        <a:t> 4, 2018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1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Final Demonstrator Production &amp; Testing</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aseline="0" dirty="0" smtClean="0"/>
                        <a:t>May 9, 2018</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fr-FR" sz="1400" kern="1200" dirty="0" smtClean="0">
                          <a:solidFill>
                            <a:schemeClr val="tx1"/>
                          </a:solidFill>
                          <a:effectLst/>
                          <a:latin typeface="+mn-lt"/>
                          <a:ea typeface="+mn-ea"/>
                          <a:cs typeface="+mn-cs"/>
                        </a:rPr>
                        <a:t>Mar 6, 2019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81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Detector System Engineering Design Review (EDR)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en-US" sz="1400" baseline="0" dirty="0" smtClean="0"/>
                        <a:t>Mar 12, 2019</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fr-FR" sz="1400" kern="1200" dirty="0" smtClean="0">
                          <a:solidFill>
                            <a:schemeClr val="tx1"/>
                          </a:solidFill>
                          <a:effectLst/>
                          <a:latin typeface="+mn-lt"/>
                          <a:ea typeface="+mn-ea"/>
                          <a:cs typeface="+mn-cs"/>
                        </a:rPr>
                        <a:t>Mar 12, 2019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r h="42062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DAQ Electronics Integration with Final Backend Technology and Testing</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aseline="0" dirty="0" smtClean="0"/>
                        <a:t>Mar 7, 2019</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dirty="0" err="1" smtClean="0">
                          <a:solidFill>
                            <a:schemeClr val="tx1"/>
                          </a:solidFill>
                          <a:effectLst/>
                          <a:latin typeface="+mn-lt"/>
                          <a:ea typeface="+mn-ea"/>
                          <a:cs typeface="+mn-cs"/>
                        </a:rPr>
                        <a:t>Dec</a:t>
                      </a:r>
                      <a:r>
                        <a:rPr lang="fr-FR" sz="1400" kern="1200" dirty="0" smtClean="0">
                          <a:solidFill>
                            <a:schemeClr val="tx1"/>
                          </a:solidFill>
                          <a:effectLst/>
                          <a:latin typeface="+mn-lt"/>
                          <a:ea typeface="+mn-ea"/>
                          <a:cs typeface="+mn-cs"/>
                        </a:rPr>
                        <a:t> 11, 2019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4484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GE2/1 Electronics System Review (ESR)</a:t>
                      </a: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fr-FR" sz="1400" baseline="0" dirty="0" err="1" smtClean="0"/>
                        <a:t>Dec</a:t>
                      </a:r>
                      <a:r>
                        <a:rPr lang="fr-FR" sz="1400" baseline="0" dirty="0" smtClean="0"/>
                        <a:t> 12, 2019</a:t>
                      </a:r>
                      <a:endParaRPr lang="en-US" sz="1400" baseline="0" dirty="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kern="1200" dirty="0" err="1" smtClean="0">
                          <a:solidFill>
                            <a:schemeClr val="tx1"/>
                          </a:solidFill>
                          <a:effectLst/>
                          <a:latin typeface="+mn-lt"/>
                          <a:ea typeface="+mn-ea"/>
                          <a:cs typeface="+mn-cs"/>
                        </a:rPr>
                        <a:t>Dec</a:t>
                      </a:r>
                      <a:r>
                        <a:rPr lang="fr-FR" sz="1400" kern="1200" dirty="0" smtClean="0">
                          <a:solidFill>
                            <a:schemeClr val="tx1"/>
                          </a:solidFill>
                          <a:effectLst/>
                          <a:latin typeface="+mn-lt"/>
                          <a:ea typeface="+mn-ea"/>
                          <a:cs typeface="+mn-cs"/>
                        </a:rPr>
                        <a:t> 12, 2019 </a:t>
                      </a:r>
                      <a:endParaRPr lang="fr-FR"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r>
            </a:tbl>
          </a:graphicData>
        </a:graphic>
      </p:graphicFrame>
      <p:sp>
        <p:nvSpPr>
          <p:cNvPr id="12" name="TextBox 11"/>
          <p:cNvSpPr txBox="1"/>
          <p:nvPr/>
        </p:nvSpPr>
        <p:spPr>
          <a:xfrm>
            <a:off x="216468" y="4421527"/>
            <a:ext cx="8051094" cy="2308324"/>
          </a:xfrm>
          <a:prstGeom prst="rect">
            <a:avLst/>
          </a:prstGeom>
          <a:noFill/>
        </p:spPr>
        <p:txBody>
          <a:bodyPr wrap="square" rtlCol="0">
            <a:spAutoFit/>
          </a:bodyPr>
          <a:lstStyle/>
          <a:p>
            <a:pPr marL="285750" indent="-285750">
              <a:buFont typeface="Arial"/>
              <a:buChar char="•"/>
            </a:pPr>
            <a:r>
              <a:rPr lang="en-US" sz="1600" dirty="0" smtClean="0"/>
              <a:t>GE2/1 Modules design almost completed, (RO boards expected to be finalized one per week)</a:t>
            </a:r>
          </a:p>
          <a:p>
            <a:pPr marL="285750" indent="-285750">
              <a:buFont typeface="Arial"/>
              <a:buChar char="•"/>
            </a:pPr>
            <a:r>
              <a:rPr lang="en-US" sz="1600" dirty="0" smtClean="0"/>
              <a:t>Material procurement and components production will start beg. May 2018</a:t>
            </a:r>
          </a:p>
          <a:p>
            <a:pPr marL="285750" indent="-285750">
              <a:buFont typeface="Arial"/>
              <a:buChar char="•"/>
            </a:pPr>
            <a:r>
              <a:rPr lang="en-US" sz="1600" dirty="0" smtClean="0"/>
              <a:t>Modules assembly and qualification from July to October 2018</a:t>
            </a:r>
          </a:p>
          <a:p>
            <a:pPr marL="285750" indent="-285750">
              <a:buFont typeface="Arial"/>
              <a:buChar char="•"/>
            </a:pPr>
            <a:r>
              <a:rPr lang="en-US" sz="1600" b="1" dirty="0" smtClean="0">
                <a:solidFill>
                  <a:srgbClr val="FF0000"/>
                </a:solidFill>
              </a:rPr>
              <a:t>First GE2/1 chamber ready at CERN for integration with preliminary FE Electronics Nov 2018</a:t>
            </a:r>
          </a:p>
          <a:p>
            <a:pPr marL="285750" indent="-285750">
              <a:buFont typeface="Arial"/>
              <a:buChar char="•"/>
            </a:pPr>
            <a:r>
              <a:rPr lang="en-US" sz="1600" b="1" dirty="0" smtClean="0">
                <a:solidFill>
                  <a:srgbClr val="0000FF"/>
                </a:solidFill>
              </a:rPr>
              <a:t>The assembled two GE2/1 working prototype will be used in Apr 2019 for mechanical integration in CMS experiment (strongly suggested by CMS TC)</a:t>
            </a:r>
          </a:p>
          <a:p>
            <a:pPr marL="285750" indent="-285750">
              <a:buFont typeface="Arial"/>
              <a:buChar char="•"/>
            </a:pPr>
            <a:r>
              <a:rPr lang="en-US" sz="1600" b="1" dirty="0" smtClean="0">
                <a:solidFill>
                  <a:srgbClr val="008000"/>
                </a:solidFill>
              </a:rPr>
              <a:t>End of Apr 2019 on working GE2/1 chamber shipped to FIT for electronic test</a:t>
            </a:r>
            <a:endParaRPr lang="en-US" sz="1600" b="1" dirty="0">
              <a:solidFill>
                <a:srgbClr val="008000"/>
              </a:solidFill>
            </a:endParaRPr>
          </a:p>
        </p:txBody>
      </p:sp>
    </p:spTree>
    <p:extLst>
      <p:ext uri="{BB962C8B-B14F-4D97-AF65-F5344CB8AC3E}">
        <p14:creationId xmlns:p14="http://schemas.microsoft.com/office/powerpoint/2010/main" val="529440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73628"/>
            <a:ext cx="7620000" cy="663331"/>
          </a:xfrm>
        </p:spPr>
        <p:txBody>
          <a:bodyPr/>
          <a:lstStyle/>
          <a:p>
            <a:r>
              <a:rPr lang="en-US" sz="3600" dirty="0" smtClean="0"/>
              <a:t>GE2/1 ready for installation</a:t>
            </a:r>
            <a:endParaRPr lang="en-US" sz="3600" dirty="0"/>
          </a:p>
        </p:txBody>
      </p:sp>
      <p:sp>
        <p:nvSpPr>
          <p:cNvPr id="4" name="Date Placeholder 3"/>
          <p:cNvSpPr>
            <a:spLocks noGrp="1"/>
          </p:cNvSpPr>
          <p:nvPr>
            <p:ph type="dt" sz="half" idx="10"/>
          </p:nvPr>
        </p:nvSpPr>
        <p:spPr/>
        <p:txBody>
          <a:bodyPr/>
          <a:lstStyle/>
          <a:p>
            <a:r>
              <a:rPr lang="en-US" smtClean="0"/>
              <a:t>10th Apr 2019</a:t>
            </a:r>
            <a:endParaRPr lang="en-US"/>
          </a:p>
        </p:txBody>
      </p:sp>
      <p:sp>
        <p:nvSpPr>
          <p:cNvPr id="5" name="Footer Placeholder 4"/>
          <p:cNvSpPr>
            <a:spLocks noGrp="1"/>
          </p:cNvSpPr>
          <p:nvPr>
            <p:ph type="ftr" sz="quarter" idx="11"/>
          </p:nvPr>
        </p:nvSpPr>
        <p:spPr/>
        <p:txBody>
          <a:bodyPr/>
          <a:lstStyle/>
          <a:p>
            <a:r>
              <a:rPr lang="en-US" smtClean="0"/>
              <a:t>CMS CSC/GEM Forward Muon Upgrade Workshop (CLL Texas)</a:t>
            </a:r>
            <a:endParaRPr lang="en-US"/>
          </a:p>
        </p:txBody>
      </p:sp>
      <p:sp>
        <p:nvSpPr>
          <p:cNvPr id="6" name="Slide Number Placeholder 5"/>
          <p:cNvSpPr>
            <a:spLocks noGrp="1"/>
          </p:cNvSpPr>
          <p:nvPr>
            <p:ph type="sldNum" sz="quarter" idx="12"/>
          </p:nvPr>
        </p:nvSpPr>
        <p:spPr/>
        <p:txBody>
          <a:bodyPr/>
          <a:lstStyle/>
          <a:p>
            <a:fld id="{6E2D2B3B-882E-40F3-A32F-6DD516915044}" type="slidenum">
              <a:rPr lang="en-US" smtClean="0"/>
              <a:pPr/>
              <a:t>9</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196055049"/>
              </p:ext>
            </p:extLst>
          </p:nvPr>
        </p:nvGraphicFramePr>
        <p:xfrm>
          <a:off x="331918" y="894683"/>
          <a:ext cx="7887475" cy="3408679"/>
        </p:xfrm>
        <a:graphic>
          <a:graphicData uri="http://schemas.openxmlformats.org/drawingml/2006/table">
            <a:tbl>
              <a:tblPr firstRow="1" firstCol="1" bandRow="1">
                <a:tableStyleId>{72833802-FEF1-4C79-8D5D-14CF1EAF98D9}</a:tableStyleId>
              </a:tblPr>
              <a:tblGrid>
                <a:gridCol w="5325132"/>
                <a:gridCol w="1148080"/>
                <a:gridCol w="1414263"/>
              </a:tblGrid>
              <a:tr h="370840">
                <a:tc>
                  <a:txBody>
                    <a:bodyPr/>
                    <a:lstStyle/>
                    <a:p>
                      <a:r>
                        <a:rPr lang="en-US" dirty="0" smtClean="0">
                          <a:solidFill>
                            <a:srgbClr val="FF0000"/>
                          </a:solidFill>
                        </a:rPr>
                        <a:t>Task (Mass Production)</a:t>
                      </a:r>
                      <a:endParaRPr lang="en-US"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solidFill>
                            <a:srgbClr val="FF0000"/>
                          </a:solidFill>
                        </a:rPr>
                        <a:t>Start Date</a:t>
                      </a:r>
                      <a:endParaRPr lang="en-US"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dirty="0" smtClean="0">
                          <a:solidFill>
                            <a:srgbClr val="FF0000"/>
                          </a:solidFill>
                        </a:rPr>
                        <a:t>End Data</a:t>
                      </a:r>
                      <a:endParaRPr lang="en-US" dirty="0">
                        <a:solidFill>
                          <a:srgbClr val="FF0000"/>
                        </a:solidFil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r>
                        <a:rPr lang="en-US" sz="1400" baseline="0" dirty="0" smtClean="0">
                          <a:effectLst/>
                          <a:latin typeface="+mn-lt"/>
                        </a:rPr>
                        <a:t>GE2/1 On-Chamber Components of the DAQ Electronics System Production and testing</a:t>
                      </a:r>
                      <a:endParaRPr lang="en-US" sz="1400" baseline="0" dirty="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r>
                        <a:rPr lang="en-US" sz="1400" baseline="0" dirty="0" smtClean="0">
                          <a:effectLst/>
                          <a:latin typeface="+mn-lt"/>
                        </a:rPr>
                        <a:t>Dec 12, 2019 </a:t>
                      </a:r>
                      <a:endParaRPr lang="en-US" sz="1400" baseline="0" dirty="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2986E"/>
                    </a:solidFill>
                  </a:tcPr>
                </a:tc>
                <a:tc>
                  <a:txBody>
                    <a:bodyPr/>
                    <a:lstStyle/>
                    <a:p>
                      <a:r>
                        <a:rPr lang="en-US" sz="1400" baseline="0" dirty="0" smtClean="0">
                          <a:effectLst/>
                          <a:latin typeface="+mn-lt"/>
                        </a:rPr>
                        <a:t>Mar 3, 2021</a:t>
                      </a:r>
                      <a:endParaRPr lang="en-US" sz="1400" baseline="0" dirty="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On-Chamber Electronics Ready for Chamber Assembly </a:t>
                      </a:r>
                      <a:endParaRPr lang="en-US" sz="1400" dirty="0" smtClean="0">
                        <a:effectLst/>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Mar 3, 2021 </a:t>
                      </a:r>
                      <a:endParaRPr lang="en-US" sz="1400" dirty="0" smtClean="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Mar 3, 2021 </a:t>
                      </a:r>
                      <a:endParaRPr lang="en-US" sz="1400" dirty="0" smtClean="0">
                        <a:latin typeface="+mn-lt"/>
                      </a:endParaRPr>
                    </a:p>
                    <a:p>
                      <a:endParaRPr lang="en-US" sz="1400" dirty="0">
                        <a:latin typeface="+mn-l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Endcap 1 Chamber Assembly &amp; Testing </a:t>
                      </a:r>
                      <a:endParaRPr lang="en-US" sz="1400" dirty="0" smtClean="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Mar 5, 2021 </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1494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Aug 19, 2021</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 Endcap 2 Chamber Assembly &amp; Testing </a:t>
                      </a:r>
                      <a:endParaRPr lang="en-US" sz="1400" dirty="0" smtClean="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Aug 20, 2021</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Mar 8, 2022 </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 Final Chamber Quality Certification at the Cosmic Stand Facility </a:t>
                      </a:r>
                      <a:endParaRPr lang="en-US" sz="1400" dirty="0" smtClean="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smtClean="0">
                          <a:solidFill>
                            <a:schemeClr val="tx1"/>
                          </a:solidFill>
                          <a:effectLst/>
                          <a:latin typeface="+mn-lt"/>
                          <a:ea typeface="+mn-ea"/>
                          <a:cs typeface="+mn-cs"/>
                        </a:rPr>
                        <a:t>April 2, 2021 </a:t>
                      </a:r>
                      <a:endParaRPr lang="en-US" sz="140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April 5, 2022 </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1 Endcap Chambers Ready for Installation </a:t>
                      </a:r>
                      <a:endParaRPr lang="en-US" sz="1400" dirty="0" smtClean="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chemeClr val="tx1"/>
                          </a:solidFill>
                          <a:effectLst/>
                          <a:latin typeface="+mn-lt"/>
                          <a:ea typeface="+mn-ea"/>
                          <a:cs typeface="+mn-cs"/>
                        </a:rPr>
                        <a:t>Nov 16, 2021 </a:t>
                      </a:r>
                      <a:endParaRPr lang="sk-SK"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1494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400" kern="1200" dirty="0" smtClean="0">
                          <a:solidFill>
                            <a:schemeClr val="tx1"/>
                          </a:solidFill>
                          <a:effectLst/>
                          <a:latin typeface="+mn-lt"/>
                          <a:ea typeface="+mn-ea"/>
                          <a:cs typeface="+mn-cs"/>
                        </a:rPr>
                        <a:t>Nov 16, 2021 </a:t>
                      </a:r>
                      <a:endParaRPr lang="sk-SK"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E14944"/>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kern="1200" dirty="0" smtClean="0">
                          <a:solidFill>
                            <a:schemeClr val="tx1"/>
                          </a:solidFill>
                          <a:effectLst/>
                          <a:latin typeface="+mn-lt"/>
                          <a:ea typeface="+mn-ea"/>
                          <a:cs typeface="+mn-cs"/>
                        </a:rPr>
                        <a:t>GE2/1 1 Endcap Chambers Ready for Installation </a:t>
                      </a:r>
                      <a:endParaRPr lang="en-US" sz="1400" dirty="0" smtClean="0">
                        <a:effectLst/>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April 5, 2022 </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tx1"/>
                          </a:solidFill>
                          <a:effectLst/>
                          <a:latin typeface="+mn-lt"/>
                          <a:ea typeface="+mn-ea"/>
                          <a:cs typeface="+mn-cs"/>
                        </a:rPr>
                        <a:t>April 5, 2022 </a:t>
                      </a:r>
                      <a:endParaRPr lang="en-US" sz="1400" dirty="0" smtClean="0"/>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8" name="TextBox 7"/>
          <p:cNvSpPr txBox="1"/>
          <p:nvPr/>
        </p:nvSpPr>
        <p:spPr>
          <a:xfrm>
            <a:off x="216468" y="4741019"/>
            <a:ext cx="8051094" cy="1815882"/>
          </a:xfrm>
          <a:prstGeom prst="rect">
            <a:avLst/>
          </a:prstGeom>
          <a:noFill/>
        </p:spPr>
        <p:txBody>
          <a:bodyPr wrap="square" rtlCol="0">
            <a:spAutoFit/>
          </a:bodyPr>
          <a:lstStyle/>
          <a:p>
            <a:pPr marL="285750" indent="-285750">
              <a:buFont typeface="Arial"/>
              <a:buChar char="•"/>
            </a:pPr>
            <a:r>
              <a:rPr lang="en-US" sz="1600" b="1" dirty="0" smtClean="0"/>
              <a:t>GE2/1 Modules production expected to start in May/June 2019</a:t>
            </a:r>
          </a:p>
          <a:p>
            <a:pPr marL="285750" indent="-285750">
              <a:buFont typeface="Arial"/>
              <a:buChar char="•"/>
            </a:pPr>
            <a:r>
              <a:rPr lang="en-US" sz="1600" dirty="0" smtClean="0"/>
              <a:t>Possibility to start the GE2/1 integration earlier than what expected in Merlin schedule (Mar 5 2021), middle 2020 is a reasonable date; electronic mass production expected to be launched by Dec 2019, first batches of electronics could be used</a:t>
            </a:r>
          </a:p>
          <a:p>
            <a:pPr marL="285750" indent="-285750">
              <a:buFont typeface="Arial"/>
              <a:buChar char="•"/>
            </a:pPr>
            <a:r>
              <a:rPr lang="en-US" sz="1600" b="1" dirty="0" smtClean="0">
                <a:solidFill>
                  <a:srgbClr val="FF0000"/>
                </a:solidFill>
              </a:rPr>
              <a:t>In the actual schedule only 5 months are considered for the QC8 (cosmic test) of the first </a:t>
            </a:r>
            <a:r>
              <a:rPr lang="en-US" sz="1600" b="1" dirty="0" err="1" smtClean="0">
                <a:solidFill>
                  <a:srgbClr val="FF0000"/>
                </a:solidFill>
              </a:rPr>
              <a:t>EndCap</a:t>
            </a:r>
            <a:r>
              <a:rPr lang="en-US" sz="1600" b="1" dirty="0" smtClean="0">
                <a:solidFill>
                  <a:srgbClr val="FF0000"/>
                </a:solidFill>
              </a:rPr>
              <a:t> chambers (36 chambers), QC8 for GE2/1 could handle only 5 chambers in parallel in this picture only only ~3 weeks per chamber will be available for the final certification</a:t>
            </a:r>
            <a:endParaRPr lang="en-US" sz="1600" b="1" dirty="0">
              <a:solidFill>
                <a:srgbClr val="008000"/>
              </a:solidFill>
            </a:endParaRPr>
          </a:p>
        </p:txBody>
      </p:sp>
    </p:spTree>
    <p:extLst>
      <p:ext uri="{BB962C8B-B14F-4D97-AF65-F5344CB8AC3E}">
        <p14:creationId xmlns:p14="http://schemas.microsoft.com/office/powerpoint/2010/main" val="410233977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Adjacency.thmx</Template>
  <TotalTime>1419</TotalTime>
  <Words>2182</Words>
  <Application>Microsoft Macintosh PowerPoint</Application>
  <PresentationFormat>On-screen Show (4:3)</PresentationFormat>
  <Paragraphs>320</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Adjacency</vt:lpstr>
      <vt:lpstr>GE1/1 production for LS2 and GE2/1 production schedule</vt:lpstr>
      <vt:lpstr>Outline</vt:lpstr>
      <vt:lpstr>GE1/1 Installation Schedule</vt:lpstr>
      <vt:lpstr>GE1/1 SC Integration and QC8 Tests time</vt:lpstr>
      <vt:lpstr>QC8 Test Stand upgrade for GE2/1</vt:lpstr>
      <vt:lpstr>GE2/1 –ME0 modules for production sites</vt:lpstr>
      <vt:lpstr>GE2/1 Schedule Overview</vt:lpstr>
      <vt:lpstr>GE2/1 Electronic Schedule</vt:lpstr>
      <vt:lpstr>GE2/1 ready for installation</vt:lpstr>
      <vt:lpstr>ME0 Electronic Schedule</vt:lpstr>
      <vt:lpstr>Backup</vt:lpstr>
      <vt:lpstr>GE2/1 milestones</vt:lpstr>
      <vt:lpstr>ME0 Schedule Overview</vt:lpstr>
      <vt:lpstr>ME0 milestones</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GE1/1 &amp; GE2/1 schedule for electronic production and installation</dc:title>
  <dc:creator>Michele Bianco</dc:creator>
  <cp:lastModifiedBy>Michele Bianco</cp:lastModifiedBy>
  <cp:revision>53</cp:revision>
  <dcterms:created xsi:type="dcterms:W3CDTF">2018-04-08T08:11:10Z</dcterms:created>
  <dcterms:modified xsi:type="dcterms:W3CDTF">2018-04-09T14:13:59Z</dcterms:modified>
</cp:coreProperties>
</file>