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18" r:id="rId2"/>
  </p:sldMasterIdLst>
  <p:notesMasterIdLst>
    <p:notesMasterId r:id="rId25"/>
  </p:notesMasterIdLst>
  <p:sldIdLst>
    <p:sldId id="256" r:id="rId3"/>
    <p:sldId id="288" r:id="rId4"/>
    <p:sldId id="431" r:id="rId5"/>
    <p:sldId id="430" r:id="rId6"/>
    <p:sldId id="437" r:id="rId7"/>
    <p:sldId id="438" r:id="rId8"/>
    <p:sldId id="432" r:id="rId9"/>
    <p:sldId id="433" r:id="rId10"/>
    <p:sldId id="434" r:id="rId11"/>
    <p:sldId id="435" r:id="rId12"/>
    <p:sldId id="436" r:id="rId13"/>
    <p:sldId id="439" r:id="rId14"/>
    <p:sldId id="440" r:id="rId15"/>
    <p:sldId id="426" r:id="rId16"/>
    <p:sldId id="377" r:id="rId17"/>
    <p:sldId id="404" r:id="rId18"/>
    <p:sldId id="418" r:id="rId19"/>
    <p:sldId id="419" r:id="rId20"/>
    <p:sldId id="425" r:id="rId21"/>
    <p:sldId id="417" r:id="rId22"/>
    <p:sldId id="421" r:id="rId23"/>
    <p:sldId id="25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46" autoAdjust="0"/>
    <p:restoredTop sz="94601" autoAdjust="0"/>
  </p:normalViewPr>
  <p:slideViewPr>
    <p:cSldViewPr snapToGrid="0" snapToObjects="1">
      <p:cViewPr varScale="1">
        <p:scale>
          <a:sx n="120" d="100"/>
          <a:sy n="120" d="100"/>
        </p:scale>
        <p:origin x="88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40A2B-7133-4F6D-BD01-D0FBDF790024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67EB4-2B2B-419F-A08F-5122C3567E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65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72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37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81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16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5943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7060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6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4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7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66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26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4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13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8038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49262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 – BE/OP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5100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494226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84958" y="150518"/>
            <a:ext cx="2608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Ongoing this morning…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RD2.L5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MI</a:t>
            </a:r>
            <a:endParaRPr lang="en-US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15" y="919136"/>
            <a:ext cx="7315200" cy="522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9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XL5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63" y="809052"/>
            <a:ext cx="7049236" cy="57298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84958" y="150518"/>
            <a:ext cx="2980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Ongoing this morning…</a:t>
            </a:r>
          </a:p>
          <a:p>
            <a:r>
              <a:rPr lang="en-US" dirty="0" smtClean="0"/>
              <a:t>Phase1 completed on RQX</a:t>
            </a:r>
          </a:p>
        </p:txBody>
      </p:sp>
    </p:spTree>
    <p:extLst>
      <p:ext uri="{BB962C8B-B14F-4D97-AF65-F5344CB8AC3E}">
        <p14:creationId xmlns:p14="http://schemas.microsoft.com/office/powerpoint/2010/main" val="381983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QPS IST completed (circuit ready to start) also in</a:t>
            </a:r>
          </a:p>
          <a:p>
            <a:pPr lvl="1"/>
            <a:r>
              <a:rPr lang="en-US" dirty="0" smtClean="0"/>
              <a:t>LL1 </a:t>
            </a:r>
            <a:r>
              <a:rPr lang="en-US" dirty="0"/>
              <a:t>(test on IP8 </a:t>
            </a:r>
            <a:r>
              <a:rPr lang="en-US" dirty="0" smtClean="0"/>
              <a:t>QURC-A </a:t>
            </a:r>
            <a:r>
              <a:rPr lang="en-US" dirty="0" smtClean="0">
                <a:sym typeface="Wingdings" panose="05000000000000000000" pitchFamily="2" charset="2"/>
              </a:rPr>
              <a:t> OK only tomorrow?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MR1 (capacity load test </a:t>
            </a:r>
            <a:r>
              <a:rPr lang="en-US" dirty="0" smtClean="0">
                <a:sym typeface="Wingdings" panose="05000000000000000000" pitchFamily="2" charset="2"/>
              </a:rPr>
              <a:t> OK tonight?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A81 (test on IP8 QURC-A </a:t>
            </a:r>
            <a:r>
              <a:rPr lang="en-US" dirty="0">
                <a:sym typeface="Wingdings" panose="05000000000000000000" pitchFamily="2" charset="2"/>
              </a:rPr>
              <a:t> OK only tomorrow</a:t>
            </a:r>
            <a:r>
              <a:rPr lang="en-US" dirty="0" smtClean="0">
                <a:sym typeface="Wingdings" panose="05000000000000000000" pitchFamily="2" charset="2"/>
              </a:rPr>
              <a:t>?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48056" lvl="1" indent="0">
              <a:buNone/>
            </a:pPr>
            <a:r>
              <a:rPr lang="en-US" dirty="0" smtClean="0"/>
              <a:t>A new version of ACCTESTING will be released today with a new constraint on PNO.d3 execution!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80382"/>
          </a:xfrm>
        </p:spPr>
        <p:txBody>
          <a:bodyPr/>
          <a:lstStyle/>
          <a:p>
            <a:r>
              <a:rPr lang="en-US" dirty="0" smtClean="0"/>
              <a:t>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42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03467" y="2671638"/>
            <a:ext cx="53989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/>
              <a:t>For the future…</a:t>
            </a:r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1335352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water calibration campaign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CV requested to carry on a verification campaign on all sectors.</a:t>
            </a:r>
          </a:p>
          <a:p>
            <a:pPr lvl="1"/>
            <a:r>
              <a:rPr lang="en-US" dirty="0" smtClean="0"/>
              <a:t>RB.A45 is presently on water fault (RQD/F. A45 fixed)</a:t>
            </a:r>
          </a:p>
          <a:p>
            <a:pPr lvl="1"/>
            <a:r>
              <a:rPr lang="en-US" dirty="0" smtClean="0"/>
              <a:t>Plan to be agreed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addition, a check will be done per sector, by stopping the pumps feeding the entire sector once all circuits are un-locked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32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/>
              <a:t>main converter calibration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/>
              <a:t>I would like to ask you to foresee a window of about half a day during hardware commissioning for the calibration of all the LHC main dipole and quadrupole and inner triplet converters.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This can also be done per sector in which case I would require about ½ hour per sector.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This is done by me remotely in coordination with the engineer in charge. It requires the converters to be </a:t>
            </a:r>
            <a:r>
              <a:rPr lang="en-US" sz="1600" b="1" dirty="0"/>
              <a:t>unlock</a:t>
            </a:r>
            <a:r>
              <a:rPr lang="en-US" sz="1600" dirty="0"/>
              <a:t> and </a:t>
            </a:r>
            <a:r>
              <a:rPr lang="en-US" sz="1600" b="1" dirty="0"/>
              <a:t>OFF</a:t>
            </a:r>
            <a:r>
              <a:rPr lang="en-US" sz="1600" dirty="0"/>
              <a:t>, with </a:t>
            </a:r>
            <a:r>
              <a:rPr lang="en-US" sz="1600" b="1" dirty="0"/>
              <a:t>all faults cleared</a:t>
            </a:r>
            <a:r>
              <a:rPr lang="en-US" sz="1600" dirty="0"/>
              <a:t>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The calibration </a:t>
            </a:r>
            <a:r>
              <a:rPr lang="en-US" sz="1600" b="1" dirty="0"/>
              <a:t>simulates a current of 13kA</a:t>
            </a:r>
            <a:r>
              <a:rPr lang="en-US" sz="1600" dirty="0"/>
              <a:t> in the converter so any interlocks that might trip the converter at that current need to be masked. I will let you evaluate when is the best moment to do it, minimizing the impact on commissioning.</a:t>
            </a:r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r>
              <a:rPr lang="en-US" sz="1600" dirty="0" smtClean="0"/>
              <a:t>Miguel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89051" y="5441108"/>
            <a:ext cx="5237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organized possibly at the end of next week!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2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tests required by EPC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148" y="5856515"/>
            <a:ext cx="6907696" cy="473970"/>
          </a:xfrm>
        </p:spPr>
        <p:txBody>
          <a:bodyPr/>
          <a:lstStyle/>
          <a:p>
            <a:r>
              <a:rPr lang="en-US" dirty="0" smtClean="0"/>
              <a:t>To be done after circuit commissioning (if time allows)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146" y="942312"/>
            <a:ext cx="6232427" cy="46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3479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Specific Powering Tests – High Priority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70642" y="1173935"/>
          <a:ext cx="8799969" cy="4698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101">
                  <a:extLst>
                    <a:ext uri="{9D8B030D-6E8A-4147-A177-3AD203B41FA5}">
                      <a16:colId xmlns:a16="http://schemas.microsoft.com/office/drawing/2014/main" val="2504325627"/>
                    </a:ext>
                  </a:extLst>
                </a:gridCol>
                <a:gridCol w="3865830">
                  <a:extLst>
                    <a:ext uri="{9D8B030D-6E8A-4147-A177-3AD203B41FA5}">
                      <a16:colId xmlns:a16="http://schemas.microsoft.com/office/drawing/2014/main" val="3644290326"/>
                    </a:ext>
                  </a:extLst>
                </a:gridCol>
                <a:gridCol w="1213164">
                  <a:extLst>
                    <a:ext uri="{9D8B030D-6E8A-4147-A177-3AD203B41FA5}">
                      <a16:colId xmlns:a16="http://schemas.microsoft.com/office/drawing/2014/main" val="2575910200"/>
                    </a:ext>
                  </a:extLst>
                </a:gridCol>
                <a:gridCol w="2353901">
                  <a:extLst>
                    <a:ext uri="{9D8B030D-6E8A-4147-A177-3AD203B41FA5}">
                      <a16:colId xmlns:a16="http://schemas.microsoft.com/office/drawing/2014/main" val="3625902958"/>
                    </a:ext>
                  </a:extLst>
                </a:gridCol>
                <a:gridCol w="841973">
                  <a:extLst>
                    <a:ext uri="{9D8B030D-6E8A-4147-A177-3AD203B41FA5}">
                      <a16:colId xmlns:a16="http://schemas.microsoft.com/office/drawing/2014/main" val="4143327201"/>
                    </a:ext>
                  </a:extLst>
                </a:gridCol>
              </a:tblGrid>
              <a:tr h="646161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#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Description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Test duration *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Period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Cryo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270972"/>
                  </a:ext>
                </a:extLst>
              </a:tr>
              <a:tr h="920779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Local (30 m) localisation of shorts in RCS.A78B2, RCO.A78B1, RCO.A78B2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days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the powering tests. </a:t>
                      </a:r>
                      <a:endParaRPr lang="en-GB" sz="14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</a:t>
                      </a:r>
                      <a:r>
                        <a:rPr lang="en-GB" sz="17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1160965"/>
                  </a:ext>
                </a:extLst>
              </a:tr>
              <a:tr h="646161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Global (400 m) localisation of short in RCO.A45B1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843017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3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Change in EE delay of RB circuits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During powering tests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59264"/>
                  </a:ext>
                </a:extLst>
              </a:tr>
              <a:tr h="647776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4a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Voltage pick-up of the QPS due to current in the bypass diode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days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Anytime during YETS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&lt;20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92337"/>
                  </a:ext>
                </a:extLst>
              </a:tr>
              <a:tr h="47749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4b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Heater-induced quench on 2 MB’s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8389445"/>
                  </a:ext>
                </a:extLst>
              </a:tr>
              <a:tr h="477490"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5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Quench heaters test in S12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YETS, during the QPS IST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6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Resistance in RQF.A23 and RQD.A78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powering tests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333481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61282" y="5910676"/>
            <a:ext cx="5089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*: not including the time for installation &amp; removal of equipment</a:t>
            </a:r>
            <a:endParaRPr lang="en-GB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97974" y="1872343"/>
            <a:ext cx="8970611" cy="1513114"/>
          </a:xfrm>
          <a:prstGeom prst="round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89605" y="3423634"/>
            <a:ext cx="8970611" cy="2015114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9605" y="5481370"/>
            <a:ext cx="8970611" cy="463896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27896" y="2086049"/>
            <a:ext cx="3122971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Installation being finalized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5543" y="4799811"/>
            <a:ext cx="3867676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Remember to do the 500 V and 900 V tests while switching on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33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Specific Powering Tests – Medium Priority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70642" y="1173935"/>
          <a:ext cx="8799969" cy="2941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101">
                  <a:extLst>
                    <a:ext uri="{9D8B030D-6E8A-4147-A177-3AD203B41FA5}">
                      <a16:colId xmlns:a16="http://schemas.microsoft.com/office/drawing/2014/main" val="2504325627"/>
                    </a:ext>
                  </a:extLst>
                </a:gridCol>
                <a:gridCol w="3865830">
                  <a:extLst>
                    <a:ext uri="{9D8B030D-6E8A-4147-A177-3AD203B41FA5}">
                      <a16:colId xmlns:a16="http://schemas.microsoft.com/office/drawing/2014/main" val="3644290326"/>
                    </a:ext>
                  </a:extLst>
                </a:gridCol>
                <a:gridCol w="1213164">
                  <a:extLst>
                    <a:ext uri="{9D8B030D-6E8A-4147-A177-3AD203B41FA5}">
                      <a16:colId xmlns:a16="http://schemas.microsoft.com/office/drawing/2014/main" val="2575910200"/>
                    </a:ext>
                  </a:extLst>
                </a:gridCol>
                <a:gridCol w="2353901">
                  <a:extLst>
                    <a:ext uri="{9D8B030D-6E8A-4147-A177-3AD203B41FA5}">
                      <a16:colId xmlns:a16="http://schemas.microsoft.com/office/drawing/2014/main" val="3625902958"/>
                    </a:ext>
                  </a:extLst>
                </a:gridCol>
                <a:gridCol w="841973">
                  <a:extLst>
                    <a:ext uri="{9D8B030D-6E8A-4147-A177-3AD203B41FA5}">
                      <a16:colId xmlns:a16="http://schemas.microsoft.com/office/drawing/2014/main" val="4143327201"/>
                    </a:ext>
                  </a:extLst>
                </a:gridCol>
              </a:tblGrid>
              <a:tr h="646161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#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Description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Test duration *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Period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Cryo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270972"/>
                  </a:ext>
                </a:extLst>
              </a:tr>
              <a:tr h="694504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7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Change in EE delay of RQD/F circuits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During powering tests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1160965"/>
                  </a:ext>
                </a:extLst>
              </a:tr>
              <a:tr h="646161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Resistance in ROD.A56B1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843017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9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Internal resistance of 3-6 MB’s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YETS or during powering tests</a:t>
                      </a:r>
                      <a:endParaRPr lang="en-GB" sz="1600" dirty="0" smtClean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59264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10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Investigate degradation of RCBXH/V in</a:t>
                      </a:r>
                      <a:r>
                        <a:rPr lang="en-GB" sz="1600" b="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IR1/5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80756" y="5784946"/>
            <a:ext cx="5089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*: not including the time for installation &amp; removal of equipment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274319" y="4399951"/>
            <a:ext cx="861847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Results </a:t>
            </a:r>
            <a:r>
              <a:rPr lang="en-US" sz="140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of investigations priori to YETS: </a:t>
            </a:r>
            <a:endParaRPr lang="en-US" sz="14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Short could not be reproduced in RCO.A45B1 (only few 100kOhms occasionally visible)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2 heater induced quenches performed in S45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Location of increased resistance in ROD identified, segment in question to be bypassed in LS2</a:t>
            </a:r>
            <a:endParaRPr lang="en-US" sz="1400" dirty="0"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None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of the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12 RCBXH/V circuits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showed any visible degradation after having been cycled many times and after having seen quite a bit of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radiation.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Final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conclusions will be made after the powering test in March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2018.</a:t>
            </a:r>
          </a:p>
          <a:p>
            <a:endParaRPr lang="en-US" sz="1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5320" y="1882430"/>
            <a:ext cx="8970611" cy="579416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5319" y="3737985"/>
            <a:ext cx="8970611" cy="479181"/>
          </a:xfrm>
          <a:prstGeom prst="round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85319" y="2570425"/>
            <a:ext cx="8970611" cy="116756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9177" y="3266667"/>
            <a:ext cx="285046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System </a:t>
            </a:r>
            <a:r>
              <a:rPr lang="en-US" sz="2000" smtClean="0">
                <a:solidFill>
                  <a:srgbClr val="FF0000"/>
                </a:solidFill>
              </a:rPr>
              <a:t>installed in S34</a:t>
            </a:r>
            <a:endParaRPr lang="en-US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36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72" y="398259"/>
            <a:ext cx="7234177" cy="4058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027" y="2565675"/>
            <a:ext cx="7315200" cy="4111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182756" y="233493"/>
            <a:ext cx="3808026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Powering at high current for RQ5.R2 and RQTF.A23B1 should be done only after informing Ernesto de </a:t>
            </a:r>
            <a:r>
              <a:rPr lang="en-US" dirty="0" err="1" smtClean="0">
                <a:solidFill>
                  <a:srgbClr val="FF0000"/>
                </a:solidFill>
              </a:rPr>
              <a:t>Matteis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97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7000" y="6066064"/>
            <a:ext cx="1534886" cy="7015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200402" y="4534689"/>
            <a:ext cx="5485100" cy="1097626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buNone/>
            </a:pPr>
            <a:r>
              <a:rPr lang="en-US" b="1" dirty="0" smtClean="0"/>
              <a:t>Mirko Pojer and Matteo </a:t>
            </a:r>
            <a:r>
              <a:rPr lang="en-US" b="1" dirty="0" err="1" smtClean="0"/>
              <a:t>Solfaroli</a:t>
            </a:r>
            <a:endParaRPr lang="en-US" b="1" dirty="0" smtClean="0"/>
          </a:p>
          <a:p>
            <a:pPr marL="36576" indent="0" algn="r">
              <a:buNone/>
            </a:pPr>
            <a:r>
              <a:rPr lang="en-US" sz="2100" dirty="0" smtClean="0"/>
              <a:t>Beams Department</a:t>
            </a:r>
          </a:p>
          <a:p>
            <a:pPr marL="36576" indent="0" algn="r">
              <a:buNone/>
            </a:pPr>
            <a:r>
              <a:rPr lang="en-US" sz="2100" dirty="0" smtClean="0"/>
              <a:t>Operation Group</a:t>
            </a:r>
          </a:p>
          <a:p>
            <a:pPr marL="36576" indent="0" algn="r">
              <a:buNone/>
            </a:pPr>
            <a:endParaRPr lang="en-US" sz="2600" dirty="0" smtClean="0"/>
          </a:p>
        </p:txBody>
      </p:sp>
      <p:pic>
        <p:nvPicPr>
          <p:cNvPr id="5" name="Picture 2" descr="G:\Support\SurveyingEng\Users\FUCHS_JeanFrederic\9902_PHOTOS CERN\LHC\IMG_53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58" b="7016"/>
          <a:stretch/>
        </p:blipFill>
        <p:spPr bwMode="auto">
          <a:xfrm>
            <a:off x="235318" y="317395"/>
            <a:ext cx="8723491" cy="4060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48322" y="2431128"/>
            <a:ext cx="8265984" cy="1826363"/>
          </a:xfrm>
          <a:prstGeom prst="rect">
            <a:avLst/>
          </a:prstGeom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Re-commissioning of the superconducting circuits</a:t>
            </a:r>
          </a:p>
          <a:p>
            <a:r>
              <a:rPr lang="en-GB" sz="43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" charset="0"/>
                <a:ea typeface="Copperplate" charset="0"/>
                <a:cs typeface="Copperplate" charset="0"/>
              </a:rPr>
              <a:t>Meeting </a:t>
            </a:r>
            <a:r>
              <a:rPr lang="en-GB" sz="43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" charset="0"/>
                <a:ea typeface="Copperplate" charset="0"/>
                <a:cs typeface="Copperplate" charset="0"/>
              </a:rPr>
              <a:t>n.4</a:t>
            </a:r>
            <a:endParaRPr lang="en-GB" sz="43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" charset="0"/>
              <a:ea typeface="Copperplate" charset="0"/>
              <a:cs typeface="Copperplate" charset="0"/>
            </a:endParaRPr>
          </a:p>
        </p:txBody>
      </p:sp>
      <p:pic>
        <p:nvPicPr>
          <p:cNvPr id="7" name="Picture 6" descr="LogoOutline.ai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0" y="4980214"/>
            <a:ext cx="1787366" cy="178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Conical connection check in UA27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Following the problem with the conical connection after LS1, MPE would like to repeat the conical connection measurements in UA27</a:t>
            </a:r>
          </a:p>
          <a:p>
            <a:pPr lvl="1"/>
            <a:r>
              <a:rPr lang="en-US" dirty="0" smtClean="0"/>
              <a:t>System installed before end of YETS</a:t>
            </a:r>
          </a:p>
          <a:p>
            <a:pPr lvl="1"/>
            <a:r>
              <a:rPr lang="en-US" dirty="0" smtClean="0"/>
              <a:t>Measurements parasitically done</a:t>
            </a:r>
          </a:p>
          <a:p>
            <a:pPr lvl="1"/>
            <a:r>
              <a:rPr lang="en-US" dirty="0" smtClean="0"/>
              <a:t>System to be </a:t>
            </a:r>
            <a:r>
              <a:rPr lang="en-US" dirty="0"/>
              <a:t>r</a:t>
            </a:r>
            <a:r>
              <a:rPr lang="en-US" dirty="0" smtClean="0"/>
              <a:t>emoved at the end of commissioning (condemnation required)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43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 magnets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5137230"/>
          </a:xfrm>
        </p:spPr>
        <p:txBody>
          <a:bodyPr>
            <a:normAutofit/>
          </a:bodyPr>
          <a:lstStyle/>
          <a:p>
            <a:r>
              <a:rPr lang="en-US" dirty="0" smtClean="0"/>
              <a:t>Tests under the responsibility of P. Schwarz (MSC) and H. </a:t>
            </a:r>
            <a:r>
              <a:rPr lang="en-US" dirty="0" err="1" smtClean="0"/>
              <a:t>Thiesen</a:t>
            </a:r>
            <a:endParaRPr lang="en-US" dirty="0" smtClean="0"/>
          </a:p>
          <a:p>
            <a:r>
              <a:rPr lang="en-US" dirty="0" smtClean="0"/>
              <a:t>OP support to power the circuits </a:t>
            </a:r>
          </a:p>
          <a:p>
            <a:r>
              <a:rPr lang="en-US" dirty="0" smtClean="0"/>
              <a:t>All circuits were checked for water faults</a:t>
            </a:r>
          </a:p>
          <a:p>
            <a:r>
              <a:rPr lang="en-US" dirty="0" smtClean="0"/>
              <a:t>The problem with the failing converters of Monday has been identified: </a:t>
            </a: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the LSA database there </a:t>
            </a:r>
            <a:r>
              <a:rPr lang="en-US" dirty="0" smtClean="0"/>
              <a:t>was </a:t>
            </a:r>
            <a:r>
              <a:rPr lang="en-US" dirty="0"/>
              <a:t>no value defined for the acceleration of the 4 RPADO </a:t>
            </a:r>
            <a:r>
              <a:rPr lang="en-US" dirty="0" smtClean="0"/>
              <a:t>converters! Now fixed</a:t>
            </a:r>
          </a:p>
          <a:p>
            <a:r>
              <a:rPr lang="en-US" dirty="0" smtClean="0"/>
              <a:t>Another problem was identified: </a:t>
            </a:r>
            <a:r>
              <a:rPr lang="en-US" b="1" dirty="0" smtClean="0"/>
              <a:t>many circuits were in simulation, together with many circuits in different sectors</a:t>
            </a:r>
            <a:r>
              <a:rPr lang="en-US" dirty="0" smtClean="0"/>
              <a:t>!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The affected circuits have been tested over night without any issue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14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1274" y="1660737"/>
            <a:ext cx="3930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Thank you for the attention!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147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1028" y="789511"/>
            <a:ext cx="3606150" cy="598633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b="1" dirty="0"/>
              <a:t>ElQA</a:t>
            </a:r>
            <a:r>
              <a:rPr lang="en-US" sz="1400" dirty="0"/>
              <a:t> </a:t>
            </a:r>
          </a:p>
          <a:p>
            <a:r>
              <a:rPr lang="en-US" sz="1400" dirty="0" smtClean="0"/>
              <a:t>IT.R1 </a:t>
            </a:r>
            <a:r>
              <a:rPr lang="en-US" sz="1400" dirty="0" smtClean="0"/>
              <a:t>and LR1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OK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A12, </a:t>
            </a:r>
            <a:r>
              <a:rPr lang="en-US" sz="1400" dirty="0"/>
              <a:t>ML2 and IT.L2</a:t>
            </a:r>
            <a:endParaRPr lang="en-US" sz="1400" dirty="0" smtClean="0"/>
          </a:p>
          <a:p>
            <a:pPr lvl="1"/>
            <a:r>
              <a:rPr lang="en-US" sz="1200" dirty="0" smtClean="0"/>
              <a:t>Unlocking on Thu.8</a:t>
            </a:r>
          </a:p>
          <a:p>
            <a:pPr lvl="1"/>
            <a:r>
              <a:rPr lang="en-US" sz="1200" dirty="0" smtClean="0"/>
              <a:t>QHPS on Fri.9</a:t>
            </a:r>
          </a:p>
          <a:p>
            <a:pPr lvl="1"/>
            <a:endParaRPr lang="en-US" sz="1200" dirty="0" smtClean="0"/>
          </a:p>
          <a:p>
            <a:r>
              <a:rPr lang="en-US" sz="1400" dirty="0" smtClean="0"/>
              <a:t>IT.R2 and MR2</a:t>
            </a:r>
          </a:p>
          <a:p>
            <a:pPr lvl="1"/>
            <a:r>
              <a:rPr lang="en-US" sz="1200" dirty="0" smtClean="0"/>
              <a:t>Unlocking on Thu.8</a:t>
            </a:r>
          </a:p>
          <a:p>
            <a:pPr lvl="1"/>
            <a:r>
              <a:rPr lang="en-US" sz="1200" dirty="0" smtClean="0"/>
              <a:t>QHPS on after QPS-IST</a:t>
            </a:r>
          </a:p>
          <a:p>
            <a:r>
              <a:rPr lang="en-US" sz="1400" dirty="0" smtClean="0"/>
              <a:t>A23</a:t>
            </a:r>
          </a:p>
          <a:p>
            <a:pPr lvl="1"/>
            <a:r>
              <a:rPr lang="en-US" sz="1200" dirty="0" smtClean="0"/>
              <a:t>Unlocking </a:t>
            </a:r>
            <a:r>
              <a:rPr lang="en-US" sz="1200" dirty="0" smtClean="0">
                <a:solidFill>
                  <a:schemeClr val="accent2"/>
                </a:solidFill>
              </a:rPr>
              <a:t>in L3 OK</a:t>
            </a:r>
            <a:r>
              <a:rPr lang="en-US" sz="1200" dirty="0" smtClean="0"/>
              <a:t>, in R2 on Thu.8</a:t>
            </a:r>
          </a:p>
          <a:p>
            <a:pPr lvl="1"/>
            <a:r>
              <a:rPr lang="en-US" sz="1200" dirty="0" smtClean="0"/>
              <a:t>QHPS on Thu.8</a:t>
            </a:r>
          </a:p>
          <a:p>
            <a:pPr lvl="1"/>
            <a:endParaRPr lang="en-US" sz="1200" dirty="0" smtClean="0"/>
          </a:p>
          <a:p>
            <a:r>
              <a:rPr lang="en-US" sz="1400" dirty="0" smtClean="0"/>
              <a:t>A34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  <a:endParaRPr lang="en-US" sz="1200" dirty="0"/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OK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ML4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</a:t>
            </a:r>
            <a:r>
              <a:rPr lang="en-US" sz="1200" dirty="0" smtClean="0">
                <a:solidFill>
                  <a:schemeClr val="accent2"/>
                </a:solidFill>
              </a:rPr>
              <a:t>OK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1"/>
            <a:endParaRPr lang="en-US" sz="1200" dirty="0" smtClean="0"/>
          </a:p>
          <a:p>
            <a:r>
              <a:rPr lang="en-US" sz="1400" dirty="0" smtClean="0"/>
              <a:t>MR4, A45, LL5, IT.L5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QHPS 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3124" y="713874"/>
            <a:ext cx="5077905" cy="6144125"/>
            <a:chOff x="0" y="206612"/>
            <a:chExt cx="5077905" cy="644477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r="95000"/>
            <a:stretch/>
          </p:blipFill>
          <p:spPr>
            <a:xfrm>
              <a:off x="0" y="206612"/>
              <a:ext cx="457200" cy="644477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49467"/>
            <a:stretch/>
          </p:blipFill>
          <p:spPr>
            <a:xfrm>
              <a:off x="457200" y="206612"/>
              <a:ext cx="4620705" cy="6444776"/>
            </a:xfrm>
            <a:prstGeom prst="rect">
              <a:avLst/>
            </a:prstGeom>
          </p:spPr>
        </p:pic>
      </p:grpSp>
      <p:cxnSp>
        <p:nvCxnSpPr>
          <p:cNvPr id="10" name="Straight Connector 9"/>
          <p:cNvCxnSpPr/>
          <p:nvPr/>
        </p:nvCxnSpPr>
        <p:spPr>
          <a:xfrm>
            <a:off x="2293127" y="659874"/>
            <a:ext cx="25867" cy="6198125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44799" y="580888"/>
            <a:ext cx="66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Today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4762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preparation_2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3/8/2018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3677" y="1011781"/>
            <a:ext cx="5079079" cy="5432197"/>
            <a:chOff x="4064920" y="206612"/>
            <a:chExt cx="5079079" cy="5432197"/>
          </a:xfrm>
        </p:grpSpPr>
        <p:grpSp>
          <p:nvGrpSpPr>
            <p:cNvPr id="10" name="Group 9"/>
            <p:cNvGrpSpPr/>
            <p:nvPr/>
          </p:nvGrpSpPr>
          <p:grpSpPr>
            <a:xfrm>
              <a:off x="4524864" y="206612"/>
              <a:ext cx="4619135" cy="5432197"/>
              <a:chOff x="4524864" y="206612"/>
              <a:chExt cx="4619135" cy="5432197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/>
              <a:srcRect l="49485" b="94235"/>
              <a:stretch/>
            </p:blipFill>
            <p:spPr>
              <a:xfrm>
                <a:off x="4524864" y="206612"/>
                <a:ext cx="4619135" cy="371557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3"/>
              <a:srcRect l="49176" r="721"/>
              <a:stretch/>
            </p:blipFill>
            <p:spPr>
              <a:xfrm>
                <a:off x="4524865" y="578169"/>
                <a:ext cx="4581427" cy="5060640"/>
              </a:xfrm>
              <a:prstGeom prst="rect">
                <a:avLst/>
              </a:prstGeom>
            </p:spPr>
          </p:pic>
        </p:grp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r="94760"/>
            <a:stretch/>
          </p:blipFill>
          <p:spPr>
            <a:xfrm>
              <a:off x="4064920" y="578169"/>
              <a:ext cx="479195" cy="5060640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/>
        </p:nvCxnSpPr>
        <p:spPr>
          <a:xfrm>
            <a:off x="2293127" y="659874"/>
            <a:ext cx="25867" cy="6198125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44799" y="580888"/>
            <a:ext cx="66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Today</a:t>
            </a:r>
            <a:endParaRPr lang="en-US" sz="140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76833" y="992430"/>
            <a:ext cx="3533212" cy="5832809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Courier New" panose="02070309020205020404" pitchFamily="49" charset="0"/>
              <a:buChar char="o"/>
              <a:defRPr kumimoji="0" sz="1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IT.R5 and LR5</a:t>
            </a:r>
          </a:p>
          <a:p>
            <a:pPr lvl="1"/>
            <a:r>
              <a:rPr lang="en-US" sz="1200" dirty="0"/>
              <a:t>Unlocking on </a:t>
            </a:r>
            <a:r>
              <a:rPr lang="en-US" sz="1200" dirty="0" smtClean="0"/>
              <a:t>Fri.9</a:t>
            </a:r>
            <a:endParaRPr lang="en-US" sz="1200" dirty="0"/>
          </a:p>
          <a:p>
            <a:pPr lvl="1"/>
            <a:r>
              <a:rPr lang="en-US" sz="1200" dirty="0"/>
              <a:t>QHPS on after </a:t>
            </a:r>
            <a:r>
              <a:rPr lang="en-US" sz="1200" dirty="0" smtClean="0"/>
              <a:t>QPS-IST</a:t>
            </a:r>
          </a:p>
          <a:p>
            <a:r>
              <a:rPr lang="en-US" sz="1400" dirty="0" smtClean="0"/>
              <a:t>A56</a:t>
            </a:r>
          </a:p>
          <a:p>
            <a:pPr lvl="1"/>
            <a:r>
              <a:rPr lang="en-US" sz="1200" dirty="0" smtClean="0"/>
              <a:t>Unlocking on Thu.8</a:t>
            </a:r>
          </a:p>
          <a:p>
            <a:pPr lvl="1"/>
            <a:r>
              <a:rPr lang="en-US" sz="1200" dirty="0" smtClean="0"/>
              <a:t>QHPS on Thu.8; IPQs after QPS-IST</a:t>
            </a:r>
          </a:p>
          <a:p>
            <a:r>
              <a:rPr lang="en-US" sz="1400" dirty="0" smtClean="0"/>
              <a:t>ML6 and MR6</a:t>
            </a:r>
          </a:p>
          <a:p>
            <a:pPr lvl="1"/>
            <a:r>
              <a:rPr lang="en-US" sz="1200" dirty="0" smtClean="0"/>
              <a:t>Unlocking on Thu.8</a:t>
            </a:r>
          </a:p>
          <a:p>
            <a:pPr lvl="1"/>
            <a:r>
              <a:rPr lang="en-US" sz="1200" dirty="0" smtClean="0"/>
              <a:t>QHPS on after QPS-IST</a:t>
            </a:r>
          </a:p>
          <a:p>
            <a:r>
              <a:rPr lang="en-US" sz="1400" dirty="0" smtClean="0"/>
              <a:t>A67</a:t>
            </a:r>
          </a:p>
          <a:p>
            <a:pPr lvl="1"/>
            <a:r>
              <a:rPr lang="en-US" sz="1200" dirty="0"/>
              <a:t>Unlocking on </a:t>
            </a:r>
            <a:r>
              <a:rPr lang="en-US" sz="1200" dirty="0" smtClean="0"/>
              <a:t>Fri.9</a:t>
            </a:r>
            <a:endParaRPr lang="en-US" sz="1200" dirty="0"/>
          </a:p>
          <a:p>
            <a:pPr lvl="1"/>
            <a:r>
              <a:rPr lang="en-US" sz="1200" dirty="0"/>
              <a:t>QHPS on </a:t>
            </a:r>
            <a:r>
              <a:rPr lang="en-US" sz="1200" dirty="0" smtClean="0"/>
              <a:t>Fri.9; </a:t>
            </a:r>
            <a:r>
              <a:rPr lang="en-US" sz="1200" dirty="0"/>
              <a:t>IPQs after </a:t>
            </a:r>
            <a:r>
              <a:rPr lang="en-US" sz="1200" dirty="0" smtClean="0"/>
              <a:t>QPS-IST</a:t>
            </a:r>
            <a:endParaRPr lang="en-US" sz="1200" dirty="0" smtClean="0"/>
          </a:p>
          <a:p>
            <a:r>
              <a:rPr lang="en-US" sz="1400" dirty="0" smtClean="0"/>
              <a:t>A78</a:t>
            </a:r>
          </a:p>
          <a:p>
            <a:pPr lvl="1"/>
            <a:r>
              <a:rPr lang="en-US" sz="1200" dirty="0"/>
              <a:t>Unlocking on Fri.9</a:t>
            </a:r>
          </a:p>
          <a:p>
            <a:pPr lvl="1"/>
            <a:r>
              <a:rPr lang="en-US" sz="1200" dirty="0"/>
              <a:t>QHPS on Fri.9; IPQs after QPS-IST</a:t>
            </a:r>
          </a:p>
          <a:p>
            <a:r>
              <a:rPr lang="en-US" sz="1400" dirty="0" smtClean="0"/>
              <a:t>ML8 and IT.L8</a:t>
            </a:r>
          </a:p>
          <a:p>
            <a:pPr lvl="1"/>
            <a:r>
              <a:rPr lang="en-US" sz="1200" dirty="0"/>
              <a:t>Unlocking on Fri.9</a:t>
            </a:r>
          </a:p>
          <a:p>
            <a:pPr lvl="1"/>
            <a:r>
              <a:rPr lang="en-US" sz="1200" dirty="0"/>
              <a:t>QHPS on </a:t>
            </a:r>
            <a:r>
              <a:rPr lang="en-US" sz="1200" dirty="0" smtClean="0"/>
              <a:t>after </a:t>
            </a:r>
            <a:r>
              <a:rPr lang="en-US" sz="1200" dirty="0"/>
              <a:t>QPS-IST</a:t>
            </a:r>
          </a:p>
          <a:p>
            <a:pPr lvl="1"/>
            <a:endParaRPr lang="en-US" sz="1200" dirty="0" smtClean="0"/>
          </a:p>
          <a:p>
            <a:r>
              <a:rPr lang="en-US" sz="1400" dirty="0" smtClean="0"/>
              <a:t>IT.R8 and MR8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 </a:t>
            </a:r>
            <a:endParaRPr lang="en-US" sz="1200" dirty="0" smtClean="0">
              <a:solidFill>
                <a:schemeClr val="accent2"/>
              </a:solidFill>
            </a:endParaRPr>
          </a:p>
          <a:p>
            <a:pPr lvl="1"/>
            <a:r>
              <a:rPr lang="en-US" sz="1200" dirty="0" smtClean="0"/>
              <a:t>QHPS </a:t>
            </a:r>
            <a:r>
              <a:rPr lang="en-US" sz="1200" dirty="0"/>
              <a:t>on </a:t>
            </a:r>
            <a:r>
              <a:rPr lang="en-US" sz="1200" dirty="0" smtClean="0"/>
              <a:t>after QPS-IST</a:t>
            </a:r>
          </a:p>
          <a:p>
            <a:r>
              <a:rPr lang="en-US" sz="1400" dirty="0" smtClean="0"/>
              <a:t>A81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 </a:t>
            </a:r>
            <a:endParaRPr lang="en-US" sz="1200" dirty="0" smtClean="0">
              <a:solidFill>
                <a:schemeClr val="accent2"/>
              </a:solidFill>
            </a:endParaRPr>
          </a:p>
          <a:p>
            <a:pPr lvl="1"/>
            <a:r>
              <a:rPr lang="en-US" sz="1200" dirty="0" smtClean="0"/>
              <a:t>QHPS ??</a:t>
            </a:r>
            <a:endParaRPr lang="en-US" sz="1200" dirty="0" smtClean="0"/>
          </a:p>
          <a:p>
            <a:r>
              <a:rPr lang="en-US" sz="1400" dirty="0" smtClean="0"/>
              <a:t>LL1 and IT.L1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</a:t>
            </a:r>
            <a:r>
              <a:rPr lang="en-US" sz="1200" dirty="0" smtClean="0">
                <a:solidFill>
                  <a:schemeClr val="accent2"/>
                </a:solidFill>
              </a:rPr>
              <a:t>OK</a:t>
            </a:r>
            <a:endParaRPr lang="en-US" sz="1200" dirty="0">
              <a:solidFill>
                <a:schemeClr val="accent2"/>
              </a:solidFill>
            </a:endParaRP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OK</a:t>
            </a:r>
            <a:endParaRPr lang="en-US" sz="1200" dirty="0">
              <a:solidFill>
                <a:srgbClr val="FF0000"/>
              </a:solidFill>
            </a:endParaRPr>
          </a:p>
          <a:p>
            <a:pPr lvl="1"/>
            <a:endParaRPr lang="en-US" sz="1200" dirty="0"/>
          </a:p>
          <a:p>
            <a:pPr lvl="1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0362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A34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92447" y="4574858"/>
            <a:ext cx="25282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RCBCH9.R3B1 </a:t>
            </a:r>
            <a:r>
              <a:rPr lang="en-US" dirty="0" smtClean="0">
                <a:sym typeface="Wingdings" panose="05000000000000000000" pitchFamily="2" charset="2"/>
              </a:rPr>
              <a:t> MI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Some 120 A  EPC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RQS.L4B1  MI+MP3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RQTD.A34B1  MI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24" y="1025718"/>
            <a:ext cx="4228103" cy="2961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445" y="1542218"/>
            <a:ext cx="4510555" cy="31861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9855" y="895887"/>
            <a:ext cx="4245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 A + 120 A almost completed</a:t>
            </a:r>
          </a:p>
          <a:p>
            <a:r>
              <a:rPr lang="en-US" dirty="0" smtClean="0"/>
              <a:t>Main circuits to be released by QPS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7904" y="4234774"/>
            <a:ext cx="2129562" cy="240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850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67" y="1412829"/>
            <a:ext cx="8536320" cy="44044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24863" y="114228"/>
            <a:ext cx="42562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Almost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RU.L4 problem with PM (see RU.R4)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IPQs heaters to be charged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120 A </a:t>
            </a:r>
            <a:r>
              <a:rPr lang="en-US" dirty="0" smtClean="0">
                <a:sym typeface="Wingdings" panose="05000000000000000000" pitchFamily="2" charset="2"/>
              </a:rPr>
              <a:t> MP3 + EPC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495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93678" y="133226"/>
            <a:ext cx="69925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Phase 1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RU.R4 problem with QPS PM. Repeated with QPS board fixed and it </a:t>
            </a:r>
            <a:r>
              <a:rPr lang="en-US" dirty="0" smtClean="0"/>
              <a:t>worked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RD3 + RQ6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RQ5 + RQ6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MP3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120 A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>
                <a:sym typeface="Wingdings" panose="05000000000000000000" pitchFamily="2" charset="2"/>
              </a:rPr>
              <a:t>EPC+MP3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08" y="2015466"/>
            <a:ext cx="7728668" cy="401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761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A45 Mains </a:t>
            </a:r>
            <a:r>
              <a:rPr lang="en-US" dirty="0" smtClean="0"/>
              <a:t>and IPQs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819" y="5304561"/>
            <a:ext cx="8805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RB.A45 </a:t>
            </a:r>
            <a:r>
              <a:rPr lang="en-US" dirty="0" err="1" smtClean="0"/>
              <a:t>eletta</a:t>
            </a:r>
            <a:r>
              <a:rPr lang="en-US" dirty="0" smtClean="0"/>
              <a:t> exchanged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problem not fully fixed, but OK (to be released by QPS)</a:t>
            </a:r>
          </a:p>
          <a:p>
            <a:r>
              <a:rPr lang="en-US" dirty="0" smtClean="0"/>
              <a:t>RQD.A45 PC discharge request performed, a trick has to be done</a:t>
            </a:r>
          </a:p>
          <a:p>
            <a:r>
              <a:rPr lang="en-US" dirty="0" smtClean="0"/>
              <a:t>RQ7.R4 circuit quench via QPS (MP3 to check)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29" y="947722"/>
            <a:ext cx="8007600" cy="420249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494492" y="947722"/>
            <a:ext cx="3374379" cy="3001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IPQs: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All “PIC circuit quench”  MP3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All “PIC FPA”  MI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48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A45 low </a:t>
            </a:r>
            <a:r>
              <a:rPr lang="en-US" dirty="0" smtClean="0"/>
              <a:t>current circuits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07554" y="1277371"/>
            <a:ext cx="3997829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60 A + 120 A completed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600 A ongoing this morning (no long tests because of access)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RCS.A45B1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</a:t>
            </a:r>
            <a:r>
              <a:rPr lang="en-US" dirty="0" smtClean="0"/>
              <a:t>MI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68" y="1200646"/>
            <a:ext cx="4191988" cy="313281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869" y="3041197"/>
            <a:ext cx="4325201" cy="2334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60667</TotalTime>
  <Words>1153</Words>
  <Application>Microsoft Office PowerPoint</Application>
  <PresentationFormat>On-screen Show (4:3)</PresentationFormat>
  <Paragraphs>270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Copperplate</vt:lpstr>
      <vt:lpstr>Courier New</vt:lpstr>
      <vt:lpstr>Wingdings</vt:lpstr>
      <vt:lpstr>CERNCorporate4-3</vt:lpstr>
      <vt:lpstr>1_CERNCorporate4-3</vt:lpstr>
      <vt:lpstr>PowerPoint Presentation</vt:lpstr>
      <vt:lpstr>PowerPoint Presentation</vt:lpstr>
      <vt:lpstr>Status of preparation</vt:lpstr>
      <vt:lpstr>Status of preparation_2</vt:lpstr>
      <vt:lpstr>A34</vt:lpstr>
      <vt:lpstr>ML4</vt:lpstr>
      <vt:lpstr>MR4</vt:lpstr>
      <vt:lpstr>A45 Mains and IPQs</vt:lpstr>
      <vt:lpstr>A45 low current circuits</vt:lpstr>
      <vt:lpstr>LL5</vt:lpstr>
      <vt:lpstr>XL5</vt:lpstr>
      <vt:lpstr>More</vt:lpstr>
      <vt:lpstr>PowerPoint Presentation</vt:lpstr>
      <vt:lpstr>Cooling water calibration campaign</vt:lpstr>
      <vt:lpstr>LHC main converter calibration</vt:lpstr>
      <vt:lpstr>Additional tests required by EPC</vt:lpstr>
      <vt:lpstr>Specific Powering Tests – High Priority</vt:lpstr>
      <vt:lpstr>Specific Powering Tests – Medium Priority</vt:lpstr>
      <vt:lpstr>PowerPoint Presentation</vt:lpstr>
      <vt:lpstr>Conical connection check in UA27</vt:lpstr>
      <vt:lpstr>Warm magnets test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Mirko Pojer</dc:creator>
  <cp:lastModifiedBy>Matteo Solfaroli Camillocci</cp:lastModifiedBy>
  <cp:revision>314</cp:revision>
  <dcterms:created xsi:type="dcterms:W3CDTF">2015-11-05T15:38:47Z</dcterms:created>
  <dcterms:modified xsi:type="dcterms:W3CDTF">2018-03-08T07:03:05Z</dcterms:modified>
</cp:coreProperties>
</file>