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60" r:id="rId5"/>
    <p:sldId id="280" r:id="rId6"/>
    <p:sldId id="261" r:id="rId7"/>
    <p:sldId id="267" r:id="rId8"/>
    <p:sldId id="268" r:id="rId9"/>
    <p:sldId id="273" r:id="rId10"/>
    <p:sldId id="270" r:id="rId11"/>
    <p:sldId id="274" r:id="rId12"/>
    <p:sldId id="272" r:id="rId13"/>
    <p:sldId id="281" r:id="rId14"/>
    <p:sldId id="277" r:id="rId15"/>
    <p:sldId id="279" r:id="rId16"/>
    <p:sldId id="278" r:id="rId17"/>
    <p:sldId id="269" r:id="rId18"/>
    <p:sldId id="259" r:id="rId19"/>
    <p:sldId id="264" r:id="rId20"/>
    <p:sldId id="262" r:id="rId21"/>
    <p:sldId id="265" r:id="rId22"/>
    <p:sldId id="26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110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E14183-C6CE-407E-AC05-7EC75050D981}" type="datetimeFigureOut">
              <a:rPr lang="en-GB" smtClean="0"/>
              <a:t>08/03/2018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2497-7BE3-41E5-841B-900D80641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963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8-9/3/2018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8-9/3/2018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8-9/3/2018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8-9/3/2018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72050" y="6356350"/>
            <a:ext cx="31063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8-9/3/2018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53000" y="6356350"/>
            <a:ext cx="31253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8-9/3/2018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8-9/3/2018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8-9/3/2018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09422/" TargetMode="External"/><Relationship Id="rId2" Type="http://schemas.openxmlformats.org/officeDocument/2006/relationships/hyperlink" Target="https://indico.cern.ch/event/644037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janssenprecisionengineering.com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351" y="0"/>
            <a:ext cx="1388310" cy="15215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</a:t>
            </a:r>
            <a:r>
              <a:rPr lang="en-GB" dirty="0" smtClean="0"/>
              <a:t>uadrupoles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25606"/>
                <a:ext cx="8686800" cy="4667421"/>
              </a:xfrm>
            </p:spPr>
            <p:txBody>
              <a:bodyPr/>
              <a:lstStyle/>
              <a:p>
                <a:pPr marL="36576" indent="0">
                  <a:buNone/>
                </a:pPr>
                <a:r>
                  <a:rPr lang="en-GB" sz="2400" dirty="0" smtClean="0"/>
                  <a:t>Field strength depends on strong or weak focussing lattice.</a:t>
                </a:r>
              </a:p>
              <a:p>
                <a:r>
                  <a:rPr lang="en-GB" sz="2400" dirty="0"/>
                  <a:t>Aperture (w x h): </a:t>
                </a:r>
                <a:r>
                  <a:rPr lang="en-GB" sz="2400" dirty="0" smtClean="0"/>
                  <a:t>30 </a:t>
                </a:r>
                <a:r>
                  <a:rPr lang="en-GB" sz="2400" dirty="0"/>
                  <a:t>x 200 mm</a:t>
                </a:r>
                <a:r>
                  <a:rPr lang="en-GB" sz="2400" baseline="30000" dirty="0"/>
                  <a:t>2</a:t>
                </a:r>
              </a:p>
              <a:p>
                <a:r>
                  <a:rPr lang="en-GB" sz="2400" dirty="0" smtClean="0"/>
                  <a:t>k = 50 MV/m</a:t>
                </a:r>
                <a:r>
                  <a:rPr lang="en-GB" sz="2400" baseline="30000" dirty="0" smtClean="0"/>
                  <a:t>2</a:t>
                </a:r>
                <a:r>
                  <a:rPr lang="en-GB" sz="2400" dirty="0" smtClean="0"/>
                  <a:t> (strong focussing), assuming </a:t>
                </a:r>
                <a:r>
                  <a:rPr lang="en-GB" sz="2400" dirty="0" err="1" smtClean="0"/>
                  <a:t>L</a:t>
                </a:r>
                <a:r>
                  <a:rPr lang="en-GB" sz="2400" baseline="-25000" dirty="0" err="1" smtClean="0"/>
                  <a:t>eff</a:t>
                </a:r>
                <a:r>
                  <a:rPr lang="en-GB" sz="2400" dirty="0" smtClean="0"/>
                  <a:t> = 0.4 m</a:t>
                </a:r>
              </a:p>
              <a:p>
                <a:r>
                  <a:rPr lang="en-GB" sz="2400" dirty="0" err="1" smtClean="0"/>
                  <a:t>L</a:t>
                </a:r>
                <a:r>
                  <a:rPr lang="en-GB" sz="2400" baseline="-25000" dirty="0" err="1" smtClean="0"/>
                  <a:t>ph</a:t>
                </a:r>
                <a:r>
                  <a:rPr lang="en-GB" sz="2400" dirty="0" smtClean="0"/>
                  <a:t>= 400 mm → </a:t>
                </a:r>
                <a:r>
                  <a:rPr lang="en-GB" sz="2400" u="sng" dirty="0" err="1"/>
                  <a:t>L</a:t>
                </a:r>
                <a:r>
                  <a:rPr lang="en-GB" sz="2400" u="sng" baseline="-25000" dirty="0" err="1"/>
                  <a:t>eff</a:t>
                </a:r>
                <a:r>
                  <a:rPr lang="en-GB" sz="2400" u="sng" dirty="0"/>
                  <a:t> = </a:t>
                </a:r>
                <a:r>
                  <a:rPr lang="en-GB" sz="2400" u="sng" dirty="0" smtClean="0"/>
                  <a:t>246 mm </a:t>
                </a:r>
                <a:r>
                  <a:rPr lang="en-GB" sz="2400" dirty="0" smtClean="0"/>
                  <a:t>→ k = 81 MV/m</a:t>
                </a:r>
                <a:r>
                  <a:rPr lang="en-GB" sz="2400" baseline="30000" dirty="0" smtClean="0"/>
                  <a:t>2</a:t>
                </a:r>
              </a:p>
              <a:p>
                <a:r>
                  <a:rPr lang="en-GB" sz="2400" dirty="0"/>
                  <a:t>Knowing that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=±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sSup>
                      <m:sSupPr>
                        <m:ctrlP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400" dirty="0" smtClean="0"/>
                  <a:t> → </a:t>
                </a:r>
                <a14:m>
                  <m:oMath xmlns:m="http://schemas.openxmlformats.org/officeDocument/2006/math">
                    <m:r>
                      <a:rPr lang="en-GB" sz="2400" b="1" i="1">
                        <a:latin typeface="Cambria Math" panose="02040503050406030204" pitchFamily="18" charset="0"/>
                      </a:rPr>
                      <m:t>𝑼</m:t>
                    </m:r>
                    <m:r>
                      <a:rPr lang="en-GB" sz="2400" b="1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=±</m:t>
                    </m:r>
                    <m:r>
                      <a:rPr lang="en-GB" sz="2400" b="1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𝟒𝟎𝟒</m:t>
                    </m:r>
                    <m:r>
                      <a:rPr lang="en-GB" sz="2400" b="1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𝒌𝑽</m:t>
                    </m:r>
                    <m:r>
                      <a:rPr lang="en-GB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2400" b="1" dirty="0" smtClean="0"/>
              </a:p>
              <a:p>
                <a:r>
                  <a:rPr lang="en-GB" sz="2400" dirty="0" err="1" smtClean="0"/>
                  <a:t>E</a:t>
                </a:r>
                <a:r>
                  <a:rPr lang="en-GB" sz="2400" baseline="-25000" dirty="0" err="1" smtClean="0"/>
                  <a:t>pole</a:t>
                </a:r>
                <a:r>
                  <a:rPr lang="en-GB" sz="2400" baseline="-25000" dirty="0"/>
                  <a:t>-</a:t>
                </a:r>
                <a:r>
                  <a:rPr lang="en-GB" sz="2400" baseline="-25000" dirty="0" smtClean="0"/>
                  <a:t>tip</a:t>
                </a:r>
                <a:r>
                  <a:rPr lang="en-GB" sz="2400" dirty="0" smtClean="0"/>
                  <a:t>: 8.1 MV/m </a:t>
                </a:r>
              </a:p>
              <a:p>
                <a:r>
                  <a:rPr lang="en-GB" sz="2400" dirty="0" err="1" smtClean="0"/>
                  <a:t>E</a:t>
                </a:r>
                <a:r>
                  <a:rPr lang="en-GB" sz="2400" baseline="-25000" dirty="0" err="1" smtClean="0"/>
                  <a:t>pole</a:t>
                </a:r>
                <a:r>
                  <a:rPr lang="en-GB" sz="2400" baseline="-25000" dirty="0" smtClean="0"/>
                  <a:t>-wings</a:t>
                </a:r>
                <a:r>
                  <a:rPr lang="en-GB" sz="2400" dirty="0" smtClean="0"/>
                  <a:t>: &gt;20 MV/m </a:t>
                </a:r>
                <a:endParaRPr lang="en-GB" sz="2400" dirty="0"/>
              </a:p>
              <a:p>
                <a:endParaRPr lang="en-GB" sz="24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25606"/>
                <a:ext cx="8686800" cy="4667421"/>
              </a:xfrm>
              <a:blipFill>
                <a:blip r:embed="rId3"/>
                <a:stretch>
                  <a:fillRect l="-632" t="-9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0541" y="4096820"/>
            <a:ext cx="3583459" cy="276117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2755" y="3657891"/>
            <a:ext cx="3958905" cy="3243939"/>
          </a:xfrm>
          <a:prstGeom prst="rect">
            <a:avLst/>
          </a:prstGeom>
        </p:spPr>
      </p:pic>
      <p:sp>
        <p:nvSpPr>
          <p:cNvPr id="17" name="Date Placeholder 1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8-9/3/2018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7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875" y="-1"/>
            <a:ext cx="1381125" cy="15137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</a:t>
            </a:r>
            <a:r>
              <a:rPr lang="en-GB" dirty="0" smtClean="0"/>
              <a:t>uadrupoles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25606"/>
                <a:ext cx="8686800" cy="4667421"/>
              </a:xfrm>
            </p:spPr>
            <p:txBody>
              <a:bodyPr/>
              <a:lstStyle/>
              <a:p>
                <a:pPr marL="36576" indent="0">
                  <a:buNone/>
                </a:pPr>
                <a:r>
                  <a:rPr lang="en-GB" sz="2400" dirty="0" smtClean="0"/>
                  <a:t>Field strength depends on strong or weak focussing lattice.</a:t>
                </a:r>
              </a:p>
              <a:p>
                <a:r>
                  <a:rPr lang="en-GB" sz="2400" dirty="0"/>
                  <a:t>Aperture (w x h): </a:t>
                </a:r>
                <a:r>
                  <a:rPr lang="en-GB" sz="2400" dirty="0" smtClean="0"/>
                  <a:t>30 </a:t>
                </a:r>
                <a:r>
                  <a:rPr lang="en-GB" sz="2400" dirty="0"/>
                  <a:t>x 200 mm</a:t>
                </a:r>
                <a:r>
                  <a:rPr lang="en-GB" sz="2400" baseline="30000" dirty="0"/>
                  <a:t>2</a:t>
                </a:r>
              </a:p>
              <a:p>
                <a:r>
                  <a:rPr lang="en-GB" sz="2400" dirty="0" smtClean="0"/>
                  <a:t>k = 50 MV/m</a:t>
                </a:r>
                <a:r>
                  <a:rPr lang="en-GB" sz="2400" baseline="30000" dirty="0" smtClean="0"/>
                  <a:t>2</a:t>
                </a:r>
                <a:r>
                  <a:rPr lang="en-GB" sz="2400" dirty="0" smtClean="0"/>
                  <a:t> (strong focussing), assuming </a:t>
                </a:r>
                <a:r>
                  <a:rPr lang="en-GB" sz="2400" dirty="0" err="1" smtClean="0"/>
                  <a:t>L</a:t>
                </a:r>
                <a:r>
                  <a:rPr lang="en-GB" sz="2400" baseline="-25000" dirty="0" err="1" smtClean="0"/>
                  <a:t>eff</a:t>
                </a:r>
                <a:r>
                  <a:rPr lang="en-GB" sz="2400" dirty="0" smtClean="0"/>
                  <a:t> = 0.4 m</a:t>
                </a:r>
              </a:p>
              <a:p>
                <a:r>
                  <a:rPr lang="en-GB" sz="2400" dirty="0" err="1" smtClean="0"/>
                  <a:t>L</a:t>
                </a:r>
                <a:r>
                  <a:rPr lang="en-GB" sz="2400" baseline="-25000" dirty="0" err="1" smtClean="0"/>
                  <a:t>ph</a:t>
                </a:r>
                <a:r>
                  <a:rPr lang="en-GB" sz="2400" dirty="0" smtClean="0"/>
                  <a:t>= 400 mm → </a:t>
                </a:r>
                <a:r>
                  <a:rPr lang="en-GB" sz="2400" u="sng" dirty="0" err="1"/>
                  <a:t>L</a:t>
                </a:r>
                <a:r>
                  <a:rPr lang="en-GB" sz="2400" u="sng" baseline="-25000" dirty="0" err="1"/>
                  <a:t>eff</a:t>
                </a:r>
                <a:r>
                  <a:rPr lang="en-GB" sz="2400" u="sng" dirty="0"/>
                  <a:t> = </a:t>
                </a:r>
                <a:r>
                  <a:rPr lang="en-GB" sz="2400" u="sng" dirty="0" smtClean="0"/>
                  <a:t>246 mm </a:t>
                </a:r>
                <a:r>
                  <a:rPr lang="en-GB" sz="2400" dirty="0" smtClean="0"/>
                  <a:t>→ k = 81 MV/m</a:t>
                </a:r>
                <a:r>
                  <a:rPr lang="en-GB" sz="2400" baseline="30000" dirty="0" smtClean="0"/>
                  <a:t>2</a:t>
                </a:r>
              </a:p>
              <a:p>
                <a:r>
                  <a:rPr lang="en-GB" sz="2400" dirty="0"/>
                  <a:t>Knowing that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=±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sSup>
                      <m:sSupPr>
                        <m:ctrlP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400" dirty="0"/>
                  <a:t> →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GB" sz="2400" i="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=±405 </m:t>
                    </m:r>
                    <m:r>
                      <a:rPr lang="en-GB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𝑘𝑉</m:t>
                    </m:r>
                    <m:r>
                      <a:rPr lang="en-GB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2400" dirty="0"/>
              </a:p>
              <a:p>
                <a:pPr lvl="1">
                  <a:buFont typeface="+mj-lt"/>
                  <a:buAutoNum type="alphaLcPeriod"/>
                </a:pPr>
                <a:endParaRPr lang="en-GB" sz="2000" u="sng" dirty="0" smtClean="0"/>
              </a:p>
              <a:p>
                <a:pPr lvl="1">
                  <a:buFont typeface="+mj-lt"/>
                  <a:buAutoNum type="alphaLcPeriod"/>
                </a:pPr>
                <a:r>
                  <a:rPr lang="en-GB" sz="2000" u="sng" dirty="0" smtClean="0"/>
                  <a:t>U </a:t>
                </a:r>
                <a:r>
                  <a:rPr lang="en-GB" sz="2000" u="sng" dirty="0"/>
                  <a:t>≤ ±100 kV + R = 0.1 m </a:t>
                </a:r>
                <a:r>
                  <a:rPr lang="en-GB" sz="2000" dirty="0"/>
                  <a:t>→ k &lt; 20 MV/m</a:t>
                </a:r>
                <a:r>
                  <a:rPr lang="en-GB" sz="2000" baseline="30000" dirty="0"/>
                  <a:t>2</a:t>
                </a:r>
                <a:r>
                  <a:rPr lang="en-GB" sz="2000" dirty="0"/>
                  <a:t> </a:t>
                </a:r>
                <a:r>
                  <a:rPr lang="en-GB" sz="2000" dirty="0" smtClean="0"/>
                  <a:t>, </a:t>
                </a:r>
                <a:r>
                  <a:rPr lang="en-GB" sz="2000" dirty="0" err="1" smtClean="0"/>
                  <a:t>E</a:t>
                </a:r>
                <a:r>
                  <a:rPr lang="en-GB" sz="2000" baseline="-25000" dirty="0" err="1" smtClean="0"/>
                  <a:t>pole</a:t>
                </a:r>
                <a:r>
                  <a:rPr lang="en-GB" sz="2000" dirty="0" smtClean="0"/>
                  <a:t>= 2MV/m</a:t>
                </a:r>
                <a:endParaRPr lang="en-GB" sz="2000" dirty="0"/>
              </a:p>
              <a:p>
                <a:pPr lvl="1">
                  <a:buFont typeface="+mj-lt"/>
                  <a:buAutoNum type="alphaLcPeriod"/>
                </a:pPr>
                <a:r>
                  <a:rPr lang="en-GB" sz="2000" u="sng" dirty="0" err="1"/>
                  <a:t>L</a:t>
                </a:r>
                <a:r>
                  <a:rPr lang="en-GB" sz="2000" u="sng" baseline="-25000" dirty="0" err="1"/>
                  <a:t>ph</a:t>
                </a:r>
                <a:r>
                  <a:rPr lang="en-GB" sz="2000" u="sng" dirty="0"/>
                  <a:t>= </a:t>
                </a:r>
                <a:r>
                  <a:rPr lang="en-GB" sz="2000" u="sng" dirty="0" smtClean="0"/>
                  <a:t>0.8 </a:t>
                </a:r>
                <a:r>
                  <a:rPr lang="en-GB" sz="2000" u="sng" dirty="0"/>
                  <a:t>m </a:t>
                </a:r>
                <a:r>
                  <a:rPr lang="en-GB" sz="2000" dirty="0"/>
                  <a:t>→ </a:t>
                </a:r>
                <a:r>
                  <a:rPr lang="en-GB" sz="2000" dirty="0" err="1"/>
                  <a:t>L</a:t>
                </a:r>
                <a:r>
                  <a:rPr lang="en-GB" sz="2000" baseline="-25000" dirty="0" err="1"/>
                  <a:t>eff</a:t>
                </a:r>
                <a:r>
                  <a:rPr lang="en-GB" sz="2000" dirty="0"/>
                  <a:t> = </a:t>
                </a:r>
                <a:r>
                  <a:rPr lang="en-GB" sz="2000" dirty="0" smtClean="0"/>
                  <a:t>646 </a:t>
                </a:r>
                <a:r>
                  <a:rPr lang="en-GB" sz="2000" dirty="0"/>
                  <a:t>mm → k = </a:t>
                </a:r>
                <a:r>
                  <a:rPr lang="en-GB" sz="2000" dirty="0" smtClean="0"/>
                  <a:t>30</a:t>
                </a:r>
                <a:r>
                  <a:rPr lang="en-GB" sz="2000" dirty="0" smtClean="0"/>
                  <a:t>.8 </a:t>
                </a:r>
                <a:r>
                  <a:rPr lang="en-GB" sz="2000" dirty="0" smtClean="0"/>
                  <a:t>MV/m</a:t>
                </a:r>
                <a:r>
                  <a:rPr lang="en-GB" sz="2000" baseline="30000" dirty="0" smtClean="0"/>
                  <a:t>2</a:t>
                </a:r>
                <a:r>
                  <a:rPr lang="en-GB" sz="2000" dirty="0" smtClean="0"/>
                  <a:t>, </a:t>
                </a:r>
                <a:r>
                  <a:rPr lang="en-GB" sz="2000" dirty="0" err="1"/>
                  <a:t>E</a:t>
                </a:r>
                <a:r>
                  <a:rPr lang="en-GB" sz="2000" baseline="-25000" dirty="0" err="1"/>
                  <a:t>pole</a:t>
                </a:r>
                <a:r>
                  <a:rPr lang="en-GB" sz="2000" dirty="0"/>
                  <a:t>= </a:t>
                </a:r>
                <a:r>
                  <a:rPr lang="en-GB" sz="2000" dirty="0" smtClean="0"/>
                  <a:t>3.1</a:t>
                </a:r>
                <a:r>
                  <a:rPr lang="en-GB" sz="2000" dirty="0" smtClean="0"/>
                  <a:t> </a:t>
                </a:r>
                <a:r>
                  <a:rPr lang="en-GB" sz="2000" dirty="0" smtClean="0"/>
                  <a:t>MV/m, 						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GB" sz="2000" i="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=±</m:t>
                    </m:r>
                    <m:r>
                      <a:rPr lang="en-GB" sz="2000" b="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154</m:t>
                    </m:r>
                    <m:r>
                      <a:rPr lang="en-GB" sz="2000" i="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𝑘𝑉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2000" dirty="0"/>
              </a:p>
              <a:p>
                <a:pPr lvl="1">
                  <a:buFont typeface="+mj-lt"/>
                  <a:buAutoNum type="alphaLcPeriod" startAt="3"/>
                </a:pPr>
                <a:r>
                  <a:rPr lang="en-GB" sz="2000" u="sng" dirty="0" smtClean="0"/>
                  <a:t>U=100 </a:t>
                </a:r>
                <a:r>
                  <a:rPr lang="en-GB" sz="2000" u="sng" dirty="0"/>
                  <a:t>kV, </a:t>
                </a:r>
                <a:r>
                  <a:rPr lang="en-GB" sz="2000" u="sng" dirty="0" smtClean="0"/>
                  <a:t>k </a:t>
                </a:r>
                <a:r>
                  <a:rPr lang="en-GB" sz="2000" u="sng" dirty="0"/>
                  <a:t>= </a:t>
                </a:r>
                <a:r>
                  <a:rPr lang="en-GB" sz="2000" u="sng" dirty="0" smtClean="0"/>
                  <a:t>81MV/m2,</a:t>
                </a:r>
                <a:r>
                  <a:rPr lang="en-GB" sz="2000" u="sng" dirty="0"/>
                  <a:t> </a:t>
                </a:r>
                <a:r>
                  <a:rPr lang="en-GB" sz="2000" u="sng" dirty="0" err="1"/>
                  <a:t>L</a:t>
                </a:r>
                <a:r>
                  <a:rPr lang="en-GB" sz="2000" u="sng" baseline="-25000" dirty="0" err="1"/>
                  <a:t>ph</a:t>
                </a:r>
                <a:r>
                  <a:rPr lang="en-GB" sz="2000" u="sng" dirty="0"/>
                  <a:t>= </a:t>
                </a:r>
                <a:r>
                  <a:rPr lang="en-GB" sz="2000" u="sng" dirty="0" smtClean="0"/>
                  <a:t>0.4 </a:t>
                </a:r>
                <a:r>
                  <a:rPr lang="en-GB" sz="2000" u="sng" dirty="0"/>
                  <a:t>m</a:t>
                </a:r>
                <a:r>
                  <a:rPr lang="en-GB" sz="2000" u="sng" dirty="0" smtClean="0"/>
                  <a:t> </a:t>
                </a:r>
                <a:r>
                  <a:rPr lang="en-GB" sz="2000" dirty="0"/>
                  <a:t>→R = 50 </a:t>
                </a:r>
                <a:r>
                  <a:rPr lang="en-GB" sz="2000" dirty="0" smtClean="0"/>
                  <a:t>mm, </a:t>
                </a:r>
                <a:r>
                  <a:rPr lang="en-GB" sz="2000" dirty="0" err="1"/>
                  <a:t>E</a:t>
                </a:r>
                <a:r>
                  <a:rPr lang="en-GB" sz="2000" baseline="-25000" dirty="0" err="1"/>
                  <a:t>pole</a:t>
                </a:r>
                <a:r>
                  <a:rPr lang="en-GB" sz="2000" dirty="0"/>
                  <a:t>= </a:t>
                </a:r>
                <a:r>
                  <a:rPr lang="en-GB" sz="2000" dirty="0" smtClean="0"/>
                  <a:t>4.1 </a:t>
                </a:r>
                <a:r>
                  <a:rPr lang="en-GB" sz="2000" dirty="0"/>
                  <a:t>MV/m</a:t>
                </a:r>
              </a:p>
              <a:p>
                <a:pPr marL="36576" indent="0">
                  <a:buNone/>
                </a:pPr>
                <a:r>
                  <a:rPr lang="en-GB" sz="2400" dirty="0"/>
                  <a:t> </a:t>
                </a:r>
              </a:p>
              <a:p>
                <a:endParaRPr lang="en-GB" sz="2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25606"/>
                <a:ext cx="8686800" cy="4667421"/>
              </a:xfrm>
              <a:blipFill>
                <a:blip r:embed="rId3"/>
                <a:stretch>
                  <a:fillRect l="-632" t="-914" r="-4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1720" y="3084546"/>
            <a:ext cx="1914310" cy="688908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8-9/3/2018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40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Quad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686800" cy="4667421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Field homogeneity </a:t>
            </a:r>
            <a:r>
              <a:rPr lang="en-GB" sz="2400" dirty="0" smtClean="0"/>
              <a:t>dominated by end fields. Could be mitigated to some extend [4]. Need to determine minimum quad length that can achieve requirements</a:t>
            </a:r>
          </a:p>
          <a:p>
            <a:r>
              <a:rPr lang="en-GB" sz="2400" dirty="0" smtClean="0"/>
              <a:t>HV </a:t>
            </a:r>
            <a:r>
              <a:rPr lang="en-GB" sz="2400" b="1" dirty="0" smtClean="0"/>
              <a:t>feedthrough integration </a:t>
            </a:r>
            <a:r>
              <a:rPr lang="en-GB" sz="2400" dirty="0" smtClean="0"/>
              <a:t>challenging for short quads.</a:t>
            </a:r>
          </a:p>
          <a:p>
            <a:r>
              <a:rPr lang="en-GB" sz="2400" b="1" dirty="0" smtClean="0"/>
              <a:t>Alignment </a:t>
            </a:r>
            <a:r>
              <a:rPr lang="en-GB" sz="2400" b="1" dirty="0"/>
              <a:t>precision </a:t>
            </a:r>
            <a:r>
              <a:rPr lang="en-GB" sz="2400" dirty="0" err="1" smtClean="0"/>
              <a:t>tbd</a:t>
            </a:r>
            <a:r>
              <a:rPr lang="en-GB" sz="2400" dirty="0" smtClean="0"/>
              <a:t>, but assumed to be critical. </a:t>
            </a:r>
            <a:endParaRPr lang="en-GB" sz="2400" dirty="0"/>
          </a:p>
          <a:p>
            <a:r>
              <a:rPr lang="en-GB" sz="2400" dirty="0" err="1" smtClean="0"/>
              <a:t>Cryo</a:t>
            </a:r>
            <a:r>
              <a:rPr lang="en-GB" sz="2400" dirty="0" smtClean="0"/>
              <a:t> quad makes alignment/</a:t>
            </a:r>
            <a:r>
              <a:rPr lang="en-GB" sz="2400" b="1" dirty="0" smtClean="0"/>
              <a:t>positioning</a:t>
            </a:r>
            <a:r>
              <a:rPr lang="en-GB" sz="2400" dirty="0" smtClean="0"/>
              <a:t> more complex, but </a:t>
            </a:r>
            <a:r>
              <a:rPr lang="en-GB" sz="2400" b="1" dirty="0" smtClean="0"/>
              <a:t>industrial solutions </a:t>
            </a:r>
            <a:r>
              <a:rPr lang="en-GB" sz="2400" dirty="0" smtClean="0"/>
              <a:t>may exist [5], using flexure guides and piezo actuators.</a:t>
            </a:r>
          </a:p>
          <a:p>
            <a:r>
              <a:rPr lang="en-GB" sz="2400" dirty="0" smtClean="0"/>
              <a:t>Main quads to be powered in </a:t>
            </a:r>
            <a:r>
              <a:rPr lang="en-GB" sz="2400" b="1" dirty="0" smtClean="0"/>
              <a:t>4 families</a:t>
            </a:r>
            <a:r>
              <a:rPr lang="en-GB" sz="2400" dirty="0" smtClean="0"/>
              <a:t>; conditioning to be studied.</a:t>
            </a:r>
            <a:endParaRPr lang="en-GB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6750" t="11000" r="22500" b="31087"/>
          <a:stretch/>
        </p:blipFill>
        <p:spPr>
          <a:xfrm>
            <a:off x="3954051" y="5216119"/>
            <a:ext cx="1933576" cy="16548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622" t="8017" r="7855" b="26386"/>
          <a:stretch/>
        </p:blipFill>
        <p:spPr>
          <a:xfrm flipH="1">
            <a:off x="5887627" y="5190153"/>
            <a:ext cx="2514882" cy="16808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50081" y="5216119"/>
            <a:ext cx="20693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Courtesy WWW.JPE.NL</a:t>
            </a:r>
            <a:endParaRPr lang="en-GB" sz="12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8-9/3/2018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10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Injection straights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680833"/>
          </a:xfrm>
        </p:spPr>
        <p:txBody>
          <a:bodyPr/>
          <a:lstStyle/>
          <a:p>
            <a:r>
              <a:rPr lang="en-GB" dirty="0" smtClean="0"/>
              <a:t>Uses most of LSS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8-9/3/2018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053737" y="4441371"/>
            <a:ext cx="6235337" cy="0"/>
          </a:xfrm>
          <a:prstGeom prst="straightConnector1">
            <a:avLst/>
          </a:prstGeom>
          <a:ln w="38100"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2621280" y="3953692"/>
            <a:ext cx="3697592" cy="487679"/>
          </a:xfrm>
          <a:prstGeom prst="line">
            <a:avLst/>
          </a:prstGeom>
          <a:ln w="38100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79269" y="3013166"/>
            <a:ext cx="1942011" cy="940525"/>
          </a:xfrm>
          <a:prstGeom prst="line">
            <a:avLst/>
          </a:prstGeom>
          <a:ln w="38100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2516777" y="4110447"/>
            <a:ext cx="1193074" cy="16719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1482634" y="3608867"/>
            <a:ext cx="1034143" cy="50157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2653937" y="3761207"/>
            <a:ext cx="899160" cy="12102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 flipV="1">
            <a:off x="1852749" y="3376234"/>
            <a:ext cx="801188" cy="38497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251269" y="4110446"/>
            <a:ext cx="1976845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251269" y="4637314"/>
            <a:ext cx="1976845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32451" y="2643834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r>
              <a:rPr lang="en-GB" baseline="30000" dirty="0" smtClean="0"/>
              <a:t>+</a:t>
            </a:r>
            <a:endParaRPr lang="en-GB" baseline="30000" dirty="0"/>
          </a:p>
        </p:txBody>
      </p:sp>
      <p:sp>
        <p:nvSpPr>
          <p:cNvPr id="44" name="TextBox 43"/>
          <p:cNvSpPr txBox="1"/>
          <p:nvPr/>
        </p:nvSpPr>
        <p:spPr>
          <a:xfrm>
            <a:off x="2516777" y="3013166"/>
            <a:ext cx="1517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Injection septum</a:t>
            </a:r>
            <a:endParaRPr lang="en-GB" baseline="30000" dirty="0"/>
          </a:p>
        </p:txBody>
      </p:sp>
      <p:sp>
        <p:nvSpPr>
          <p:cNvPr id="45" name="TextBox 44"/>
          <p:cNvSpPr txBox="1"/>
          <p:nvPr/>
        </p:nvSpPr>
        <p:spPr>
          <a:xfrm>
            <a:off x="5690249" y="3402308"/>
            <a:ext cx="1517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Fast deflector</a:t>
            </a:r>
            <a:endParaRPr lang="en-GB" baseline="30000" dirty="0"/>
          </a:p>
        </p:txBody>
      </p:sp>
      <p:cxnSp>
        <p:nvCxnSpPr>
          <p:cNvPr id="49" name="Straight Connector 48"/>
          <p:cNvCxnSpPr/>
          <p:nvPr/>
        </p:nvCxnSpPr>
        <p:spPr>
          <a:xfrm flipV="1">
            <a:off x="2653937" y="5312229"/>
            <a:ext cx="3585754" cy="373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6318872" y="4441371"/>
            <a:ext cx="0" cy="10189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2648209" y="4005942"/>
            <a:ext cx="0" cy="1454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251269" y="5460274"/>
            <a:ext cx="195644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895203" y="5644817"/>
            <a:ext cx="1517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3500 mm</a:t>
            </a:r>
            <a:endParaRPr lang="en-GB" baseline="30000" dirty="0"/>
          </a:p>
        </p:txBody>
      </p:sp>
      <p:sp>
        <p:nvSpPr>
          <p:cNvPr id="61" name="TextBox 60"/>
          <p:cNvSpPr txBox="1"/>
          <p:nvPr/>
        </p:nvSpPr>
        <p:spPr>
          <a:xfrm>
            <a:off x="5690249" y="5646931"/>
            <a:ext cx="1517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3000 mm</a:t>
            </a:r>
            <a:endParaRPr lang="en-GB" baseline="30000" dirty="0"/>
          </a:p>
        </p:txBody>
      </p:sp>
      <p:cxnSp>
        <p:nvCxnSpPr>
          <p:cNvPr id="62" name="Straight Connector 61"/>
          <p:cNvCxnSpPr/>
          <p:nvPr/>
        </p:nvCxnSpPr>
        <p:spPr>
          <a:xfrm>
            <a:off x="1650274" y="5460274"/>
            <a:ext cx="205957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565071" y="4927207"/>
            <a:ext cx="1739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4750 mm</a:t>
            </a: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3007608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Injection devices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CPEDM meeting, Juelich (D)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480019"/>
              </p:ext>
            </p:extLst>
          </p:nvPr>
        </p:nvGraphicFramePr>
        <p:xfrm>
          <a:off x="1265452" y="1173935"/>
          <a:ext cx="6610350" cy="39776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276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2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Injection septum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deflector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 </a:t>
                      </a:r>
                      <a:r>
                        <a:rPr lang="en-GB" baseline="-25000" dirty="0" smtClean="0"/>
                        <a:t>physical </a:t>
                      </a:r>
                      <a:r>
                        <a:rPr lang="en-GB" dirty="0" smtClean="0"/>
                        <a:t>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Active length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Deflection</a:t>
                      </a:r>
                      <a:r>
                        <a:rPr lang="en-GB" baseline="0" dirty="0" smtClean="0"/>
                        <a:t> angle [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</a:rPr>
                        <a:t>mrad]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57.34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Gap width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30*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42.5**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Field [MV/m]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1.674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Radius of curvature electrodes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52.32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Nominal </a:t>
                      </a:r>
                      <a:r>
                        <a:rPr lang="en-GB" baseline="0" dirty="0" smtClean="0"/>
                        <a:t>electrode voltage [kV]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- 240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± 35.6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T</a:t>
                      </a:r>
                      <a:r>
                        <a:rPr lang="en-GB" baseline="-25000" dirty="0" err="1" smtClean="0"/>
                        <a:t>rise</a:t>
                      </a:r>
                      <a:r>
                        <a:rPr lang="en-GB" dirty="0" smtClean="0"/>
                        <a:t> and </a:t>
                      </a:r>
                      <a:r>
                        <a:rPr lang="en-GB" dirty="0" err="1" smtClean="0"/>
                        <a:t>T</a:t>
                      </a:r>
                      <a:r>
                        <a:rPr lang="en-GB" baseline="-25000" dirty="0" err="1" smtClean="0"/>
                        <a:t>fall</a:t>
                      </a:r>
                      <a:r>
                        <a:rPr lang="en-GB" dirty="0" smtClean="0"/>
                        <a:t> (2‰ - 998‰) [µs]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smtClean="0"/>
                        <a:t> DC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Capacitance per electrode (to </a:t>
                      </a:r>
                      <a:r>
                        <a:rPr lang="en-GB" dirty="0" err="1" smtClean="0"/>
                        <a:t>gnd</a:t>
                      </a:r>
                      <a:r>
                        <a:rPr lang="en-GB" dirty="0" smtClean="0"/>
                        <a:t>) [pF]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~ 660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&lt; 500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38275" y="5352333"/>
            <a:ext cx="6848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   Assuming curved or segmented </a:t>
            </a:r>
            <a:r>
              <a:rPr lang="en-GB" dirty="0"/>
              <a:t>septum and </a:t>
            </a:r>
            <a:r>
              <a:rPr lang="en-GB" dirty="0" smtClean="0"/>
              <a:t>electrode</a:t>
            </a:r>
          </a:p>
          <a:p>
            <a:r>
              <a:rPr lang="en-GB" dirty="0" smtClean="0"/>
              <a:t>** Assuming parallel electrodes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8-9/3/2018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35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Segmented septum, fast deflector examples</a:t>
            </a:r>
            <a:endParaRPr lang="en-GB" sz="3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8" t="18742" r="3903" b="11462"/>
          <a:stretch/>
        </p:blipFill>
        <p:spPr>
          <a:xfrm>
            <a:off x="457200" y="3974152"/>
            <a:ext cx="3030106" cy="1867200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938"/>
          <a:stretch/>
        </p:blipFill>
        <p:spPr>
          <a:xfrm>
            <a:off x="457199" y="1173935"/>
            <a:ext cx="3030107" cy="27098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7" r="13646" b="12944"/>
          <a:stretch/>
        </p:blipFill>
        <p:spPr>
          <a:xfrm>
            <a:off x="6210300" y="1165811"/>
            <a:ext cx="2463633" cy="22060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1475" y="5806559"/>
            <a:ext cx="3524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Segmented septum MedAustron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875" y="3424459"/>
            <a:ext cx="3543300" cy="26574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57826" y="5765691"/>
            <a:ext cx="368617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Fast deflector at CERN in ELENA</a:t>
            </a:r>
            <a:endParaRPr lang="en-GB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8-9/3/2018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2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issues injection devices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GB" dirty="0" smtClean="0"/>
              <a:t>Segmented foil septum </a:t>
            </a:r>
            <a:r>
              <a:rPr lang="en-GB" dirty="0" err="1" smtClean="0"/>
              <a:t>v.s</a:t>
            </a:r>
            <a:r>
              <a:rPr lang="en-GB" dirty="0" smtClean="0"/>
              <a:t>. curved wire septum</a:t>
            </a:r>
          </a:p>
          <a:p>
            <a:pPr marL="36576" indent="0">
              <a:buNone/>
            </a:pPr>
            <a:r>
              <a:rPr lang="en-GB" dirty="0" smtClean="0"/>
              <a:t>Feasibility of Fast Deflector pulse generator:</a:t>
            </a:r>
          </a:p>
          <a:p>
            <a:pPr lvl="1"/>
            <a:r>
              <a:rPr lang="en-GB" dirty="0"/>
              <a:t>rise and fall time </a:t>
            </a:r>
            <a:r>
              <a:rPr lang="en-GB" dirty="0" smtClean="0"/>
              <a:t>feasibility to be validated</a:t>
            </a:r>
            <a:endParaRPr lang="en-GB" dirty="0"/>
          </a:p>
          <a:p>
            <a:pPr lvl="1"/>
            <a:r>
              <a:rPr lang="en-GB" dirty="0" smtClean="0"/>
              <a:t>voltage switch: not easily done using off the shelf switches (for example </a:t>
            </a:r>
            <a:r>
              <a:rPr lang="en-GB" dirty="0" err="1" smtClean="0"/>
              <a:t>Behlke</a:t>
            </a:r>
            <a:r>
              <a:rPr lang="en-GB" dirty="0" smtClean="0"/>
              <a:t> refreshes their switches at regular intervals even when switched off, and the electrodes wouldn’t remain grounded</a:t>
            </a:r>
            <a:r>
              <a:rPr lang="en-GB" dirty="0" smtClean="0"/>
              <a:t>).</a:t>
            </a:r>
          </a:p>
          <a:p>
            <a:pPr lvl="1"/>
            <a:r>
              <a:rPr lang="en-GB" dirty="0" smtClean="0"/>
              <a:t>Switches need to be located close to fast deflectors (0.5 m). Feasibility and reliability in the radiation to be studied.</a:t>
            </a:r>
            <a:endParaRPr lang="en-GB" dirty="0" smtClean="0"/>
          </a:p>
          <a:p>
            <a:pPr lvl="1"/>
            <a:r>
              <a:rPr lang="en-GB" dirty="0" smtClean="0"/>
              <a:t>HV feedthroughs need development, not commercially available.</a:t>
            </a:r>
          </a:p>
          <a:p>
            <a:pPr marL="36576" indent="0">
              <a:buNone/>
            </a:pPr>
            <a:r>
              <a:rPr lang="en-GB" dirty="0" smtClean="0"/>
              <a:t>Alternative: </a:t>
            </a:r>
            <a:r>
              <a:rPr lang="en-GB" dirty="0" err="1" smtClean="0"/>
              <a:t>stripline</a:t>
            </a:r>
            <a:r>
              <a:rPr lang="en-GB" dirty="0" smtClean="0"/>
              <a:t> kicker(s)</a:t>
            </a:r>
          </a:p>
          <a:p>
            <a:pPr lvl="1"/>
            <a:r>
              <a:rPr lang="en-GB" dirty="0" smtClean="0"/>
              <a:t>replacing fast deflector would reduce voltages to 30 kV (-20%) on </a:t>
            </a:r>
            <a:r>
              <a:rPr lang="en-GB" dirty="0" smtClean="0"/>
              <a:t>plates, but at cost of added complexity. </a:t>
            </a:r>
            <a:endParaRPr lang="en-GB" dirty="0" smtClean="0"/>
          </a:p>
          <a:p>
            <a:pPr lvl="1"/>
            <a:r>
              <a:rPr lang="en-GB" dirty="0"/>
              <a:t>r</a:t>
            </a:r>
            <a:r>
              <a:rPr lang="en-GB" dirty="0" smtClean="0"/>
              <a:t>eplacing the septum with a </a:t>
            </a:r>
            <a:r>
              <a:rPr lang="en-GB" dirty="0" err="1" smtClean="0"/>
              <a:t>stripline</a:t>
            </a:r>
            <a:r>
              <a:rPr lang="en-GB" dirty="0" smtClean="0"/>
              <a:t> kicker is not feasible. 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8-9/3/2018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62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4925"/>
            <a:ext cx="8226854" cy="4688102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600" dirty="0"/>
              <a:t>Electrode material will determine max. field strength, hence size of elements.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600" dirty="0" smtClean="0"/>
              <a:t>Quad </a:t>
            </a:r>
            <a:r>
              <a:rPr lang="en-GB" sz="2600" dirty="0"/>
              <a:t>field strength to be quantified and feasibility of precision requirement to be determined.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600" dirty="0" smtClean="0"/>
              <a:t>Lattice needs updating with: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Longer quads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Skew quads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Trim quads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err="1" smtClean="0"/>
              <a:t>Sextupoles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Vertical correctors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Present circumference seems optimistic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600" dirty="0" smtClean="0"/>
              <a:t>Conditioning strategy for quads and bends to be studied.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600" dirty="0" smtClean="0"/>
              <a:t>Injection equipment feasible in principle.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dirty="0" smtClean="0"/>
              <a:t>Fast deflector rise and fall time requirement to be validated.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600" dirty="0" smtClean="0"/>
              <a:t>Use of stainless steel for construction desirable, but compatibility with magnetic leak field requirements tbc.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8-9/3/2018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40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50926" indent="-514350">
              <a:buFont typeface="+mj-lt"/>
              <a:buAutoNum type="arabicPeriod"/>
            </a:pPr>
            <a:r>
              <a:rPr lang="en-GB" dirty="0" smtClean="0"/>
              <a:t>M. Lamont, “EDM </a:t>
            </a:r>
            <a:r>
              <a:rPr lang="en-GB" dirty="0" err="1" smtClean="0"/>
              <a:t>strage</a:t>
            </a:r>
            <a:r>
              <a:rPr lang="en-GB" dirty="0" smtClean="0"/>
              <a:t> ring – siting at CERN”, </a:t>
            </a:r>
            <a:r>
              <a:rPr lang="en-GB" dirty="0" smtClean="0">
                <a:hlinkClick r:id="rId2"/>
              </a:rPr>
              <a:t>CERN EDM WG meeting, 1 June 2017</a:t>
            </a:r>
            <a:endParaRPr lang="en-GB" dirty="0" smtClean="0"/>
          </a:p>
          <a:p>
            <a:pPr marL="550926" indent="-514350">
              <a:buFont typeface="+mj-lt"/>
              <a:buAutoNum type="arabicPeriod"/>
            </a:pPr>
            <a:r>
              <a:rPr lang="en-GB" dirty="0" smtClean="0"/>
              <a:t>Y. </a:t>
            </a:r>
            <a:r>
              <a:rPr lang="en-GB" dirty="0" err="1" smtClean="0"/>
              <a:t>Semertzidis</a:t>
            </a:r>
            <a:r>
              <a:rPr lang="en-GB" dirty="0"/>
              <a:t>, “All-electric versus combined field storage </a:t>
            </a:r>
            <a:r>
              <a:rPr lang="en-GB" dirty="0" smtClean="0"/>
              <a:t>ring”, </a:t>
            </a:r>
            <a:r>
              <a:rPr lang="en-GB" dirty="0" smtClean="0">
                <a:hlinkClick r:id="rId3"/>
              </a:rPr>
              <a:t>EDM kick-off meeting, CERN,13-14 March 2017 </a:t>
            </a:r>
            <a:endParaRPr lang="en-GB" dirty="0" smtClean="0"/>
          </a:p>
          <a:p>
            <a:pPr marL="550926" indent="-514350">
              <a:buFont typeface="+mj-lt"/>
              <a:buAutoNum type="arabicPeriod"/>
            </a:pPr>
            <a:r>
              <a:rPr lang="en-GB" dirty="0" smtClean="0"/>
              <a:t>Reference to leak field level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 smtClean="0"/>
              <a:t>R. </a:t>
            </a:r>
            <a:r>
              <a:rPr lang="en-GB" dirty="0" err="1" smtClean="0"/>
              <a:t>Baartman</a:t>
            </a:r>
            <a:r>
              <a:rPr lang="en-GB" dirty="0" smtClean="0"/>
              <a:t>, “Quadrupole shapes”, Phys. Rev. ST – </a:t>
            </a:r>
            <a:r>
              <a:rPr lang="en-GB" dirty="0" err="1"/>
              <a:t>A</a:t>
            </a:r>
            <a:r>
              <a:rPr lang="en-GB" dirty="0" err="1" smtClean="0"/>
              <a:t>ccel</a:t>
            </a:r>
            <a:r>
              <a:rPr lang="en-GB" dirty="0" smtClean="0"/>
              <a:t>. Beams 15, 074002 (2012)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>
                <a:hlinkClick r:id="rId4"/>
              </a:rPr>
              <a:t>www.janssenprecisionengineering.com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8-9/3/2018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57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Back-up slides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8-9/3/2018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13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Proton EDM hardware challenges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3429224"/>
            <a:ext cx="8229601" cy="41965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J. Borburgh</a:t>
            </a:r>
          </a:p>
          <a:p>
            <a:r>
              <a:rPr lang="en-GB" dirty="0"/>
              <a:t>w</a:t>
            </a:r>
            <a:r>
              <a:rPr lang="en-GB" dirty="0" smtClean="0"/>
              <a:t>ith valuable input from M. Atanasov, M. Barnes, C. Carli, L. Jorat, M. Lamont, A. </a:t>
            </a:r>
            <a:r>
              <a:rPr lang="en-GB" dirty="0" err="1" smtClean="0"/>
              <a:t>Prost</a:t>
            </a:r>
            <a:r>
              <a:rPr lang="en-GB" dirty="0" smtClean="0"/>
              <a:t>,  V. Senaj, N. Voumard  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8-9/3/2018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7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Bend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91610"/>
            <a:ext cx="8226425" cy="3735156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8-9/3/2018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7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Fast deflector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36824"/>
            <a:ext cx="7451124" cy="4613534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8-9/3/2018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08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Electrostatic injection septum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325563"/>
            <a:ext cx="5735472" cy="4667250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8-9/3/2018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38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Baseline lattice</a:t>
            </a:r>
          </a:p>
          <a:p>
            <a:r>
              <a:rPr lang="en-GB" dirty="0" smtClean="0"/>
              <a:t>Bends</a:t>
            </a:r>
          </a:p>
          <a:p>
            <a:r>
              <a:rPr lang="en-GB" dirty="0" smtClean="0"/>
              <a:t>Quadrupoles</a:t>
            </a:r>
          </a:p>
          <a:p>
            <a:r>
              <a:rPr lang="en-GB" dirty="0" smtClean="0"/>
              <a:t>Injection devices, septa and fast deflectors</a:t>
            </a:r>
          </a:p>
          <a:p>
            <a:r>
              <a:rPr lang="en-GB" dirty="0" smtClean="0"/>
              <a:t>Conclusion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8-9/3/2018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87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9013" y="2517597"/>
            <a:ext cx="5114987" cy="43773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5163"/>
            <a:ext cx="8226854" cy="940443"/>
          </a:xfrm>
        </p:spPr>
        <p:txBody>
          <a:bodyPr/>
          <a:lstStyle/>
          <a:p>
            <a:r>
              <a:rPr lang="en-GB" dirty="0" smtClean="0"/>
              <a:t>Baseline lattice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2440202"/>
          </a:xfrm>
        </p:spPr>
        <p:txBody>
          <a:bodyPr>
            <a:normAutofit fontScale="40000" lnSpcReduction="20000"/>
          </a:bodyPr>
          <a:lstStyle/>
          <a:p>
            <a:pPr marL="36576" indent="0">
              <a:buNone/>
            </a:pPr>
            <a:r>
              <a:rPr lang="en-GB" dirty="0" smtClean="0"/>
              <a:t>Arc cell</a:t>
            </a:r>
          </a:p>
          <a:p>
            <a:r>
              <a:rPr lang="en-GB" dirty="0" smtClean="0"/>
              <a:t>Drifts before and after bend 0.8 m (used for </a:t>
            </a:r>
            <a:r>
              <a:rPr lang="en-GB" smtClean="0"/>
              <a:t>experiments and/or </a:t>
            </a:r>
            <a:r>
              <a:rPr lang="en-GB" dirty="0" smtClean="0"/>
              <a:t>correctors/skew quad/</a:t>
            </a:r>
            <a:r>
              <a:rPr lang="en-GB" dirty="0" err="1" smtClean="0"/>
              <a:t>sextupole</a:t>
            </a:r>
            <a:r>
              <a:rPr lang="en-GB" dirty="0" smtClean="0"/>
              <a:t>/BPM )</a:t>
            </a:r>
          </a:p>
          <a:p>
            <a:r>
              <a:rPr lang="en-GB" u="sng" dirty="0" smtClean="0"/>
              <a:t>2 bends of 4.16 m</a:t>
            </a:r>
          </a:p>
          <a:p>
            <a:r>
              <a:rPr lang="en-GB" dirty="0" smtClean="0"/>
              <a:t>Drift between bends 0.1 m</a:t>
            </a:r>
          </a:p>
          <a:p>
            <a:r>
              <a:rPr lang="en-GB" dirty="0" smtClean="0"/>
              <a:t>Quad 0.4 m</a:t>
            </a:r>
          </a:p>
          <a:p>
            <a:r>
              <a:rPr lang="en-GB" dirty="0" smtClean="0"/>
              <a:t>Total cell length: 10.417 m</a:t>
            </a:r>
          </a:p>
          <a:p>
            <a:endParaRPr lang="en-GB" dirty="0"/>
          </a:p>
          <a:p>
            <a:pPr marL="36576" indent="0">
              <a:buNone/>
            </a:pPr>
            <a:r>
              <a:rPr lang="en-GB" dirty="0" smtClean="0"/>
              <a:t>Beam </a:t>
            </a:r>
          </a:p>
          <a:p>
            <a:r>
              <a:rPr lang="en-GB" dirty="0" smtClean="0"/>
              <a:t>Protons</a:t>
            </a:r>
          </a:p>
          <a:p>
            <a:r>
              <a:rPr lang="en-GB" dirty="0" smtClean="0"/>
              <a:t>700.74 MeV/c</a:t>
            </a:r>
          </a:p>
          <a:p>
            <a:r>
              <a:rPr lang="en-GB" dirty="0" smtClean="0"/>
              <a:t>232.8 MeV</a:t>
            </a:r>
            <a:endParaRPr lang="en-GB" dirty="0"/>
          </a:p>
          <a:p>
            <a:pPr marL="36576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8-9/3/2018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08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90613"/>
            <a:ext cx="6705600" cy="3887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029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8683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altLang="en-US" dirty="0" smtClean="0">
                <a:solidFill>
                  <a:srgbClr val="002060"/>
                </a:solidFill>
              </a:rPr>
              <a:t>Physical length vs Effective length</a:t>
            </a:r>
            <a:endParaRPr lang="en-US" altLang="en-US" dirty="0">
              <a:solidFill>
                <a:srgbClr val="002060"/>
              </a:solidFill>
            </a:endParaRPr>
          </a:p>
        </p:txBody>
      </p:sp>
      <p:sp>
        <p:nvSpPr>
          <p:cNvPr id="140294" name="Text Box 6"/>
          <p:cNvSpPr txBox="1">
            <a:spLocks noChangeArrowheads="1"/>
          </p:cNvSpPr>
          <p:nvPr/>
        </p:nvSpPr>
        <p:spPr bwMode="auto">
          <a:xfrm>
            <a:off x="990600" y="4953000"/>
            <a:ext cx="7570304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altLang="en-US" sz="1400" dirty="0">
                <a:solidFill>
                  <a:srgbClr val="002060"/>
                </a:solidFill>
              </a:rPr>
              <a:t> </a:t>
            </a:r>
            <a:r>
              <a:rPr lang="en-US" altLang="en-US" sz="1400" dirty="0" smtClean="0">
                <a:solidFill>
                  <a:srgbClr val="002060"/>
                </a:solidFill>
              </a:rPr>
              <a:t>SPS </a:t>
            </a:r>
            <a:r>
              <a:rPr lang="en-US" altLang="en-US" sz="1400" dirty="0">
                <a:solidFill>
                  <a:srgbClr val="002060"/>
                </a:solidFill>
              </a:rPr>
              <a:t>ZS septa: 3000 mm active length </a:t>
            </a:r>
            <a:r>
              <a:rPr lang="en-US" altLang="en-US" sz="1400" dirty="0" smtClean="0">
                <a:solidFill>
                  <a:srgbClr val="002060"/>
                </a:solidFill>
              </a:rPr>
              <a:t>and 3378 mm device length; spacing &gt; </a:t>
            </a:r>
            <a:r>
              <a:rPr lang="en-US" altLang="en-US" sz="1400" dirty="0">
                <a:solidFill>
                  <a:srgbClr val="002060"/>
                </a:solidFill>
              </a:rPr>
              <a:t>870 </a:t>
            </a:r>
            <a:r>
              <a:rPr lang="en-US" altLang="en-US" sz="1400" dirty="0" smtClean="0">
                <a:solidFill>
                  <a:srgbClr val="002060"/>
                </a:solidFill>
              </a:rPr>
              <a:t>mm</a:t>
            </a:r>
            <a:endParaRPr lang="en-US" altLang="en-US" sz="1400" dirty="0">
              <a:solidFill>
                <a:srgbClr val="002060"/>
              </a:solidFill>
            </a:endParaRPr>
          </a:p>
          <a:p>
            <a:pPr algn="l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altLang="en-US" sz="1400" dirty="0">
                <a:solidFill>
                  <a:srgbClr val="002060"/>
                </a:solidFill>
              </a:rPr>
              <a:t> LEP ZL: 4000 mm active length; 4500 mm device length; spacing &gt; 650 </a:t>
            </a:r>
            <a:r>
              <a:rPr lang="en-US" altLang="en-US" sz="1400" dirty="0" smtClean="0">
                <a:solidFill>
                  <a:srgbClr val="002060"/>
                </a:solidFill>
              </a:rPr>
              <a:t>mm</a:t>
            </a:r>
          </a:p>
          <a:p>
            <a:pPr algn="l">
              <a:spcBef>
                <a:spcPct val="50000"/>
              </a:spcBef>
            </a:pPr>
            <a:r>
              <a:rPr lang="en-US" altLang="en-US" sz="1400" dirty="0" smtClean="0">
                <a:solidFill>
                  <a:srgbClr val="002060"/>
                </a:solidFill>
              </a:rPr>
              <a:t>Note: Additional space would be needed for vacuum valves in case plug-in systems would be adopted to reduce down time in case of exchange due to failure</a:t>
            </a:r>
            <a:r>
              <a:rPr lang="en-US" altLang="en-US" dirty="0" smtClean="0">
                <a:solidFill>
                  <a:srgbClr val="002060"/>
                </a:solidFill>
              </a:rPr>
              <a:t> </a:t>
            </a:r>
            <a:endParaRPr lang="en-US" altLang="en-US" dirty="0">
              <a:solidFill>
                <a:srgbClr val="00206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8-9/3/2018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93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Bend 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Total number of bends: 80</a:t>
            </a:r>
          </a:p>
          <a:p>
            <a:r>
              <a:rPr lang="en-GB" dirty="0" err="1" smtClean="0"/>
              <a:t>L</a:t>
            </a:r>
            <a:r>
              <a:rPr lang="en-GB" baseline="-25000" dirty="0" err="1" smtClean="0"/>
              <a:t>physical</a:t>
            </a:r>
            <a:r>
              <a:rPr lang="en-GB" dirty="0" smtClean="0"/>
              <a:t>: 4.1585 m</a:t>
            </a:r>
          </a:p>
          <a:p>
            <a:r>
              <a:rPr lang="en-GB" dirty="0" err="1" smtClean="0"/>
              <a:t>L</a:t>
            </a:r>
            <a:r>
              <a:rPr lang="en-GB" baseline="-25000" dirty="0" err="1" smtClean="0"/>
              <a:t>eff</a:t>
            </a:r>
            <a:r>
              <a:rPr lang="en-GB" dirty="0" smtClean="0"/>
              <a:t>: 3.7985 m</a:t>
            </a:r>
          </a:p>
          <a:p>
            <a:r>
              <a:rPr lang="en-GB" dirty="0" smtClean="0"/>
              <a:t>Gap width: 30 mm</a:t>
            </a:r>
          </a:p>
          <a:p>
            <a:r>
              <a:rPr lang="en-GB" dirty="0" smtClean="0"/>
              <a:t>Deflection angle: 78.54 mrad</a:t>
            </a:r>
          </a:p>
          <a:p>
            <a:r>
              <a:rPr lang="en-GB" dirty="0" err="1" smtClean="0"/>
              <a:t>E</a:t>
            </a:r>
            <a:r>
              <a:rPr lang="en-GB" baseline="-25000" dirty="0" err="1" smtClean="0"/>
              <a:t>gap</a:t>
            </a:r>
            <a:r>
              <a:rPr lang="en-GB" dirty="0" smtClean="0"/>
              <a:t>: 8.655 MV/m</a:t>
            </a:r>
          </a:p>
          <a:p>
            <a:r>
              <a:rPr lang="en-GB" dirty="0" err="1" smtClean="0"/>
              <a:t>V</a:t>
            </a:r>
            <a:r>
              <a:rPr lang="en-GB" baseline="-25000" dirty="0" err="1" smtClean="0"/>
              <a:t>per</a:t>
            </a:r>
            <a:r>
              <a:rPr lang="en-GB" baseline="-25000" dirty="0" smtClean="0"/>
              <a:t> polarity</a:t>
            </a:r>
            <a:r>
              <a:rPr lang="en-GB" dirty="0" smtClean="0"/>
              <a:t>: ±130 kV</a:t>
            </a:r>
          </a:p>
          <a:p>
            <a:r>
              <a:rPr lang="en-GB" dirty="0" smtClean="0"/>
              <a:t>Electrode height: 200 mm [1]</a:t>
            </a:r>
          </a:p>
          <a:p>
            <a:r>
              <a:rPr lang="en-GB" dirty="0" smtClean="0"/>
              <a:t>Cylindrical electrodes [1]</a:t>
            </a:r>
          </a:p>
          <a:p>
            <a:r>
              <a:rPr lang="en-GB" dirty="0" smtClean="0"/>
              <a:t>Vacuum: 10</a:t>
            </a:r>
            <a:r>
              <a:rPr lang="en-GB" baseline="30000" dirty="0" smtClean="0"/>
              <a:t>-11</a:t>
            </a:r>
            <a:r>
              <a:rPr lang="en-GB" dirty="0" smtClean="0"/>
              <a:t> mbar [1]</a:t>
            </a:r>
          </a:p>
          <a:p>
            <a:r>
              <a:rPr lang="en-GB" dirty="0" smtClean="0"/>
              <a:t>Field homogeneity: 1 ppm on Ø20 mm [2]</a:t>
            </a:r>
          </a:p>
          <a:p>
            <a:r>
              <a:rPr lang="en-GB" dirty="0" smtClean="0"/>
              <a:t>Power supply stability &lt; 1.10</a:t>
            </a:r>
            <a:r>
              <a:rPr lang="en-GB" baseline="30000" dirty="0" smtClean="0"/>
              <a:t>-4</a:t>
            </a:r>
            <a:r>
              <a:rPr lang="en-GB" dirty="0" smtClean="0"/>
              <a:t> [2]</a:t>
            </a:r>
          </a:p>
          <a:p>
            <a:r>
              <a:rPr lang="en-GB" dirty="0" smtClean="0"/>
              <a:t>Magnetic leak field: &lt;10</a:t>
            </a:r>
            <a:r>
              <a:rPr lang="en-GB" baseline="30000" dirty="0" smtClean="0"/>
              <a:t>-11</a:t>
            </a:r>
            <a:r>
              <a:rPr lang="en-GB" dirty="0" smtClean="0"/>
              <a:t> T [3]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325" y="1173936"/>
            <a:ext cx="3975976" cy="2943314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8-9/3/2018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49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590"/>
            <a:ext cx="8226854" cy="940443"/>
          </a:xfrm>
        </p:spPr>
        <p:txBody>
          <a:bodyPr/>
          <a:lstStyle/>
          <a:p>
            <a:r>
              <a:rPr lang="en-GB" dirty="0" smtClean="0"/>
              <a:t>Bend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5802"/>
            <a:ext cx="8686800" cy="1528804"/>
          </a:xfrm>
        </p:spPr>
        <p:txBody>
          <a:bodyPr>
            <a:noAutofit/>
          </a:bodyPr>
          <a:lstStyle/>
          <a:p>
            <a:r>
              <a:rPr lang="en-GB" sz="2400" dirty="0"/>
              <a:t>Feasibility of </a:t>
            </a:r>
            <a:r>
              <a:rPr lang="en-GB" sz="2400" dirty="0" smtClean="0"/>
              <a:t>1 ppm field </a:t>
            </a:r>
            <a:r>
              <a:rPr lang="en-GB" sz="2400" dirty="0"/>
              <a:t>homogeneity tbc.</a:t>
            </a:r>
          </a:p>
          <a:p>
            <a:r>
              <a:rPr lang="en-GB" sz="2400" dirty="0"/>
              <a:t>E</a:t>
            </a:r>
            <a:r>
              <a:rPr lang="en-GB" sz="2400" dirty="0" smtClean="0"/>
              <a:t>lectrode </a:t>
            </a:r>
            <a:r>
              <a:rPr lang="en-GB" sz="2400" dirty="0"/>
              <a:t>profile </a:t>
            </a:r>
            <a:r>
              <a:rPr lang="en-GB" sz="2400" dirty="0" smtClean="0"/>
              <a:t>needed to achieve required homogeneity causes higher </a:t>
            </a:r>
            <a:r>
              <a:rPr lang="en-GB" sz="2400" dirty="0"/>
              <a:t>fields on </a:t>
            </a:r>
            <a:r>
              <a:rPr lang="en-GB" sz="2400" dirty="0" smtClean="0"/>
              <a:t>electrodes → need to reduce the average field assumed for the beam.</a:t>
            </a:r>
            <a:endParaRPr lang="en-GB" sz="2400" dirty="0"/>
          </a:p>
          <a:p>
            <a:r>
              <a:rPr lang="en-GB" sz="2400" dirty="0" smtClean="0"/>
              <a:t>E field high for use of </a:t>
            </a:r>
            <a:r>
              <a:rPr lang="en-GB" sz="2400" dirty="0" err="1" smtClean="0"/>
              <a:t>Ti</a:t>
            </a:r>
            <a:r>
              <a:rPr lang="en-GB" sz="2400" dirty="0" smtClean="0"/>
              <a:t>. Alternatives (</a:t>
            </a:r>
            <a:r>
              <a:rPr lang="en-GB" sz="2400" dirty="0" err="1" smtClean="0"/>
              <a:t>TiN</a:t>
            </a:r>
            <a:r>
              <a:rPr lang="en-GB" sz="2400" dirty="0" smtClean="0"/>
              <a:t> coated Al)?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8802" t="12997" r="16582" b="14696"/>
          <a:stretch/>
        </p:blipFill>
        <p:spPr>
          <a:xfrm rot="5400000">
            <a:off x="3541632" y="2710750"/>
            <a:ext cx="2057989" cy="2465705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8-9/3/2018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58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590"/>
            <a:ext cx="8226854" cy="940443"/>
          </a:xfrm>
        </p:spPr>
        <p:txBody>
          <a:bodyPr/>
          <a:lstStyle/>
          <a:p>
            <a:r>
              <a:rPr lang="en-GB" dirty="0" smtClean="0"/>
              <a:t>Bend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0764"/>
            <a:ext cx="8505825" cy="4667421"/>
          </a:xfrm>
        </p:spPr>
        <p:txBody>
          <a:bodyPr>
            <a:normAutofit/>
          </a:bodyPr>
          <a:lstStyle/>
          <a:p>
            <a:r>
              <a:rPr lang="en-GB" sz="2400" dirty="0"/>
              <a:t>Non // plates induce skew </a:t>
            </a:r>
            <a:r>
              <a:rPr lang="en-GB" sz="2400" dirty="0" err="1"/>
              <a:t>quadrupolar</a:t>
            </a:r>
            <a:r>
              <a:rPr lang="en-GB" sz="2400" dirty="0"/>
              <a:t> effect → need to estimate achievable </a:t>
            </a:r>
            <a:r>
              <a:rPr lang="en-GB" sz="2400" b="1" dirty="0"/>
              <a:t>electrode precision </a:t>
            </a:r>
            <a:r>
              <a:rPr lang="en-GB" sz="2400" dirty="0"/>
              <a:t>to estimate requirements for skew quads in lattice.</a:t>
            </a:r>
          </a:p>
          <a:p>
            <a:r>
              <a:rPr lang="en-GB" sz="2400" dirty="0" smtClean="0"/>
              <a:t>Does </a:t>
            </a:r>
            <a:r>
              <a:rPr lang="en-GB" sz="2400" dirty="0" smtClean="0"/>
              <a:t>magnetic leak field </a:t>
            </a:r>
            <a:r>
              <a:rPr lang="en-GB" sz="2400" dirty="0" smtClean="0"/>
              <a:t>requirement </a:t>
            </a:r>
            <a:r>
              <a:rPr lang="en-GB" sz="2400" dirty="0" smtClean="0"/>
              <a:t>exclude </a:t>
            </a:r>
            <a:r>
              <a:rPr lang="en-GB" sz="2400" b="1" dirty="0" smtClean="0"/>
              <a:t>use of stainless steel</a:t>
            </a:r>
            <a:r>
              <a:rPr lang="en-GB" sz="2400" dirty="0" smtClean="0"/>
              <a:t>?</a:t>
            </a:r>
          </a:p>
          <a:p>
            <a:r>
              <a:rPr lang="en-GB" sz="2400" dirty="0"/>
              <a:t>To study if Al or </a:t>
            </a:r>
            <a:r>
              <a:rPr lang="en-GB" sz="2400" dirty="0" err="1"/>
              <a:t>Ti</a:t>
            </a:r>
            <a:r>
              <a:rPr lang="en-GB" sz="2400" dirty="0"/>
              <a:t> qualify as alternative construction </a:t>
            </a:r>
            <a:r>
              <a:rPr lang="en-GB" sz="2400" dirty="0" smtClean="0"/>
              <a:t>materials.</a:t>
            </a:r>
          </a:p>
          <a:p>
            <a:r>
              <a:rPr lang="en-GB" sz="2400" dirty="0" smtClean="0"/>
              <a:t>Assume </a:t>
            </a:r>
            <a:r>
              <a:rPr lang="en-GB" sz="2400" dirty="0" smtClean="0"/>
              <a:t>bends at room temperature: </a:t>
            </a:r>
            <a:r>
              <a:rPr lang="en-GB" sz="2400" b="1" dirty="0" smtClean="0"/>
              <a:t>bake out </a:t>
            </a:r>
            <a:r>
              <a:rPr lang="en-GB" sz="2400" dirty="0" smtClean="0"/>
              <a:t>needed to obtain required vacuum. </a:t>
            </a:r>
          </a:p>
          <a:p>
            <a:r>
              <a:rPr lang="en-GB" sz="2400" dirty="0" smtClean="0"/>
              <a:t>Assume all bends powered in // to reduce systematics, </a:t>
            </a:r>
            <a:r>
              <a:rPr lang="en-GB" sz="2400" b="1" dirty="0" smtClean="0"/>
              <a:t>HV conditioning </a:t>
            </a:r>
            <a:r>
              <a:rPr lang="en-GB" sz="2400" dirty="0" smtClean="0"/>
              <a:t>prior to operation needs to be studied.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8-9/3/2018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73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CPEDM meeting, Juelich (D)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0.4 m Quad </a:t>
            </a:r>
            <a:endParaRPr lang="en-GB" dirty="0"/>
          </a:p>
        </p:txBody>
      </p:sp>
      <p:pic>
        <p:nvPicPr>
          <p:cNvPr id="10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5330"/>
            <a:ext cx="4569998" cy="435133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3288" y="4654391"/>
            <a:ext cx="285225" cy="15100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238368" y="4993403"/>
            <a:ext cx="331630" cy="6775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7134" y="489789"/>
            <a:ext cx="4086225" cy="36957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147346" y="4531198"/>
                <a:ext cx="7080308" cy="13290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600" dirty="0" smtClean="0"/>
                  <a:t>Assuming purely hyperbolic electrodes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</m:oMath>
                </a14:m>
                <a:endParaRPr lang="en-GB" sz="1600" b="0" dirty="0" smtClean="0">
                  <a:ea typeface="Cambria Math" panose="02040503050406030204" pitchFamily="18" charset="0"/>
                </a:endParaRPr>
              </a:p>
              <a:p>
                <a:r>
                  <a:rPr lang="en-GB" sz="1600" dirty="0" smtClean="0"/>
                  <a:t>Central radius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=100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GB" sz="1600" dirty="0" smtClean="0"/>
              </a:p>
              <a:p>
                <a:r>
                  <a:rPr lang="en-GB" sz="1600" dirty="0" smtClean="0"/>
                  <a:t>Rounded edges with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=5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GB" sz="1600" dirty="0" smtClean="0"/>
              </a:p>
              <a:p>
                <a:r>
                  <a:rPr lang="en-GB" sz="1600" dirty="0" smtClean="0"/>
                  <a:t>Electrode length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=230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sz="1600" dirty="0" smtClean="0"/>
                  <a:t>, flange-to flange 401mm</a:t>
                </a:r>
              </a:p>
              <a:p>
                <a:r>
                  <a:rPr lang="en-GB" sz="1600" dirty="0" smtClean="0"/>
                  <a:t>Vacuum tank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𝐼𝐷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=500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GB" sz="1600" b="0" dirty="0" smtClean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7346" y="4531198"/>
                <a:ext cx="7080308" cy="1329018"/>
              </a:xfrm>
              <a:prstGeom prst="rect">
                <a:avLst/>
              </a:prstGeom>
              <a:blipFill>
                <a:blip r:embed="rId4"/>
                <a:stretch>
                  <a:fillRect l="-430" t="-917" b="-50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8-9/3/2018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68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2718</TotalTime>
  <Words>1207</Words>
  <Application>Microsoft Office PowerPoint</Application>
  <PresentationFormat>On-screen Show (4:3)</PresentationFormat>
  <Paragraphs>228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Cambria Math</vt:lpstr>
      <vt:lpstr>Wingdings</vt:lpstr>
      <vt:lpstr>CERNCorporate4-3</vt:lpstr>
      <vt:lpstr>PowerPoint Presentation</vt:lpstr>
      <vt:lpstr>Proton EDM hardware challenges</vt:lpstr>
      <vt:lpstr>Outline</vt:lpstr>
      <vt:lpstr>Baseline lattice</vt:lpstr>
      <vt:lpstr>Physical length vs Effective length</vt:lpstr>
      <vt:lpstr>Bend requirements</vt:lpstr>
      <vt:lpstr>Bend challenges</vt:lpstr>
      <vt:lpstr>Bend challenges</vt:lpstr>
      <vt:lpstr>PowerPoint Presentation</vt:lpstr>
      <vt:lpstr>Quadrupoles</vt:lpstr>
      <vt:lpstr>Quadrupoles</vt:lpstr>
      <vt:lpstr>Quad challenges</vt:lpstr>
      <vt:lpstr>Injection straights</vt:lpstr>
      <vt:lpstr>Injection devices</vt:lpstr>
      <vt:lpstr>Segmented septum, fast deflector examples</vt:lpstr>
      <vt:lpstr>Open issues injection devices</vt:lpstr>
      <vt:lpstr>Conclusion</vt:lpstr>
      <vt:lpstr>References</vt:lpstr>
      <vt:lpstr>Back-up slides</vt:lpstr>
      <vt:lpstr>Bend</vt:lpstr>
      <vt:lpstr>Fast deflector</vt:lpstr>
      <vt:lpstr>Electrostatic injection septum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Borburgh</dc:creator>
  <cp:lastModifiedBy>Jan Borburgh</cp:lastModifiedBy>
  <cp:revision>44</cp:revision>
  <dcterms:created xsi:type="dcterms:W3CDTF">2018-03-05T13:06:29Z</dcterms:created>
  <dcterms:modified xsi:type="dcterms:W3CDTF">2018-03-08T08:09:13Z</dcterms:modified>
</cp:coreProperties>
</file>