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41"/>
  </p:notesMasterIdLst>
  <p:sldIdLst>
    <p:sldId id="257" r:id="rId2"/>
    <p:sldId id="256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2" r:id="rId18"/>
    <p:sldId id="274" r:id="rId19"/>
    <p:sldId id="271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9" r:id="rId34"/>
    <p:sldId id="291" r:id="rId35"/>
    <p:sldId id="292" r:id="rId36"/>
    <p:sldId id="293" r:id="rId37"/>
    <p:sldId id="294" r:id="rId38"/>
    <p:sldId id="296" r:id="rId39"/>
    <p:sldId id="295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77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22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5FF0D4-C134-4DC6-A3F5-B53B11F34240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20C1B2-5CFB-4D4B-A9ED-C5E35BACEE6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77894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7536E2-D6A0-402E-9D05-C4E5AC6B4D87}" type="slidenum">
              <a:rPr lang="de-DE" smtClean="0">
                <a:solidFill>
                  <a:prstClr val="black"/>
                </a:solidFill>
              </a:rPr>
              <a:pPr/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0924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149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936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2071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9040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1875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1616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7673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0839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538913"/>
            <a:ext cx="2057400" cy="365125"/>
          </a:xfrm>
        </p:spPr>
        <p:txBody>
          <a:bodyPr/>
          <a:lstStyle/>
          <a:p>
            <a:r>
              <a:rPr lang="de-DE" sz="1100" dirty="0" smtClean="0"/>
              <a:t>Achim Stahl. March 8th, 2018</a:t>
            </a:r>
            <a:endParaRPr lang="de-DE" sz="11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86600" y="6538912"/>
            <a:ext cx="2057400" cy="365125"/>
          </a:xfrm>
        </p:spPr>
        <p:txBody>
          <a:bodyPr/>
          <a:lstStyle/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50512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8927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0994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8700">
              <a:srgbClr val="C9CCEF"/>
            </a:gs>
            <a:gs pos="0">
              <a:srgbClr val="5343C9"/>
            </a:gs>
            <a:gs pos="100000">
              <a:srgbClr val="69AB82"/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A1D43-5323-44A3-BC17-98850DBCA26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95446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12" Type="http://schemas.openxmlformats.org/officeDocument/2006/relationships/image" Target="../media/image43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1" Type="http://schemas.openxmlformats.org/officeDocument/2006/relationships/image" Target="../media/image35.png"/><Relationship Id="rId5" Type="http://schemas.openxmlformats.org/officeDocument/2006/relationships/image" Target="../media/image32.png"/><Relationship Id="rId10" Type="http://schemas.openxmlformats.org/officeDocument/2006/relationships/image" Target="../media/image33.png"/><Relationship Id="rId4" Type="http://schemas.openxmlformats.org/officeDocument/2006/relationships/image" Target="../media/image31.png"/><Relationship Id="rId9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13" Type="http://schemas.openxmlformats.org/officeDocument/2006/relationships/image" Target="../media/image49.png"/><Relationship Id="rId3" Type="http://schemas.openxmlformats.org/officeDocument/2006/relationships/image" Target="../media/image34.png"/><Relationship Id="rId7" Type="http://schemas.openxmlformats.org/officeDocument/2006/relationships/image" Target="../media/image46.png"/><Relationship Id="rId12" Type="http://schemas.openxmlformats.org/officeDocument/2006/relationships/image" Target="../media/image4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35.png"/><Relationship Id="rId5" Type="http://schemas.openxmlformats.org/officeDocument/2006/relationships/image" Target="../media/image32.png"/><Relationship Id="rId15" Type="http://schemas.openxmlformats.org/officeDocument/2006/relationships/image" Target="../media/image51.png"/><Relationship Id="rId10" Type="http://schemas.openxmlformats.org/officeDocument/2006/relationships/image" Target="../media/image33.png"/><Relationship Id="rId4" Type="http://schemas.openxmlformats.org/officeDocument/2006/relationships/image" Target="../media/image31.png"/><Relationship Id="rId9" Type="http://schemas.openxmlformats.org/officeDocument/2006/relationships/image" Target="../media/image47.png"/><Relationship Id="rId1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6.png"/><Relationship Id="rId7" Type="http://schemas.openxmlformats.org/officeDocument/2006/relationships/image" Target="../media/image59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png"/><Relationship Id="rId5" Type="http://schemas.openxmlformats.org/officeDocument/2006/relationships/image" Target="../media/image32.png"/><Relationship Id="rId4" Type="http://schemas.openxmlformats.org/officeDocument/2006/relationships/image" Target="../media/image44.png"/><Relationship Id="rId9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6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11" Type="http://schemas.openxmlformats.org/officeDocument/2006/relationships/image" Target="../media/image48.png"/><Relationship Id="rId5" Type="http://schemas.openxmlformats.org/officeDocument/2006/relationships/image" Target="../media/image57.png"/><Relationship Id="rId10" Type="http://schemas.openxmlformats.org/officeDocument/2006/relationships/image" Target="../media/image35.png"/><Relationship Id="rId4" Type="http://schemas.openxmlformats.org/officeDocument/2006/relationships/image" Target="../media/image55.png"/><Relationship Id="rId9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13" Type="http://schemas.openxmlformats.org/officeDocument/2006/relationships/image" Target="../media/image93.png"/><Relationship Id="rId3" Type="http://schemas.openxmlformats.org/officeDocument/2006/relationships/image" Target="../media/image83.png"/><Relationship Id="rId7" Type="http://schemas.openxmlformats.org/officeDocument/2006/relationships/image" Target="../media/image84.png"/><Relationship Id="rId12" Type="http://schemas.openxmlformats.org/officeDocument/2006/relationships/image" Target="../media/image92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11" Type="http://schemas.openxmlformats.org/officeDocument/2006/relationships/image" Target="../media/image91.png"/><Relationship Id="rId5" Type="http://schemas.openxmlformats.org/officeDocument/2006/relationships/image" Target="../media/image78.png"/><Relationship Id="rId10" Type="http://schemas.openxmlformats.org/officeDocument/2006/relationships/image" Target="../media/image90.png"/><Relationship Id="rId4" Type="http://schemas.openxmlformats.org/officeDocument/2006/relationships/image" Target="../media/image76.png"/><Relationship Id="rId9" Type="http://schemas.openxmlformats.org/officeDocument/2006/relationships/image" Target="../media/image8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10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9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0.png"/><Relationship Id="rId13" Type="http://schemas.openxmlformats.org/officeDocument/2006/relationships/image" Target="../media/image106.png"/><Relationship Id="rId3" Type="http://schemas.openxmlformats.org/officeDocument/2006/relationships/image" Target="../media/image97.png"/><Relationship Id="rId7" Type="http://schemas.openxmlformats.org/officeDocument/2006/relationships/image" Target="../media/image870.png"/><Relationship Id="rId12" Type="http://schemas.openxmlformats.org/officeDocument/2006/relationships/image" Target="../media/image10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60.png"/><Relationship Id="rId11" Type="http://schemas.openxmlformats.org/officeDocument/2006/relationships/image" Target="../media/image104.png"/><Relationship Id="rId5" Type="http://schemas.openxmlformats.org/officeDocument/2006/relationships/image" Target="../media/image83.png"/><Relationship Id="rId10" Type="http://schemas.openxmlformats.org/officeDocument/2006/relationships/image" Target="../media/image103.png"/><Relationship Id="rId4" Type="http://schemas.openxmlformats.org/officeDocument/2006/relationships/image" Target="../media/image82.png"/><Relationship Id="rId9" Type="http://schemas.openxmlformats.org/officeDocument/2006/relationships/image" Target="../media/image890.png"/><Relationship Id="rId14" Type="http://schemas.openxmlformats.org/officeDocument/2006/relationships/image" Target="../media/image10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gi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gi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gi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G"/><Relationship Id="rId2" Type="http://schemas.openxmlformats.org/officeDocument/2006/relationships/image" Target="../media/image100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2.JP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gi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gif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5.gif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gif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gi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gif"/><Relationship Id="rId2" Type="http://schemas.openxmlformats.org/officeDocument/2006/relationships/image" Target="../media/image109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0.gif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gif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eck 3"/>
          <p:cNvSpPr/>
          <p:nvPr/>
        </p:nvSpPr>
        <p:spPr>
          <a:xfrm>
            <a:off x="0" y="1263192"/>
            <a:ext cx="9144000" cy="559480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0274">
            <a:off x="625789" y="1558928"/>
            <a:ext cx="7807578" cy="5208770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2232" y="-1382334"/>
            <a:ext cx="9643621" cy="3671608"/>
          </a:xfrm>
          <a:prstGeom prst="rect">
            <a:avLst/>
          </a:prstGeom>
          <a:effectLst>
            <a:softEdge rad="177800"/>
          </a:effectLst>
        </p:spPr>
      </p:pic>
      <p:cxnSp>
        <p:nvCxnSpPr>
          <p:cNvPr id="23" name="Gerade Verbindung mit Pfeil 22"/>
          <p:cNvCxnSpPr/>
          <p:nvPr/>
        </p:nvCxnSpPr>
        <p:spPr>
          <a:xfrm flipV="1">
            <a:off x="5720644" y="3524958"/>
            <a:ext cx="472280" cy="216789"/>
          </a:xfrm>
          <a:prstGeom prst="straightConnector1">
            <a:avLst/>
          </a:prstGeom>
          <a:ln w="76200">
            <a:solidFill>
              <a:schemeClr val="bg1">
                <a:lumMod val="75000"/>
              </a:schemeClr>
            </a:solidFill>
            <a:prstDash val="sysDot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1595127" y="847693"/>
            <a:ext cx="59537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de-DE" sz="4800" b="1" dirty="0" smtClean="0">
                <a:ln/>
                <a:solidFill>
                  <a:srgbClr val="FFC000"/>
                </a:solidFill>
              </a:rPr>
              <a:t>The </a:t>
            </a:r>
            <a:r>
              <a:rPr lang="de-DE" sz="4800" b="1" dirty="0" err="1" smtClean="0">
                <a:ln/>
                <a:solidFill>
                  <a:srgbClr val="FFC000"/>
                </a:solidFill>
              </a:rPr>
              <a:t>Fate</a:t>
            </a:r>
            <a:r>
              <a:rPr lang="de-DE" sz="4800" b="1" dirty="0" smtClean="0">
                <a:ln/>
                <a:solidFill>
                  <a:srgbClr val="FFC000"/>
                </a:solidFill>
              </a:rPr>
              <a:t> </a:t>
            </a:r>
            <a:r>
              <a:rPr lang="de-DE" sz="4800" b="1" dirty="0" err="1" smtClean="0">
                <a:ln/>
                <a:solidFill>
                  <a:srgbClr val="FFC000"/>
                </a:solidFill>
              </a:rPr>
              <a:t>of</a:t>
            </a:r>
            <a:r>
              <a:rPr lang="de-DE" sz="4800" b="1" dirty="0" smtClean="0">
                <a:ln/>
                <a:solidFill>
                  <a:srgbClr val="FFC000"/>
                </a:solidFill>
              </a:rPr>
              <a:t> Antimatter</a:t>
            </a:r>
            <a:endParaRPr lang="de-DE" sz="4800" b="1" dirty="0">
              <a:ln/>
              <a:solidFill>
                <a:srgbClr val="FFC000"/>
              </a:solidFill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3388324" y="5373779"/>
            <a:ext cx="556113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r"/>
            <a:r>
              <a:rPr lang="de-DE" sz="2400" b="1" dirty="0" err="1" smtClean="0">
                <a:ln/>
                <a:solidFill>
                  <a:srgbClr val="A5A5A5"/>
                </a:solidFill>
              </a:rPr>
              <a:t>Electrostatic</a:t>
            </a:r>
            <a:r>
              <a:rPr lang="de-DE" sz="2400" b="1" dirty="0" smtClean="0">
                <a:ln/>
                <a:solidFill>
                  <a:srgbClr val="A5A5A5"/>
                </a:solidFill>
              </a:rPr>
              <a:t> </a:t>
            </a:r>
            <a:r>
              <a:rPr lang="de-DE" sz="2400" b="1" dirty="0" err="1" smtClean="0">
                <a:ln/>
                <a:solidFill>
                  <a:srgbClr val="A5A5A5"/>
                </a:solidFill>
              </a:rPr>
              <a:t>Combined</a:t>
            </a:r>
            <a:r>
              <a:rPr lang="de-DE" sz="2400" b="1" dirty="0" smtClean="0">
                <a:ln/>
                <a:solidFill>
                  <a:srgbClr val="A5A5A5"/>
                </a:solidFill>
              </a:rPr>
              <a:t> </a:t>
            </a:r>
            <a:r>
              <a:rPr lang="de-DE" sz="2400" b="1" dirty="0" err="1" smtClean="0">
                <a:ln/>
                <a:solidFill>
                  <a:srgbClr val="A5A5A5"/>
                </a:solidFill>
              </a:rPr>
              <a:t>Function</a:t>
            </a:r>
            <a:r>
              <a:rPr lang="de-DE" sz="2400" b="1" dirty="0" smtClean="0">
                <a:ln/>
                <a:solidFill>
                  <a:srgbClr val="A5A5A5"/>
                </a:solidFill>
              </a:rPr>
              <a:t> Elements</a:t>
            </a:r>
            <a:br>
              <a:rPr lang="de-DE" sz="2400" b="1" dirty="0" smtClean="0">
                <a:ln/>
                <a:solidFill>
                  <a:srgbClr val="A5A5A5"/>
                </a:solidFill>
              </a:rPr>
            </a:br>
            <a:r>
              <a:rPr lang="de-DE" sz="2400" b="1" dirty="0" err="1" smtClean="0">
                <a:ln/>
                <a:solidFill>
                  <a:srgbClr val="A5A5A5"/>
                </a:solidFill>
              </a:rPr>
              <a:t>for</a:t>
            </a:r>
            <a:r>
              <a:rPr lang="de-DE" sz="2400" b="1" dirty="0" smtClean="0">
                <a:ln/>
                <a:solidFill>
                  <a:srgbClr val="A5A5A5"/>
                </a:solidFill>
              </a:rPr>
              <a:t> </a:t>
            </a:r>
            <a:r>
              <a:rPr lang="de-DE" sz="2400" b="1" dirty="0" err="1" smtClean="0">
                <a:ln/>
                <a:solidFill>
                  <a:srgbClr val="A5A5A5"/>
                </a:solidFill>
              </a:rPr>
              <a:t>the</a:t>
            </a:r>
            <a:r>
              <a:rPr lang="de-DE" sz="2400" b="1" dirty="0" smtClean="0">
                <a:ln/>
                <a:solidFill>
                  <a:srgbClr val="A5A5A5"/>
                </a:solidFill>
              </a:rPr>
              <a:t> EDM ring</a:t>
            </a:r>
            <a:endParaRPr lang="de-DE" sz="2400" b="1" dirty="0">
              <a:ln/>
              <a:solidFill>
                <a:srgbClr val="A5A5A5"/>
              </a:solidFill>
            </a:endParaRPr>
          </a:p>
        </p:txBody>
      </p:sp>
      <p:sp>
        <p:nvSpPr>
          <p:cNvPr id="28" name="Rechteck 27"/>
          <p:cNvSpPr/>
          <p:nvPr/>
        </p:nvSpPr>
        <p:spPr>
          <a:xfrm>
            <a:off x="2162151" y="7401"/>
            <a:ext cx="481971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8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CP-EDM </a:t>
            </a:r>
            <a:r>
              <a:rPr lang="de-DE" sz="2800" b="1" dirty="0" err="1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Collaboration</a:t>
            </a:r>
            <a:r>
              <a:rPr lang="de-DE" sz="2800" b="1" dirty="0" smtClean="0">
                <a:ln w="10160">
                  <a:solidFill>
                    <a:srgbClr val="4472C4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Meeting</a:t>
            </a:r>
            <a:endParaRPr lang="de-DE" sz="2800" b="1" dirty="0">
              <a:ln w="10160">
                <a:solidFill>
                  <a:srgbClr val="4472C4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4049732" y="6478729"/>
            <a:ext cx="513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prstClr val="white"/>
                </a:solidFill>
              </a:rPr>
              <a:t>Achim Stahl – RWTH Aachen University – JARA-FAME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695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10</a:t>
            </a:fld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0651" y="0"/>
            <a:ext cx="4958101" cy="685800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9382" y="0"/>
            <a:ext cx="383463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600" b="1" i="0" u="none" strike="noStrike" kern="1200" cap="all" spc="0" normalizeH="0" baseline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FEM-</a:t>
            </a:r>
            <a:r>
              <a:rPr kumimoji="0" lang="de-DE" sz="3600" b="1" i="0" u="none" strike="noStrike" kern="1200" cap="all" spc="0" normalizeH="0" baseline="0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Calculation</a:t>
            </a:r>
            <a:endParaRPr kumimoji="0" lang="de-DE" sz="36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922216" y="820615"/>
            <a:ext cx="14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with</a:t>
            </a:r>
            <a:r>
              <a:rPr lang="de-DE" dirty="0" smtClean="0"/>
              <a:t> Agros2d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1933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11</a:t>
            </a:fld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62" y="953885"/>
            <a:ext cx="7461676" cy="5585027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9382" y="0"/>
            <a:ext cx="4295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Dipole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uppieren 8"/>
          <p:cNvGrpSpPr/>
          <p:nvPr/>
        </p:nvGrpSpPr>
        <p:grpSpPr>
          <a:xfrm>
            <a:off x="1695939" y="1505615"/>
            <a:ext cx="1391138" cy="815554"/>
            <a:chOff x="1695939" y="1505615"/>
            <a:chExt cx="1391138" cy="815554"/>
          </a:xfrm>
        </p:grpSpPr>
        <p:cxnSp>
          <p:nvCxnSpPr>
            <p:cNvPr id="7" name="Gerade Verbindung mit Pfeil 6"/>
            <p:cNvCxnSpPr/>
            <p:nvPr/>
          </p:nvCxnSpPr>
          <p:spPr>
            <a:xfrm>
              <a:off x="2219569" y="1813169"/>
              <a:ext cx="867508" cy="508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7"/>
            <p:cNvSpPr txBox="1"/>
            <p:nvPr/>
          </p:nvSpPr>
          <p:spPr>
            <a:xfrm>
              <a:off x="1695939" y="1505615"/>
              <a:ext cx="116269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glass</a:t>
              </a:r>
              <a:r>
                <a:rPr lang="de-DE" dirty="0" smtClean="0"/>
                <a:t> </a:t>
              </a:r>
              <a:r>
                <a:rPr lang="de-DE" dirty="0" err="1" smtClean="0"/>
                <a:t>plate</a:t>
              </a:r>
              <a:endParaRPr lang="de-DE" dirty="0" smtClean="0"/>
            </a:p>
            <a:p>
              <a:r>
                <a:rPr lang="de-DE" dirty="0" smtClean="0"/>
                <a:t>   </a:t>
              </a:r>
              <a:r>
                <a:rPr lang="de-DE" sz="1200" dirty="0" smtClean="0"/>
                <a:t>1mm</a:t>
              </a:r>
              <a:endParaRPr lang="de-DE" sz="1200" dirty="0"/>
            </a:p>
          </p:txBody>
        </p:sp>
      </p:grpSp>
      <p:grpSp>
        <p:nvGrpSpPr>
          <p:cNvPr id="15" name="Gruppieren 14"/>
          <p:cNvGrpSpPr/>
          <p:nvPr/>
        </p:nvGrpSpPr>
        <p:grpSpPr>
          <a:xfrm>
            <a:off x="3152103" y="1018198"/>
            <a:ext cx="1981451" cy="1336782"/>
            <a:chOff x="3152103" y="1018198"/>
            <a:chExt cx="1981451" cy="1336782"/>
          </a:xfrm>
        </p:grpSpPr>
        <p:cxnSp>
          <p:nvCxnSpPr>
            <p:cNvPr id="12" name="Gerade Verbindung mit Pfeil 11"/>
            <p:cNvCxnSpPr/>
            <p:nvPr/>
          </p:nvCxnSpPr>
          <p:spPr>
            <a:xfrm flipH="1">
              <a:off x="3152103" y="1383323"/>
              <a:ext cx="776136" cy="971657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feld 13"/>
            <p:cNvSpPr txBox="1"/>
            <p:nvPr/>
          </p:nvSpPr>
          <p:spPr>
            <a:xfrm>
              <a:off x="3610380" y="1018198"/>
              <a:ext cx="152317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err="1" smtClean="0"/>
                <a:t>inner</a:t>
              </a:r>
              <a:r>
                <a:rPr lang="de-DE" dirty="0" smtClean="0"/>
                <a:t> </a:t>
              </a:r>
              <a:r>
                <a:rPr lang="de-DE" dirty="0" err="1" smtClean="0"/>
                <a:t>strip</a:t>
              </a:r>
              <a:endParaRPr lang="de-DE" dirty="0" smtClean="0"/>
            </a:p>
            <a:p>
              <a:r>
                <a:rPr lang="de-DE" dirty="0"/>
                <a:t> </a:t>
              </a:r>
              <a:r>
                <a:rPr lang="de-DE" dirty="0" smtClean="0"/>
                <a:t>       </a:t>
              </a:r>
              <a:r>
                <a:rPr lang="de-DE" sz="1200" dirty="0" smtClean="0"/>
                <a:t>2mm x 200</a:t>
              </a:r>
              <a:r>
                <a:rPr lang="el-GR" sz="1200" dirty="0" smtClean="0">
                  <a:latin typeface="OpenSymbol" panose="05010000000000000000" pitchFamily="2" charset="0"/>
                  <a:ea typeface="OpenSymbol" panose="05010000000000000000" pitchFamily="2" charset="0"/>
                </a:rPr>
                <a:t>μ</a:t>
              </a:r>
              <a:r>
                <a:rPr lang="de-DE" sz="1200" dirty="0" smtClean="0">
                  <a:latin typeface="Calibri" panose="020F0502020204030204" pitchFamily="34" charset="0"/>
                  <a:ea typeface="OpenSymbol" panose="05010000000000000000" pitchFamily="2" charset="0"/>
                  <a:cs typeface="Calibri" panose="020F0502020204030204" pitchFamily="34" charset="0"/>
                </a:rPr>
                <a:t>m</a:t>
              </a:r>
              <a:endParaRPr lang="de-DE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4" name="Gruppieren 23"/>
          <p:cNvGrpSpPr/>
          <p:nvPr/>
        </p:nvGrpSpPr>
        <p:grpSpPr>
          <a:xfrm>
            <a:off x="1634440" y="2570536"/>
            <a:ext cx="1327591" cy="794583"/>
            <a:chOff x="1634440" y="2570536"/>
            <a:chExt cx="1327591" cy="794583"/>
          </a:xfrm>
        </p:grpSpPr>
        <p:cxnSp>
          <p:nvCxnSpPr>
            <p:cNvPr id="16" name="Gerade Verbindung mit Pfeil 15"/>
            <p:cNvCxnSpPr/>
            <p:nvPr/>
          </p:nvCxnSpPr>
          <p:spPr>
            <a:xfrm flipV="1">
              <a:off x="2454031" y="2570536"/>
              <a:ext cx="508000" cy="305526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feld 18"/>
            <p:cNvSpPr txBox="1"/>
            <p:nvPr/>
          </p:nvSpPr>
          <p:spPr>
            <a:xfrm>
              <a:off x="1634440" y="2811121"/>
              <a:ext cx="117025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dirty="0" err="1" smtClean="0"/>
                <a:t>outer</a:t>
              </a:r>
              <a:r>
                <a:rPr lang="de-DE" dirty="0" smtClean="0"/>
                <a:t> </a:t>
              </a:r>
              <a:r>
                <a:rPr lang="de-DE" dirty="0" err="1" smtClean="0"/>
                <a:t>strip</a:t>
              </a:r>
              <a:endParaRPr lang="de-DE" dirty="0"/>
            </a:p>
            <a:p>
              <a:r>
                <a:rPr lang="de-DE" sz="1200" dirty="0" smtClean="0"/>
                <a:t>2mm x 1mm</a:t>
              </a:r>
              <a:endParaRPr lang="de-DE" dirty="0"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grpSp>
        <p:nvGrpSpPr>
          <p:cNvPr id="27" name="Gruppieren 26"/>
          <p:cNvGrpSpPr/>
          <p:nvPr/>
        </p:nvGrpSpPr>
        <p:grpSpPr>
          <a:xfrm>
            <a:off x="1712866" y="3614039"/>
            <a:ext cx="5956843" cy="369332"/>
            <a:chOff x="1712866" y="3614039"/>
            <a:chExt cx="5956843" cy="369332"/>
          </a:xfrm>
        </p:grpSpPr>
        <p:sp>
          <p:nvSpPr>
            <p:cNvPr id="25" name="Textfeld 24"/>
            <p:cNvSpPr txBox="1"/>
            <p:nvPr/>
          </p:nvSpPr>
          <p:spPr>
            <a:xfrm>
              <a:off x="1712866" y="3614039"/>
              <a:ext cx="11288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+157.5 kV</a:t>
              </a:r>
              <a:endParaRPr lang="de-D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6585758" y="3614039"/>
              <a:ext cx="10839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b="1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-157.5 kV</a:t>
              </a:r>
              <a:endParaRPr lang="de-DE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1" name="Gruppieren 30"/>
          <p:cNvGrpSpPr/>
          <p:nvPr/>
        </p:nvGrpSpPr>
        <p:grpSpPr>
          <a:xfrm>
            <a:off x="2149973" y="5376984"/>
            <a:ext cx="844247" cy="794044"/>
            <a:chOff x="2149973" y="5376984"/>
            <a:chExt cx="844247" cy="79404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8" name="Textfeld 27"/>
                <p:cNvSpPr txBox="1"/>
                <p:nvPr/>
              </p:nvSpPr>
              <p:spPr>
                <a:xfrm>
                  <a:off x="2149973" y="5673969"/>
                  <a:ext cx="691728" cy="4970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𝟏𝟔</m:t>
                            </m:r>
                          </m:num>
                          <m:den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𝟏𝟓</m:t>
                            </m:r>
                          </m:den>
                        </m:f>
                        <m:sSub>
                          <m:sSubPr>
                            <m:ctrlP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𝒅</m:t>
                            </m:r>
                          </m:sub>
                        </m:sSub>
                      </m:oMath>
                    </m:oMathPara>
                  </a14:m>
                  <a:endParaRPr lang="de-DE" sz="1400" b="1" dirty="0"/>
                </a:p>
              </p:txBody>
            </p:sp>
          </mc:Choice>
          <mc:Fallback xmlns="">
            <p:sp>
              <p:nvSpPr>
                <p:cNvPr id="28" name="Textfeld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9973" y="5673969"/>
                  <a:ext cx="691728" cy="497059"/>
                </a:xfrm>
                <a:prstGeom prst="rect">
                  <a:avLst/>
                </a:prstGeom>
                <a:blipFill>
                  <a:blip r:embed="rId3"/>
                  <a:stretch>
                    <a:fillRect b="-987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0" name="Gerade Verbindung mit Pfeil 29"/>
            <p:cNvCxnSpPr/>
            <p:nvPr/>
          </p:nvCxnSpPr>
          <p:spPr>
            <a:xfrm flipV="1">
              <a:off x="2615174" y="5376984"/>
              <a:ext cx="379046" cy="35950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uppieren 31"/>
          <p:cNvGrpSpPr/>
          <p:nvPr/>
        </p:nvGrpSpPr>
        <p:grpSpPr>
          <a:xfrm>
            <a:off x="2689420" y="5529384"/>
            <a:ext cx="691728" cy="636042"/>
            <a:chOff x="2427610" y="5376984"/>
            <a:chExt cx="691728" cy="6360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feld 32"/>
                <p:cNvSpPr txBox="1"/>
                <p:nvPr/>
              </p:nvSpPr>
              <p:spPr>
                <a:xfrm>
                  <a:off x="2427610" y="5515967"/>
                  <a:ext cx="691728" cy="4970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𝟏𝟒</m:t>
                            </m:r>
                          </m:num>
                          <m:den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𝟏𝟓</m:t>
                            </m:r>
                          </m:den>
                        </m:f>
                        <m:sSub>
                          <m:sSubPr>
                            <m:ctrlP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𝒅</m:t>
                            </m:r>
                          </m:sub>
                        </m:sSub>
                      </m:oMath>
                    </m:oMathPara>
                  </a14:m>
                  <a:endParaRPr lang="de-DE" sz="1400" b="1" dirty="0"/>
                </a:p>
              </p:txBody>
            </p:sp>
          </mc:Choice>
          <mc:Fallback xmlns="">
            <p:sp>
              <p:nvSpPr>
                <p:cNvPr id="33" name="Textfeld 3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27610" y="5515967"/>
                  <a:ext cx="691728" cy="497059"/>
                </a:xfrm>
                <a:prstGeom prst="rect">
                  <a:avLst/>
                </a:prstGeom>
                <a:blipFill>
                  <a:blip r:embed="rId4"/>
                  <a:stretch>
                    <a:fillRect b="-9877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" name="Gerade Verbindung mit Pfeil 33"/>
            <p:cNvCxnSpPr/>
            <p:nvPr/>
          </p:nvCxnSpPr>
          <p:spPr>
            <a:xfrm flipV="1">
              <a:off x="2825267" y="5376984"/>
              <a:ext cx="168953" cy="24182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uppieren 35"/>
          <p:cNvGrpSpPr/>
          <p:nvPr/>
        </p:nvGrpSpPr>
        <p:grpSpPr>
          <a:xfrm>
            <a:off x="6518031" y="5376985"/>
            <a:ext cx="924052" cy="791242"/>
            <a:chOff x="2082246" y="5379786"/>
            <a:chExt cx="924052" cy="7912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feld 36"/>
                <p:cNvSpPr txBox="1"/>
                <p:nvPr/>
              </p:nvSpPr>
              <p:spPr>
                <a:xfrm>
                  <a:off x="2149973" y="5673969"/>
                  <a:ext cx="856325" cy="49705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400" b="1" i="1" smtClean="0">
                            <a:solidFill>
                              <a:srgbClr val="FF0000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𝟏𝟔</m:t>
                            </m:r>
                          </m:num>
                          <m:den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𝟏𝟓</m:t>
                            </m:r>
                          </m:den>
                        </m:f>
                        <m:sSub>
                          <m:sSubPr>
                            <m:ctrlP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𝑼</m:t>
                            </m:r>
                          </m:e>
                          <m:sub>
                            <m:r>
                              <a:rPr lang="de-DE" sz="1400" b="1" i="1" smtClean="0">
                                <a:solidFill>
                                  <a:srgbClr val="FF0000"/>
                                </a:solidFill>
                                <a:effectLst>
                                  <a:outerShdw blurRad="38100" dist="38100" dir="2700000" algn="tl">
                                    <a:srgbClr val="000000">
                                      <a:alpha val="43137"/>
                                    </a:srgbClr>
                                  </a:outerShdw>
                                </a:effectLst>
                                <a:latin typeface="Cambria Math" panose="02040503050406030204" pitchFamily="18" charset="0"/>
                              </a:rPr>
                              <m:t>𝒅</m:t>
                            </m:r>
                          </m:sub>
                        </m:sSub>
                      </m:oMath>
                    </m:oMathPara>
                  </a14:m>
                  <a:endParaRPr lang="de-DE" sz="1400" b="1" dirty="0"/>
                </a:p>
              </p:txBody>
            </p:sp>
          </mc:Choice>
          <mc:Fallback xmlns="">
            <p:sp>
              <p:nvSpPr>
                <p:cNvPr id="37" name="Textfeld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49973" y="5673969"/>
                  <a:ext cx="856325" cy="497059"/>
                </a:xfrm>
                <a:prstGeom prst="rect">
                  <a:avLst/>
                </a:prstGeom>
                <a:blipFill>
                  <a:blip r:embed="rId5"/>
                  <a:stretch>
                    <a:fillRect b="-9756"/>
                  </a:stretch>
                </a:blipFill>
              </p:spPr>
              <p:txBody>
                <a:bodyPr/>
                <a:lstStyle/>
                <a:p>
                  <a:r>
                    <a:rPr lang="de-DE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Gerade Verbindung mit Pfeil 37"/>
            <p:cNvCxnSpPr/>
            <p:nvPr/>
          </p:nvCxnSpPr>
          <p:spPr>
            <a:xfrm flipH="1" flipV="1">
              <a:off x="2082246" y="5379786"/>
              <a:ext cx="220246" cy="29138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feld 40"/>
              <p:cNvSpPr txBox="1"/>
              <p:nvPr/>
            </p:nvSpPr>
            <p:spPr>
              <a:xfrm>
                <a:off x="4251300" y="5778396"/>
                <a:ext cx="105958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1" i="1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…    …    …</m:t>
                      </m:r>
                    </m:oMath>
                  </m:oMathPara>
                </a14:m>
                <a:endParaRPr lang="de-DE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41" name="Textfeld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300" y="5778396"/>
                <a:ext cx="1059584" cy="276999"/>
              </a:xfrm>
              <a:prstGeom prst="rect">
                <a:avLst/>
              </a:prstGeom>
              <a:blipFill>
                <a:blip r:embed="rId6"/>
                <a:stretch>
                  <a:fillRect r="-114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6604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12</a:t>
            </a:fld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85" y="1164132"/>
            <a:ext cx="7179170" cy="537478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9382" y="0"/>
            <a:ext cx="4295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Dipole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966677" y="296984"/>
                <a:ext cx="625171" cy="5918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de-DE" sz="3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sz="32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32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de-DE" sz="32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677" y="296984"/>
                <a:ext cx="625171" cy="591829"/>
              </a:xfrm>
              <a:prstGeom prst="rect">
                <a:avLst/>
              </a:prstGeom>
              <a:blipFill>
                <a:blip r:embed="rId3"/>
                <a:stretch>
                  <a:fillRect b="-103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5892800" y="429675"/>
            <a:ext cx="98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scale</a:t>
            </a:r>
            <a:r>
              <a:rPr lang="de-DE" dirty="0" smtClean="0"/>
              <a:t> 1%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242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13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4295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Dipole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945" y="1187938"/>
            <a:ext cx="5816547" cy="436241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335045" y="1367692"/>
                <a:ext cx="97000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DE" sz="3600" dirty="0" smtClean="0"/>
                  <a:t>(x)</a:t>
                </a:r>
                <a:endParaRPr lang="de-DE" sz="36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5045" y="1367692"/>
                <a:ext cx="970009" cy="553998"/>
              </a:xfrm>
              <a:prstGeom prst="rect">
                <a:avLst/>
              </a:prstGeom>
              <a:blipFill>
                <a:blip r:embed="rId3"/>
                <a:stretch>
                  <a:fillRect t="-25275" r="-28302" b="-494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504092" y="5550348"/>
                <a:ext cx="9185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−12 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092" y="5550348"/>
                <a:ext cx="918521" cy="276999"/>
              </a:xfrm>
              <a:prstGeom prst="rect">
                <a:avLst/>
              </a:prstGeom>
              <a:blipFill>
                <a:blip r:embed="rId4"/>
                <a:stretch>
                  <a:fillRect l="-1333" r="-4667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697415" y="5550348"/>
                <a:ext cx="91852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12 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7415" y="5550348"/>
                <a:ext cx="918521" cy="276999"/>
              </a:xfrm>
              <a:prstGeom prst="rect">
                <a:avLst/>
              </a:prstGeom>
              <a:blipFill>
                <a:blip r:embed="rId5"/>
                <a:stretch>
                  <a:fillRect l="-5333" r="-4667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Gerader Verbinder 9"/>
          <p:cNvCxnSpPr/>
          <p:nvPr/>
        </p:nvCxnSpPr>
        <p:spPr>
          <a:xfrm>
            <a:off x="997440" y="529883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>
            <a:off x="6159508" y="528711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06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25" y="1187938"/>
            <a:ext cx="5822867" cy="4367151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14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4295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Dipole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916194" y="1244821"/>
                <a:ext cx="97000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DE" sz="3600" dirty="0" smtClean="0"/>
                  <a:t>(x)</a:t>
                </a:r>
                <a:endParaRPr lang="de-DE" sz="36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94" y="1244821"/>
                <a:ext cx="970009" cy="553998"/>
              </a:xfrm>
              <a:prstGeom prst="rect">
                <a:avLst/>
              </a:prstGeom>
              <a:blipFill>
                <a:blip r:embed="rId3"/>
                <a:stretch>
                  <a:fillRect t="-25275" r="-27500" b="-494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683845" y="555034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845" y="5550348"/>
                <a:ext cx="790281" cy="276999"/>
              </a:xfrm>
              <a:prstGeom prst="rect">
                <a:avLst/>
              </a:prstGeom>
              <a:blipFill>
                <a:blip r:embed="rId4"/>
                <a:stretch>
                  <a:fillRect l="-769" r="-4615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799013" y="555034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9013" y="5550348"/>
                <a:ext cx="790281" cy="276999"/>
              </a:xfrm>
              <a:prstGeom prst="rect">
                <a:avLst/>
              </a:prstGeom>
              <a:blipFill>
                <a:blip r:embed="rId5"/>
                <a:stretch>
                  <a:fillRect l="-5385" r="-4615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Gerader Verbinder 9"/>
          <p:cNvCxnSpPr/>
          <p:nvPr/>
        </p:nvCxnSpPr>
        <p:spPr>
          <a:xfrm>
            <a:off x="1028700" y="529883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>
            <a:off x="6159508" y="528711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1078236" y="1229192"/>
                <a:ext cx="130009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−66,3 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236" y="1229192"/>
                <a:ext cx="1300099" cy="276999"/>
              </a:xfrm>
              <a:prstGeom prst="rect">
                <a:avLst/>
              </a:prstGeom>
              <a:blipFill>
                <a:blip r:embed="rId6"/>
                <a:stretch>
                  <a:fillRect t="-4444" r="-1878" b="-355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1078236" y="4736654"/>
                <a:ext cx="12775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−68,1 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236" y="4736654"/>
                <a:ext cx="1277594" cy="276999"/>
              </a:xfrm>
              <a:prstGeom prst="rect">
                <a:avLst/>
              </a:prstGeom>
              <a:blipFill>
                <a:blip r:embed="rId7"/>
                <a:stretch>
                  <a:fillRect l="-957" t="-2222" r="-2871" b="-355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2915139" y="3587262"/>
                <a:ext cx="15376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nominal </a:t>
                </a:r>
                <a:r>
                  <a:rPr lang="de-DE" dirty="0" err="1" smtClean="0"/>
                  <a:t>field</a:t>
                </a:r>
                <a:r>
                  <a:rPr lang="de-DE" dirty="0" smtClean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10.5 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139" y="3587262"/>
                <a:ext cx="1537600" cy="646331"/>
              </a:xfrm>
              <a:prstGeom prst="rect">
                <a:avLst/>
              </a:prstGeom>
              <a:blipFill>
                <a:blip r:embed="rId8"/>
                <a:stretch>
                  <a:fillRect l="-3175" t="-4717" b="-754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Gerader Verbinder 15"/>
          <p:cNvCxnSpPr/>
          <p:nvPr/>
        </p:nvCxnSpPr>
        <p:spPr>
          <a:xfrm>
            <a:off x="3615592" y="1283002"/>
            <a:ext cx="0" cy="2003822"/>
          </a:xfrm>
          <a:prstGeom prst="line">
            <a:avLst/>
          </a:prstGeom>
          <a:ln w="28575"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3700354" y="2265766"/>
                <a:ext cx="1131079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de-DE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0354" y="2265766"/>
                <a:ext cx="1131079" cy="51860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Gerader Verbinder 17"/>
          <p:cNvCxnSpPr/>
          <p:nvPr/>
        </p:nvCxnSpPr>
        <p:spPr>
          <a:xfrm flipH="1">
            <a:off x="2056425" y="2946400"/>
            <a:ext cx="975" cy="2364152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 flipH="1">
            <a:off x="5131778" y="2934682"/>
            <a:ext cx="975" cy="2364152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/>
          <p:cNvCxnSpPr/>
          <p:nvPr/>
        </p:nvCxnSpPr>
        <p:spPr>
          <a:xfrm flipH="1">
            <a:off x="2055456" y="2946400"/>
            <a:ext cx="3076329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/>
              <p:cNvSpPr txBox="1"/>
              <p:nvPr/>
            </p:nvSpPr>
            <p:spPr>
              <a:xfrm>
                <a:off x="1711564" y="556206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−3 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3" name="Textfeld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1564" y="5562068"/>
                <a:ext cx="790281" cy="276999"/>
              </a:xfrm>
              <a:prstGeom prst="rect">
                <a:avLst/>
              </a:prstGeom>
              <a:blipFill>
                <a:blip r:embed="rId10"/>
                <a:stretch>
                  <a:fillRect l="-1550" r="-5426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4779102" y="5558160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3 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9102" y="5558160"/>
                <a:ext cx="790281" cy="276999"/>
              </a:xfrm>
              <a:prstGeom prst="rect">
                <a:avLst/>
              </a:prstGeom>
              <a:blipFill>
                <a:blip r:embed="rId11"/>
                <a:stretch>
                  <a:fillRect l="-6154" r="-4615" b="-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/>
              <p:cNvSpPr txBox="1"/>
              <p:nvPr/>
            </p:nvSpPr>
            <p:spPr>
              <a:xfrm>
                <a:off x="6967099" y="4856224"/>
                <a:ext cx="1629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de-DE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sz="2800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sz="2800" dirty="0"/>
              </a:p>
            </p:txBody>
          </p:sp>
        </mc:Choice>
        <mc:Fallback xmlns="">
          <p:sp>
            <p:nvSpPr>
              <p:cNvPr id="25" name="Textfeld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099" y="4856224"/>
                <a:ext cx="1629164" cy="43088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8628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67" y="1190425"/>
            <a:ext cx="5823648" cy="4367736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15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4295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Dipole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916194" y="1244821"/>
                <a:ext cx="970009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36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de-DE" sz="3600" dirty="0" smtClean="0"/>
                  <a:t>(x)</a:t>
                </a:r>
                <a:endParaRPr lang="de-DE" sz="36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94" y="1244821"/>
                <a:ext cx="970009" cy="553998"/>
              </a:xfrm>
              <a:prstGeom prst="rect">
                <a:avLst/>
              </a:prstGeom>
              <a:blipFill>
                <a:blip r:embed="rId3"/>
                <a:stretch>
                  <a:fillRect t="-25275" r="-27500" b="-494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683845" y="555034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845" y="5550348"/>
                <a:ext cx="790281" cy="276999"/>
              </a:xfrm>
              <a:prstGeom prst="rect">
                <a:avLst/>
              </a:prstGeom>
              <a:blipFill>
                <a:blip r:embed="rId4"/>
                <a:stretch>
                  <a:fillRect l="-769" r="-4615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799013" y="555034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9013" y="5550348"/>
                <a:ext cx="790281" cy="276999"/>
              </a:xfrm>
              <a:prstGeom prst="rect">
                <a:avLst/>
              </a:prstGeom>
              <a:blipFill>
                <a:blip r:embed="rId5"/>
                <a:stretch>
                  <a:fillRect l="-5385" r="-4615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Gerader Verbinder 9"/>
          <p:cNvCxnSpPr/>
          <p:nvPr/>
        </p:nvCxnSpPr>
        <p:spPr>
          <a:xfrm>
            <a:off x="1028700" y="529883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>
            <a:off x="6159508" y="528711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1078236" y="1557442"/>
                <a:ext cx="12775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−62,4 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236" y="1557442"/>
                <a:ext cx="1277594" cy="276999"/>
              </a:xfrm>
              <a:prstGeom prst="rect">
                <a:avLst/>
              </a:prstGeom>
              <a:blipFill>
                <a:blip r:embed="rId6"/>
                <a:stretch>
                  <a:fillRect l="-957" t="-2174" r="-2871" b="-326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1078236" y="4799174"/>
                <a:ext cx="127759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−66,4 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8236" y="4799174"/>
                <a:ext cx="1277594" cy="276999"/>
              </a:xfrm>
              <a:prstGeom prst="rect">
                <a:avLst/>
              </a:prstGeom>
              <a:blipFill>
                <a:blip r:embed="rId7"/>
                <a:stretch>
                  <a:fillRect l="-957" t="-2174" r="-2871" b="-3260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2915139" y="3587262"/>
                <a:ext cx="15376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nominal </a:t>
                </a:r>
                <a:r>
                  <a:rPr lang="de-DE" dirty="0" err="1" smtClean="0"/>
                  <a:t>field</a:t>
                </a:r>
                <a:r>
                  <a:rPr lang="de-DE" dirty="0" smtClean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10.5 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15139" y="3587262"/>
                <a:ext cx="1537600" cy="646331"/>
              </a:xfrm>
              <a:prstGeom prst="rect">
                <a:avLst/>
              </a:prstGeom>
              <a:blipFill>
                <a:blip r:embed="rId8"/>
                <a:stretch>
                  <a:fillRect l="-3175" t="-4717" b="-754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Gerader Verbinder 15"/>
          <p:cNvCxnSpPr/>
          <p:nvPr/>
        </p:nvCxnSpPr>
        <p:spPr>
          <a:xfrm>
            <a:off x="3627908" y="1305172"/>
            <a:ext cx="1" cy="828427"/>
          </a:xfrm>
          <a:prstGeom prst="line">
            <a:avLst/>
          </a:prstGeom>
          <a:ln w="28575">
            <a:solidFill>
              <a:srgbClr val="FF0000"/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3683939" y="1551719"/>
                <a:ext cx="1131079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de-DE" b="0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Δ</m:t>
                          </m:r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𝐸</m:t>
                          </m:r>
                        </m:den>
                      </m:f>
                      <m:r>
                        <a:rPr lang="de-DE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3939" y="1551719"/>
                <a:ext cx="1131079" cy="51860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Gerader Verbinder 17"/>
          <p:cNvCxnSpPr/>
          <p:nvPr/>
        </p:nvCxnSpPr>
        <p:spPr>
          <a:xfrm>
            <a:off x="2055449" y="2864338"/>
            <a:ext cx="977" cy="2446214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5131778" y="2864338"/>
            <a:ext cx="1" cy="2434496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/>
          <p:cNvCxnSpPr/>
          <p:nvPr/>
        </p:nvCxnSpPr>
        <p:spPr>
          <a:xfrm flipH="1">
            <a:off x="2055449" y="2860430"/>
            <a:ext cx="3076329" cy="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/>
              <p:cNvSpPr txBox="1"/>
              <p:nvPr/>
            </p:nvSpPr>
            <p:spPr>
              <a:xfrm>
                <a:off x="1711564" y="556206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−3 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3" name="Textfeld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1564" y="5562068"/>
                <a:ext cx="790281" cy="276999"/>
              </a:xfrm>
              <a:prstGeom prst="rect">
                <a:avLst/>
              </a:prstGeom>
              <a:blipFill>
                <a:blip r:embed="rId10"/>
                <a:stretch>
                  <a:fillRect l="-1550" r="-5426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4779102" y="5558160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3 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9102" y="5558160"/>
                <a:ext cx="790281" cy="276999"/>
              </a:xfrm>
              <a:prstGeom prst="rect">
                <a:avLst/>
              </a:prstGeom>
              <a:blipFill>
                <a:blip r:embed="rId11"/>
                <a:stretch>
                  <a:fillRect l="-6154" r="-4615" b="-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/>
              <p:cNvSpPr txBox="1"/>
              <p:nvPr/>
            </p:nvSpPr>
            <p:spPr>
              <a:xfrm>
                <a:off x="6967099" y="4856224"/>
                <a:ext cx="1629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de-DE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sz="2800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sz="2800" dirty="0"/>
              </a:p>
            </p:txBody>
          </p:sp>
        </mc:Choice>
        <mc:Fallback xmlns="">
          <p:sp>
            <p:nvSpPr>
              <p:cNvPr id="25" name="Textfeld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099" y="4856224"/>
                <a:ext cx="1629164" cy="43088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/>
              <p:cNvSpPr txBox="1"/>
              <p:nvPr/>
            </p:nvSpPr>
            <p:spPr>
              <a:xfrm>
                <a:off x="7086600" y="1695941"/>
                <a:ext cx="1395960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de-DE" sz="2400" b="0" i="1" smtClean="0">
                          <a:latin typeface="Cambria Math" panose="02040503050406030204" pitchFamily="18" charset="0"/>
                        </a:rPr>
                        <m:t>=0)</m:t>
                      </m:r>
                    </m:oMath>
                  </m:oMathPara>
                </a14:m>
                <a:endParaRPr lang="de-DE" sz="2400" dirty="0"/>
              </a:p>
            </p:txBody>
          </p:sp>
        </mc:Choice>
        <mc:Fallback xmlns="">
          <p:sp>
            <p:nvSpPr>
              <p:cNvPr id="27" name="Textfeld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6600" y="1695941"/>
                <a:ext cx="1395960" cy="369332"/>
              </a:xfrm>
              <a:prstGeom prst="rect">
                <a:avLst/>
              </a:prstGeom>
              <a:blipFill>
                <a:blip r:embed="rId13"/>
                <a:stretch>
                  <a:fillRect l="-4825" r="-7895" b="-3442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27"/>
              <p:cNvSpPr txBox="1"/>
              <p:nvPr/>
            </p:nvSpPr>
            <p:spPr>
              <a:xfrm>
                <a:off x="6486679" y="2101584"/>
                <a:ext cx="25900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=0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de-DE" dirty="0" smtClean="0"/>
                  <a:t>   </a:t>
                </a:r>
                <a14:m>
                  <m:oMath xmlns:m="http://schemas.openxmlformats.org/officeDocument/2006/math"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−66.3 </m:t>
                    </m:r>
                    <m:r>
                      <m:rPr>
                        <m:sty m:val="p"/>
                      </m:rPr>
                      <a:rPr lang="de-DE" b="0" i="0" dirty="0" smtClean="0">
                        <a:latin typeface="Cambria Math" panose="02040503050406030204" pitchFamily="18" charset="0"/>
                      </a:rPr>
                      <m:t>kV</m:t>
                    </m:r>
                    <m:r>
                      <a:rPr lang="de-DE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28" name="Textfeld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6679" y="2101584"/>
                <a:ext cx="2590004" cy="369332"/>
              </a:xfrm>
              <a:prstGeom prst="rect">
                <a:avLst/>
              </a:prstGeom>
              <a:blipFill>
                <a:blip r:embed="rId14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/>
              <p:cNvSpPr txBox="1"/>
              <p:nvPr/>
            </p:nvSpPr>
            <p:spPr>
              <a:xfrm>
                <a:off x="6482773" y="2449363"/>
                <a:ext cx="25674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de-DE" dirty="0" smtClean="0"/>
                  <a:t>   </a:t>
                </a:r>
                <a14:m>
                  <m:oMath xmlns:m="http://schemas.openxmlformats.org/officeDocument/2006/math"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−62.0 </m:t>
                    </m:r>
                    <m:r>
                      <m:rPr>
                        <m:sty m:val="p"/>
                      </m:rPr>
                      <a:rPr lang="de-DE" b="0" i="0" dirty="0" smtClean="0">
                        <a:latin typeface="Cambria Math" panose="02040503050406030204" pitchFamily="18" charset="0"/>
                      </a:rPr>
                      <m:t>kV</m:t>
                    </m:r>
                    <m:r>
                      <a:rPr lang="de-DE" b="0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29" name="Textfeld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2773" y="2449363"/>
                <a:ext cx="2567498" cy="369332"/>
              </a:xfrm>
              <a:prstGeom prst="rect">
                <a:avLst/>
              </a:prstGeom>
              <a:blipFill>
                <a:blip r:embed="rId15"/>
                <a:stretch>
                  <a:fillRect b="-1333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0906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85" y="1164131"/>
            <a:ext cx="7179170" cy="537478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16</a:t>
            </a:fld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39382" y="0"/>
            <a:ext cx="4295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Dipole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966677" y="296984"/>
                <a:ext cx="540917" cy="5312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3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32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32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de-DE" sz="32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6677" y="296984"/>
                <a:ext cx="540917" cy="5312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5892800" y="429675"/>
                <a:ext cx="175047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scale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±10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kV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2800" y="429675"/>
                <a:ext cx="1750479" cy="369332"/>
              </a:xfrm>
              <a:prstGeom prst="rect">
                <a:avLst/>
              </a:prstGeom>
              <a:blipFill>
                <a:blip r:embed="rId4"/>
                <a:stretch>
                  <a:fillRect l="-3136"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9891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25" y="1187939"/>
            <a:ext cx="5816547" cy="436241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17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4295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Dipole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916194" y="1244821"/>
                <a:ext cx="983603" cy="597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3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sz="3600" dirty="0" smtClean="0"/>
                  <a:t>(x)</a:t>
                </a:r>
                <a:endParaRPr lang="de-DE" sz="36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6194" y="1244821"/>
                <a:ext cx="983603" cy="597728"/>
              </a:xfrm>
              <a:prstGeom prst="rect">
                <a:avLst/>
              </a:prstGeom>
              <a:blipFill>
                <a:blip r:embed="rId3"/>
                <a:stretch>
                  <a:fillRect t="-22449" r="-27160" b="-3979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425940" y="555034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940" y="5550348"/>
                <a:ext cx="790281" cy="276999"/>
              </a:xfrm>
              <a:prstGeom prst="rect">
                <a:avLst/>
              </a:prstGeom>
              <a:blipFill>
                <a:blip r:embed="rId4"/>
                <a:stretch>
                  <a:fillRect l="-1538" r="-4615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799013" y="555034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9013" y="5550348"/>
                <a:ext cx="790281" cy="276999"/>
              </a:xfrm>
              <a:prstGeom prst="rect">
                <a:avLst/>
              </a:prstGeom>
              <a:blipFill>
                <a:blip r:embed="rId5"/>
                <a:stretch>
                  <a:fillRect l="-5385" r="-4615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Gerader Verbinder 9"/>
          <p:cNvCxnSpPr/>
          <p:nvPr/>
        </p:nvCxnSpPr>
        <p:spPr>
          <a:xfrm>
            <a:off x="770795" y="529883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>
            <a:off x="6159508" y="528711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893033" y="1503198"/>
                <a:ext cx="85440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,8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3033" y="1503198"/>
                <a:ext cx="854401" cy="276999"/>
              </a:xfrm>
              <a:prstGeom prst="rect">
                <a:avLst/>
              </a:prstGeom>
              <a:blipFill>
                <a:blip r:embed="rId6"/>
                <a:stretch>
                  <a:fillRect l="-5674" t="-4444" r="-3546" b="-355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880208" y="4587265"/>
                <a:ext cx="6780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0208" y="4587265"/>
                <a:ext cx="678071" cy="276999"/>
              </a:xfrm>
              <a:prstGeom prst="rect">
                <a:avLst/>
              </a:prstGeom>
              <a:blipFill>
                <a:blip r:embed="rId7"/>
                <a:stretch>
                  <a:fillRect l="-7143" t="-4444" r="-4464" b="-355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2657234" y="3587262"/>
                <a:ext cx="15376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nominal </a:t>
                </a:r>
                <a:r>
                  <a:rPr lang="de-DE" dirty="0" err="1" smtClean="0"/>
                  <a:t>field</a:t>
                </a:r>
                <a:r>
                  <a:rPr lang="de-DE" dirty="0" smtClean="0"/>
                  <a:t>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V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57234" y="3587262"/>
                <a:ext cx="1537600" cy="646331"/>
              </a:xfrm>
              <a:prstGeom prst="rect">
                <a:avLst/>
              </a:prstGeom>
              <a:blipFill>
                <a:blip r:embed="rId8"/>
                <a:stretch>
                  <a:fillRect l="-3571" t="-4717" b="-754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/>
              <p:cNvSpPr txBox="1"/>
              <p:nvPr/>
            </p:nvSpPr>
            <p:spPr>
              <a:xfrm>
                <a:off x="6967099" y="4856224"/>
                <a:ext cx="1629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=0</m:t>
                      </m:r>
                      <m:r>
                        <a:rPr lang="de-DE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sz="2800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sz="2800" dirty="0"/>
              </a:p>
            </p:txBody>
          </p:sp>
        </mc:Choice>
        <mc:Fallback xmlns="">
          <p:sp>
            <p:nvSpPr>
              <p:cNvPr id="25" name="Textfeld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099" y="4856224"/>
                <a:ext cx="1629164" cy="430887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9021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39" y="1190425"/>
            <a:ext cx="5878992" cy="4409244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18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4295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Dipole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3831415" y="1217023"/>
                <a:ext cx="983603" cy="597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sz="3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36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sz="36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de-DE" sz="3600" dirty="0" smtClean="0"/>
                  <a:t>(x)</a:t>
                </a:r>
                <a:endParaRPr lang="de-DE" sz="36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415" y="1217023"/>
                <a:ext cx="983603" cy="597728"/>
              </a:xfrm>
              <a:prstGeom prst="rect">
                <a:avLst/>
              </a:prstGeom>
              <a:blipFill>
                <a:blip r:embed="rId3"/>
                <a:stretch>
                  <a:fillRect t="-22449" r="-27329" b="-3877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488470" y="555034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470" y="5550348"/>
                <a:ext cx="790281" cy="276999"/>
              </a:xfrm>
              <a:prstGeom prst="rect">
                <a:avLst/>
              </a:prstGeom>
              <a:blipFill>
                <a:blip r:embed="rId4"/>
                <a:stretch>
                  <a:fillRect l="-769" r="-4615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5884978" y="555034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4978" y="5550348"/>
                <a:ext cx="790281" cy="276999"/>
              </a:xfrm>
              <a:prstGeom prst="rect">
                <a:avLst/>
              </a:prstGeom>
              <a:blipFill>
                <a:blip r:embed="rId5"/>
                <a:stretch>
                  <a:fillRect l="-5385" r="-4615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Gerader Verbinder 9"/>
          <p:cNvCxnSpPr/>
          <p:nvPr/>
        </p:nvCxnSpPr>
        <p:spPr>
          <a:xfrm>
            <a:off x="833325" y="529883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r Verbinder 10"/>
          <p:cNvCxnSpPr/>
          <p:nvPr/>
        </p:nvCxnSpPr>
        <p:spPr>
          <a:xfrm>
            <a:off x="6245473" y="528711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962919" y="1589010"/>
                <a:ext cx="97622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4.5 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2919" y="1589010"/>
                <a:ext cx="976229" cy="276999"/>
              </a:xfrm>
              <a:prstGeom prst="rect">
                <a:avLst/>
              </a:prstGeom>
              <a:blipFill>
                <a:blip r:embed="rId6"/>
                <a:stretch>
                  <a:fillRect l="-5625" t="-4444" r="-3750" b="-355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908046" y="4803727"/>
                <a:ext cx="114935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−4.5 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de-DE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8046" y="4803727"/>
                <a:ext cx="1149354" cy="276999"/>
              </a:xfrm>
              <a:prstGeom prst="rect">
                <a:avLst/>
              </a:prstGeom>
              <a:blipFill>
                <a:blip r:embed="rId7"/>
                <a:stretch>
                  <a:fillRect l="-1058" t="-2222" r="-2646" b="-3555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feld 13"/>
          <p:cNvSpPr txBox="1"/>
          <p:nvPr/>
        </p:nvSpPr>
        <p:spPr>
          <a:xfrm>
            <a:off x="2815036" y="4165601"/>
            <a:ext cx="1649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nominal </a:t>
            </a:r>
            <a:r>
              <a:rPr lang="de-DE" dirty="0" err="1" smtClean="0"/>
              <a:t>field</a:t>
            </a:r>
            <a:r>
              <a:rPr lang="de-DE" dirty="0" smtClean="0"/>
              <a:t>: 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1063106" y="2638318"/>
                <a:ext cx="1562544" cy="5729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+2⋅10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3106" y="2638318"/>
                <a:ext cx="1562544" cy="57291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Gerader Verbinder 17"/>
          <p:cNvCxnSpPr/>
          <p:nvPr/>
        </p:nvCxnSpPr>
        <p:spPr>
          <a:xfrm flipH="1">
            <a:off x="1939201" y="4799174"/>
            <a:ext cx="7819" cy="542638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r Verbinder 19"/>
          <p:cNvCxnSpPr/>
          <p:nvPr/>
        </p:nvCxnSpPr>
        <p:spPr>
          <a:xfrm>
            <a:off x="5131778" y="1853215"/>
            <a:ext cx="23446" cy="3484694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r Verbinder 20"/>
          <p:cNvCxnSpPr/>
          <p:nvPr/>
        </p:nvCxnSpPr>
        <p:spPr>
          <a:xfrm flipH="1">
            <a:off x="833326" y="2579077"/>
            <a:ext cx="5481505" cy="13309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feld 22"/>
              <p:cNvSpPr txBox="1"/>
              <p:nvPr/>
            </p:nvSpPr>
            <p:spPr>
              <a:xfrm>
                <a:off x="1594339" y="556206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−3 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3" name="Textfeld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94339" y="5562068"/>
                <a:ext cx="790281" cy="276999"/>
              </a:xfrm>
              <a:prstGeom prst="rect">
                <a:avLst/>
              </a:prstGeom>
              <a:blipFill>
                <a:blip r:embed="rId9"/>
                <a:stretch>
                  <a:fillRect l="-1550" r="-5426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feld 23"/>
              <p:cNvSpPr txBox="1"/>
              <p:nvPr/>
            </p:nvSpPr>
            <p:spPr>
              <a:xfrm>
                <a:off x="4779102" y="5558160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3 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24" name="Textfeld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9102" y="5558160"/>
                <a:ext cx="790281" cy="276999"/>
              </a:xfrm>
              <a:prstGeom prst="rect">
                <a:avLst/>
              </a:prstGeom>
              <a:blipFill>
                <a:blip r:embed="rId10"/>
                <a:stretch>
                  <a:fillRect l="-6154" r="-4615" b="-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/>
              <p:cNvSpPr txBox="1"/>
              <p:nvPr/>
            </p:nvSpPr>
            <p:spPr>
              <a:xfrm>
                <a:off x="6967099" y="4856224"/>
                <a:ext cx="1629164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de-DE" sz="2800" b="0" i="1" smtClean="0">
                          <a:latin typeface="Cambria Math" panose="02040503050406030204" pitchFamily="18" charset="0"/>
                        </a:rPr>
                        <m:t>=5</m:t>
                      </m:r>
                      <m:r>
                        <a:rPr lang="de-DE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de-DE" sz="2800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sz="2800" dirty="0"/>
              </a:p>
            </p:txBody>
          </p:sp>
        </mc:Choice>
        <mc:Fallback xmlns="">
          <p:sp>
            <p:nvSpPr>
              <p:cNvPr id="25" name="Textfeld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7099" y="4856224"/>
                <a:ext cx="1629164" cy="43088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Gerader Verbinder 29"/>
          <p:cNvCxnSpPr/>
          <p:nvPr/>
        </p:nvCxnSpPr>
        <p:spPr>
          <a:xfrm flipH="1">
            <a:off x="837240" y="4052283"/>
            <a:ext cx="5481505" cy="13309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feld 30"/>
              <p:cNvSpPr txBox="1"/>
              <p:nvPr/>
            </p:nvSpPr>
            <p:spPr>
              <a:xfrm>
                <a:off x="1028700" y="3451975"/>
                <a:ext cx="1562544" cy="57291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de-DE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de-DE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−2⋅10</m:t>
                          </m:r>
                        </m:e>
                        <m:sup>
                          <m:r>
                            <a:rPr lang="de-DE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−4</m:t>
                          </m:r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31" name="Textfeld 3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8700" y="3451975"/>
                <a:ext cx="1562544" cy="57291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867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hteck 20"/>
          <p:cNvSpPr/>
          <p:nvPr/>
        </p:nvSpPr>
        <p:spPr>
          <a:xfrm>
            <a:off x="289415" y="1795051"/>
            <a:ext cx="4132335" cy="100285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19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429566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Dipole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66" t="-1" r="15931" b="4314"/>
          <a:stretch/>
        </p:blipFill>
        <p:spPr>
          <a:xfrm>
            <a:off x="4634954" y="415498"/>
            <a:ext cx="4068000" cy="4248000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8307754" y="2383692"/>
            <a:ext cx="117231" cy="2969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7097795" y="2378295"/>
                <a:ext cx="1280607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b="1" dirty="0" smtClean="0">
                    <a:solidFill>
                      <a:srgbClr val="FF0000"/>
                    </a:solidFill>
                  </a:rPr>
                  <a:t>A. </a:t>
                </a:r>
                <a14:m>
                  <m:oMath xmlns:m="http://schemas.openxmlformats.org/officeDocument/2006/math">
                    <m:r>
                      <a:rPr lang="de-DE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de-DE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de-DE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de-DE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𝐦𝐦</m:t>
                    </m:r>
                  </m:oMath>
                </a14:m>
                <a:r>
                  <a:rPr lang="de-DE" sz="1400" b="1" dirty="0" smtClean="0">
                    <a:solidFill>
                      <a:srgbClr val="FF0000"/>
                    </a:solidFill>
                  </a:rPr>
                  <a:t> left</a:t>
                </a:r>
                <a:endParaRPr lang="de-DE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7795" y="2378295"/>
                <a:ext cx="1280607" cy="307777"/>
              </a:xfrm>
              <a:prstGeom prst="rect">
                <a:avLst/>
              </a:prstGeom>
              <a:blipFill>
                <a:blip r:embed="rId3"/>
                <a:stretch>
                  <a:fillRect l="-1429" t="-3922" r="-476" b="-1960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Ellipse 7"/>
          <p:cNvSpPr/>
          <p:nvPr/>
        </p:nvSpPr>
        <p:spPr>
          <a:xfrm>
            <a:off x="8319480" y="1926492"/>
            <a:ext cx="117231" cy="29698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7148596" y="1936728"/>
                <a:ext cx="121167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b="1" dirty="0" smtClean="0">
                    <a:solidFill>
                      <a:srgbClr val="FF0000"/>
                    </a:solidFill>
                  </a:rPr>
                  <a:t>B. </a:t>
                </a:r>
                <a14:m>
                  <m:oMath xmlns:m="http://schemas.openxmlformats.org/officeDocument/2006/math">
                    <m:r>
                      <a:rPr lang="de-DE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de-DE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de-DE" sz="14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𝟐𝐦𝐦</m:t>
                    </m:r>
                  </m:oMath>
                </a14:m>
                <a:r>
                  <a:rPr lang="de-DE" sz="1400" b="1" dirty="0" smtClean="0">
                    <a:solidFill>
                      <a:srgbClr val="FF0000"/>
                    </a:solidFill>
                  </a:rPr>
                  <a:t> up</a:t>
                </a:r>
                <a:endParaRPr lang="de-DE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8596" y="1936728"/>
                <a:ext cx="1211678" cy="307777"/>
              </a:xfrm>
              <a:prstGeom prst="rect">
                <a:avLst/>
              </a:prstGeom>
              <a:blipFill>
                <a:blip r:embed="rId4"/>
                <a:stretch>
                  <a:fillRect l="-1515" t="-4000" r="-1010" b="-2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/>
          <p:cNvSpPr txBox="1"/>
          <p:nvPr/>
        </p:nvSpPr>
        <p:spPr>
          <a:xfrm>
            <a:off x="6669821" y="2874434"/>
            <a:ext cx="13703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FF0000"/>
                </a:solidFill>
              </a:rPr>
              <a:t>C. </a:t>
            </a:r>
            <a:r>
              <a:rPr lang="de-DE" sz="1400" b="1" dirty="0" err="1" smtClean="0">
                <a:solidFill>
                  <a:srgbClr val="FF0000"/>
                </a:solidFill>
              </a:rPr>
              <a:t>voltage</a:t>
            </a:r>
            <a:r>
              <a:rPr lang="de-DE" sz="1400" b="1" dirty="0" smtClean="0">
                <a:solidFill>
                  <a:srgbClr val="FF0000"/>
                </a:solidFill>
              </a:rPr>
              <a:t> -0.1%</a:t>
            </a:r>
            <a:endParaRPr lang="de-DE" sz="1400" b="1" dirty="0">
              <a:solidFill>
                <a:srgbClr val="FF0000"/>
              </a:solidFill>
            </a:endParaRPr>
          </a:p>
        </p:txBody>
      </p:sp>
      <p:cxnSp>
        <p:nvCxnSpPr>
          <p:cNvPr id="12" name="Gerade Verbindung mit Pfeil 11"/>
          <p:cNvCxnSpPr/>
          <p:nvPr/>
        </p:nvCxnSpPr>
        <p:spPr>
          <a:xfrm flipV="1">
            <a:off x="7823200" y="2625900"/>
            <a:ext cx="472163" cy="304869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Ellipse 13"/>
          <p:cNvSpPr/>
          <p:nvPr/>
        </p:nvSpPr>
        <p:spPr>
          <a:xfrm>
            <a:off x="6979588" y="620008"/>
            <a:ext cx="338016" cy="1745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Ellipse 14"/>
          <p:cNvSpPr/>
          <p:nvPr/>
        </p:nvSpPr>
        <p:spPr>
          <a:xfrm>
            <a:off x="6952240" y="4297148"/>
            <a:ext cx="338016" cy="17450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feld 15"/>
              <p:cNvSpPr txBox="1"/>
              <p:nvPr/>
            </p:nvSpPr>
            <p:spPr>
              <a:xfrm>
                <a:off x="6632416" y="774414"/>
                <a:ext cx="9966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b="1" dirty="0" smtClean="0">
                    <a:solidFill>
                      <a:srgbClr val="FF0000"/>
                    </a:solidFill>
                  </a:rPr>
                  <a:t>D. </a:t>
                </a:r>
                <a14:m>
                  <m:oMath xmlns:m="http://schemas.openxmlformats.org/officeDocument/2006/math">
                    <m:r>
                      <a:rPr lang="de-DE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de-DE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endParaRPr lang="de-DE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6" name="Textfeld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2416" y="774414"/>
                <a:ext cx="996619" cy="307777"/>
              </a:xfrm>
              <a:prstGeom prst="rect">
                <a:avLst/>
              </a:prstGeom>
              <a:blipFill>
                <a:blip r:embed="rId5"/>
                <a:stretch>
                  <a:fillRect l="-1840" t="-3922" b="-1960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6650286" y="3989371"/>
                <a:ext cx="99661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1400" b="1" dirty="0" smtClean="0">
                    <a:solidFill>
                      <a:srgbClr val="FF0000"/>
                    </a:solidFill>
                  </a:rPr>
                  <a:t>D. </a:t>
                </a:r>
                <a14:m>
                  <m:oMath xmlns:m="http://schemas.openxmlformats.org/officeDocument/2006/math">
                    <m:r>
                      <a:rPr lang="de-DE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𝟏𝟓𝟎</m:t>
                    </m:r>
                    <m:r>
                      <a:rPr lang="de-DE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sz="1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𝑽</m:t>
                    </m:r>
                  </m:oMath>
                </a14:m>
                <a:endParaRPr lang="de-DE" sz="1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0286" y="3989371"/>
                <a:ext cx="996619" cy="307777"/>
              </a:xfrm>
              <a:prstGeom prst="rect">
                <a:avLst/>
              </a:prstGeom>
              <a:blipFill>
                <a:blip r:embed="rId6"/>
                <a:stretch>
                  <a:fillRect l="-1840" t="-1961" b="-1960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Tabel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9746533"/>
                  </p:ext>
                </p:extLst>
              </p:nvPr>
            </p:nvGraphicFramePr>
            <p:xfrm>
              <a:off x="192584" y="3989371"/>
              <a:ext cx="5509679" cy="251949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502985">
                      <a:extLst>
                        <a:ext uri="{9D8B030D-6E8A-4147-A177-3AD203B41FA5}">
                          <a16:colId xmlns:a16="http://schemas.microsoft.com/office/drawing/2014/main" val="4142401179"/>
                        </a:ext>
                      </a:extLst>
                    </a:gridCol>
                    <a:gridCol w="1461477">
                      <a:extLst>
                        <a:ext uri="{9D8B030D-6E8A-4147-A177-3AD203B41FA5}">
                          <a16:colId xmlns:a16="http://schemas.microsoft.com/office/drawing/2014/main" val="2990209707"/>
                        </a:ext>
                      </a:extLst>
                    </a:gridCol>
                    <a:gridCol w="1688123">
                      <a:extLst>
                        <a:ext uri="{9D8B030D-6E8A-4147-A177-3AD203B41FA5}">
                          <a16:colId xmlns:a16="http://schemas.microsoft.com/office/drawing/2014/main" val="1760586033"/>
                        </a:ext>
                      </a:extLst>
                    </a:gridCol>
                    <a:gridCol w="1857094">
                      <a:extLst>
                        <a:ext uri="{9D8B030D-6E8A-4147-A177-3AD203B41FA5}">
                          <a16:colId xmlns:a16="http://schemas.microsoft.com/office/drawing/2014/main" val="391883755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b="1" i="0" smtClean="0"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sSub>
                                  <m:sSubPr>
                                    <m:ctrlP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0" smtClean="0">
                                        <a:latin typeface="Cambria Math" panose="020405030504060302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de-DE" b="1" i="0" smtClean="0"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sub>
                                </m:sSub>
                                <m:r>
                                  <a:rPr lang="de-DE" b="1" i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0" smtClean="0">
                                        <a:latin typeface="Cambria Math" panose="020405030504060302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de-DE" b="1" i="0" smtClean="0"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  <m: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  <m:t>𝟎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b="1" i="0" dirty="0" smtClean="0">
                                    <a:latin typeface="Cambria Math" panose="02040503050406030204" pitchFamily="18" charset="0"/>
                                  </a:rPr>
                                  <m:t>𝚫</m:t>
                                </m:r>
                                <m:sSub>
                                  <m:sSubPr>
                                    <m:ctrlPr>
                                      <a:rPr lang="de-DE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0" dirty="0" smtClean="0">
                                        <a:latin typeface="Cambria Math" panose="02040503050406030204" pitchFamily="18" charset="0"/>
                                      </a:rPr>
                                      <m:t>𝐄</m:t>
                                    </m:r>
                                  </m:e>
                                  <m:sub>
                                    <m:r>
                                      <a:rPr lang="de-DE" b="1" i="0" dirty="0" smtClean="0">
                                        <a:latin typeface="Cambria Math" panose="02040503050406030204" pitchFamily="18" charset="0"/>
                                      </a:rPr>
                                      <m:t>𝐱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de-DE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de-DE" b="1" i="1" dirty="0" smtClean="0">
                                        <a:latin typeface="Cambria Math" panose="02040503050406030204" pitchFamily="18" charset="0"/>
                                      </a:rPr>
                                      <m:t>𝟓</m:t>
                                    </m:r>
                                    <m:r>
                                      <a:rPr lang="de-DE" b="1" i="1" dirty="0" smtClean="0">
                                        <a:latin typeface="Cambria Math" panose="02040503050406030204" pitchFamily="18" charset="0"/>
                                      </a:rPr>
                                      <m:t>𝒎𝒎</m:t>
                                    </m:r>
                                  </m:e>
                                </m:d>
                                <m:r>
                                  <a:rPr lang="de-DE" b="1" i="1" dirty="0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de-DE" b="1" i="1" dirty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 dirty="0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de-DE" b="1" i="1" dirty="0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  <m:t>𝒚</m:t>
                                    </m:r>
                                  </m:sub>
                                </m:sSub>
                                <m:r>
                                  <a:rPr lang="de-DE" b="1" i="1" smtClean="0"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>
                                  <m:sSubPr>
                                    <m:ctrlP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e>
                                  <m:sub>
                                    <m:r>
                                      <a:rPr lang="de-DE" b="1" i="1" smtClean="0">
                                        <a:latin typeface="Cambria Math" panose="02040503050406030204" pitchFamily="18" charset="0"/>
                                      </a:rPr>
                                      <m:t>𝒙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de-DE" dirty="0" smtClean="0"/>
                        </a:p>
                        <a:p>
                          <a:pPr algn="ctr"/>
                          <a:r>
                            <a:rPr lang="de-DE" dirty="0" smtClean="0"/>
                            <a:t>(5mm,</a:t>
                          </a:r>
                          <a:r>
                            <a:rPr lang="de-DE" baseline="0" dirty="0" smtClean="0"/>
                            <a:t> 5mm)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24780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dirty="0" err="1" smtClean="0"/>
                            <a:t>nom</a:t>
                          </a:r>
                          <a:endParaRPr lang="de-DE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0.000 %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-0.024 %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-5500 V/m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09954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A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0.058 %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-0.045 %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-7000 V/m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717149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B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0.001 %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-0.022 %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+ 6500 V/m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54382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C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-0.045%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-0.028 %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-5700</a:t>
                          </a:r>
                          <a:r>
                            <a:rPr lang="de-DE" baseline="0" dirty="0" smtClean="0"/>
                            <a:t> V/m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76511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D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0.003 %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-0.020 %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+6800 V/m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33566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Tabelle 17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9746533"/>
                  </p:ext>
                </p:extLst>
              </p:nvPr>
            </p:nvGraphicFramePr>
            <p:xfrm>
              <a:off x="192584" y="3989371"/>
              <a:ext cx="5509679" cy="251949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502985">
                      <a:extLst>
                        <a:ext uri="{9D8B030D-6E8A-4147-A177-3AD203B41FA5}">
                          <a16:colId xmlns:a16="http://schemas.microsoft.com/office/drawing/2014/main" val="4142401179"/>
                        </a:ext>
                      </a:extLst>
                    </a:gridCol>
                    <a:gridCol w="1461477">
                      <a:extLst>
                        <a:ext uri="{9D8B030D-6E8A-4147-A177-3AD203B41FA5}">
                          <a16:colId xmlns:a16="http://schemas.microsoft.com/office/drawing/2014/main" val="2990209707"/>
                        </a:ext>
                      </a:extLst>
                    </a:gridCol>
                    <a:gridCol w="1688123">
                      <a:extLst>
                        <a:ext uri="{9D8B030D-6E8A-4147-A177-3AD203B41FA5}">
                          <a16:colId xmlns:a16="http://schemas.microsoft.com/office/drawing/2014/main" val="1760586033"/>
                        </a:ext>
                      </a:extLst>
                    </a:gridCol>
                    <a:gridCol w="1857094">
                      <a:extLst>
                        <a:ext uri="{9D8B030D-6E8A-4147-A177-3AD203B41FA5}">
                          <a16:colId xmlns:a16="http://schemas.microsoft.com/office/drawing/2014/main" val="3918837551"/>
                        </a:ext>
                      </a:extLst>
                    </a:gridCol>
                  </a:tblGrid>
                  <a:tr h="665290">
                    <a:tc>
                      <a:txBody>
                        <a:bodyPr/>
                        <a:lstStyle/>
                        <a:p>
                          <a:pPr algn="ctr"/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7"/>
                          <a:stretch>
                            <a:fillRect l="-35000" t="-917" r="-244167" b="-2935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7"/>
                          <a:stretch>
                            <a:fillRect l="-116968" t="-917" r="-111552" b="-2935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>
                          <a:blip r:embed="rId7"/>
                          <a:stretch>
                            <a:fillRect l="-197049" t="-917" r="-1311" b="-2935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478053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sz="1200" dirty="0" err="1" smtClean="0"/>
                            <a:t>nom</a:t>
                          </a:r>
                          <a:endParaRPr lang="de-DE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0.000 %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-0.024 %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-5500 V/m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7209954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A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0.058 %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-0.045 %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-7000 V/m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7171493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B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0.001 %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-0.022 %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+ 6500 V/m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543822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C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-0.045%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-0.028 %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-5700</a:t>
                          </a:r>
                          <a:r>
                            <a:rPr lang="de-DE" baseline="0" dirty="0" smtClean="0"/>
                            <a:t> V/m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076511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D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0.003 %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-0.020 %</a:t>
                          </a:r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 smtClean="0"/>
                            <a:t>+6800 V/m</a:t>
                          </a:r>
                          <a:endParaRPr lang="de-D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133566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9" name="Textfeld 18"/>
          <p:cNvSpPr txBox="1"/>
          <p:nvPr/>
        </p:nvSpPr>
        <p:spPr>
          <a:xfrm>
            <a:off x="0" y="1082191"/>
            <a:ext cx="4670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Impact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imperfections</a:t>
            </a:r>
            <a:r>
              <a:rPr lang="de-DE" sz="2400" dirty="0" smtClean="0"/>
              <a:t> on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field</a:t>
            </a:r>
            <a:endParaRPr lang="de-DE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310816" y="1972304"/>
                <a:ext cx="411093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Mechanical </a:t>
                </a:r>
                <a:r>
                  <a:rPr lang="de-DE" dirty="0" err="1" smtClean="0"/>
                  <a:t>percision</a:t>
                </a:r>
                <a:r>
                  <a:rPr lang="de-DE" dirty="0" smtClean="0"/>
                  <a:t>: </a:t>
                </a:r>
                <a:r>
                  <a:rPr lang="de-DE" dirty="0" err="1" smtClean="0"/>
                  <a:t>better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than</a:t>
                </a:r>
                <a:r>
                  <a:rPr lang="de-DE" dirty="0" smtClean="0"/>
                  <a:t> 0.1 mm</a:t>
                </a:r>
              </a:p>
              <a:p>
                <a:r>
                  <a:rPr lang="de-DE" dirty="0" err="1" smtClean="0"/>
                  <a:t>Voltages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better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than</a:t>
                </a:r>
                <a:r>
                  <a:rPr lang="de-DE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i="1" dirty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0816" y="1972304"/>
                <a:ext cx="4110934" cy="646331"/>
              </a:xfrm>
              <a:prstGeom prst="rect">
                <a:avLst/>
              </a:prstGeom>
              <a:blipFill>
                <a:blip r:embed="rId8"/>
                <a:stretch>
                  <a:fillRect l="-1335" t="-5660" r="-297" b="-141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290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Achim Stahl. March 8th, 2018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2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9382" y="0"/>
            <a:ext cx="470353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The Dipole Field</a:t>
            </a:r>
            <a:endParaRPr lang="de-DE" sz="4800" b="1" cap="all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5400000">
            <a:off x="316952" y="1864824"/>
            <a:ext cx="5460389" cy="3640260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1518793" y="3361788"/>
            <a:ext cx="8723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+U</a:t>
            </a:r>
            <a:r>
              <a:rPr lang="de-DE" sz="36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de-DE" sz="3600" b="1" baseline="-25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695378" y="3361787"/>
            <a:ext cx="792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-U</a:t>
            </a:r>
            <a:r>
              <a:rPr lang="de-DE" sz="36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de-DE" sz="3600" b="1" baseline="-25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2337148" y="3630955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Ellipse 11"/>
          <p:cNvSpPr/>
          <p:nvPr/>
        </p:nvSpPr>
        <p:spPr>
          <a:xfrm>
            <a:off x="3641378" y="3630952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5517662" y="1688123"/>
                <a:ext cx="2743893" cy="12561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For </a:t>
                </a:r>
                <a:r>
                  <a:rPr lang="de-DE" dirty="0" err="1" smtClean="0"/>
                  <a:t>the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small</a:t>
                </a:r>
                <a:r>
                  <a:rPr lang="de-DE" dirty="0" smtClean="0"/>
                  <a:t> ring: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=10.5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=3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endParaRPr lang="de-DE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 err="1" smtClean="0"/>
                  <a:t>Voltage</a:t>
                </a:r>
                <a:r>
                  <a:rPr lang="de-DE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U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d</m:t>
                        </m:r>
                      </m:sub>
                    </m:sSub>
                    <m:r>
                      <a:rPr lang="de-DE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157.5 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k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7662" y="1688123"/>
                <a:ext cx="2743893" cy="1256178"/>
              </a:xfrm>
              <a:prstGeom prst="rect">
                <a:avLst/>
              </a:prstGeom>
              <a:blipFill>
                <a:blip r:embed="rId3"/>
                <a:stretch>
                  <a:fillRect l="-1778" t="-2913" b="-679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feld 1"/>
          <p:cNvSpPr txBox="1"/>
          <p:nvPr/>
        </p:nvSpPr>
        <p:spPr>
          <a:xfrm>
            <a:off x="5246118" y="3378607"/>
            <a:ext cx="34196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Inhomgeneities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towards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the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edges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5246118" y="3812913"/>
            <a:ext cx="37664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High </a:t>
            </a:r>
            <a:r>
              <a:rPr lang="de-DE" dirty="0" err="1" smtClean="0">
                <a:solidFill>
                  <a:srgbClr val="FF0000"/>
                </a:solidFill>
              </a:rPr>
              <a:t>capacitance</a:t>
            </a:r>
            <a:r>
              <a:rPr lang="de-DE" dirty="0" smtClean="0">
                <a:solidFill>
                  <a:srgbClr val="FF0000"/>
                </a:solidFill>
              </a:rPr>
              <a:t> -&gt; </a:t>
            </a:r>
            <a:r>
              <a:rPr lang="de-DE" dirty="0" err="1" smtClean="0">
                <a:solidFill>
                  <a:srgbClr val="FF0000"/>
                </a:solidFill>
              </a:rPr>
              <a:t>risk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of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destruction</a:t>
            </a:r>
            <a:endParaRPr lang="de-D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86625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20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59221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Quadrupole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8" y="1151309"/>
            <a:ext cx="6627684" cy="49619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6965384" y="276999"/>
                <a:ext cx="103964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600" b="0" i="1" smtClean="0">
                          <a:latin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384" y="276999"/>
                <a:ext cx="1039644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6648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21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59221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Quadrupole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3" y="1726834"/>
            <a:ext cx="4298462" cy="32181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620" y="1721390"/>
            <a:ext cx="4305733" cy="32235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1967948" y="1073988"/>
                <a:ext cx="124309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7948" y="1073988"/>
                <a:ext cx="1243097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6364101" y="1073988"/>
                <a:ext cx="1221424" cy="597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4101" y="1073988"/>
                <a:ext cx="1221424" cy="59772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91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22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592219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Quadrupole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1967948" y="1073988"/>
                <a:ext cx="123732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7948" y="1073988"/>
                <a:ext cx="1237325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6364101" y="1073988"/>
                <a:ext cx="1257652" cy="597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4101" y="1073988"/>
                <a:ext cx="1257652" cy="59772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Grafik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376" y="1721390"/>
            <a:ext cx="4136239" cy="310217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43" y="1721390"/>
            <a:ext cx="4136239" cy="31021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238374" y="4878228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374" y="4878228"/>
                <a:ext cx="790281" cy="276999"/>
              </a:xfrm>
              <a:prstGeom prst="rect">
                <a:avLst/>
              </a:prstGeom>
              <a:blipFill>
                <a:blip r:embed="rId6"/>
                <a:stretch>
                  <a:fillRect l="-769" r="-4615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Gerader Verbinder 11"/>
          <p:cNvCxnSpPr/>
          <p:nvPr/>
        </p:nvCxnSpPr>
        <p:spPr>
          <a:xfrm>
            <a:off x="583229" y="462671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4640443" y="4873243"/>
                <a:ext cx="79028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0443" y="4873243"/>
                <a:ext cx="790281" cy="276999"/>
              </a:xfrm>
              <a:prstGeom prst="rect">
                <a:avLst/>
              </a:prstGeom>
              <a:blipFill>
                <a:blip r:embed="rId7"/>
                <a:stretch>
                  <a:fillRect l="-769" r="-4615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Gerader Verbinder 13"/>
          <p:cNvCxnSpPr/>
          <p:nvPr/>
        </p:nvCxnSpPr>
        <p:spPr>
          <a:xfrm>
            <a:off x="4990880" y="4650155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4056194" y="4850878"/>
                <a:ext cx="6171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6194" y="4850878"/>
                <a:ext cx="617157" cy="276999"/>
              </a:xfrm>
              <a:prstGeom prst="rect">
                <a:avLst/>
              </a:prstGeom>
              <a:blipFill>
                <a:blip r:embed="rId8"/>
                <a:stretch>
                  <a:fillRect l="-8824" r="-4902" b="-888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Gerader Verbinder 15"/>
          <p:cNvCxnSpPr/>
          <p:nvPr/>
        </p:nvCxnSpPr>
        <p:spPr>
          <a:xfrm>
            <a:off x="4314845" y="4638436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8460173" y="4854789"/>
                <a:ext cx="61715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mm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173" y="4854789"/>
                <a:ext cx="617157" cy="276999"/>
              </a:xfrm>
              <a:prstGeom prst="rect">
                <a:avLst/>
              </a:prstGeom>
              <a:blipFill>
                <a:blip r:embed="rId9"/>
                <a:stretch>
                  <a:fillRect l="-8911" r="-5941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Gerader Verbinder 17"/>
          <p:cNvCxnSpPr/>
          <p:nvPr/>
        </p:nvCxnSpPr>
        <p:spPr>
          <a:xfrm>
            <a:off x="8718824" y="4642347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/>
              <p:cNvSpPr txBox="1"/>
              <p:nvPr/>
            </p:nvSpPr>
            <p:spPr>
              <a:xfrm>
                <a:off x="642941" y="1815814"/>
                <a:ext cx="93615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80 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941" y="1815814"/>
                <a:ext cx="936154" cy="246221"/>
              </a:xfrm>
              <a:prstGeom prst="rect">
                <a:avLst/>
              </a:prstGeom>
              <a:blipFill>
                <a:blip r:embed="rId10"/>
                <a:stretch>
                  <a:fillRect l="-4545" r="-1948" b="-3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631222" y="4336274"/>
                <a:ext cx="109004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DE" sz="16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80 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222" y="4336274"/>
                <a:ext cx="1090042" cy="246221"/>
              </a:xfrm>
              <a:prstGeom prst="rect">
                <a:avLst/>
              </a:prstGeom>
              <a:blipFill>
                <a:blip r:embed="rId11"/>
                <a:stretch>
                  <a:fillRect l="-562" r="-1685" b="-3170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4993331" y="4336273"/>
                <a:ext cx="1090042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de-DE" sz="16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80 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3331" y="4336273"/>
                <a:ext cx="1090042" cy="246221"/>
              </a:xfrm>
              <a:prstGeom prst="rect">
                <a:avLst/>
              </a:prstGeom>
              <a:blipFill>
                <a:blip r:embed="rId12"/>
                <a:stretch>
                  <a:fillRect r="-1676" b="-3170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5025427" y="1815814"/>
                <a:ext cx="936154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80 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kV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5427" y="1815814"/>
                <a:ext cx="936154" cy="246221"/>
              </a:xfrm>
              <a:prstGeom prst="rect">
                <a:avLst/>
              </a:prstGeom>
              <a:blipFill>
                <a:blip r:embed="rId13"/>
                <a:stretch>
                  <a:fillRect l="-4545" r="-1948" b="-3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Gerader Verbinder 22"/>
          <p:cNvCxnSpPr/>
          <p:nvPr/>
        </p:nvCxnSpPr>
        <p:spPr>
          <a:xfrm flipH="1">
            <a:off x="592147" y="3190011"/>
            <a:ext cx="3745393" cy="24690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 flipH="1">
            <a:off x="4996114" y="3193921"/>
            <a:ext cx="3745393" cy="24690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2464843" y="1694081"/>
            <a:ext cx="1" cy="2932630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6845365" y="1697996"/>
            <a:ext cx="1" cy="2932630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2982162" y="5552373"/>
            <a:ext cx="2788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No</a:t>
            </a:r>
            <a:r>
              <a:rPr lang="de-DE" sz="2400" dirty="0" smtClean="0"/>
              <a:t> </a:t>
            </a:r>
            <a:r>
              <a:rPr lang="de-DE" sz="2400" dirty="0" err="1" smtClean="0"/>
              <a:t>quality</a:t>
            </a:r>
            <a:r>
              <a:rPr lang="de-DE" sz="2400" dirty="0" smtClean="0"/>
              <a:t> check, </a:t>
            </a:r>
            <a:r>
              <a:rPr lang="de-DE" sz="2400" dirty="0" err="1" smtClean="0"/>
              <a:t>yet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834354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8" y="1151309"/>
            <a:ext cx="6627684" cy="4961903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23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80275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</a:t>
            </a: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Combined</a:t>
            </a: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 </a:t>
            </a: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Function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6355784" y="1151309"/>
                <a:ext cx="1039644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3600" b="0" i="1" smtClean="0">
                          <a:latin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5784" y="1151309"/>
                <a:ext cx="1039644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1760723" y="5159030"/>
                <a:ext cx="2678297" cy="68916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𝐷𝑖𝑝𝑜𝑙𝑒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=2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157.5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𝑘𝑉</m:t>
                    </m:r>
                  </m:oMath>
                </a14:m>
                <a:r>
                  <a:rPr lang="de-DE" dirty="0" smtClean="0"/>
                  <a:t>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𝑄𝑢𝑎𝑑𝑟𝑢𝑝𝑜𝑙𝑒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=2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 50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𝑘𝑉</m:t>
                    </m:r>
                  </m:oMath>
                </a14:m>
                <a:r>
                  <a:rPr lang="de-DE" dirty="0" smtClean="0"/>
                  <a:t> </a:t>
                </a:r>
                <a:endParaRPr lang="de-DE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0723" y="5159030"/>
                <a:ext cx="2678297" cy="689163"/>
              </a:xfrm>
              <a:prstGeom prst="rect">
                <a:avLst/>
              </a:prstGeom>
              <a:blipFill>
                <a:blip r:embed="rId4"/>
                <a:stretch>
                  <a:fillRect b="-354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454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1620" y="1721391"/>
            <a:ext cx="4305733" cy="3223544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123" y="1721390"/>
            <a:ext cx="4298462" cy="321810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24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1967948" y="1073988"/>
                <a:ext cx="124309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7948" y="1073988"/>
                <a:ext cx="1243097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6364101" y="1073988"/>
                <a:ext cx="1221424" cy="597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36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4101" y="1073988"/>
                <a:ext cx="1221424" cy="59772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1155739" y="5032894"/>
                <a:ext cx="2055306" cy="4912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scale: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0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 …15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739" y="5032894"/>
                <a:ext cx="2055306" cy="491288"/>
              </a:xfrm>
              <a:prstGeom prst="rect">
                <a:avLst/>
              </a:prstGeom>
              <a:blipFill>
                <a:blip r:embed="rId6"/>
                <a:stretch>
                  <a:fillRect l="-2671" b="-875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5736833" y="4939490"/>
                <a:ext cx="2229778" cy="4898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scale: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5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 …+5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MV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6833" y="4939490"/>
                <a:ext cx="2229778" cy="489814"/>
              </a:xfrm>
              <a:prstGeom prst="rect">
                <a:avLst/>
              </a:prstGeom>
              <a:blipFill>
                <a:blip r:embed="rId7"/>
                <a:stretch>
                  <a:fillRect l="-2186" b="-740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hteck 12"/>
          <p:cNvSpPr/>
          <p:nvPr/>
        </p:nvSpPr>
        <p:spPr>
          <a:xfrm>
            <a:off x="39382" y="0"/>
            <a:ext cx="80275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</a:t>
            </a: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Combined</a:t>
            </a: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 </a:t>
            </a: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Function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3620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43" y="1730573"/>
            <a:ext cx="4111611" cy="3083708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74" y="1712102"/>
            <a:ext cx="4148623" cy="3111467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25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1967948" y="1073988"/>
                <a:ext cx="1237325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d>
                        <m:d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7948" y="1073988"/>
                <a:ext cx="1237325" cy="55399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6364101" y="1073988"/>
                <a:ext cx="1257652" cy="5977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d>
                        <m:dPr>
                          <m:ctrlPr>
                            <a:rPr lang="de-DE" sz="3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36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</m:oMath>
                  </m:oMathPara>
                </a14:m>
                <a:endParaRPr lang="de-DE" sz="3600" dirty="0"/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64101" y="1073988"/>
                <a:ext cx="1257652" cy="59772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/>
              <p:cNvSpPr txBox="1"/>
              <p:nvPr/>
            </p:nvSpPr>
            <p:spPr>
              <a:xfrm>
                <a:off x="238374" y="4878228"/>
                <a:ext cx="6989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1" name="Textfeld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374" y="4878228"/>
                <a:ext cx="698909" cy="276999"/>
              </a:xfrm>
              <a:prstGeom prst="rect">
                <a:avLst/>
              </a:prstGeom>
              <a:blipFill>
                <a:blip r:embed="rId6"/>
                <a:stretch>
                  <a:fillRect l="-870" r="-5217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Gerader Verbinder 11"/>
          <p:cNvCxnSpPr/>
          <p:nvPr/>
        </p:nvCxnSpPr>
        <p:spPr>
          <a:xfrm>
            <a:off x="583229" y="4626711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/>
              <p:cNvSpPr txBox="1"/>
              <p:nvPr/>
            </p:nvSpPr>
            <p:spPr>
              <a:xfrm>
                <a:off x="4640443" y="4873243"/>
                <a:ext cx="698909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−5 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3" name="Textfeld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0443" y="4873243"/>
                <a:ext cx="698909" cy="276999"/>
              </a:xfrm>
              <a:prstGeom prst="rect">
                <a:avLst/>
              </a:prstGeom>
              <a:blipFill>
                <a:blip r:embed="rId7"/>
                <a:stretch>
                  <a:fillRect l="-870" r="-5217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Gerader Verbinder 13"/>
          <p:cNvCxnSpPr/>
          <p:nvPr/>
        </p:nvCxnSpPr>
        <p:spPr>
          <a:xfrm>
            <a:off x="4990880" y="4650155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4056194" y="4850878"/>
                <a:ext cx="5257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6194" y="4850878"/>
                <a:ext cx="525785" cy="276999"/>
              </a:xfrm>
              <a:prstGeom prst="rect">
                <a:avLst/>
              </a:prstGeom>
              <a:blipFill>
                <a:blip r:embed="rId8"/>
                <a:stretch>
                  <a:fillRect l="-10345" r="-6897" b="-888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Gerader Verbinder 15"/>
          <p:cNvCxnSpPr/>
          <p:nvPr/>
        </p:nvCxnSpPr>
        <p:spPr>
          <a:xfrm>
            <a:off x="4314845" y="4638436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8460173" y="4854789"/>
                <a:ext cx="52578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m:rPr>
                          <m:sty m:val="p"/>
                        </m:rPr>
                        <a:rPr lang="de-DE" b="0" i="0" smtClean="0">
                          <a:latin typeface="Cambria Math" panose="02040503050406030204" pitchFamily="18" charset="0"/>
                        </a:rPr>
                        <m:t>cm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60173" y="4854789"/>
                <a:ext cx="525785" cy="276999"/>
              </a:xfrm>
              <a:prstGeom prst="rect">
                <a:avLst/>
              </a:prstGeom>
              <a:blipFill>
                <a:blip r:embed="rId9"/>
                <a:stretch>
                  <a:fillRect l="-10465" r="-8140" b="-652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Gerader Verbinder 17"/>
          <p:cNvCxnSpPr/>
          <p:nvPr/>
        </p:nvCxnSpPr>
        <p:spPr>
          <a:xfrm>
            <a:off x="8718824" y="4642347"/>
            <a:ext cx="0" cy="1875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/>
              <p:cNvSpPr txBox="1"/>
              <p:nvPr/>
            </p:nvSpPr>
            <p:spPr>
              <a:xfrm>
                <a:off x="642941" y="1737664"/>
                <a:ext cx="103714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1.4 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941" y="1737664"/>
                <a:ext cx="1037143" cy="246221"/>
              </a:xfrm>
              <a:prstGeom prst="rect">
                <a:avLst/>
              </a:prstGeom>
              <a:blipFill>
                <a:blip r:embed="rId10"/>
                <a:stretch>
                  <a:fillRect l="-3509" r="-1754" b="-35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/>
              <p:cNvSpPr txBox="1"/>
              <p:nvPr/>
            </p:nvSpPr>
            <p:spPr>
              <a:xfrm>
                <a:off x="631222" y="4226864"/>
                <a:ext cx="92333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i="1" smtClean="0">
                          <a:latin typeface="Cambria Math" panose="02040503050406030204" pitchFamily="18" charset="0"/>
                        </a:rPr>
                        <m:t>9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.4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20" name="Textfeld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222" y="4226864"/>
                <a:ext cx="923330" cy="246221"/>
              </a:xfrm>
              <a:prstGeom prst="rect">
                <a:avLst/>
              </a:prstGeom>
              <a:blipFill>
                <a:blip r:embed="rId11"/>
                <a:stretch>
                  <a:fillRect l="-5298" r="-1987" b="-3170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4993331" y="4336273"/>
                <a:ext cx="1077218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−0.9 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93331" y="4336273"/>
                <a:ext cx="1077218" cy="246221"/>
              </a:xfrm>
              <a:prstGeom prst="rect">
                <a:avLst/>
              </a:prstGeom>
              <a:blipFill>
                <a:blip r:embed="rId12"/>
                <a:stretch>
                  <a:fillRect r="-1695" b="-3170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/>
              <p:cNvSpPr txBox="1"/>
              <p:nvPr/>
            </p:nvSpPr>
            <p:spPr>
              <a:xfrm>
                <a:off x="5025427" y="1815814"/>
                <a:ext cx="92333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i="1" smtClean="0"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.9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22" name="Textfeld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5427" y="1815814"/>
                <a:ext cx="923330" cy="246221"/>
              </a:xfrm>
              <a:prstGeom prst="rect">
                <a:avLst/>
              </a:prstGeom>
              <a:blipFill>
                <a:blip r:embed="rId13"/>
                <a:stretch>
                  <a:fillRect l="-4605" r="-1974" b="-325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3" name="Gerader Verbinder 22"/>
          <p:cNvCxnSpPr/>
          <p:nvPr/>
        </p:nvCxnSpPr>
        <p:spPr>
          <a:xfrm flipH="1">
            <a:off x="592147" y="3088416"/>
            <a:ext cx="3745393" cy="24690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/>
          <p:cNvCxnSpPr/>
          <p:nvPr/>
        </p:nvCxnSpPr>
        <p:spPr>
          <a:xfrm flipH="1">
            <a:off x="4996114" y="3193921"/>
            <a:ext cx="3745393" cy="24690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r Verbinder 27"/>
          <p:cNvCxnSpPr/>
          <p:nvPr/>
        </p:nvCxnSpPr>
        <p:spPr>
          <a:xfrm flipH="1">
            <a:off x="2464843" y="1694081"/>
            <a:ext cx="1" cy="2932630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r Verbinder 31"/>
          <p:cNvCxnSpPr/>
          <p:nvPr/>
        </p:nvCxnSpPr>
        <p:spPr>
          <a:xfrm flipH="1">
            <a:off x="6845365" y="1697996"/>
            <a:ext cx="1" cy="2932630"/>
          </a:xfrm>
          <a:prstGeom prst="line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feld 32"/>
          <p:cNvSpPr txBox="1"/>
          <p:nvPr/>
        </p:nvSpPr>
        <p:spPr>
          <a:xfrm>
            <a:off x="2982162" y="5552373"/>
            <a:ext cx="2788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err="1" smtClean="0"/>
              <a:t>No</a:t>
            </a:r>
            <a:r>
              <a:rPr lang="de-DE" sz="2400" dirty="0" smtClean="0"/>
              <a:t> </a:t>
            </a:r>
            <a:r>
              <a:rPr lang="de-DE" sz="2400" dirty="0" err="1" smtClean="0"/>
              <a:t>quality</a:t>
            </a:r>
            <a:r>
              <a:rPr lang="de-DE" sz="2400" dirty="0" smtClean="0"/>
              <a:t> check, </a:t>
            </a:r>
            <a:r>
              <a:rPr lang="de-DE" sz="2400" dirty="0" err="1" smtClean="0"/>
              <a:t>yet</a:t>
            </a:r>
            <a:endParaRPr lang="de-DE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feld 28"/>
              <p:cNvSpPr txBox="1"/>
              <p:nvPr/>
            </p:nvSpPr>
            <p:spPr>
              <a:xfrm>
                <a:off x="654666" y="2890432"/>
                <a:ext cx="1037143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600" i="1" smtClean="0"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lang="de-DE" sz="1600" b="0" i="1" smtClean="0">
                          <a:latin typeface="Cambria Math" panose="02040503050406030204" pitchFamily="18" charset="0"/>
                        </a:rPr>
                        <m:t>0.5 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MV</m:t>
                      </m:r>
                      <m:r>
                        <a:rPr lang="de-DE" sz="1600" b="0" i="0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de-DE" sz="1600" b="0" i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29" name="Textfeld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4666" y="2890432"/>
                <a:ext cx="1037143" cy="246221"/>
              </a:xfrm>
              <a:prstGeom prst="rect">
                <a:avLst/>
              </a:prstGeom>
              <a:blipFill>
                <a:blip r:embed="rId14"/>
                <a:stretch>
                  <a:fillRect l="-3509" r="-1754" b="-3170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hteck 29"/>
          <p:cNvSpPr/>
          <p:nvPr/>
        </p:nvSpPr>
        <p:spPr>
          <a:xfrm>
            <a:off x="39382" y="0"/>
            <a:ext cx="80275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AGROS: </a:t>
            </a: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Combined</a:t>
            </a: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 </a:t>
            </a: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Function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140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170747" y="1641363"/>
            <a:ext cx="6539523" cy="299133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26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68474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Deformation </a:t>
            </a:r>
            <a:r>
              <a:rPr lang="de-DE" sz="4800" b="1" cap="all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of</a:t>
            </a:r>
            <a:r>
              <a:rPr lang="de-DE" sz="4800" b="1" cap="all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 Plates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1447412" y="1820985"/>
                <a:ext cx="5986191" cy="250600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de-DE" dirty="0" smtClean="0"/>
                  <a:t>Capacitance: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=7.7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pF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den>
                    </m:f>
                  </m:oMath>
                </a14:m>
                <a:r>
                  <a:rPr lang="de-DE" dirty="0" smtClean="0"/>
                  <a:t>            </a:t>
                </a:r>
                <a:r>
                  <a:rPr lang="de-DE" sz="1400" dirty="0" smtClean="0"/>
                  <a:t>(</a:t>
                </a:r>
                <a:r>
                  <a:rPr lang="de-DE" sz="1400" dirty="0" err="1" smtClean="0"/>
                  <a:t>height</a:t>
                </a:r>
                <a:r>
                  <a:rPr lang="de-DE" sz="1400" dirty="0" smtClean="0"/>
                  <a:t> 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2.6 </m:t>
                    </m:r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de-DE" sz="1400" dirty="0" smtClean="0"/>
                  <a:t>, </a:t>
                </a:r>
                <a:r>
                  <a:rPr lang="de-DE" sz="1400" dirty="0" err="1" smtClean="0"/>
                  <a:t>distance</a:t>
                </a:r>
                <a:r>
                  <a:rPr lang="de-DE" sz="1400" dirty="0" smtClean="0"/>
                  <a:t> </a:t>
                </a:r>
                <a14:m>
                  <m:oMath xmlns:m="http://schemas.openxmlformats.org/officeDocument/2006/math">
                    <m:r>
                      <a:rPr lang="de-DE" sz="1400" i="1" dirty="0" smtClean="0">
                        <a:latin typeface="Cambria Math" panose="02040503050406030204" pitchFamily="18" charset="0"/>
                      </a:rPr>
                      <m:t>3.0 </m:t>
                    </m:r>
                    <m:r>
                      <a:rPr lang="de-DE" sz="1400" i="1" dirty="0" smtClean="0">
                        <a:latin typeface="Cambria Math" panose="02040503050406030204" pitchFamily="18" charset="0"/>
                      </a:rPr>
                      <m:t>𝑐𝑚</m:t>
                    </m:r>
                  </m:oMath>
                </a14:m>
                <a:r>
                  <a:rPr lang="de-DE" sz="1400" dirty="0" smtClean="0"/>
                  <a:t>)</a:t>
                </a:r>
              </a:p>
              <a:p>
                <a:pPr>
                  <a:spcAft>
                    <a:spcPts val="1200"/>
                  </a:spcAft>
                </a:pPr>
                <a:r>
                  <a:rPr lang="de-DE" dirty="0" smtClean="0"/>
                  <a:t>Charge: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𝑈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=2.4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μC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de-DE" dirty="0" smtClean="0"/>
                  <a:t>         </a:t>
                </a:r>
                <a:r>
                  <a:rPr lang="de-DE" sz="1400" dirty="0" smtClean="0"/>
                  <a:t>(</a:t>
                </a:r>
                <a:r>
                  <a:rPr lang="de-DE" sz="1400" dirty="0" err="1" smtClean="0"/>
                  <a:t>voltage</a:t>
                </a:r>
                <a:r>
                  <a:rPr lang="de-DE" sz="1400" dirty="0" smtClean="0"/>
                  <a:t> </a:t>
                </a:r>
                <a14:m>
                  <m:oMath xmlns:m="http://schemas.openxmlformats.org/officeDocument/2006/math">
                    <m:r>
                      <a:rPr lang="de-DE" sz="1400" b="0" i="1" smtClean="0">
                        <a:latin typeface="Cambria Math" panose="02040503050406030204" pitchFamily="18" charset="0"/>
                      </a:rPr>
                      <m:t>2⋅175.5 </m:t>
                    </m:r>
                    <m:r>
                      <m:rPr>
                        <m:sty m:val="p"/>
                      </m:rPr>
                      <a:rPr lang="de-DE" sz="1400" b="0" i="0" smtClean="0">
                        <a:latin typeface="Cambria Math" panose="02040503050406030204" pitchFamily="18" charset="0"/>
                      </a:rPr>
                      <m:t>kV</m:t>
                    </m:r>
                  </m:oMath>
                </a14:m>
                <a:r>
                  <a:rPr lang="de-DE" sz="1400" dirty="0" smtClean="0"/>
                  <a:t>)</a:t>
                </a:r>
              </a:p>
              <a:p>
                <a:pPr>
                  <a:spcAft>
                    <a:spcPts val="1200"/>
                  </a:spcAft>
                </a:pPr>
                <a:r>
                  <a:rPr lang="de-DE" dirty="0" smtClean="0"/>
                  <a:t>Field </a:t>
                </a:r>
                <a:r>
                  <a:rPr lang="de-DE" dirty="0" err="1" smtClean="0"/>
                  <a:t>Strength</a:t>
                </a:r>
                <a:r>
                  <a:rPr lang="de-DE" dirty="0" smtClean="0"/>
                  <a:t>: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=10.5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MV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dirty="0" smtClean="0"/>
              </a:p>
              <a:p>
                <a:pPr>
                  <a:spcAft>
                    <a:spcPts val="1200"/>
                  </a:spcAft>
                </a:pPr>
                <a:r>
                  <a:rPr lang="de-DE" dirty="0" err="1" smtClean="0"/>
                  <a:t>Stored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Energy</a:t>
                </a:r>
                <a:r>
                  <a:rPr lang="de-DE" dirty="0" smtClean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de-DE" b="0" i="1" smtClean="0">
                        <a:latin typeface="Cambria Math" panose="02040503050406030204" pitchFamily="18" charset="0"/>
                      </a:rPr>
                      <m:t>𝐶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=1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4</m:t>
                    </m:r>
                    <m:f>
                      <m:f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mJ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de-DE" b="0" i="0" smtClean="0">
                            <a:latin typeface="Cambria Math" panose="02040503050406030204" pitchFamily="18" charset="0"/>
                          </a:rPr>
                          <m:t>strip</m:t>
                        </m:r>
                      </m:den>
                    </m:f>
                    <m:r>
                      <a:rPr lang="de-DE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dirty="0" smtClean="0"/>
              </a:p>
              <a:p>
                <a:pPr>
                  <a:spcAft>
                    <a:spcPts val="1200"/>
                  </a:spcAft>
                </a:pPr>
                <a:r>
                  <a:rPr lang="de-DE" dirty="0" smtClean="0"/>
                  <a:t>Force on Plate: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𝑄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⋅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=25 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N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412" y="1820985"/>
                <a:ext cx="5986191" cy="2506007"/>
              </a:xfrm>
              <a:prstGeom prst="rect">
                <a:avLst/>
              </a:prstGeom>
              <a:blipFill>
                <a:blip r:embed="rId2"/>
                <a:stretch>
                  <a:fillRect l="-815" r="-102" b="-21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875323" y="1020078"/>
            <a:ext cx="3067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Force on </a:t>
            </a:r>
            <a:r>
              <a:rPr lang="de-DE" sz="2400" dirty="0" err="1" smtClean="0"/>
              <a:t>vertical</a:t>
            </a:r>
            <a:r>
              <a:rPr lang="de-DE" sz="2400" dirty="0" smtClean="0"/>
              <a:t> </a:t>
            </a:r>
            <a:r>
              <a:rPr lang="de-DE" sz="2400" dirty="0" err="1" smtClean="0"/>
              <a:t>plates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196072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27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664784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1st </a:t>
            </a:r>
            <a:r>
              <a:rPr lang="de-DE" sz="4800" b="1" cap="all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Idea</a:t>
            </a:r>
            <a:r>
              <a:rPr lang="de-DE" sz="4800" b="1" cap="all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 on </a:t>
            </a:r>
            <a:r>
              <a:rPr lang="de-DE" sz="4800" b="1" cap="all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Mechanics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1" y="1305169"/>
            <a:ext cx="4630615" cy="4630615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386679" y="1758461"/>
            <a:ext cx="33998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Steel </a:t>
            </a:r>
            <a:r>
              <a:rPr lang="de-DE" dirty="0" err="1" smtClean="0"/>
              <a:t>disks</a:t>
            </a:r>
            <a:r>
              <a:rPr lang="de-DE" dirty="0" smtClean="0"/>
              <a:t> </a:t>
            </a:r>
            <a:r>
              <a:rPr lang="de-DE" dirty="0" err="1" smtClean="0"/>
              <a:t>every</a:t>
            </a:r>
            <a:r>
              <a:rPr lang="de-DE" dirty="0" smtClean="0"/>
              <a:t> 10 cm (?)</a:t>
            </a:r>
          </a:p>
          <a:p>
            <a:r>
              <a:rPr lang="de-DE" dirty="0" err="1" smtClean="0"/>
              <a:t>electrodes</a:t>
            </a:r>
            <a:r>
              <a:rPr lang="de-DE" dirty="0" smtClean="0"/>
              <a:t> </a:t>
            </a:r>
            <a:r>
              <a:rPr lang="de-DE" dirty="0" err="1" smtClean="0"/>
              <a:t>glued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</a:t>
            </a:r>
            <a:r>
              <a:rPr lang="de-DE" dirty="0" err="1" smtClean="0"/>
              <a:t>stiff</a:t>
            </a:r>
            <a:r>
              <a:rPr lang="de-DE" dirty="0" smtClean="0"/>
              <a:t> </a:t>
            </a:r>
            <a:r>
              <a:rPr lang="de-DE" dirty="0" err="1" smtClean="0"/>
              <a:t>plates</a:t>
            </a:r>
            <a:endParaRPr lang="de-DE" dirty="0" smtClean="0"/>
          </a:p>
          <a:p>
            <a:r>
              <a:rPr lang="de-DE" dirty="0" err="1" smtClean="0"/>
              <a:t>might</a:t>
            </a:r>
            <a:r>
              <a:rPr lang="de-DE" dirty="0" smtClean="0"/>
              <a:t> </a:t>
            </a:r>
            <a:r>
              <a:rPr lang="de-DE" dirty="0" err="1" smtClean="0"/>
              <a:t>need</a:t>
            </a:r>
            <a:r>
              <a:rPr lang="de-DE" dirty="0" smtClean="0"/>
              <a:t> </a:t>
            </a:r>
            <a:r>
              <a:rPr lang="de-DE" dirty="0" err="1" smtClean="0"/>
              <a:t>stiffeners</a:t>
            </a:r>
            <a:r>
              <a:rPr lang="de-DE" dirty="0" smtClean="0"/>
              <a:t> </a:t>
            </a:r>
            <a:r>
              <a:rPr lang="de-DE" dirty="0" err="1" smtClean="0"/>
              <a:t>inside</a:t>
            </a:r>
            <a:r>
              <a:rPr lang="de-DE" dirty="0" smtClean="0"/>
              <a:t> </a:t>
            </a:r>
            <a:r>
              <a:rPr lang="de-DE" dirty="0" err="1" smtClean="0"/>
              <a:t>plates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6125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28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73632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Beam Position Monitors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231" y="1305169"/>
            <a:ext cx="4630615" cy="4630615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4095262" y="3190629"/>
            <a:ext cx="265717" cy="859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1791683" y="3190629"/>
            <a:ext cx="265717" cy="859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 rot="5400000">
            <a:off x="2934679" y="2030044"/>
            <a:ext cx="265717" cy="859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 rot="5400000">
            <a:off x="2934678" y="4386383"/>
            <a:ext cx="265717" cy="8596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Ellipse 10"/>
          <p:cNvSpPr/>
          <p:nvPr/>
        </p:nvSpPr>
        <p:spPr>
          <a:xfrm>
            <a:off x="1454636" y="2008499"/>
            <a:ext cx="3240000" cy="3240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Textfeld 11"/>
          <p:cNvSpPr txBox="1"/>
          <p:nvPr/>
        </p:nvSpPr>
        <p:spPr>
          <a:xfrm>
            <a:off x="3961175" y="4861640"/>
            <a:ext cx="1421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>
                <a:solidFill>
                  <a:srgbClr val="FF0000"/>
                </a:solidFill>
              </a:rPr>
              <a:t>ground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err="1" smtClean="0">
                <a:solidFill>
                  <a:srgbClr val="FF0000"/>
                </a:solidFill>
              </a:rPr>
              <a:t>mesh</a:t>
            </a: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1982176" y="1648736"/>
            <a:ext cx="2170720" cy="339437"/>
          </a:xfrm>
          <a:prstGeom prst="rect">
            <a:avLst/>
          </a:prstGeom>
          <a:solidFill>
            <a:srgbClr val="BE777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err="1"/>
              <a:t>e</a:t>
            </a:r>
            <a:r>
              <a:rPr lang="de-DE" dirty="0" err="1" smtClean="0"/>
              <a:t>lectronics</a:t>
            </a:r>
            <a:endParaRPr lang="de-DE" dirty="0"/>
          </a:p>
        </p:txBody>
      </p:sp>
      <p:sp>
        <p:nvSpPr>
          <p:cNvPr id="15" name="Rechteck 14"/>
          <p:cNvSpPr/>
          <p:nvPr/>
        </p:nvSpPr>
        <p:spPr>
          <a:xfrm>
            <a:off x="1989276" y="5314720"/>
            <a:ext cx="2170720" cy="339437"/>
          </a:xfrm>
          <a:prstGeom prst="rect">
            <a:avLst/>
          </a:prstGeom>
          <a:solidFill>
            <a:srgbClr val="BE777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6" name="Rechteck 15"/>
          <p:cNvSpPr/>
          <p:nvPr/>
        </p:nvSpPr>
        <p:spPr>
          <a:xfrm rot="16200000">
            <a:off x="162665" y="3458780"/>
            <a:ext cx="2170720" cy="339437"/>
          </a:xfrm>
          <a:prstGeom prst="rect">
            <a:avLst/>
          </a:prstGeom>
          <a:solidFill>
            <a:srgbClr val="BE777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Rechteck 16"/>
          <p:cNvSpPr/>
          <p:nvPr/>
        </p:nvSpPr>
        <p:spPr>
          <a:xfrm rot="16200000">
            <a:off x="3807002" y="3445848"/>
            <a:ext cx="2170720" cy="339437"/>
          </a:xfrm>
          <a:prstGeom prst="rect">
            <a:avLst/>
          </a:prstGeom>
          <a:solidFill>
            <a:srgbClr val="BE777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106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51000"/>
            <a:ext cx="9144000" cy="355600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29</a:t>
            </a:fld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39382" y="0"/>
            <a:ext cx="33700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Deflectors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913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11" y="1375511"/>
            <a:ext cx="5270460" cy="390404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3</a:t>
            </a:fld>
            <a:endParaRPr lang="de-DE"/>
          </a:p>
        </p:txBody>
      </p:sp>
      <p:sp>
        <p:nvSpPr>
          <p:cNvPr id="5" name="Rechteck 4"/>
          <p:cNvSpPr/>
          <p:nvPr/>
        </p:nvSpPr>
        <p:spPr>
          <a:xfrm>
            <a:off x="39382" y="0"/>
            <a:ext cx="61772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Dipole in A </a:t>
            </a: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FieldCage</a:t>
            </a:r>
            <a:endParaRPr lang="de-DE" sz="4800" b="1" cap="all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5822461" y="1375510"/>
            <a:ext cx="29842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Field </a:t>
            </a:r>
            <a:r>
              <a:rPr lang="de-DE" dirty="0" err="1" smtClean="0"/>
              <a:t>shaping</a:t>
            </a:r>
            <a:r>
              <a:rPr lang="de-DE" dirty="0" smtClean="0"/>
              <a:t> </a:t>
            </a:r>
            <a:r>
              <a:rPr lang="de-DE" dirty="0" err="1" smtClean="0"/>
              <a:t>electrodes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</a:t>
            </a:r>
            <a:r>
              <a:rPr lang="de-DE" dirty="0" err="1" smtClean="0"/>
              <a:t>ore</a:t>
            </a:r>
            <a:r>
              <a:rPr lang="de-DE" dirty="0" smtClean="0"/>
              <a:t> </a:t>
            </a:r>
            <a:r>
              <a:rPr lang="de-DE" dirty="0" err="1" smtClean="0"/>
              <a:t>homogenious</a:t>
            </a:r>
            <a:r>
              <a:rPr lang="de-DE" dirty="0" smtClean="0"/>
              <a:t> </a:t>
            </a:r>
            <a:r>
              <a:rPr lang="de-DE" dirty="0" err="1" smtClean="0"/>
              <a:t>field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small</a:t>
            </a:r>
            <a:r>
              <a:rPr lang="de-DE" dirty="0" smtClean="0"/>
              <a:t> </a:t>
            </a:r>
            <a:r>
              <a:rPr lang="de-DE" dirty="0" err="1" smtClean="0"/>
              <a:t>capacitance</a:t>
            </a:r>
            <a:r>
              <a:rPr lang="de-DE" dirty="0" smtClean="0"/>
              <a:t> per </a:t>
            </a:r>
            <a:r>
              <a:rPr lang="de-DE" dirty="0" err="1" smtClean="0"/>
              <a:t>strip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3198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30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72192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Mechanical</a:t>
            </a: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 </a:t>
            </a: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Positioning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0684"/>
            <a:ext cx="9144000" cy="5340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92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31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72192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Mechanical</a:t>
            </a: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 </a:t>
            </a: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Positioning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19" y="1274619"/>
            <a:ext cx="4923877" cy="287554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830" y="3550343"/>
            <a:ext cx="3177540" cy="284226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428" y="4784436"/>
            <a:ext cx="3768402" cy="1602510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5478177" y="3015523"/>
            <a:ext cx="2348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Piezo-</a:t>
            </a:r>
            <a:r>
              <a:rPr lang="de-DE" sz="2400" dirty="0" err="1" smtClean="0"/>
              <a:t>Actuators</a:t>
            </a:r>
            <a:r>
              <a:rPr lang="de-DE" sz="2400" dirty="0" smtClean="0"/>
              <a:t> ?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54077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32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503855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Laser </a:t>
            </a:r>
            <a:r>
              <a:rPr lang="de-DE" sz="4800" b="1" cap="all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Alignment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4622"/>
            <a:ext cx="9144000" cy="1981200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7086600" y="905290"/>
            <a:ext cx="129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Not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scale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498764" y="4895271"/>
            <a:ext cx="817679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Laser </a:t>
            </a:r>
            <a:r>
              <a:rPr lang="de-DE" sz="2400" dirty="0" err="1" smtClean="0"/>
              <a:t>alignment</a:t>
            </a:r>
            <a:r>
              <a:rPr lang="de-DE" sz="2400" dirty="0" smtClean="0"/>
              <a:t> </a:t>
            </a:r>
            <a:r>
              <a:rPr lang="de-DE" sz="2400" dirty="0" err="1" smtClean="0"/>
              <a:t>system</a:t>
            </a:r>
            <a:r>
              <a:rPr lang="de-DE" sz="2400" dirty="0" smtClean="0"/>
              <a:t> </a:t>
            </a:r>
            <a:r>
              <a:rPr lang="de-DE" sz="2400" dirty="0" err="1" smtClean="0"/>
              <a:t>used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example</a:t>
            </a:r>
            <a:r>
              <a:rPr lang="de-DE" sz="2400" dirty="0" smtClean="0"/>
              <a:t> in CMS (Stefan Schael)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IR-Laser (</a:t>
            </a:r>
            <a:r>
              <a:rPr lang="de-DE" sz="2400" dirty="0" err="1" smtClean="0"/>
              <a:t>amplitude</a:t>
            </a:r>
            <a:r>
              <a:rPr lang="de-DE" sz="2400" dirty="0" smtClean="0"/>
              <a:t> </a:t>
            </a:r>
            <a:r>
              <a:rPr lang="de-DE" sz="2400" dirty="0" err="1" smtClean="0"/>
              <a:t>modulated</a:t>
            </a:r>
            <a:r>
              <a:rPr lang="de-DE" sz="24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Si-strip </a:t>
            </a:r>
            <a:r>
              <a:rPr lang="de-DE" sz="2400" dirty="0" err="1" smtClean="0"/>
              <a:t>detectors</a:t>
            </a:r>
            <a:r>
              <a:rPr lang="de-DE" sz="2400" dirty="0" smtClean="0"/>
              <a:t> </a:t>
            </a:r>
            <a:r>
              <a:rPr lang="de-DE" sz="2400" dirty="0" err="1" smtClean="0"/>
              <a:t>detect</a:t>
            </a:r>
            <a:r>
              <a:rPr lang="de-DE" sz="2400" dirty="0" smtClean="0"/>
              <a:t> beam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err="1" smtClean="0"/>
              <a:t>Metal</a:t>
            </a:r>
            <a:r>
              <a:rPr lang="de-DE" sz="2400" dirty="0" smtClean="0"/>
              <a:t> </a:t>
            </a:r>
            <a:r>
              <a:rPr lang="de-DE" sz="2400" dirty="0" err="1" smtClean="0"/>
              <a:t>layers</a:t>
            </a:r>
            <a:r>
              <a:rPr lang="de-DE" sz="2400" dirty="0" smtClean="0"/>
              <a:t> </a:t>
            </a:r>
            <a:r>
              <a:rPr lang="de-DE" sz="2400" dirty="0" err="1" smtClean="0"/>
              <a:t>removed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transmission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IR-beam</a:t>
            </a:r>
            <a:endParaRPr lang="de-DE" sz="2400" dirty="0"/>
          </a:p>
        </p:txBody>
      </p:sp>
      <p:sp>
        <p:nvSpPr>
          <p:cNvPr id="8" name="Textfeld 7"/>
          <p:cNvSpPr txBox="1"/>
          <p:nvPr/>
        </p:nvSpPr>
        <p:spPr>
          <a:xfrm>
            <a:off x="2209526" y="3237782"/>
            <a:ext cx="4724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</a:t>
            </a:r>
            <a:r>
              <a:rPr lang="de-DE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systems</a:t>
            </a:r>
            <a:r>
              <a:rPr lang="de-D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de-DE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above</a:t>
            </a:r>
            <a:r>
              <a:rPr lang="de-D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&amp; </a:t>
            </a:r>
            <a:r>
              <a:rPr lang="de-DE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below</a:t>
            </a:r>
            <a:r>
              <a:rPr lang="de-DE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24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deflector</a:t>
            </a:r>
            <a:endParaRPr lang="de-DE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5830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llipse 4"/>
          <p:cNvSpPr/>
          <p:nvPr/>
        </p:nvSpPr>
        <p:spPr>
          <a:xfrm>
            <a:off x="1884218" y="1099127"/>
            <a:ext cx="5357091" cy="536632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33</a:t>
            </a:fld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0" y="879474"/>
            <a:ext cx="5842000" cy="5842000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39382" y="0"/>
            <a:ext cx="47104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Vacuum</a:t>
            </a:r>
            <a:r>
              <a:rPr lang="de-DE" sz="4800" b="1" cap="all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 System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241309" y="5373208"/>
            <a:ext cx="14020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Beam </a:t>
            </a:r>
            <a:r>
              <a:rPr lang="de-DE" dirty="0" err="1" smtClean="0"/>
              <a:t>pipe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Steel </a:t>
            </a:r>
            <a:r>
              <a:rPr lang="de-DE" dirty="0" err="1" smtClean="0"/>
              <a:t>pipe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ID 15 cm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693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1390" y="858705"/>
            <a:ext cx="5839691" cy="5839691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34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9382" y="0"/>
            <a:ext cx="47104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Vacuum</a:t>
            </a:r>
            <a:r>
              <a:rPr lang="de-DE" sz="4800" b="1" cap="all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 System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241309" y="5373208"/>
            <a:ext cx="14020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Beam </a:t>
            </a:r>
            <a:r>
              <a:rPr lang="de-DE" dirty="0" err="1" smtClean="0"/>
              <a:t>pipe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Steel </a:t>
            </a:r>
            <a:r>
              <a:rPr lang="de-DE" dirty="0" err="1" smtClean="0"/>
              <a:t>pipe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ID 15 cm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0235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8671" y="889474"/>
            <a:ext cx="5832000" cy="583200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35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9382" y="0"/>
            <a:ext cx="58726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Magnetic</a:t>
            </a:r>
            <a:r>
              <a:rPr lang="de-DE" sz="4800" b="1" cap="all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 </a:t>
            </a:r>
            <a:r>
              <a:rPr lang="de-DE" sz="4800" b="1" cap="all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Shielding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945745" y="5511753"/>
            <a:ext cx="18694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High </a:t>
            </a:r>
            <a:r>
              <a:rPr lang="de-DE" dirty="0" err="1" smtClean="0"/>
              <a:t>Temperature</a:t>
            </a:r>
            <a:endParaRPr lang="de-DE" dirty="0" smtClean="0"/>
          </a:p>
          <a:p>
            <a:pPr algn="ctr"/>
            <a:r>
              <a:rPr lang="de-DE" dirty="0" err="1" smtClean="0"/>
              <a:t>Superconductor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854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68" y="203781"/>
            <a:ext cx="7128000" cy="712800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36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9382" y="0"/>
            <a:ext cx="597311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Thermal </a:t>
            </a:r>
            <a:r>
              <a:rPr lang="de-DE" sz="4800" b="1" cap="all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Insulation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6768285" y="5773982"/>
            <a:ext cx="23757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 smtClean="0"/>
              <a:t>Polyurethane </a:t>
            </a:r>
            <a:r>
              <a:rPr lang="de-DE" dirty="0" err="1" smtClean="0"/>
              <a:t>foam</a:t>
            </a:r>
            <a:endParaRPr lang="de-DE" dirty="0" smtClean="0"/>
          </a:p>
          <a:p>
            <a:pPr algn="ctr"/>
            <a:r>
              <a:rPr lang="de-DE" dirty="0" smtClean="0"/>
              <a:t>15 cm </a:t>
            </a:r>
            <a:r>
              <a:rPr lang="de-DE" dirty="0" err="1" smtClean="0"/>
              <a:t>shown</a:t>
            </a:r>
            <a:endParaRPr lang="de-DE" dirty="0" smtClean="0"/>
          </a:p>
          <a:p>
            <a:pPr algn="ctr"/>
            <a:r>
              <a:rPr lang="de-DE" dirty="0" smtClean="0"/>
              <a:t>(LNG </a:t>
            </a:r>
            <a:r>
              <a:rPr lang="de-DE" dirty="0" err="1" smtClean="0"/>
              <a:t>cargo</a:t>
            </a:r>
            <a:r>
              <a:rPr lang="de-DE" dirty="0" smtClean="0"/>
              <a:t> </a:t>
            </a:r>
            <a:r>
              <a:rPr lang="de-DE" dirty="0" err="1" smtClean="0"/>
              <a:t>uses</a:t>
            </a:r>
            <a:r>
              <a:rPr lang="de-DE" dirty="0" smtClean="0"/>
              <a:t> 25 cm)</a:t>
            </a:r>
          </a:p>
        </p:txBody>
      </p:sp>
    </p:spTree>
    <p:extLst>
      <p:ext uri="{BB962C8B-B14F-4D97-AF65-F5344CB8AC3E}">
        <p14:creationId xmlns:p14="http://schemas.microsoft.com/office/powerpoint/2010/main" val="235539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472" y="233223"/>
            <a:ext cx="7128000" cy="7128000"/>
          </a:xfrm>
          <a:prstGeom prst="rect">
            <a:avLst/>
          </a:prstGeom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37</a:t>
            </a:fld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39382" y="0"/>
            <a:ext cx="58726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Magnetic</a:t>
            </a:r>
            <a:r>
              <a:rPr lang="de-DE" sz="4800" b="1" cap="all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 </a:t>
            </a:r>
            <a:r>
              <a:rPr lang="de-DE" sz="4800" b="1" cap="all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Shielding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6713078" y="5521145"/>
                <a:ext cx="2430922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de-DE" dirty="0" smtClean="0"/>
                  <a:t>FINEMET</a:t>
                </a:r>
              </a:p>
              <a:p>
                <a:pPr algn="ctr"/>
                <a:r>
                  <a:rPr lang="de-DE" dirty="0" err="1" smtClean="0"/>
                  <a:t>Nanocrystaline</a:t>
                </a:r>
                <a:endParaRPr lang="de-DE" dirty="0" smtClean="0"/>
              </a:p>
              <a:p>
                <a:pPr algn="ctr"/>
                <a:r>
                  <a:rPr lang="de-DE" dirty="0" smtClean="0"/>
                  <a:t>Soft </a:t>
                </a:r>
                <a:r>
                  <a:rPr lang="de-DE" dirty="0" err="1" smtClean="0"/>
                  <a:t>Magnetic</a:t>
                </a:r>
                <a:r>
                  <a:rPr lang="de-DE" dirty="0" smtClean="0"/>
                  <a:t> Material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=30000…100000</m:t>
                      </m:r>
                    </m:oMath>
                  </m:oMathPara>
                </a14:m>
                <a:endParaRPr lang="de-DE" dirty="0" smtClean="0"/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3078" y="5521145"/>
                <a:ext cx="2430922" cy="1200329"/>
              </a:xfrm>
              <a:prstGeom prst="rect">
                <a:avLst/>
              </a:prstGeom>
              <a:blipFill>
                <a:blip r:embed="rId3"/>
                <a:stretch>
                  <a:fillRect l="-1253" t="-3046" b="-50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247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38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31826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800" b="1" cap="all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Next </a:t>
            </a:r>
            <a:r>
              <a:rPr lang="de-DE" sz="4800" b="1" cap="all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Steps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914400" y="1108088"/>
            <a:ext cx="7352590" cy="4185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400" dirty="0" err="1" smtClean="0"/>
              <a:t>Continue</a:t>
            </a:r>
            <a:r>
              <a:rPr lang="de-DE" sz="2400" dirty="0" smtClean="0"/>
              <a:t> Field </a:t>
            </a:r>
            <a:r>
              <a:rPr lang="de-DE" sz="2400" dirty="0" err="1" smtClean="0"/>
              <a:t>Calculations</a:t>
            </a:r>
            <a:r>
              <a:rPr lang="de-DE" sz="2400" dirty="0" smtClean="0"/>
              <a:t> </a:t>
            </a:r>
            <a:r>
              <a:rPr lang="de-DE" sz="1600" dirty="0" smtClean="0"/>
              <a:t>(</a:t>
            </a:r>
            <a:r>
              <a:rPr lang="de-DE" sz="1600" dirty="0" err="1" smtClean="0"/>
              <a:t>optimize</a:t>
            </a:r>
            <a:r>
              <a:rPr lang="de-DE" sz="1600" dirty="0" smtClean="0"/>
              <a:t> </a:t>
            </a:r>
            <a:r>
              <a:rPr lang="de-DE" sz="1600" dirty="0" err="1" smtClean="0"/>
              <a:t>homogenity</a:t>
            </a:r>
            <a:r>
              <a:rPr lang="de-DE" sz="1600" dirty="0" smtClean="0"/>
              <a:t> / </a:t>
            </a:r>
            <a:r>
              <a:rPr lang="de-DE" sz="1600" dirty="0" err="1" smtClean="0"/>
              <a:t>study</a:t>
            </a:r>
            <a:r>
              <a:rPr lang="de-DE" sz="1600" dirty="0" smtClean="0"/>
              <a:t> </a:t>
            </a:r>
            <a:r>
              <a:rPr lang="de-DE" sz="1600" dirty="0" err="1" smtClean="0"/>
              <a:t>tolerances</a:t>
            </a:r>
            <a:r>
              <a:rPr lang="de-DE" sz="1600" dirty="0" smtClean="0"/>
              <a:t>)</a:t>
            </a:r>
            <a:br>
              <a:rPr lang="de-DE" sz="1600" dirty="0" smtClean="0"/>
            </a:br>
            <a:r>
              <a:rPr lang="de-DE" sz="2400" dirty="0" err="1" smtClean="0"/>
              <a:t>Understand</a:t>
            </a:r>
            <a:r>
              <a:rPr lang="de-DE" sz="2400" dirty="0" smtClean="0"/>
              <a:t> </a:t>
            </a:r>
            <a:r>
              <a:rPr lang="de-DE" sz="2400" dirty="0" err="1" smtClean="0"/>
              <a:t>field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bend</a:t>
            </a:r>
            <a:r>
              <a:rPr lang="de-DE" sz="2400" dirty="0" smtClean="0"/>
              <a:t> </a:t>
            </a:r>
            <a:r>
              <a:rPr lang="de-DE" sz="2400" dirty="0" err="1" smtClean="0"/>
              <a:t>deflectors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(Student </a:t>
            </a:r>
            <a:r>
              <a:rPr lang="de-DE" sz="2400" dirty="0" err="1" smtClean="0"/>
              <a:t>starting</a:t>
            </a:r>
            <a:r>
              <a:rPr lang="de-DE" sz="2400" dirty="0" smtClean="0"/>
              <a:t> on April 1</a:t>
            </a:r>
            <a:r>
              <a:rPr lang="de-DE" sz="2400" baseline="30000" dirty="0" smtClean="0"/>
              <a:t>st</a:t>
            </a:r>
            <a:r>
              <a:rPr lang="de-DE" sz="2400" dirty="0" smtClean="0"/>
              <a:t>)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400" dirty="0" smtClean="0"/>
              <a:t>Design HV-network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stabilization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(</a:t>
            </a:r>
            <a:r>
              <a:rPr lang="de-DE" sz="2400" dirty="0" err="1" smtClean="0"/>
              <a:t>Under</a:t>
            </a:r>
            <a:r>
              <a:rPr lang="de-DE" sz="2400" dirty="0" smtClean="0"/>
              <a:t> </a:t>
            </a:r>
            <a:r>
              <a:rPr lang="de-DE" sz="2400" dirty="0" err="1" smtClean="0"/>
              <a:t>discussion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Jochen Steinmann)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400" dirty="0" smtClean="0"/>
              <a:t>Talk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workshops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production</a:t>
            </a:r>
            <a:r>
              <a:rPr lang="de-DE" sz="2400" dirty="0" smtClean="0"/>
              <a:t> </a:t>
            </a:r>
            <a:r>
              <a:rPr lang="de-DE" sz="2400" dirty="0" err="1" smtClean="0"/>
              <a:t>methode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plates</a:t>
            </a:r>
            <a:endParaRPr lang="de-DE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400" dirty="0" err="1" smtClean="0"/>
              <a:t>Understand</a:t>
            </a:r>
            <a:r>
              <a:rPr lang="de-DE" sz="2400" dirty="0" smtClean="0"/>
              <a:t> </a:t>
            </a:r>
            <a:r>
              <a:rPr lang="de-DE" sz="2400" dirty="0" err="1" smtClean="0"/>
              <a:t>integration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BPMs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400" dirty="0" smtClean="0"/>
              <a:t>Talk </a:t>
            </a:r>
            <a:r>
              <a:rPr lang="de-DE" sz="2400" dirty="0" err="1" smtClean="0"/>
              <a:t>to</a:t>
            </a:r>
            <a:r>
              <a:rPr lang="de-DE" sz="2400" dirty="0" smtClean="0"/>
              <a:t> Stefan on </a:t>
            </a:r>
            <a:r>
              <a:rPr lang="de-DE" sz="2400" dirty="0" err="1" smtClean="0"/>
              <a:t>laser</a:t>
            </a:r>
            <a:r>
              <a:rPr lang="de-DE" sz="2400" dirty="0" smtClean="0"/>
              <a:t> </a:t>
            </a:r>
            <a:r>
              <a:rPr lang="de-DE" sz="2400" dirty="0" err="1" smtClean="0"/>
              <a:t>alignment</a:t>
            </a:r>
            <a:r>
              <a:rPr lang="de-DE" sz="2400" dirty="0" smtClean="0"/>
              <a:t> </a:t>
            </a:r>
            <a:r>
              <a:rPr lang="de-DE" sz="2400" dirty="0" err="1" smtClean="0"/>
              <a:t>system</a:t>
            </a:r>
            <a:endParaRPr lang="de-DE" sz="2400" dirty="0" smtClean="0"/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400" dirty="0" err="1" smtClean="0"/>
              <a:t>Understand</a:t>
            </a:r>
            <a:r>
              <a:rPr lang="de-DE" sz="2400" dirty="0" smtClean="0"/>
              <a:t> </a:t>
            </a:r>
            <a:r>
              <a:rPr lang="de-DE" sz="2400" dirty="0" err="1" smtClean="0"/>
              <a:t>effectiveness</a:t>
            </a:r>
            <a:r>
              <a:rPr lang="de-DE" sz="2400" dirty="0" smtClean="0"/>
              <a:t> &amp; </a:t>
            </a:r>
            <a:r>
              <a:rPr lang="de-DE" sz="2400" dirty="0" err="1" smtClean="0"/>
              <a:t>cost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HTS </a:t>
            </a:r>
            <a:r>
              <a:rPr lang="de-DE" sz="2400" dirty="0" err="1" smtClean="0"/>
              <a:t>shielding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84923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39</a:t>
            </a:fld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249" y="3625743"/>
            <a:ext cx="1930400" cy="24384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5770705" y="5976760"/>
            <a:ext cx="13574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 smtClean="0"/>
              <a:t>Thanks</a:t>
            </a:r>
            <a:endParaRPr lang="de-DE" sz="32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47" y="526474"/>
            <a:ext cx="5345702" cy="312189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178" y="3975257"/>
            <a:ext cx="2855695" cy="213795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183" y="143592"/>
            <a:ext cx="2415312" cy="241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172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Achim Stahl. March 8th, 2018</a:t>
            </a:r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5A1D43-5323-44A3-BC17-98850DBCA268}" type="slidenum">
              <a:rPr kumimoji="0" lang="de-D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de-D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39382" y="0"/>
            <a:ext cx="64695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1" i="0" u="none" strike="noStrike" kern="1200" cap="all" spc="0" normalizeH="0" baseline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de-DE" sz="4800" b="1" i="0" u="none" strike="noStrike" kern="1200" cap="all" spc="0" normalizeH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Quadrupol</a:t>
            </a:r>
            <a:r>
              <a:rPr kumimoji="0" lang="de-DE" sz="4800" b="1" i="0" u="none" strike="noStrike" kern="1200" cap="all" spc="0" normalizeH="0" baseline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e Field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963" y="1316404"/>
            <a:ext cx="4249105" cy="2685073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036" y="1148861"/>
            <a:ext cx="4066426" cy="35377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1212346" y="4863398"/>
                <a:ext cx="2342693" cy="6481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de-DE" i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2346" y="4863398"/>
                <a:ext cx="2342693" cy="64812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hteck 13"/>
              <p:cNvSpPr/>
              <p:nvPr/>
            </p:nvSpPr>
            <p:spPr>
              <a:xfrm>
                <a:off x="1212346" y="5629288"/>
                <a:ext cx="2480231" cy="6169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</m:acc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de-DE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4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,0</m:t>
                          </m:r>
                        </m:e>
                      </m:d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4" name="Rechteck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2346" y="5629288"/>
                <a:ext cx="2480231" cy="6169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0926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5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646952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1" i="0" u="none" strike="noStrike" kern="1200" cap="all" spc="0" normalizeH="0" baseline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de-DE" sz="4800" b="1" i="0" u="none" strike="noStrike" kern="1200" cap="all" spc="0" normalizeH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Quadrupol</a:t>
            </a:r>
            <a:r>
              <a:rPr kumimoji="0" lang="de-DE" sz="4800" b="1" i="0" u="none" strike="noStrike" kern="1200" cap="all" spc="0" normalizeH="0" baseline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e Field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760" y="1117600"/>
            <a:ext cx="4041014" cy="343486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4798647" y="1297353"/>
                <a:ext cx="3629007" cy="34499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Electric </a:t>
                </a:r>
                <a:r>
                  <a:rPr lang="de-DE" dirty="0" err="1" smtClean="0"/>
                  <a:t>field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fixed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by</a:t>
                </a:r>
                <a:r>
                  <a:rPr lang="de-DE" dirty="0" smtClean="0"/>
                  <a:t> potential: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</m:acc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de-DE" b="0" i="1" dirty="0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𝛻</m:t>
                          </m:r>
                        </m:e>
                      </m:acc>
                      <m:r>
                        <a:rPr lang="de-DE" b="0" i="1" dirty="0" smtClean="0">
                          <a:latin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de-DE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</m:oMath>
                  </m:oMathPara>
                </a14:m>
                <a:endParaRPr lang="de-DE" dirty="0" smtClean="0"/>
              </a:p>
              <a:p>
                <a:endParaRPr lang="de-DE" dirty="0"/>
              </a:p>
              <a:p>
                <a:r>
                  <a:rPr lang="de-DE" dirty="0" smtClean="0"/>
                  <a:t>Potential </a:t>
                </a:r>
                <a:r>
                  <a:rPr lang="de-DE" dirty="0" err="1" smtClean="0"/>
                  <a:t>can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fixed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by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metal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strips</a:t>
                </a:r>
                <a:endParaRPr lang="de-DE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𝜑</m:t>
                      </m:r>
                      <m:d>
                        <m:d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DE" b="0" i="1" dirty="0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de-DE" dirty="0"/>
              </a:p>
              <a:p>
                <a:endParaRPr lang="de-DE" dirty="0" smtClean="0"/>
              </a:p>
              <a:p>
                <a:r>
                  <a:rPr lang="de-DE" dirty="0" smtClean="0"/>
                  <a:t>Advantage: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 err="1" smtClean="0"/>
                  <a:t>Arbitrary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shape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field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cage</a:t>
                </a:r>
                <a:endParaRPr lang="de-DE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de-DE" dirty="0" smtClean="0"/>
              </a:p>
              <a:p>
                <a:r>
                  <a:rPr lang="de-DE" dirty="0" err="1" smtClean="0"/>
                  <a:t>Disadvantage</a:t>
                </a:r>
                <a:r>
                  <a:rPr lang="de-DE" dirty="0" smtClean="0"/>
                  <a:t>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 smtClean="0"/>
                  <a:t>Need </a:t>
                </a:r>
                <a:r>
                  <a:rPr lang="de-DE" dirty="0" err="1" smtClean="0"/>
                  <a:t>many</a:t>
                </a:r>
                <a:r>
                  <a:rPr lang="de-DE" dirty="0" smtClean="0"/>
                  <a:t> different </a:t>
                </a:r>
                <a:r>
                  <a:rPr lang="de-DE" dirty="0" err="1" smtClean="0"/>
                  <a:t>voltages</a:t>
                </a:r>
                <a:endParaRPr lang="de-DE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 smtClean="0"/>
                  <a:t>Finite </a:t>
                </a:r>
                <a:r>
                  <a:rPr lang="de-DE" dirty="0" err="1" smtClean="0"/>
                  <a:t>granularity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of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field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strips</a:t>
                </a:r>
                <a:endParaRPr lang="de-DE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8647" y="1297353"/>
                <a:ext cx="3629007" cy="3449919"/>
              </a:xfrm>
              <a:prstGeom prst="rect">
                <a:avLst/>
              </a:prstGeom>
              <a:blipFill>
                <a:blip r:embed="rId3"/>
                <a:stretch>
                  <a:fillRect l="-1345" t="-1060" r="-1008" b="-194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9276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429846" y="1275862"/>
            <a:ext cx="5673969" cy="299133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6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715837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1" i="0" u="none" strike="noStrike" kern="1200" cap="all" spc="0" normalizeH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Quadrupol</a:t>
            </a:r>
            <a:r>
              <a:rPr kumimoji="0" lang="de-DE" sz="4800" b="1" i="0" u="none" strike="noStrike" kern="1200" cap="all" spc="0" normalizeH="0" baseline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e </a:t>
            </a:r>
            <a:r>
              <a:rPr kumimoji="0" lang="de-DE" sz="4800" b="1" i="0" u="none" strike="noStrike" kern="1200" cap="all" spc="0" normalizeH="0" baseline="0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Electrodes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6196" y="1275862"/>
            <a:ext cx="2454547" cy="4818185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feld 5"/>
          <p:cNvSpPr txBox="1"/>
          <p:nvPr/>
        </p:nvSpPr>
        <p:spPr>
          <a:xfrm>
            <a:off x="429846" y="1359877"/>
            <a:ext cx="1770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Example</a:t>
            </a:r>
            <a:r>
              <a:rPr lang="de-DE" dirty="0" smtClean="0"/>
              <a:t>: 9 </a:t>
            </a:r>
            <a:r>
              <a:rPr lang="de-DE" dirty="0" err="1" smtClean="0"/>
              <a:t>strips</a:t>
            </a:r>
            <a:endParaRPr lang="de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hteck 6"/>
              <p:cNvSpPr/>
              <p:nvPr/>
            </p:nvSpPr>
            <p:spPr>
              <a:xfrm>
                <a:off x="815787" y="1789936"/>
                <a:ext cx="1743618" cy="6455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⃗"/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  <m:sub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sz="16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i="0">
                              <a:latin typeface="Cambria Math" panose="02040503050406030204" pitchFamily="18" charset="0"/>
                            </a:rPr>
                            <m:t>±</m:t>
                          </m:r>
                          <m:f>
                            <m:f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num>
                            <m:den>
                              <m:r>
                                <a:rPr lang="de-DE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de-DE" sz="16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  <m:f>
                            <m:f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num>
                            <m:den>
                              <m:r>
                                <a:rPr lang="de-DE" sz="1600" i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den>
                          </m:f>
                          <m:r>
                            <a:rPr lang="de-DE" sz="1600" i="0">
                              <a:latin typeface="Cambria Math" panose="02040503050406030204" pitchFamily="18" charset="0"/>
                            </a:rPr>
                            <m:t>,0</m:t>
                          </m:r>
                        </m:e>
                      </m:d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7" name="Rechteck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5787" y="1789936"/>
                <a:ext cx="1743618" cy="64556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eck 7"/>
              <p:cNvSpPr/>
              <p:nvPr/>
            </p:nvSpPr>
            <p:spPr>
              <a:xfrm>
                <a:off x="144529" y="2435497"/>
                <a:ext cx="6264031" cy="7357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de-DE" sz="1600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sz="1600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d>
                        <m:d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acc>
                            </m:e>
                            <m:sub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  <m:r>
                        <a:rPr lang="de-DE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sz="1600" i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de-DE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de-DE" sz="1600" i="0">
                          <a:latin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de-DE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de-DE" sz="1600" i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den>
                          </m:f>
                          <m:r>
                            <a:rPr lang="de-DE" sz="1600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p>
                              <m:r>
                                <a:rPr lang="de-DE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f>
                            <m:f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e>
                                <m:sup>
                                  <m:r>
                                    <a:rPr lang="de-DE" sz="16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de-DE" sz="1600" i="0">
                                  <a:latin typeface="Cambria Math" panose="02040503050406030204" pitchFamily="18" charset="0"/>
                                </a:rPr>
                                <m:t>81</m:t>
                              </m:r>
                            </m:den>
                          </m:f>
                        </m:e>
                      </m:d>
                      <m:r>
                        <a:rPr lang="de-DE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𝑈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num>
                        <m:den>
                          <m:r>
                            <a:rPr lang="de-DE" sz="1600" i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d>
                        <m:d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i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f>
                                    <m:fPr>
                                      <m:ctrlPr>
                                        <a:rPr lang="de-DE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DE" sz="16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de-DE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num>
                                    <m:den>
                                      <m:r>
                                        <a:rPr lang="de-DE" sz="1600" i="0"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  <m:r>
                                        <a:rPr lang="de-DE" sz="16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den>
                                  </m:f>
                                  <m:r>
                                    <a:rPr lang="de-DE" sz="1600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e>
                            <m:sup>
                              <m:r>
                                <a:rPr lang="de-DE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8" name="Rechtec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529" y="2435497"/>
                <a:ext cx="6264031" cy="7357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hteck 8"/>
              <p:cNvSpPr/>
              <p:nvPr/>
            </p:nvSpPr>
            <p:spPr>
              <a:xfrm>
                <a:off x="320430" y="3246767"/>
                <a:ext cx="6287477" cy="7932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∑"/>
                              <m:limLoc m:val="undOvr"/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de-DE" sz="1600" i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sub>
                              </m:sSub>
                            </m:e>
                          </m:nary>
                        </m:num>
                        <m:den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</m:den>
                      </m:f>
                      <m:r>
                        <a:rPr lang="de-DE" sz="1600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de-DE" sz="1600" i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f>
                            <m:fPr>
                              <m:type m:val="lin"/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de-DE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den>
                      </m:f>
                      <m:r>
                        <a:rPr lang="de-DE" sz="1600" i="0">
                          <a:latin typeface="Cambria Math" panose="02040503050406030204" pitchFamily="18" charset="0"/>
                        </a:rPr>
                        <m:t>     ⇒     </m:t>
                      </m:r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sz="1600" i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600" i="0">
                              <a:latin typeface="Cambria Math" panose="02040503050406030204" pitchFamily="18" charset="0"/>
                            </a:rPr>
                            <m:t>1−</m:t>
                          </m:r>
                          <m:sSup>
                            <m:sSup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f>
                                    <m:fPr>
                                      <m:ctrlPr>
                                        <a:rPr lang="de-DE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DE" sz="1600" i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de-DE" sz="1600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num>
                                    <m:den>
                                      <m:r>
                                        <a:rPr lang="de-DE" sz="1600" i="0">
                                          <a:latin typeface="Cambria Math" panose="02040503050406030204" pitchFamily="18" charset="0"/>
                                        </a:rPr>
                                        <m:t>9</m:t>
                                      </m:r>
                                      <m:r>
                                        <a:rPr lang="de-DE" sz="1600" i="1">
                                          <a:latin typeface="Cambria Math" panose="02040503050406030204" pitchFamily="18" charset="0"/>
                                        </a:rPr>
                                        <m:t>𝑑</m:t>
                                      </m:r>
                                    </m:den>
                                  </m:f>
                                  <m:r>
                                    <a:rPr lang="de-DE" sz="1600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</m:e>
                            <m:sup>
                              <m:r>
                                <a:rPr lang="de-DE" sz="1600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de-DE" sz="1600" i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de-DE" sz="1600" i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de-DE" sz="16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de-DE" sz="1600" i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de-DE" sz="1600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sz="1600" i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de-DE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sz="16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de-DE" sz="1600" dirty="0"/>
              </a:p>
            </p:txBody>
          </p:sp>
        </mc:Choice>
        <mc:Fallback xmlns="">
          <p:sp>
            <p:nvSpPr>
              <p:cNvPr id="9" name="Rechteck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430" y="3246767"/>
                <a:ext cx="6287477" cy="79323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Grafi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3659" y="4432391"/>
            <a:ext cx="2716681" cy="23091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hteck 11"/>
              <p:cNvSpPr/>
              <p:nvPr/>
            </p:nvSpPr>
            <p:spPr>
              <a:xfrm>
                <a:off x="763033" y="5192595"/>
                <a:ext cx="2342693" cy="6481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d>
                        <m:d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de-DE" i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p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Rechteck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33" y="5192595"/>
                <a:ext cx="2342693" cy="64812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7087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7</a:t>
            </a:fld>
            <a:endParaRPr lang="de-DE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0" y="1296254"/>
            <a:ext cx="3676650" cy="3343275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39382" y="0"/>
            <a:ext cx="57903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1" i="0" u="none" strike="noStrike" kern="1200" cap="all" spc="0" normalizeH="0" baseline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de-DE" sz="4800" b="1" i="0" u="none" strike="noStrike" kern="1200" cap="all" spc="0" normalizeH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Sext</a:t>
            </a:r>
            <a:r>
              <a:rPr kumimoji="0" lang="de-DE" sz="4800" b="1" i="0" u="none" strike="noStrike" kern="1200" cap="all" spc="0" normalizeH="0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upol</a:t>
            </a:r>
            <a:r>
              <a:rPr kumimoji="0" lang="de-DE" sz="4800" b="1" i="0" u="none" strike="noStrike" kern="1200" cap="all" spc="0" normalizeH="0" baseline="0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de-DE" sz="4800" b="1" i="0" u="none" strike="noStrike" kern="1200" cap="all" spc="0" normalizeH="0" baseline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Field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4783016" y="1414585"/>
            <a:ext cx="36392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Any</a:t>
            </a:r>
            <a:r>
              <a:rPr lang="de-DE" dirty="0" smtClean="0"/>
              <a:t> multipole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generated</a:t>
            </a:r>
            <a:endParaRPr lang="de-DE" dirty="0" smtClean="0"/>
          </a:p>
          <a:p>
            <a:r>
              <a:rPr lang="de-DE" dirty="0" err="1" smtClean="0"/>
              <a:t>with</a:t>
            </a:r>
            <a:r>
              <a:rPr lang="de-DE" dirty="0" smtClean="0"/>
              <a:t> a </a:t>
            </a:r>
            <a:r>
              <a:rPr lang="de-DE" dirty="0" err="1" smtClean="0"/>
              <a:t>field</a:t>
            </a:r>
            <a:r>
              <a:rPr lang="de-DE" dirty="0" smtClean="0"/>
              <a:t> </a:t>
            </a:r>
            <a:r>
              <a:rPr lang="de-DE" dirty="0" err="1" smtClean="0"/>
              <a:t>cage</a:t>
            </a:r>
            <a:r>
              <a:rPr lang="de-DE" dirty="0" smtClean="0"/>
              <a:t>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8742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>
          <a:xfrm>
            <a:off x="1203569" y="1635370"/>
            <a:ext cx="6385169" cy="2991338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8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591072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1" i="0" u="none" strike="noStrike" kern="1200" cap="all" spc="0" normalizeH="0" baseline="0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Combined</a:t>
            </a:r>
            <a:r>
              <a:rPr kumimoji="0" lang="de-DE" sz="4800" b="1" i="0" u="none" strike="noStrike" kern="1200" cap="all" spc="0" normalizeH="0" baseline="0" noProof="0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de-DE" sz="4800" b="1" i="0" u="none" strike="noStrike" kern="1200" cap="all" spc="0" normalizeH="0" baseline="0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Function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1649046" y="1945632"/>
                <a:ext cx="5712269" cy="17393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 smtClean="0"/>
                  <a:t>Poisson‘s </a:t>
                </a:r>
                <a:r>
                  <a:rPr lang="de-DE" dirty="0" err="1" smtClean="0"/>
                  <a:t>equation</a:t>
                </a:r>
                <a:r>
                  <a:rPr lang="de-DE" dirty="0" smtClean="0"/>
                  <a:t> </a:t>
                </a:r>
                <a:r>
                  <a:rPr lang="de-DE" dirty="0" err="1" smtClean="0"/>
                  <a:t>is</a:t>
                </a:r>
                <a:r>
                  <a:rPr lang="de-DE" dirty="0" smtClean="0"/>
                  <a:t> linear: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𝛻</m:t>
                        </m:r>
                      </m:e>
                    </m:acc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⋅</m:t>
                    </m:r>
                    <m:acc>
                      <m:accPr>
                        <m:chr m:val="⃗"/>
                        <m:ctrlPr>
                          <a:rPr lang="de-DE" b="0" i="1" dirty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</m:acc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b="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𝜌</m:t>
                        </m:r>
                      </m:num>
                      <m:den>
                        <m:sSub>
                          <m:sSubPr>
                            <m:ctrlP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𝜖</m:t>
                            </m:r>
                          </m:e>
                          <m:sub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den>
                    </m:f>
                  </m:oMath>
                </a14:m>
                <a:endParaRPr lang="de-DE" dirty="0" smtClean="0"/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r>
                  <a:rPr lang="de-DE" dirty="0" smtClean="0">
                    <a:sym typeface="Wingdings" panose="05000000000000000000" pitchFamily="2" charset="2"/>
                  </a:rPr>
                  <a:t>potential </a:t>
                </a:r>
                <a:r>
                  <a:rPr lang="de-DE" dirty="0" err="1" smtClean="0">
                    <a:sym typeface="Wingdings" panose="05000000000000000000" pitchFamily="2" charset="2"/>
                  </a:rPr>
                  <a:t>and</a:t>
                </a:r>
                <a:r>
                  <a:rPr lang="de-DE" dirty="0" smtClean="0">
                    <a:sym typeface="Wingdings" panose="05000000000000000000" pitchFamily="2" charset="2"/>
                  </a:rPr>
                  <a:t> </a:t>
                </a:r>
                <a:r>
                  <a:rPr lang="de-DE" dirty="0" err="1" smtClean="0">
                    <a:sym typeface="Wingdings" panose="05000000000000000000" pitchFamily="2" charset="2"/>
                  </a:rPr>
                  <a:t>electric</a:t>
                </a:r>
                <a:r>
                  <a:rPr lang="de-DE" dirty="0" smtClean="0">
                    <a:sym typeface="Wingdings" panose="05000000000000000000" pitchFamily="2" charset="2"/>
                  </a:rPr>
                  <a:t> </a:t>
                </a:r>
                <a:r>
                  <a:rPr lang="de-DE" dirty="0" err="1" smtClean="0">
                    <a:sym typeface="Wingdings" panose="05000000000000000000" pitchFamily="2" charset="2"/>
                  </a:rPr>
                  <a:t>fields</a:t>
                </a:r>
                <a:r>
                  <a:rPr lang="de-DE" dirty="0" smtClean="0">
                    <a:sym typeface="Wingdings" panose="05000000000000000000" pitchFamily="2" charset="2"/>
                  </a:rPr>
                  <a:t> super-</a:t>
                </a:r>
                <a:r>
                  <a:rPr lang="de-DE" dirty="0" err="1" smtClean="0">
                    <a:sym typeface="Wingdings" panose="05000000000000000000" pitchFamily="2" charset="2"/>
                  </a:rPr>
                  <a:t>impose</a:t>
                </a:r>
                <a:endParaRPr lang="de-DE" dirty="0" smtClean="0">
                  <a:sym typeface="Wingdings" panose="05000000000000000000" pitchFamily="2" charset="2"/>
                </a:endParaRPr>
              </a:p>
              <a:p>
                <a:pPr marL="285750" indent="-285750">
                  <a:buFont typeface="Wingdings" panose="05000000000000000000" pitchFamily="2" charset="2"/>
                  <a:buChar char="à"/>
                </a:pPr>
                <a:endParaRPr lang="de-DE" dirty="0">
                  <a:sym typeface="Wingdings" panose="05000000000000000000" pitchFamily="2" charset="2"/>
                </a:endParaRPr>
              </a:p>
              <a:p>
                <a:r>
                  <a:rPr lang="de-DE" dirty="0" err="1" smtClean="0">
                    <a:sym typeface="Wingdings" panose="05000000000000000000" pitchFamily="2" charset="2"/>
                  </a:rPr>
                  <a:t>Combined</a:t>
                </a:r>
                <a:r>
                  <a:rPr lang="de-DE" dirty="0" smtClean="0">
                    <a:sym typeface="Wingdings" panose="05000000000000000000" pitchFamily="2" charset="2"/>
                  </a:rPr>
                  <a:t> </a:t>
                </a:r>
                <a:r>
                  <a:rPr lang="de-DE" dirty="0" err="1" smtClean="0">
                    <a:sym typeface="Wingdings" panose="05000000000000000000" pitchFamily="2" charset="2"/>
                  </a:rPr>
                  <a:t>Function</a:t>
                </a:r>
                <a:r>
                  <a:rPr lang="de-DE" dirty="0" smtClean="0">
                    <a:sym typeface="Wingdings" panose="05000000000000000000" pitchFamily="2" charset="2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dirty="0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de-DE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de-DE" b="0" i="1" dirty="0" smtClean="0">
                            <a:latin typeface="Cambria Math" panose="02040503050406030204" pitchFamily="18" charset="0"/>
                          </a:rPr>
                          <m:t>.</m:t>
                        </m:r>
                      </m:sub>
                    </m:sSub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de-DE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m:rPr>
                            <m:nor/>
                          </m:rPr>
                          <a:rPr lang="de-DE" b="0" i="0" dirty="0" smtClean="0">
                            <a:latin typeface="Cambria Math" panose="02040503050406030204" pitchFamily="18" charset="0"/>
                          </a:rPr>
                          <m:t>Dipole</m:t>
                        </m:r>
                      </m:sub>
                    </m:sSub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de-DE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dirty="0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</m:acc>
                      </m:e>
                      <m:sub>
                        <m:r>
                          <m:rPr>
                            <m:nor/>
                          </m:rPr>
                          <a:rPr lang="de-DE" b="0" i="0" dirty="0" smtClean="0">
                            <a:latin typeface="Cambria Math" panose="02040503050406030204" pitchFamily="18" charset="0"/>
                          </a:rPr>
                          <m:t>Quadrupole</m:t>
                        </m:r>
                      </m:sub>
                    </m:sSub>
                    <m:r>
                      <a:rPr lang="de-DE" b="0" i="1" dirty="0" smtClean="0">
                        <a:latin typeface="Cambria Math" panose="02040503050406030204" pitchFamily="18" charset="0"/>
                      </a:rPr>
                      <m:t>+…</m:t>
                    </m:r>
                  </m:oMath>
                </a14:m>
                <a:endParaRPr lang="de-DE" dirty="0" smtClean="0"/>
              </a:p>
              <a:p>
                <a:r>
                  <a:rPr lang="de-DE" dirty="0"/>
                  <a:t> </a:t>
                </a:r>
                <a:r>
                  <a:rPr lang="de-DE" dirty="0" smtClean="0"/>
                  <a:t>         </a:t>
                </a:r>
                <a:r>
                  <a:rPr lang="de-DE" dirty="0" smtClean="0">
                    <a:sym typeface="Wingdings" panose="05000000000000000000" pitchFamily="2" charset="2"/>
                  </a:rPr>
                  <a:t> </a:t>
                </a:r>
                <a:r>
                  <a:rPr lang="de-DE" dirty="0" err="1" smtClean="0">
                    <a:sym typeface="Wingdings" panose="05000000000000000000" pitchFamily="2" charset="2"/>
                  </a:rPr>
                  <a:t>strips</a:t>
                </a:r>
                <a:r>
                  <a:rPr lang="de-DE" dirty="0" smtClean="0">
                    <a:sym typeface="Wingdings" panose="05000000000000000000" pitchFamily="2" charset="2"/>
                  </a:rPr>
                  <a:t>: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𝑈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𝑠𝑡𝑟𝑖𝑝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𝑈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𝐷𝑖𝑝𝑜𝑙𝑒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𝑈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𝑄𝑢𝑎𝑑𝑟𝑢𝑝𝑜𝑙𝑒</m:t>
                        </m:r>
                      </m:sub>
                    </m:sSub>
                  </m:oMath>
                </a14:m>
                <a:r>
                  <a:rPr lang="de-DE" dirty="0" smtClean="0"/>
                  <a:t>+…</a:t>
                </a:r>
                <a:endParaRPr lang="de-DE" dirty="0"/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9046" y="1945632"/>
                <a:ext cx="5712269" cy="1739322"/>
              </a:xfrm>
              <a:prstGeom prst="rect">
                <a:avLst/>
              </a:prstGeom>
              <a:blipFill>
                <a:blip r:embed="rId2"/>
                <a:stretch>
                  <a:fillRect l="-961" b="-386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716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z="1100" smtClean="0"/>
              <a:t>Achim Stahl. March 8th, 2018</a:t>
            </a:r>
            <a:endParaRPr lang="de-DE" sz="11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A1D43-5323-44A3-BC17-98850DBCA268}" type="slidenum">
              <a:rPr lang="de-DE" smtClean="0"/>
              <a:t>9</a:t>
            </a:fld>
            <a:endParaRPr lang="de-DE"/>
          </a:p>
        </p:txBody>
      </p:sp>
      <p:sp>
        <p:nvSpPr>
          <p:cNvPr id="4" name="Rechteck 3"/>
          <p:cNvSpPr/>
          <p:nvPr/>
        </p:nvSpPr>
        <p:spPr>
          <a:xfrm>
            <a:off x="39382" y="0"/>
            <a:ext cx="69408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4800" b="1" i="0" u="none" strike="noStrike" kern="1200" cap="all" spc="0" normalizeH="0" baseline="0" noProof="0" dirty="0" err="1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Example</a:t>
            </a:r>
            <a:r>
              <a:rPr lang="de-DE" sz="4800" b="1" cap="all" dirty="0" smtClean="0">
                <a:ln w="0"/>
                <a:solidFill>
                  <a:srgbClr val="44546A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Calibri" panose="020F0502020204030204"/>
              </a:rPr>
              <a:t>: Dipole + QUAD</a:t>
            </a:r>
            <a:endParaRPr kumimoji="0" lang="de-DE" sz="4800" b="1" i="0" u="none" strike="noStrike" kern="1200" cap="all" spc="0" normalizeH="0" baseline="0" noProof="0" dirty="0">
              <a:ln w="0"/>
              <a:solidFill>
                <a:srgbClr val="44546A">
                  <a:lumMod val="20000"/>
                  <a:lumOff val="8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99" y="1296943"/>
            <a:ext cx="8237415" cy="2033930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742459" y="3455359"/>
                <a:ext cx="7565293" cy="8810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de-DE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f>
                            <m:fPr>
                              <m:type m:val="lin"/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den>
                          </m:f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+1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f>
                                <m:f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i="0">
                                      <a:latin typeface="Cambria Math" panose="02040503050406030204" pitchFamily="18" charset="0"/>
                                    </a:rPr>
                                    <m:t>4</m:t>
                                  </m:r>
                                </m:num>
                                <m:den>
                                  <m:r>
                                    <a:rPr lang="de-DE" i="0">
                                      <a:latin typeface="Cambria Math" panose="02040503050406030204" pitchFamily="18" charset="0"/>
                                    </a:rPr>
                                    <m:t>81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de-DE" i="0">
                                          <a:latin typeface="Cambria Math" panose="02040503050406030204" pitchFamily="18" charset="0"/>
                                        </a:rPr>
                                        <m:t>+1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de-DE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  <m:f>
                            <m:f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𝐷</m:t>
                                  </m:r>
                                </m:sub>
                              </m:sSub>
                            </m:den>
                          </m:f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−</m:t>
                          </m:r>
                          <m:d>
                            <m:d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de-DE" i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de-DE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de-DE" i="0">
                                      <a:latin typeface="Cambria Math" panose="02040503050406030204" pitchFamily="18" charset="0"/>
                                    </a:rPr>
                                    <m:t>+1</m:t>
                                  </m:r>
                                </m:e>
                              </m:d>
                              <m:r>
                                <a:rPr lang="de-DE" i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DE" i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de-DE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𝑔</m:t>
                          </m:r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−</m:t>
                          </m:r>
                        </m:sub>
                      </m:sSub>
                      <m:r>
                        <a:rPr lang="de-DE" i="0">
                          <a:latin typeface="Cambria Math" panose="02040503050406030204" pitchFamily="18" charset="0"/>
                        </a:rPr>
                        <m:t>−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=−5</m:t>
                          </m:r>
                        </m:sub>
                        <m:sup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de-DE" i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de-DE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2459" y="3455359"/>
                <a:ext cx="7565293" cy="8810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/>
          <p:cNvSpPr txBox="1"/>
          <p:nvPr/>
        </p:nvSpPr>
        <p:spPr>
          <a:xfrm>
            <a:off x="1450731" y="4611727"/>
            <a:ext cx="6037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Problem: Ratio </a:t>
            </a:r>
            <a:r>
              <a:rPr lang="de-DE" dirty="0" err="1" smtClean="0"/>
              <a:t>of</a:t>
            </a:r>
            <a:r>
              <a:rPr lang="de-DE" dirty="0" smtClean="0"/>
              <a:t> Dipole/Quad </a:t>
            </a:r>
            <a:r>
              <a:rPr lang="de-DE" dirty="0" err="1" smtClean="0"/>
              <a:t>strength</a:t>
            </a:r>
            <a:r>
              <a:rPr lang="de-DE" dirty="0" smtClean="0"/>
              <a:t> </a:t>
            </a:r>
            <a:r>
              <a:rPr lang="de-DE" dirty="0" err="1" smtClean="0"/>
              <a:t>fixed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resistors</a:t>
            </a:r>
            <a:endParaRPr lang="de-DE" dirty="0" smtClean="0"/>
          </a:p>
          <a:p>
            <a:r>
              <a:rPr lang="de-DE" dirty="0"/>
              <a:t>	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Better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to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supply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each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strip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with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programmable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voltage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6197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919</Words>
  <Application>Microsoft Office PowerPoint</Application>
  <PresentationFormat>Bildschirmpräsentation (4:3)</PresentationFormat>
  <Paragraphs>329</Paragraphs>
  <Slides>39</Slides>
  <Notes>1</Notes>
  <HiddenSlides>1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6" baseType="lpstr">
      <vt:lpstr>Arial</vt:lpstr>
      <vt:lpstr>Calibri</vt:lpstr>
      <vt:lpstr>Calibri Light</vt:lpstr>
      <vt:lpstr>Cambria Math</vt:lpstr>
      <vt:lpstr>OpenSymbol</vt:lpstr>
      <vt:lpstr>Wingdings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Achim Stahl</dc:creator>
  <cp:lastModifiedBy>Achim Stahl</cp:lastModifiedBy>
  <cp:revision>49</cp:revision>
  <dcterms:created xsi:type="dcterms:W3CDTF">2018-03-05T10:06:48Z</dcterms:created>
  <dcterms:modified xsi:type="dcterms:W3CDTF">2018-03-08T17:32:03Z</dcterms:modified>
</cp:coreProperties>
</file>