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sldIdLst>
    <p:sldId id="256" r:id="rId2"/>
    <p:sldId id="305" r:id="rId3"/>
    <p:sldId id="443" r:id="rId4"/>
    <p:sldId id="436" r:id="rId5"/>
    <p:sldId id="455" r:id="rId6"/>
    <p:sldId id="476" r:id="rId7"/>
    <p:sldId id="448" r:id="rId8"/>
    <p:sldId id="471" r:id="rId9"/>
    <p:sldId id="450" r:id="rId10"/>
    <p:sldId id="451" r:id="rId11"/>
    <p:sldId id="466" r:id="rId12"/>
    <p:sldId id="468" r:id="rId13"/>
    <p:sldId id="453" r:id="rId14"/>
    <p:sldId id="469" r:id="rId15"/>
    <p:sldId id="465" r:id="rId16"/>
    <p:sldId id="441" r:id="rId17"/>
    <p:sldId id="4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jandro Manuel Fernandez Navarro" initials="AMFN" lastIdx="0" clrIdx="0">
    <p:extLst>
      <p:ext uri="{19B8F6BF-5375-455C-9EA6-DF929625EA0E}">
        <p15:presenceInfo xmlns:p15="http://schemas.microsoft.com/office/powerpoint/2012/main" xmlns="" userId="S-1-5-21-1526224874-1540688658-1361462980-33575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F105"/>
    <a:srgbClr val="FF6201"/>
    <a:srgbClr val="104282"/>
    <a:srgbClr val="FFFFCC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38" autoAdjust="0"/>
    <p:restoredTop sz="94660"/>
  </p:normalViewPr>
  <p:slideViewPr>
    <p:cSldViewPr snapToGrid="0" snapToObjects="1">
      <p:cViewPr>
        <p:scale>
          <a:sx n="120" d="100"/>
          <a:sy n="120" d="100"/>
        </p:scale>
        <p:origin x="-654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BF77B-C69E-4E0A-A054-E3229B841C94}" type="datetimeFigureOut">
              <a:rPr lang="en-GB" smtClean="0"/>
              <a:t>13/03/2018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EFD26F-1805-4D96-8ABF-D7B05CA3943B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848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2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2138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D1AAC-F55D-4054-8591-620842FBD7BA}" type="slidenum">
              <a:rPr lang="pl-PL" smtClean="0">
                <a:solidFill>
                  <a:prstClr val="black"/>
                </a:solidFill>
              </a:rPr>
              <a:pPr/>
              <a:t>7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842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3CBED-7B58-4355-AAFD-74AAA5203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747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6479A-7586-448B-840A-800A6E8AF3DD}" type="datetime1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13.03.2018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55A0">
                    <a:tint val="75000"/>
                  </a:srgbClr>
                </a:solidFill>
              </a:rPr>
              <a:t>The new old TE-MPE-PE website   Michał Maciejewski</a:t>
            </a:r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‹Nº›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47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Triplet quench protection simulations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97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18.png"/><Relationship Id="rId7" Type="http://schemas.openxmlformats.org/officeDocument/2006/relationships/image" Target="../media/image35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1.PNG"/><Relationship Id="rId11" Type="http://schemas.openxmlformats.org/officeDocument/2006/relationships/image" Target="../media/image390.png"/><Relationship Id="rId5" Type="http://schemas.openxmlformats.org/officeDocument/2006/relationships/image" Target="../media/image340.png"/><Relationship Id="rId10" Type="http://schemas.openxmlformats.org/officeDocument/2006/relationships/image" Target="../media/image380.png"/><Relationship Id="rId4" Type="http://schemas.openxmlformats.org/officeDocument/2006/relationships/image" Target="../media/image19.png"/><Relationship Id="rId9" Type="http://schemas.openxmlformats.org/officeDocument/2006/relationships/image" Target="../media/image37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7" Type="http://schemas.openxmlformats.org/officeDocument/2006/relationships/image" Target="../media/image2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0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15" y="1255685"/>
            <a:ext cx="7830301" cy="4819111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258304" y="475119"/>
            <a:ext cx="8561754" cy="71498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Failure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rates and failure modes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of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CLIQ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components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components 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44333" y="59630"/>
            <a:ext cx="82424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CLIQ </a:t>
            </a:r>
            <a:r>
              <a:rPr lang="en-US" sz="3200" dirty="0"/>
              <a:t>failure rate study</a:t>
            </a:r>
            <a:endParaRPr lang="en-GB" sz="3100" dirty="0"/>
          </a:p>
        </p:txBody>
      </p:sp>
      <p:sp>
        <p:nvSpPr>
          <p:cNvPr id="2" name="TextBox 1"/>
          <p:cNvSpPr txBox="1"/>
          <p:nvPr/>
        </p:nvSpPr>
        <p:spPr>
          <a:xfrm>
            <a:off x="6864390" y="2887843"/>
            <a:ext cx="17102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accent6"/>
                </a:solidFill>
              </a:rPr>
              <a:t>To be updated: new capacitor charger of reference</a:t>
            </a:r>
            <a:endParaRPr lang="en-GB" sz="8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34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61" y="155297"/>
            <a:ext cx="8561754" cy="478548"/>
          </a:xfrm>
        </p:spPr>
        <p:txBody>
          <a:bodyPr>
            <a:noAutofit/>
          </a:bodyPr>
          <a:lstStyle/>
          <a:p>
            <a:pPr algn="ctr"/>
            <a:r>
              <a:rPr lang="en-US" sz="3600" dirty="0" err="1" smtClean="0"/>
              <a:t>Thyristors</a:t>
            </a:r>
            <a:r>
              <a:rPr lang="en-US" sz="3600" dirty="0" smtClean="0"/>
              <a:t>, straight Vs. cross connection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061" y="957342"/>
            <a:ext cx="4198133" cy="14296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036" y="3476789"/>
            <a:ext cx="4208180" cy="14359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36061" y="2313084"/>
                <a:ext cx="8914300" cy="3356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𝑛𝑜𝑡𝑇𝑟𝑖𝑔𝑔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𝑇𝐶𝑓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𝑃𝑇𝑓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𝐵𝑇𝑓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𝑇𝐶𝑓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𝑃𝑇𝑓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𝑇𝐶𝑓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𝐵𝑇𝑓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𝑃𝑇𝑓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𝐵𝑇𝑓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=1−</m:t>
                      </m:r>
                      <m:sSup>
                        <m:s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GB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𝑛𝑜𝑡𝑇𝑟𝑖𝑔𝑔</m:t>
                              </m:r>
                            </m:sub>
                          </m:s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061" y="2313084"/>
                <a:ext cx="8914300" cy="335669"/>
              </a:xfrm>
              <a:prstGeom prst="rect">
                <a:avLst/>
              </a:prstGeom>
              <a:blipFill rotWithShape="0">
                <a:blip r:embed="rId5"/>
                <a:stretch>
                  <a:fillRect l="-68" b="-232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70036" y="5165720"/>
                <a:ext cx="8933536" cy="61266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𝑛𝑜𝑡𝑇𝑟𝑖𝑔𝑔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𝑇𝐶𝑓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𝑃𝑇𝑓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𝐵𝑇𝑓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𝑇𝐶𝑓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𝑃𝑇𝑓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𝑇𝐶𝑓</m:t>
                          </m:r>
                        </m:sub>
                      </m:sSub>
                      <m:sSubSup>
                        <m:sSub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𝐵𝑇𝑓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𝑃𝑇𝑓</m:t>
                          </m:r>
                        </m:sub>
                      </m:sSub>
                      <m:sSubSup>
                        <m:sSubSup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𝐵𝑇𝑓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i="1">
                          <a:latin typeface="Cambria Math" panose="02040503050406030204" pitchFamily="18" charset="0"/>
                        </a:rPr>
                        <m:t>=1−</m:t>
                      </m:r>
                      <m:sSup>
                        <m:sSupPr>
                          <m:ctrlPr>
                            <a:rPr lang="en-GB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𝑛𝑜𝑡𝑇𝑟𝑖𝑔𝑔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  <m:r>
                        <a:rPr lang="en-GB" i="1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0036" y="5165720"/>
                <a:ext cx="8933536" cy="61266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/>
          <p:nvPr/>
        </p:nvCxnSpPr>
        <p:spPr>
          <a:xfrm flipV="1">
            <a:off x="5276428" y="5108549"/>
            <a:ext cx="477250" cy="4699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413567" y="5129615"/>
            <a:ext cx="477250" cy="4699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76914" y="4869175"/>
            <a:ext cx="539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~0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49243" y="4890241"/>
            <a:ext cx="539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~0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3831654" y="2743700"/>
                <a:ext cx="2111027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𝑛𝑜𝑡𝑇𝑟𝑖𝑔𝑔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=16.7 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𝐹𝐼𝑇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654" y="2743700"/>
                <a:ext cx="2111027" cy="299569"/>
              </a:xfrm>
              <a:prstGeom prst="rect">
                <a:avLst/>
              </a:prstGeom>
              <a:blipFill rotWithShape="0">
                <a:blip r:embed="rId7"/>
                <a:stretch>
                  <a:fillRect l="-2023" r="-1734" b="-3061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3831655" y="5766567"/>
                <a:ext cx="2111027" cy="2995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𝑛𝑜𝑡𝑇𝑟𝑖𝑔𝑔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=15.6 </m:t>
                      </m:r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𝐹𝐼𝑇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655" y="5766567"/>
                <a:ext cx="2111027" cy="299569"/>
              </a:xfrm>
              <a:prstGeom prst="rect">
                <a:avLst/>
              </a:prstGeom>
              <a:blipFill rotWithShape="0">
                <a:blip r:embed="rId8"/>
                <a:stretch>
                  <a:fillRect l="-2023" r="-1734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331960" y="1158468"/>
                <a:ext cx="1771254" cy="8977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𝑇𝐶𝑓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=262 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𝐹𝐼𝑇</m:t>
                      </m:r>
                    </m:oMath>
                  </m:oMathPara>
                </a14:m>
                <a:endParaRPr lang="en-GB" b="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𝑃𝑇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1077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𝐹𝐼𝑇</m:t>
                      </m:r>
                    </m:oMath>
                  </m:oMathPara>
                </a14:m>
                <a:endParaRPr lang="en-GB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𝐵𝑇</m:t>
                          </m:r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49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𝐹𝐼𝑇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1960" y="1158468"/>
                <a:ext cx="1771254" cy="897746"/>
              </a:xfrm>
              <a:prstGeom prst="rect">
                <a:avLst/>
              </a:prstGeom>
              <a:blipFill rotWithShape="0">
                <a:blip r:embed="rId9"/>
                <a:stretch>
                  <a:fillRect l="-4828" b="-88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366945" y="1472280"/>
                <a:ext cx="1641668" cy="32650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𝑖𝑓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=1−</m:t>
                      </m:r>
                      <m:sSup>
                        <m:sSupPr>
                          <m:ctrlPr>
                            <a:rPr lang="en-GB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GB" i="1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𝑖𝑓</m:t>
                              </m:r>
                            </m:sub>
                          </m:sSub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6945" y="1472280"/>
                <a:ext cx="1641668" cy="326500"/>
              </a:xfrm>
              <a:prstGeom prst="rect">
                <a:avLst/>
              </a:prstGeom>
              <a:blipFill rotWithShape="0">
                <a:blip r:embed="rId10"/>
                <a:stretch>
                  <a:fillRect l="-2593" t="-1887" b="-264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ight Brace 21"/>
          <p:cNvSpPr/>
          <p:nvPr/>
        </p:nvSpPr>
        <p:spPr>
          <a:xfrm>
            <a:off x="7105148" y="1189167"/>
            <a:ext cx="183356" cy="897746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560674" y="3219907"/>
                <a:ext cx="4609806" cy="1538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 smtClean="0"/>
                  <a:t>The very little difference in failure rates doesn’t justify the risk of loosing both triggering channels because of a short-circuit from anode to gate. </a:t>
                </a:r>
              </a:p>
              <a:p>
                <a:pPr algn="ctr"/>
                <a:endParaRPr lang="en-GB" sz="1000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dirty="0" smtClean="0">
                    <a:solidFill>
                      <a:srgbClr val="FF0000"/>
                    </a:solidFill>
                  </a:rPr>
                  <a:t> Keep the triggering channels independent (straight connection)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0674" y="3219907"/>
                <a:ext cx="4609806" cy="1538883"/>
              </a:xfrm>
              <a:prstGeom prst="rect">
                <a:avLst/>
              </a:prstGeom>
              <a:blipFill rotWithShape="0">
                <a:blip r:embed="rId11"/>
                <a:stretch>
                  <a:fillRect t="-1186" r="-1720" b="-51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Connector 26"/>
          <p:cNvCxnSpPr/>
          <p:nvPr/>
        </p:nvCxnSpPr>
        <p:spPr>
          <a:xfrm flipH="1">
            <a:off x="270036" y="3219907"/>
            <a:ext cx="4012795" cy="183393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270037" y="3219907"/>
            <a:ext cx="4012794" cy="1804241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components 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26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" presetClass="entr" presetSubtype="3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  <p:bldP spid="17" grpId="0"/>
      <p:bldP spid="18" grpId="0"/>
      <p:bldP spid="19" grpId="0"/>
      <p:bldP spid="20" grpId="0"/>
      <p:bldP spid="21" grpId="0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2493" y="1118903"/>
            <a:ext cx="7759463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Triggering delay of 1 </a:t>
            </a:r>
            <a:r>
              <a:rPr lang="en-GB" dirty="0" err="1" smtClean="0"/>
              <a:t>ms</a:t>
            </a:r>
            <a:r>
              <a:rPr lang="en-GB" dirty="0" smtClean="0"/>
              <a:t> of the CLIQ unit</a:t>
            </a:r>
          </a:p>
          <a:p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Spurious triggering of the CLIQ unit</a:t>
            </a:r>
          </a:p>
          <a:p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Not-triggering of the CLIQ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Non-nominal discharge due to one/several capacitors in open/short circuit (depending on the capacitor bank configuration)</a:t>
            </a:r>
          </a:p>
          <a:p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Short-circuit of the capacitor bank of one CLIQ unit</a:t>
            </a:r>
          </a:p>
          <a:p>
            <a:endParaRPr lang="en-GB" sz="2000" dirty="0"/>
          </a:p>
        </p:txBody>
      </p:sp>
      <p:pic>
        <p:nvPicPr>
          <p:cNvPr id="11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0812" y="4002268"/>
            <a:ext cx="1558373" cy="9150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123" y="5116383"/>
            <a:ext cx="1955212" cy="8887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2935" y="4015984"/>
            <a:ext cx="2042028" cy="9013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2476" y="5181778"/>
            <a:ext cx="2586894" cy="899568"/>
          </a:xfrm>
          <a:prstGeom prst="rect">
            <a:avLst/>
          </a:prstGeom>
        </p:spPr>
      </p:pic>
      <p:sp>
        <p:nvSpPr>
          <p:cNvPr id="1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components 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4333" y="59630"/>
            <a:ext cx="82424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CLIQ </a:t>
            </a:r>
            <a:r>
              <a:rPr lang="en-US" sz="3200" dirty="0"/>
              <a:t>failure rate study</a:t>
            </a:r>
            <a:endParaRPr lang="en-GB" sz="31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97339" y="483857"/>
            <a:ext cx="8561754" cy="71498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Failure scenarios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511337" y="1900638"/>
            <a:ext cx="3816209" cy="40509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258304" y="2982427"/>
            <a:ext cx="6263877" cy="38778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5224315" y="1095671"/>
            <a:ext cx="2875698" cy="71498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600" b="1" dirty="0" smtClean="0">
                <a:solidFill>
                  <a:srgbClr val="FF0000"/>
                </a:solidFill>
              </a:rPr>
              <a:t>Safety critical </a:t>
            </a:r>
            <a:endParaRPr lang="en-GB" sz="2600" b="1" dirty="0">
              <a:solidFill>
                <a:srgbClr val="FF0000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125046" y="3363526"/>
            <a:ext cx="8561754" cy="71498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Capacitor bank redundancy possibilities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12" name="Straight Arrow Connector 11"/>
          <p:cNvCxnSpPr>
            <a:stCxn id="20" idx="6"/>
          </p:cNvCxnSpPr>
          <p:nvPr/>
        </p:nvCxnSpPr>
        <p:spPr>
          <a:xfrm flipV="1">
            <a:off x="4327546" y="2101534"/>
            <a:ext cx="616688" cy="1653"/>
          </a:xfrm>
          <a:prstGeom prst="straightConnector1">
            <a:avLst/>
          </a:prstGeom>
          <a:ln w="28575">
            <a:solidFill>
              <a:srgbClr val="21F10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itle 1"/>
          <p:cNvSpPr txBox="1">
            <a:spLocks/>
          </p:cNvSpPr>
          <p:nvPr/>
        </p:nvSpPr>
        <p:spPr>
          <a:xfrm>
            <a:off x="4856373" y="1720587"/>
            <a:ext cx="4024101" cy="714981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srgbClr val="21F105"/>
                </a:solidFill>
              </a:rPr>
              <a:t>Triggering system redundancy </a:t>
            </a:r>
            <a:endParaRPr lang="en-GB" sz="2000" dirty="0">
              <a:solidFill>
                <a:srgbClr val="21F105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4944234" y="1864127"/>
            <a:ext cx="3876549" cy="478119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1F105"/>
              </a:solidFill>
            </a:endParaRPr>
          </a:p>
        </p:txBody>
      </p:sp>
      <p:cxnSp>
        <p:nvCxnSpPr>
          <p:cNvPr id="27" name="Straight Arrow Connector 26"/>
          <p:cNvCxnSpPr>
            <a:stCxn id="21" idx="3"/>
            <a:endCxn id="26" idx="1"/>
          </p:cNvCxnSpPr>
          <p:nvPr/>
        </p:nvCxnSpPr>
        <p:spPr>
          <a:xfrm>
            <a:off x="1175628" y="3313426"/>
            <a:ext cx="443870" cy="1785533"/>
          </a:xfrm>
          <a:prstGeom prst="straightConnector1">
            <a:avLst/>
          </a:prstGeom>
          <a:ln w="28575">
            <a:solidFill>
              <a:srgbClr val="21F10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80540" y="5181778"/>
            <a:ext cx="2577140" cy="8995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Oval 25"/>
          <p:cNvSpPr/>
          <p:nvPr/>
        </p:nvSpPr>
        <p:spPr>
          <a:xfrm>
            <a:off x="373711" y="4917328"/>
            <a:ext cx="8506763" cy="1240256"/>
          </a:xfrm>
          <a:prstGeom prst="ellipse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1F1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225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/>
      <p:bldP spid="23" grpId="0"/>
      <p:bldP spid="24" grpId="0"/>
      <p:bldP spid="25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61" y="155297"/>
            <a:ext cx="8561754" cy="86628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Total CLIQ failure rate and price depending on redundancy level</a:t>
            </a:r>
            <a:endParaRPr lang="en-GB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18426" y="1908077"/>
            <a:ext cx="17768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series production of the CLIQ units will significantly reduce these estimated prices</a:t>
            </a:r>
            <a:endParaRPr lang="en-GB" dirty="0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components 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117" y="1125320"/>
            <a:ext cx="6870309" cy="49861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284697" y="4484534"/>
            <a:ext cx="6997148" cy="1626909"/>
          </a:xfrm>
          <a:prstGeom prst="roundRect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14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6061" y="439079"/>
            <a:ext cx="8467969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 smtClean="0"/>
              <a:t>Assumption 1: if the short-circuit occurs &gt; 10 minutes before the CLIQ discharge, the rest of capacitors will be charged until their new charging voltage.</a:t>
            </a:r>
          </a:p>
          <a:p>
            <a:endParaRPr lang="en-GB" sz="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500" dirty="0" err="1" smtClean="0"/>
              <a:t>Assumption</a:t>
            </a:r>
            <a:r>
              <a:rPr lang="es-ES" sz="1500" dirty="0" smtClean="0"/>
              <a:t> 2</a:t>
            </a:r>
            <a:r>
              <a:rPr lang="en-GB" sz="1500" dirty="0" smtClean="0"/>
              <a:t>: In case of short-circuit, the rest of capacitors would be able to discharge their energy through the </a:t>
            </a:r>
            <a:r>
              <a:rPr lang="en-GB" sz="1500" dirty="0"/>
              <a:t>s</a:t>
            </a:r>
            <a:r>
              <a:rPr lang="en-GB" sz="1500" dirty="0" smtClean="0"/>
              <a:t>horted one.</a:t>
            </a:r>
          </a:p>
          <a:p>
            <a:endParaRPr lang="en-GB" sz="400" dirty="0" smtClean="0"/>
          </a:p>
          <a:p>
            <a:endParaRPr lang="en-GB" sz="7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61" y="132640"/>
            <a:ext cx="8561754" cy="47854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Capacitor bank configuration</a:t>
            </a:r>
            <a:endParaRPr lang="en-GB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components 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936021"/>
                  </p:ext>
                </p:extLst>
              </p:nvPr>
            </p:nvGraphicFramePr>
            <p:xfrm>
              <a:off x="262394" y="1826164"/>
              <a:ext cx="8682315" cy="306746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2540"/>
                    <a:gridCol w="1223226"/>
                    <a:gridCol w="1388533"/>
                    <a:gridCol w="1354667"/>
                    <a:gridCol w="1477432"/>
                    <a:gridCol w="1315917"/>
                  </a:tblGrid>
                  <a:tr h="430690">
                    <a:tc rowSpan="3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rowSpan="3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04282"/>
                              </a:solidFill>
                            </a:rPr>
                            <a:t>Failure probability for one</a:t>
                          </a:r>
                          <a:r>
                            <a:rPr lang="en-GB" sz="1600" baseline="0" dirty="0" smtClean="0">
                              <a:solidFill>
                                <a:srgbClr val="104282"/>
                              </a:solidFill>
                            </a:rPr>
                            <a:t> capacitor</a:t>
                          </a:r>
                          <a:endParaRPr lang="en-GB" sz="1600" dirty="0" smtClean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04282"/>
                              </a:solidFill>
                            </a:rPr>
                            <a:t>Remaining</a:t>
                          </a:r>
                          <a:r>
                            <a:rPr lang="en-GB" sz="1600" baseline="0" dirty="0" smtClean="0">
                              <a:solidFill>
                                <a:srgbClr val="104282"/>
                              </a:solidFill>
                            </a:rPr>
                            <a:t> energy</a:t>
                          </a:r>
                          <a:endParaRPr lang="en-GB" sz="1600" dirty="0" smtClean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rowSpan="3">
                      <a:txBody>
                        <a:bodyPr/>
                        <a:lstStyle/>
                        <a:p>
                          <a:r>
                            <a:rPr lang="en-GB" sz="1600" dirty="0" smtClean="0">
                              <a:solidFill>
                                <a:srgbClr val="104282"/>
                              </a:solidFill>
                            </a:rPr>
                            <a:t>Failure probability for one</a:t>
                          </a:r>
                          <a:r>
                            <a:rPr lang="en-GB" sz="1600" baseline="0" dirty="0" smtClean="0">
                              <a:solidFill>
                                <a:srgbClr val="104282"/>
                              </a:solidFill>
                            </a:rPr>
                            <a:t> capacitor</a:t>
                          </a:r>
                          <a:endParaRPr lang="en-GB" sz="16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04282"/>
                              </a:solidFill>
                            </a:rPr>
                            <a:t>Remaining</a:t>
                          </a:r>
                          <a:r>
                            <a:rPr lang="en-GB" sz="1600" baseline="0" dirty="0" smtClean="0">
                              <a:solidFill>
                                <a:srgbClr val="104282"/>
                              </a:solidFill>
                            </a:rPr>
                            <a:t> energy</a:t>
                          </a:r>
                          <a:endParaRPr lang="en-GB" sz="1600" dirty="0" smtClean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104282"/>
                              </a:solidFill>
                            </a:rPr>
                            <a:t>H configuration</a:t>
                          </a:r>
                        </a:p>
                        <a:p>
                          <a:endParaRPr lang="en-GB" sz="1400" dirty="0" smtClean="0">
                            <a:solidFill>
                              <a:srgbClr val="104282"/>
                            </a:solidFill>
                          </a:endParaRPr>
                        </a:p>
                        <a:p>
                          <a:endParaRPr lang="en-GB" sz="1400" dirty="0" smtClean="0">
                            <a:solidFill>
                              <a:srgbClr val="104282"/>
                            </a:solidFill>
                          </a:endParaRPr>
                        </a:p>
                        <a:p>
                          <a:endParaRPr lang="en-GB" sz="14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r>
                            <a:rPr lang="en-GB" sz="1400" baseline="0" dirty="0" smtClean="0">
                              <a:solidFill>
                                <a:srgbClr val="104282"/>
                              </a:solidFill>
                            </a:rPr>
                            <a:t>Square </a:t>
                          </a:r>
                          <a:r>
                            <a:rPr lang="en-GB" sz="1400" baseline="0" dirty="0" err="1" smtClean="0">
                              <a:solidFill>
                                <a:srgbClr val="104282"/>
                              </a:solidFill>
                            </a:rPr>
                            <a:t>config</a:t>
                          </a:r>
                          <a:r>
                            <a:rPr lang="en-GB" sz="1400" baseline="0" dirty="0" smtClean="0">
                              <a:solidFill>
                                <a:srgbClr val="104282"/>
                              </a:solidFill>
                            </a:rPr>
                            <a:t>.</a:t>
                          </a:r>
                          <a:endParaRPr lang="en-GB" sz="14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742116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 smtClean="0">
                              <a:solidFill>
                                <a:srgbClr val="104282"/>
                              </a:solidFill>
                            </a:rPr>
                            <a:t>2 in series</a:t>
                          </a:r>
                          <a:endParaRPr lang="en-GB" sz="14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</a:tr>
                  <a:tr h="56849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104282"/>
                              </a:solidFill>
                            </a:rPr>
                            <a:t>Short-circuit (&gt;10 min before discharge)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500" b="0" i="0" smtClean="0">
                                  <a:solidFill>
                                    <a:srgbClr val="FF6201"/>
                                  </a:solidFill>
                                  <a:latin typeface="Cambria Math" panose="02040503050406030204" pitchFamily="18" charset="0"/>
                                </a:rPr>
                                <m:t>Low</m:t>
                              </m:r>
                            </m:oMath>
                          </a14:m>
                          <a:r>
                            <a:rPr lang="en-GB" sz="1500" i="0" dirty="0" smtClean="0">
                              <a:solidFill>
                                <a:srgbClr val="FF6201"/>
                              </a:solidFill>
                            </a:rPr>
                            <a:t>*</a:t>
                          </a:r>
                          <a:endParaRPr lang="en-GB" sz="1500" i="0" dirty="0">
                            <a:solidFill>
                              <a:srgbClr val="FF620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1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GB" sz="1400" b="1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sSub>
                                  <m:sSubPr>
                                    <m:ctrlPr>
                                      <a:rPr lang="en-GB" sz="14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GB" sz="1400" b="1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𝐧𝐨𝐦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1" i="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400" b="1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en-GB" sz="1400" b="1" i="1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  <m:sSub>
                                  <m:sSubPr>
                                    <m:ctrlPr>
                                      <a:rPr lang="en-GB" sz="14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GB" sz="1400" b="1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𝐧𝐨𝐦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500" b="0" i="1" smtClean="0">
                                        <a:solidFill>
                                          <a:srgbClr val="FF620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GB" sz="1500" b="0" i="0" smtClean="0">
                                        <a:solidFill>
                                          <a:srgbClr val="FF620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Low</m:t>
                                    </m:r>
                                  </m:num>
                                  <m:den>
                                    <m:r>
                                      <a:rPr lang="en-GB" sz="1500" b="0" i="0" smtClean="0">
                                        <a:solidFill>
                                          <a:srgbClr val="FF620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500" b="0" i="0" dirty="0">
                            <a:solidFill>
                              <a:srgbClr val="FF620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400" b="1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GB" sz="1400" b="1" i="0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∗</m:t>
                                </m:r>
                                <m:sSub>
                                  <m:sSubPr>
                                    <m:ctrlPr>
                                      <a:rPr lang="en-GB" sz="1400" b="1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GB" sz="1400" b="1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𝐧𝐨𝐦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solidFill>
                              <a:srgbClr val="FF6201"/>
                            </a:solidFill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</a:tr>
                  <a:tr h="5549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104282"/>
                              </a:solidFill>
                            </a:rPr>
                            <a:t>Short-circuit (just before discharge)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5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Negligible</m:t>
                              </m:r>
                            </m:oMath>
                          </a14:m>
                          <a:r>
                            <a:rPr lang="en-GB" sz="1500" i="0" dirty="0" smtClean="0">
                              <a:solidFill>
                                <a:srgbClr val="00B050"/>
                              </a:solidFill>
                            </a:rPr>
                            <a:t>*</a:t>
                          </a:r>
                          <a:endParaRPr lang="en-GB" sz="1500" i="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1" i="1" smtClean="0">
                                        <a:solidFill>
                                          <a:srgbClr val="FF620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1400" b="1" i="1" smtClean="0">
                                            <a:solidFill>
                                              <a:srgbClr val="FF620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1" i="0" smtClean="0">
                                            <a:solidFill>
                                              <a:srgbClr val="FF620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𝐄</m:t>
                                        </m:r>
                                      </m:e>
                                      <m:sub>
                                        <m:r>
                                          <a:rPr lang="en-GB" sz="1400" b="1" i="0" smtClean="0">
                                            <a:solidFill>
                                              <a:srgbClr val="FF620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𝐧𝐨𝐦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sz="1400" b="1" i="1" smtClean="0">
                                        <a:solidFill>
                                          <a:srgbClr val="FF620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400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1" i="1" smtClean="0">
                                        <a:solidFill>
                                          <a:srgbClr val="FFC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400" b="1" i="1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en-GB" sz="1400" b="1" i="1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𝟒</m:t>
                                    </m:r>
                                  </m:den>
                                </m:f>
                                <m:sSub>
                                  <m:sSubPr>
                                    <m:ctrlPr>
                                      <a:rPr lang="en-GB" sz="1400" b="1" i="1" smtClean="0">
                                        <a:solidFill>
                                          <a:srgbClr val="FFC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400" b="1" i="0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GB" sz="1400" b="1" i="0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𝐧𝐨𝐦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500" b="0" i="1" smtClean="0">
                                        <a:solidFill>
                                          <a:srgbClr val="00B05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GB" sz="1500" b="0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Negligible</m:t>
                                    </m:r>
                                  </m:num>
                                  <m:den>
                                    <m:r>
                                      <a:rPr lang="en-GB" sz="1500" b="0" i="0" smtClean="0">
                                        <a:solidFill>
                                          <a:srgbClr val="00B05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500" i="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1" i="1" smtClean="0">
                                        <a:solidFill>
                                          <a:srgbClr val="FF620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1400" b="1" i="1" smtClean="0">
                                            <a:solidFill>
                                              <a:srgbClr val="FF620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1" i="0" smtClean="0">
                                            <a:solidFill>
                                              <a:srgbClr val="FF620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𝐄</m:t>
                                        </m:r>
                                      </m:e>
                                      <m:sub>
                                        <m:r>
                                          <a:rPr lang="en-GB" sz="1400" b="1" i="0" smtClean="0">
                                            <a:solidFill>
                                              <a:srgbClr val="FF620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𝐧𝐨𝐦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sz="1400" b="1" i="1" smtClean="0">
                                        <a:solidFill>
                                          <a:srgbClr val="FF620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400" dirty="0">
                            <a:solidFill>
                              <a:srgbClr val="00B050"/>
                            </a:solidFill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</a:tr>
                  <a:tr h="56849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104282"/>
                              </a:solidFill>
                            </a:rPr>
                            <a:t>Open-circuit (no matter when)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500" b="0" i="0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Very</m:t>
                              </m:r>
                              <m:r>
                                <a:rPr lang="en-GB" sz="1500" b="0" i="0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GB" sz="1500" b="0" i="0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</a:rPr>
                                <m:t>low</m:t>
                              </m:r>
                            </m:oMath>
                          </a14:m>
                          <a:r>
                            <a:rPr lang="en-GB" sz="1400" dirty="0" smtClean="0">
                              <a:solidFill>
                                <a:srgbClr val="FFC000"/>
                              </a:solidFill>
                            </a:rPr>
                            <a:t>**</a:t>
                          </a:r>
                          <a:endParaRPr lang="en-GB" sz="1400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smtClean="0">
                                        <a:solidFill>
                                          <a:srgbClr val="FFC0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f>
                                      <m:fPr>
                                        <m:ctrlPr>
                                          <a:rPr lang="en-GB" sz="1400" b="1" i="1" smtClean="0">
                                            <a:solidFill>
                                              <a:srgbClr val="FFC0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GB" sz="1400" b="1" i="0" smtClean="0">
                                            <a:solidFill>
                                              <a:srgbClr val="FFC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num>
                                      <m:den>
                                        <m:r>
                                          <a:rPr lang="en-GB" sz="1400" b="1" i="0" smtClean="0">
                                            <a:solidFill>
                                              <a:srgbClr val="FFC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𝟑</m:t>
                                        </m:r>
                                      </m:den>
                                    </m:f>
                                    <m:r>
                                      <a:rPr lang="en-GB" sz="1400" b="1" i="0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en-GB" sz="1400" b="1" i="0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𝐧𝐨𝐦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400" b="1" i="1" smtClean="0">
                                        <a:solidFill>
                                          <a:srgbClr val="FF6201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GB" sz="1400" b="1" i="1" smtClean="0">
                                            <a:solidFill>
                                              <a:srgbClr val="FF6201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400" b="1" i="0" smtClean="0">
                                            <a:solidFill>
                                              <a:srgbClr val="FF620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𝐄</m:t>
                                        </m:r>
                                      </m:e>
                                      <m:sub>
                                        <m:r>
                                          <a:rPr lang="en-GB" sz="1400" b="1" i="0" smtClean="0">
                                            <a:solidFill>
                                              <a:srgbClr val="FF620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𝐧𝐨𝐦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GB" sz="1400" b="1" i="1" smtClean="0">
                                        <a:solidFill>
                                          <a:srgbClr val="FF620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400" dirty="0">
                            <a:solidFill>
                              <a:schemeClr val="tx1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sz="1500" b="0" i="1" smtClean="0">
                                        <a:solidFill>
                                          <a:srgbClr val="FFC0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sty m:val="p"/>
                                      </m:rPr>
                                      <a:rPr lang="en-GB" sz="1500" b="0" i="0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Very</m:t>
                                    </m:r>
                                    <m:r>
                                      <a:rPr lang="en-GB" sz="1500" b="0" i="0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1500" b="0" i="0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lo</m:t>
                                    </m:r>
                                    <m:r>
                                      <a:rPr lang="en-GB" sz="1500" b="0" i="1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num>
                                  <m:den>
                                    <m:r>
                                      <a:rPr lang="en-GB" sz="1500" b="0" i="0" smtClean="0">
                                        <a:solidFill>
                                          <a:srgbClr val="FFC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1500" dirty="0">
                            <a:solidFill>
                              <a:srgbClr val="FFC000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5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Not</m:t>
                                </m:r>
                                <m:r>
                                  <a:rPr lang="en-GB" sz="15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5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firing</m:t>
                                </m:r>
                              </m:oMath>
                            </m:oMathPara>
                          </a14:m>
                          <a:endParaRPr lang="en-GB" sz="1500" i="0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4936021"/>
                  </p:ext>
                </p:extLst>
              </p:nvPr>
            </p:nvGraphicFramePr>
            <p:xfrm>
              <a:off x="262394" y="1826164"/>
              <a:ext cx="8682315" cy="306746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22540"/>
                    <a:gridCol w="1223226"/>
                    <a:gridCol w="1388533"/>
                    <a:gridCol w="1354667"/>
                    <a:gridCol w="1477432"/>
                    <a:gridCol w="1315917"/>
                  </a:tblGrid>
                  <a:tr h="430690">
                    <a:tc rowSpan="3"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rowSpan="3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04282"/>
                              </a:solidFill>
                            </a:rPr>
                            <a:t>Failure probability for one</a:t>
                          </a:r>
                          <a:r>
                            <a:rPr lang="en-GB" sz="1600" baseline="0" dirty="0" smtClean="0">
                              <a:solidFill>
                                <a:srgbClr val="104282"/>
                              </a:solidFill>
                            </a:rPr>
                            <a:t> capacitor</a:t>
                          </a:r>
                          <a:endParaRPr lang="en-GB" sz="1600" dirty="0" smtClean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04282"/>
                              </a:solidFill>
                            </a:rPr>
                            <a:t>Remaining</a:t>
                          </a:r>
                          <a:r>
                            <a:rPr lang="en-GB" sz="1600" baseline="0" dirty="0" smtClean="0">
                              <a:solidFill>
                                <a:srgbClr val="104282"/>
                              </a:solidFill>
                            </a:rPr>
                            <a:t> energy</a:t>
                          </a:r>
                          <a:endParaRPr lang="en-GB" sz="1600" dirty="0" smtClean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rowSpan="3">
                      <a:txBody>
                        <a:bodyPr/>
                        <a:lstStyle/>
                        <a:p>
                          <a:r>
                            <a:rPr lang="en-GB" sz="1600" dirty="0" smtClean="0">
                              <a:solidFill>
                                <a:srgbClr val="104282"/>
                              </a:solidFill>
                            </a:rPr>
                            <a:t>Failure probability for one</a:t>
                          </a:r>
                          <a:r>
                            <a:rPr lang="en-GB" sz="1600" baseline="0" dirty="0" smtClean="0">
                              <a:solidFill>
                                <a:srgbClr val="104282"/>
                              </a:solidFill>
                            </a:rPr>
                            <a:t> capacitor</a:t>
                          </a:r>
                          <a:endParaRPr lang="en-GB" sz="16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>
                              <a:solidFill>
                                <a:srgbClr val="104282"/>
                              </a:solidFill>
                            </a:rPr>
                            <a:t>Remaining</a:t>
                          </a:r>
                          <a:r>
                            <a:rPr lang="en-GB" sz="1600" baseline="0" dirty="0" smtClean="0">
                              <a:solidFill>
                                <a:srgbClr val="104282"/>
                              </a:solidFill>
                            </a:rPr>
                            <a:t> energy</a:t>
                          </a:r>
                          <a:endParaRPr lang="en-GB" sz="1600" dirty="0" smtClean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</a:tr>
                  <a:tr h="14843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r>
                            <a:rPr lang="en-GB" sz="1400" dirty="0" smtClean="0">
                              <a:solidFill>
                                <a:srgbClr val="104282"/>
                              </a:solidFill>
                            </a:rPr>
                            <a:t>H configuration</a:t>
                          </a:r>
                        </a:p>
                        <a:p>
                          <a:endParaRPr lang="en-GB" sz="1400" dirty="0" smtClean="0">
                            <a:solidFill>
                              <a:srgbClr val="104282"/>
                            </a:solidFill>
                          </a:endParaRPr>
                        </a:p>
                        <a:p>
                          <a:endParaRPr lang="en-GB" sz="1400" dirty="0" smtClean="0">
                            <a:solidFill>
                              <a:srgbClr val="104282"/>
                            </a:solidFill>
                          </a:endParaRPr>
                        </a:p>
                        <a:p>
                          <a:endParaRPr lang="en-GB" sz="14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r>
                            <a:rPr lang="en-GB" sz="1400" baseline="0" dirty="0" smtClean="0">
                              <a:solidFill>
                                <a:srgbClr val="104282"/>
                              </a:solidFill>
                            </a:rPr>
                            <a:t>Square </a:t>
                          </a:r>
                          <a:r>
                            <a:rPr lang="en-GB" sz="1400" baseline="0" dirty="0" err="1" smtClean="0">
                              <a:solidFill>
                                <a:srgbClr val="104282"/>
                              </a:solidFill>
                            </a:rPr>
                            <a:t>config</a:t>
                          </a:r>
                          <a:r>
                            <a:rPr lang="en-GB" sz="1400" baseline="0" dirty="0" smtClean="0">
                              <a:solidFill>
                                <a:srgbClr val="104282"/>
                              </a:solidFill>
                            </a:rPr>
                            <a:t>.</a:t>
                          </a:r>
                          <a:endParaRPr lang="en-GB" sz="14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</a:tr>
                  <a:tr h="796450"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mpd="sng">
                          <a:noFill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 sz="14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400" dirty="0" smtClean="0">
                              <a:solidFill>
                                <a:srgbClr val="104282"/>
                              </a:solidFill>
                            </a:rPr>
                            <a:t>2 in series</a:t>
                          </a:r>
                          <a:endParaRPr lang="en-GB" sz="1400" dirty="0">
                            <a:solidFill>
                              <a:srgbClr val="104282"/>
                            </a:solidFill>
                          </a:endParaRP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accent1"/>
                        </a:solidFill>
                      </a:tcPr>
                    </a:tc>
                  </a:tr>
                  <a:tr h="56849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104282"/>
                              </a:solidFill>
                            </a:rPr>
                            <a:t>Short-circuit (&gt;10 min before discharge)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56716" t="-246237" r="-452239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3"/>
                          <a:stretch>
                            <a:fillRect l="-226316" t="-246237" r="-298684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3"/>
                          <a:stretch>
                            <a:fillRect l="-335135" t="-246237" r="-206757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3"/>
                          <a:stretch>
                            <a:fillRect l="-399174" t="-246237" r="-89669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 rotWithShape="1">
                          <a:blip r:embed="rId3"/>
                          <a:stretch>
                            <a:fillRect l="-559259" t="-246237" r="-463" b="-200000"/>
                          </a:stretch>
                        </a:blipFill>
                      </a:tcPr>
                    </a:tc>
                  </a:tr>
                  <a:tr h="55490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104282"/>
                              </a:solidFill>
                            </a:rPr>
                            <a:t>Short-circuit (just before discharge)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56716" t="-353846" r="-452239" b="-104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 rotWithShape="1">
                          <a:blip r:embed="rId3"/>
                          <a:stretch>
                            <a:fillRect l="-226316" t="-353846" r="-298684" b="-104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 rotWithShape="1">
                          <a:blip r:embed="rId3"/>
                          <a:stretch>
                            <a:fillRect l="-335135" t="-353846" r="-206757" b="-104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blipFill rotWithShape="1">
                          <a:blip r:embed="rId3"/>
                          <a:stretch>
                            <a:fillRect l="-399174" t="-353846" r="-89669" b="-1043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 rotWithShape="1">
                          <a:blip r:embed="rId3"/>
                          <a:stretch>
                            <a:fillRect l="-559259" t="-353846" r="-463" b="-104396"/>
                          </a:stretch>
                        </a:blipFill>
                      </a:tcPr>
                    </a:tc>
                  </a:tr>
                  <a:tr h="56849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dirty="0" smtClean="0">
                              <a:solidFill>
                                <a:srgbClr val="104282"/>
                              </a:solidFill>
                            </a:rPr>
                            <a:t>Open-circuit (no matter when)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1">
                          <a:blip r:embed="rId3"/>
                          <a:stretch>
                            <a:fillRect l="-156716" t="-444086" r="-452239" b="-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26316" t="-444086" r="-298684" b="-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35135" t="-444086" r="-206757" b="-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L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399174" t="-444086" r="-89669" b="-21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lnR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accent6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559259" t="-444086" r="-463" b="-215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40136" y="5037227"/>
                <a:ext cx="9095154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* Probability estimated considering random failures (constant failure rates); capacitors are charged all the time, but they are triggered only ~ once a month. According to experts: the risk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1400" b="0" i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p>
                        <m:r>
                          <a:rPr lang="en-GB" sz="14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1400" dirty="0" smtClean="0"/>
                  <a:t>, it is considered not significant the impact of firing event on the risk of failure.</a:t>
                </a:r>
              </a:p>
              <a:p>
                <a:endParaRPr lang="en-GB" sz="400" dirty="0"/>
              </a:p>
              <a:p>
                <a:r>
                  <a:rPr lang="en-GB" sz="1400" dirty="0" smtClean="0"/>
                  <a:t>**Open-circuit only realistically possible in the capacitor connection points. Estimation based on experts opinions.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136" y="5037227"/>
                <a:ext cx="9095154" cy="1046440"/>
              </a:xfrm>
              <a:prstGeom prst="rect">
                <a:avLst/>
              </a:prstGeom>
              <a:blipFill rotWithShape="0">
                <a:blip r:embed="rId4"/>
                <a:stretch>
                  <a:fillRect l="-201" t="-581" b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872" y="2581612"/>
            <a:ext cx="1293274" cy="5515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201" y="2584410"/>
            <a:ext cx="1286714" cy="54874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2293" y="2710700"/>
            <a:ext cx="1205521" cy="328778"/>
          </a:xfrm>
          <a:prstGeom prst="rect">
            <a:avLst/>
          </a:prstGeom>
        </p:spPr>
      </p:pic>
      <p:sp>
        <p:nvSpPr>
          <p:cNvPr id="13" name="Rounded Rectangle 3"/>
          <p:cNvSpPr/>
          <p:nvPr/>
        </p:nvSpPr>
        <p:spPr>
          <a:xfrm>
            <a:off x="3458200" y="2269232"/>
            <a:ext cx="2657135" cy="882936"/>
          </a:xfrm>
          <a:prstGeom prst="roundRect">
            <a:avLst/>
          </a:prstGeom>
          <a:noFill/>
          <a:ln w="28575">
            <a:solidFill>
              <a:srgbClr val="21F10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327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36061" y="461560"/>
            <a:ext cx="863301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700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General:</a:t>
            </a:r>
          </a:p>
          <a:p>
            <a:endParaRPr lang="en-GB" sz="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b="1" dirty="0" smtClean="0"/>
              <a:t>Full redundancy of the triggering system is already implemented in CLIQ v2 and will be used for CLIQ v3</a:t>
            </a:r>
            <a:r>
              <a:rPr lang="en-GB" sz="1700" dirty="0" smtClean="0"/>
              <a:t> (from the power supply of the trigger card to the bi-directional </a:t>
            </a:r>
            <a:r>
              <a:rPr lang="en-GB" sz="1700" dirty="0" err="1" smtClean="0"/>
              <a:t>thyristors</a:t>
            </a:r>
            <a:r>
              <a:rPr lang="en-GB" sz="1700" dirty="0"/>
              <a:t>). The two </a:t>
            </a:r>
            <a:r>
              <a:rPr lang="en-GB" sz="1700" b="1" dirty="0"/>
              <a:t>triggering channels </a:t>
            </a:r>
            <a:r>
              <a:rPr lang="en-GB" sz="1700" b="1" dirty="0" smtClean="0"/>
              <a:t>are independent. Just one not-triggering failure every 1563 years is expected.</a:t>
            </a:r>
          </a:p>
          <a:p>
            <a:endParaRPr lang="en-GB" sz="7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b="1" dirty="0" smtClean="0"/>
              <a:t>There is not a technological limit for further redundancies or monitoring systems, but a cost increase.</a:t>
            </a:r>
            <a:endParaRPr lang="en-GB" sz="1700" dirty="0" smtClean="0"/>
          </a:p>
          <a:p>
            <a:endParaRPr lang="en-GB" sz="1200" dirty="0" smtClean="0"/>
          </a:p>
          <a:p>
            <a:r>
              <a:rPr lang="en-GB" sz="1700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Capacitor bank configuration for CLIQ v3:</a:t>
            </a:r>
          </a:p>
          <a:p>
            <a:endParaRPr lang="en-GB" sz="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b="1" dirty="0" smtClean="0"/>
              <a:t>Either H or square configurations are recommended for CLIQ v3. CLIQ will fire with partial energy in case of short-circuit or open circuit of one capacitor, and the probability of short-circuit or open-circuit of the whole capacitor bank is negligible. </a:t>
            </a:r>
            <a:r>
              <a:rPr lang="en-GB" sz="1700" dirty="0" smtClean="0"/>
              <a:t>The series configuration shows lower failure probabilities (factor 2) but will not fire in case of open-circuit of one capacitor.</a:t>
            </a:r>
          </a:p>
          <a:p>
            <a:endParaRPr lang="en-GB" sz="7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b="1" dirty="0"/>
              <a:t>Between H and square configurations, both options show advantages and disadvantages depending on the type of failure. </a:t>
            </a:r>
            <a:r>
              <a:rPr lang="en-GB" sz="1700" b="1" dirty="0" smtClean="0"/>
              <a:t>Further risk analysis is on-going to make this choice.</a:t>
            </a:r>
          </a:p>
          <a:p>
            <a:endParaRPr lang="en-GB" sz="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700" dirty="0" smtClean="0"/>
              <a:t>Short-circuit </a:t>
            </a:r>
            <a:r>
              <a:rPr lang="en-GB" sz="1700" dirty="0"/>
              <a:t>of one capacitor can be detected if there is </a:t>
            </a:r>
            <a:r>
              <a:rPr lang="en-GB" sz="1700" b="1" dirty="0"/>
              <a:t>monitoring charging voltage across every capacitor</a:t>
            </a:r>
            <a:r>
              <a:rPr lang="en-GB" sz="1700" b="1" dirty="0" smtClean="0"/>
              <a:t>. </a:t>
            </a:r>
            <a:r>
              <a:rPr lang="en-GB" sz="1700" dirty="0" smtClean="0"/>
              <a:t>Open-circuit cannot be detected without triggering the system. A maintenance strategy will be defined.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061" y="132640"/>
            <a:ext cx="8561754" cy="478548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Conclusions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components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155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9946" y="2412066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/>
              <a:t>Annex</a:t>
            </a:r>
            <a:endParaRPr lang="en-GB" sz="5400" dirty="0"/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components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419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455462"/>
            <a:ext cx="8226855" cy="705332"/>
          </a:xfrm>
        </p:spPr>
        <p:txBody>
          <a:bodyPr tIns="60958" bIns="60958">
            <a:normAutofit fontScale="90000"/>
          </a:bodyPr>
          <a:lstStyle/>
          <a:p>
            <a:r>
              <a:rPr lang="en-US" dirty="0" smtClean="0"/>
              <a:t>Safety first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596" y="1609010"/>
            <a:ext cx="6570339" cy="3203145"/>
          </a:xfrm>
        </p:spPr>
        <p:txBody>
          <a:bodyPr lIns="121917" tIns="60958" rIns="121917" bIns="60958"/>
          <a:lstStyle/>
          <a:p>
            <a:pPr>
              <a:buFont typeface="Californian FB" panose="0207040306080B030204" pitchFamily="18" charset="0"/>
              <a:buChar char="Δ"/>
            </a:pPr>
            <a:r>
              <a:rPr lang="en-US" sz="1800" dirty="0"/>
              <a:t>Equipment stop button stop, mains current breaker, on/off switch</a:t>
            </a:r>
          </a:p>
          <a:p>
            <a:pPr>
              <a:buFont typeface="Californian FB" panose="0207040306080B030204" pitchFamily="18" charset="0"/>
              <a:buChar char="Δ"/>
            </a:pPr>
            <a:r>
              <a:rPr lang="en-US" sz="1800" dirty="0"/>
              <a:t>Interlock triggers when user opens the door for capacitance selection</a:t>
            </a:r>
          </a:p>
          <a:p>
            <a:pPr>
              <a:buFont typeface="Californian FB" panose="0207040306080B030204" pitchFamily="18" charset="0"/>
              <a:buChar char="Δ"/>
            </a:pPr>
            <a:r>
              <a:rPr lang="en-US" sz="1800" dirty="0"/>
              <a:t>Padlocks on the capacitance selectors</a:t>
            </a:r>
          </a:p>
          <a:p>
            <a:pPr marL="36574" indent="0">
              <a:buNone/>
            </a:pPr>
            <a:r>
              <a:rPr lang="en-US" sz="1600" b="1" dirty="0"/>
              <a:t>          -&gt; The stored energy is dissipated in the resistor bank</a:t>
            </a:r>
          </a:p>
          <a:p>
            <a:pPr marL="1028649" lvl="3" indent="0">
              <a:buNone/>
            </a:pPr>
            <a:endParaRPr lang="en-US" sz="1400" kern="0" dirty="0">
              <a:solidFill>
                <a:srgbClr val="000000"/>
              </a:solidFill>
            </a:endParaRP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2882" lvl="1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8455" y="3651722"/>
            <a:ext cx="2785039" cy="232086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9" b="14141"/>
          <a:stretch/>
        </p:blipFill>
        <p:spPr>
          <a:xfrm>
            <a:off x="6597454" y="1222685"/>
            <a:ext cx="2288561" cy="41923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00352" y="3658219"/>
            <a:ext cx="2786371" cy="16134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4" name="Group 23"/>
          <p:cNvGrpSpPr/>
          <p:nvPr/>
        </p:nvGrpSpPr>
        <p:grpSpPr>
          <a:xfrm>
            <a:off x="5316401" y="1296743"/>
            <a:ext cx="3569615" cy="3439088"/>
            <a:chOff x="5316396" y="439492"/>
            <a:chExt cx="3569614" cy="3439088"/>
          </a:xfrm>
        </p:grpSpPr>
        <p:sp>
          <p:nvSpPr>
            <p:cNvPr id="20" name="Rectangle 19"/>
            <p:cNvSpPr/>
            <p:nvPr/>
          </p:nvSpPr>
          <p:spPr>
            <a:xfrm>
              <a:off x="5316396" y="2800967"/>
              <a:ext cx="836909" cy="107761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28575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049101" y="439492"/>
              <a:ext cx="836909" cy="1077613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28575"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630242" y="2686315"/>
            <a:ext cx="2188173" cy="1372911"/>
            <a:chOff x="6806475" y="1666875"/>
            <a:chExt cx="2188173" cy="137291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41284" y="1666875"/>
              <a:ext cx="2153364" cy="1372910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6806475" y="1666875"/>
              <a:ext cx="2188173" cy="1372910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n w="28575">
                  <a:solidFill>
                    <a:schemeClr val="tx1"/>
                  </a:solidFill>
                </a:ln>
              </a:endParaRPr>
            </a:p>
          </p:txBody>
        </p:sp>
      </p:grpSp>
      <p:sp>
        <p:nvSpPr>
          <p:cNvPr id="17" name="Date Placeholder 3"/>
          <p:cNvSpPr txBox="1">
            <a:spLocks/>
          </p:cNvSpPr>
          <p:nvPr/>
        </p:nvSpPr>
        <p:spPr>
          <a:xfrm>
            <a:off x="457205" y="6362378"/>
            <a:ext cx="4645735" cy="365125"/>
          </a:xfrm>
          <a:prstGeom prst="rect">
            <a:avLst/>
          </a:prstGeom>
        </p:spPr>
        <p:txBody>
          <a:bodyPr vert="horz" lIns="121917" tIns="60958" rIns="121917" bIns="60958" rtlCol="0" anchor="ctr"/>
          <a:lstStyle>
            <a:defPPr>
              <a:defRPr lang="en-US"/>
            </a:defPPr>
            <a:lvl1pPr marL="0" algn="ctr" defTabSz="685783" rtl="0" eaLnBrk="1" latinLnBrk="0" hangingPunct="1">
              <a:defRPr lang="fr-CH" sz="1050" kern="1200" smtClean="0">
                <a:solidFill>
                  <a:schemeClr val="bg1"/>
                </a:solidFill>
                <a:latin typeface="Californian FB" panose="0207040306080B030204" pitchFamily="18" charset="0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MPE Technical Meeting</a:t>
            </a:r>
            <a:endParaRPr lang="en-GB" dirty="0"/>
          </a:p>
        </p:txBody>
      </p:sp>
      <p:sp>
        <p:nvSpPr>
          <p:cNvPr id="19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172203" y="6362377"/>
            <a:ext cx="1906156" cy="359099"/>
          </a:xfrm>
        </p:spPr>
        <p:txBody>
          <a:bodyPr/>
          <a:lstStyle/>
          <a:p>
            <a:r>
              <a:rPr lang="en-GB" sz="1400" dirty="0">
                <a:ea typeface="+mj-ea"/>
                <a:cs typeface="+mj-cs"/>
              </a:rPr>
              <a:t>D. Carrillo</a:t>
            </a:r>
          </a:p>
        </p:txBody>
      </p:sp>
    </p:spTree>
    <p:extLst>
      <p:ext uri="{BB962C8B-B14F-4D97-AF65-F5344CB8AC3E}">
        <p14:creationId xmlns:p14="http://schemas.microsoft.com/office/powerpoint/2010/main" val="362319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604157" y="1262334"/>
            <a:ext cx="7935686" cy="2109516"/>
          </a:xfrm>
        </p:spPr>
        <p:txBody>
          <a:bodyPr>
            <a:noAutofit/>
          </a:bodyPr>
          <a:lstStyle/>
          <a:p>
            <a:r>
              <a:rPr lang="en-GB" sz="4050" dirty="0" smtClean="0"/>
              <a:t>CLIQ components redundancy</a:t>
            </a:r>
            <a:r>
              <a:rPr lang="en-GB" sz="4050" dirty="0"/>
              <a:t/>
            </a:r>
            <a:br>
              <a:rPr lang="en-GB" sz="4050" dirty="0"/>
            </a:br>
            <a:endParaRPr lang="en-US" sz="405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3295403"/>
            <a:ext cx="9144000" cy="2333501"/>
          </a:xfrm>
        </p:spPr>
        <p:txBody>
          <a:bodyPr>
            <a:noAutofit/>
          </a:bodyPr>
          <a:lstStyle/>
          <a:p>
            <a:endParaRPr lang="en-GB" sz="2000" dirty="0" smtClean="0"/>
          </a:p>
          <a:p>
            <a:r>
              <a:rPr lang="en-GB" sz="2000" dirty="0" smtClean="0"/>
              <a:t>Alejandro Fernandez Navarro</a:t>
            </a:r>
          </a:p>
          <a:p>
            <a:endParaRPr lang="en-GB" sz="1200" dirty="0" smtClean="0"/>
          </a:p>
          <a:p>
            <a:r>
              <a:rPr lang="en-GB" dirty="0" smtClean="0"/>
              <a:t>With inputs from: </a:t>
            </a:r>
            <a:r>
              <a:rPr lang="en-GB" dirty="0"/>
              <a:t>Joaquim Mourao, Andrea </a:t>
            </a:r>
            <a:r>
              <a:rPr lang="en-GB" dirty="0" err="1" smtClean="0"/>
              <a:t>Apollonio</a:t>
            </a:r>
            <a:r>
              <a:rPr lang="en-GB" dirty="0"/>
              <a:t>,</a:t>
            </a:r>
            <a:r>
              <a:rPr lang="en-GB" dirty="0" smtClean="0"/>
              <a:t> Volker </a:t>
            </a:r>
            <a:r>
              <a:rPr lang="en-GB" dirty="0" err="1" smtClean="0"/>
              <a:t>Geitner</a:t>
            </a:r>
            <a:r>
              <a:rPr lang="en-GB" dirty="0" smtClean="0"/>
              <a:t> and </a:t>
            </a:r>
            <a:r>
              <a:rPr lang="en-GB" dirty="0" err="1" smtClean="0"/>
              <a:t>Arjan</a:t>
            </a:r>
            <a:r>
              <a:rPr lang="en-GB" dirty="0" smtClean="0"/>
              <a:t> </a:t>
            </a:r>
            <a:r>
              <a:rPr lang="en-GB" dirty="0" err="1" smtClean="0"/>
              <a:t>Verweij</a:t>
            </a:r>
            <a:endParaRPr lang="en-GB" dirty="0" smtClean="0"/>
          </a:p>
          <a:p>
            <a:pPr algn="r"/>
            <a:endParaRPr lang="en-GB" sz="1400" dirty="0"/>
          </a:p>
          <a:p>
            <a:pPr algn="r"/>
            <a:endParaRPr lang="en-GB" sz="1400" dirty="0" smtClean="0"/>
          </a:p>
          <a:p>
            <a:r>
              <a:rPr lang="pl-PL" sz="1400" dirty="0" smtClean="0"/>
              <a:t>TE-MPE-PE</a:t>
            </a:r>
          </a:p>
          <a:p>
            <a:r>
              <a:rPr lang="en-GB" sz="1400" dirty="0" smtClean="0"/>
              <a:t>14.03</a:t>
            </a:r>
            <a:r>
              <a:rPr lang="pl-PL" sz="1400" dirty="0" smtClean="0"/>
              <a:t>.201</a:t>
            </a:r>
            <a:r>
              <a:rPr lang="en-GB" sz="1400" dirty="0"/>
              <a:t>8</a:t>
            </a:r>
            <a:endParaRPr lang="pl-PL" sz="1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1061752" cy="365125"/>
          </a:xfrm>
        </p:spPr>
        <p:txBody>
          <a:bodyPr/>
          <a:lstStyle/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components 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034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components 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101969"/>
            <a:ext cx="8226854" cy="940443"/>
          </a:xfrm>
          <a:prstGeom prst="rect">
            <a:avLst/>
          </a:prstGeom>
        </p:spPr>
        <p:txBody>
          <a:bodyPr vert="horz" lIns="45720" rIns="45720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1410565"/>
            <a:ext cx="8340811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Introduction</a:t>
            </a:r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CLIQ failure rate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Capacitor bank configuration</a:t>
            </a:r>
          </a:p>
          <a:p>
            <a:endParaRPr lang="es-E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400" dirty="0" smtClean="0"/>
              <a:t>Conclusions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29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14/01/2016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93500"/>
            <a:ext cx="8226854" cy="767047"/>
          </a:xfrm>
        </p:spPr>
        <p:txBody>
          <a:bodyPr>
            <a:noAutofit/>
          </a:bodyPr>
          <a:lstStyle/>
          <a:p>
            <a:r>
              <a:rPr lang="en-US" sz="3600" dirty="0" smtClean="0"/>
              <a:t>CLIQ (Coupling-Loss Induced Quench)</a:t>
            </a:r>
            <a:endParaRPr lang="en-GB" sz="3600" dirty="0"/>
          </a:p>
        </p:txBody>
      </p:sp>
      <p:sp>
        <p:nvSpPr>
          <p:cNvPr id="12" name="Content Placeholder 6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endParaRPr lang="en-GB"/>
          </a:p>
        </p:txBody>
      </p:sp>
      <p:sp>
        <p:nvSpPr>
          <p:cNvPr id="13" name="Pentagon 12"/>
          <p:cNvSpPr/>
          <p:nvPr/>
        </p:nvSpPr>
        <p:spPr>
          <a:xfrm rot="5400000">
            <a:off x="6799869" y="43058"/>
            <a:ext cx="1047208" cy="2820220"/>
          </a:xfrm>
          <a:prstGeom prst="homePlate">
            <a:avLst>
              <a:gd name="adj" fmla="val 1971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Current change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4" name="Pentagon 13"/>
          <p:cNvSpPr/>
          <p:nvPr/>
        </p:nvSpPr>
        <p:spPr>
          <a:xfrm rot="5400000">
            <a:off x="6717868" y="1209855"/>
            <a:ext cx="1211202" cy="2820215"/>
          </a:xfrm>
          <a:prstGeom prst="homePlate">
            <a:avLst>
              <a:gd name="adj" fmla="val 2445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Magnetic </a:t>
            </a:r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field change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5" name="Pentagon 14"/>
          <p:cNvSpPr/>
          <p:nvPr/>
        </p:nvSpPr>
        <p:spPr>
          <a:xfrm rot="5400000">
            <a:off x="6759299" y="2417214"/>
            <a:ext cx="1128335" cy="2820215"/>
          </a:xfrm>
          <a:prstGeom prst="homePlate">
            <a:avLst>
              <a:gd name="adj" fmla="val 2931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Coupling losses (Heat</a:t>
            </a:r>
            <a:r>
              <a:rPr lang="en-GB" sz="24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)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915747" y="5467698"/>
            <a:ext cx="2856435" cy="680075"/>
          </a:xfrm>
          <a:prstGeom prst="roundRect">
            <a:avLst/>
          </a:prstGeom>
          <a:solidFill>
            <a:srgbClr val="FFCCCC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  <a:latin typeface="+mj-lt"/>
                <a:cs typeface="Times New Roman" pitchFamily="18" charset="0"/>
              </a:rPr>
              <a:t>QUENCH</a:t>
            </a:r>
            <a:endParaRPr lang="en-US" sz="28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7" name="Pentagon 16"/>
          <p:cNvSpPr/>
          <p:nvPr/>
        </p:nvSpPr>
        <p:spPr>
          <a:xfrm rot="5400000">
            <a:off x="6822954" y="3519486"/>
            <a:ext cx="1001029" cy="2820215"/>
          </a:xfrm>
          <a:prstGeom prst="homePlate">
            <a:avLst>
              <a:gd name="adj" fmla="val 1862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400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Temperature rise</a:t>
            </a:r>
            <a:endParaRPr lang="en-US" sz="2400" dirty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70527"/>
            <a:ext cx="4896544" cy="5581309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19" name="Straight Connector 18"/>
          <p:cNvCxnSpPr/>
          <p:nvPr/>
        </p:nvCxnSpPr>
        <p:spPr>
          <a:xfrm flipV="1">
            <a:off x="2882544" y="5949280"/>
            <a:ext cx="1977488" cy="1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395536" y="5932150"/>
            <a:ext cx="89791" cy="952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Lightning Bolt 20"/>
          <p:cNvSpPr/>
          <p:nvPr/>
        </p:nvSpPr>
        <p:spPr>
          <a:xfrm flipH="1">
            <a:off x="1494389" y="5382419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sp>
        <p:nvSpPr>
          <p:cNvPr id="22" name="Lightning Bolt 21"/>
          <p:cNvSpPr/>
          <p:nvPr/>
        </p:nvSpPr>
        <p:spPr>
          <a:xfrm flipH="1">
            <a:off x="4302701" y="5454427"/>
            <a:ext cx="413314" cy="422845"/>
          </a:xfrm>
          <a:prstGeom prst="lightningBolt">
            <a:avLst/>
          </a:prstGeom>
          <a:solidFill>
            <a:srgbClr val="FFFF0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+mj-lt"/>
            </a:endParaRPr>
          </a:p>
        </p:txBody>
      </p:sp>
      <p:pic>
        <p:nvPicPr>
          <p:cNvPr id="23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228" y="5380579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3054132" y="5390145"/>
            <a:ext cx="725779" cy="287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/>
        </p:nvCxnSpPr>
        <p:spPr>
          <a:xfrm flipH="1">
            <a:off x="2299810" y="2933690"/>
            <a:ext cx="1" cy="3159606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ircular Arrow 25"/>
          <p:cNvSpPr/>
          <p:nvPr/>
        </p:nvSpPr>
        <p:spPr>
          <a:xfrm flipH="1">
            <a:off x="562304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7" name="Circular Arrow 26"/>
          <p:cNvSpPr/>
          <p:nvPr/>
        </p:nvSpPr>
        <p:spPr>
          <a:xfrm flipH="1">
            <a:off x="936056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8" name="Circular Arrow 27"/>
          <p:cNvSpPr/>
          <p:nvPr/>
        </p:nvSpPr>
        <p:spPr>
          <a:xfrm flipH="1">
            <a:off x="1287814" y="5803186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9" name="Circular Arrow 28"/>
          <p:cNvSpPr/>
          <p:nvPr/>
        </p:nvSpPr>
        <p:spPr>
          <a:xfrm>
            <a:off x="3010576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0" name="Circular Arrow 29"/>
          <p:cNvSpPr/>
          <p:nvPr/>
        </p:nvSpPr>
        <p:spPr>
          <a:xfrm>
            <a:off x="3384328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1" name="Circular Arrow 30"/>
          <p:cNvSpPr/>
          <p:nvPr/>
        </p:nvSpPr>
        <p:spPr>
          <a:xfrm>
            <a:off x="3736086" y="5769720"/>
            <a:ext cx="619890" cy="619890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pic>
        <p:nvPicPr>
          <p:cNvPr id="3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07560" y="4368913"/>
            <a:ext cx="952106" cy="48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2897" y="5295976"/>
            <a:ext cx="555452" cy="135187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5297" y="5308723"/>
            <a:ext cx="555452" cy="135187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6508" y="5308723"/>
            <a:ext cx="555452" cy="135187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32266" y="5308723"/>
            <a:ext cx="555452" cy="135187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88250" y="5308723"/>
            <a:ext cx="555452" cy="135187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4234" y="5308723"/>
            <a:ext cx="555452" cy="1351870"/>
          </a:xfrm>
          <a:prstGeom prst="rect">
            <a:avLst/>
          </a:prstGeom>
        </p:spPr>
      </p:pic>
      <p:sp>
        <p:nvSpPr>
          <p:cNvPr id="40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components 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79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83382" y="884375"/>
            <a:ext cx="846083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Manufactured and successfully tested the first two versions of CLIQ units (2015-2017). The third version, intended to be the final version, under development.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tx1">
                  <a:lumMod val="60000"/>
                  <a:lumOff val="40000"/>
                </a:schemeClr>
              </a:solidFill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Three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CLIQ </a:t>
            </a: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v1 units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tested on an LHC main </a:t>
            </a: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dipole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within the HL-LHC </a:t>
            </a: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program (2015-2017).</a:t>
            </a:r>
            <a:endParaRPr lang="en-US" b="1" dirty="0">
              <a:solidFill>
                <a:schemeClr val="tx1">
                  <a:lumMod val="60000"/>
                  <a:lumOff val="40000"/>
                </a:schemeClr>
              </a:solidFill>
              <a:cs typeface="Times New Roman" pitchFamily="18" charset="0"/>
            </a:endParaRPr>
          </a:p>
          <a:p>
            <a:endParaRPr lang="en-US" dirty="0"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Three CLIQ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v2 units successfully qualified </a:t>
            </a: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(2017) and ready to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be used in an extensive R&amp;D program at the SM18 test facilities at </a:t>
            </a: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CERN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. Five CLIQ v2 units to be manufactured by the industry.</a:t>
            </a:r>
          </a:p>
          <a:p>
            <a:endParaRPr lang="en-US" dirty="0"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A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further optimization of parameters is expected in the following months. CLIQ v3 prototype to be manufactured at </a:t>
            </a: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CERN.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1">
                  <a:lumMod val="60000"/>
                  <a:lumOff val="40000"/>
                </a:schemeClr>
              </a:solidFill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CLIQ v3 is intended to protect the LHC inner triplet magnets following their installation in </a:t>
            </a: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2024-25.</a:t>
            </a:r>
            <a:endParaRPr lang="en-US" b="1" dirty="0">
              <a:solidFill>
                <a:schemeClr val="tx1">
                  <a:lumMod val="60000"/>
                  <a:lumOff val="40000"/>
                </a:schemeClr>
              </a:solidFill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8981" y="87796"/>
            <a:ext cx="857523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Introduction</a:t>
            </a:r>
            <a:endParaRPr lang="en-GB" sz="3600" dirty="0"/>
          </a:p>
        </p:txBody>
      </p:sp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components redundancy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982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83382" y="1281103"/>
            <a:ext cx="8460833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Goal: </a:t>
            </a:r>
            <a:r>
              <a:rPr lang="en-GB" dirty="0" smtClean="0"/>
              <a:t>To assess </a:t>
            </a:r>
            <a:r>
              <a:rPr lang="en-GB" dirty="0"/>
              <a:t>the </a:t>
            </a:r>
            <a:r>
              <a:rPr lang="en-GB" b="1" dirty="0"/>
              <a:t>appropriate level of redundancy </a:t>
            </a:r>
            <a:r>
              <a:rPr lang="en-GB" dirty="0"/>
              <a:t>of the internal CLIQ components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Assessment of the failure rates and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failure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modes of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the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CLIQ components:</a:t>
            </a:r>
          </a:p>
          <a:p>
            <a:r>
              <a:rPr lang="en-US" sz="1600" dirty="0" smtClean="0">
                <a:cs typeface="Times New Roman" pitchFamily="18" charset="0"/>
              </a:rPr>
              <a:t>Using datasheets</a:t>
            </a:r>
            <a:r>
              <a:rPr lang="en-US" sz="1600" dirty="0">
                <a:cs typeface="Times New Roman" pitchFamily="18" charset="0"/>
              </a:rPr>
              <a:t>, inputs from experts, and Isograph Reliability Workbench (MIL-HDBK)</a:t>
            </a:r>
          </a:p>
          <a:p>
            <a:endParaRPr lang="en-US" dirty="0" smtClean="0"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Identify the safety critical failure scenarios and analyze the combinations of failures leading to them: </a:t>
            </a:r>
          </a:p>
          <a:p>
            <a:r>
              <a:rPr lang="en-US" sz="1600" dirty="0" smtClean="0">
                <a:cs typeface="Times New Roman" pitchFamily="18" charset="0"/>
              </a:rPr>
              <a:t>Inputs from previous failure scenarios studies of different CLIQ systems.</a:t>
            </a:r>
          </a:p>
          <a:p>
            <a:endParaRPr lang="en-US" dirty="0"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Study possible components redundancy to minimize the risk</a:t>
            </a:r>
          </a:p>
          <a:p>
            <a:endParaRPr lang="en-US" dirty="0">
              <a:cs typeface="Times New Roman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  <a:cs typeface="Times New Roman" pitchFamily="18" charset="0"/>
              </a:rPr>
              <a:t>Calculation of failure rates depending on redundancy level of CLIQ components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68981" y="87796"/>
            <a:ext cx="8575234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CLIQ failure rate study</a:t>
            </a:r>
            <a:endParaRPr lang="en-GB" sz="3600" dirty="0"/>
          </a:p>
        </p:txBody>
      </p:sp>
      <p:pic>
        <p:nvPicPr>
          <p:cNvPr id="9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components redundancy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90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pl-PL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206" y="1043894"/>
            <a:ext cx="7798746" cy="5161679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>
          <a:xfrm>
            <a:off x="5663416" y="1583254"/>
            <a:ext cx="2026235" cy="504646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itle 4"/>
          <p:cNvSpPr txBox="1">
            <a:spLocks/>
          </p:cNvSpPr>
          <p:nvPr/>
        </p:nvSpPr>
        <p:spPr>
          <a:xfrm>
            <a:off x="5429811" y="1632684"/>
            <a:ext cx="2441233" cy="455216"/>
          </a:xfrm>
          <a:prstGeom prst="rect">
            <a:avLst/>
          </a:prstGeom>
        </p:spPr>
        <p:txBody>
          <a:bodyPr vert="horz" lIns="45720" rIns="45720" anchor="ctr">
            <a:normAutofit fontScale="4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Trigger card </a:t>
            </a:r>
          </a:p>
          <a:p>
            <a:pPr algn="ctr"/>
            <a:r>
              <a:rPr lang="en-US" sz="3000" dirty="0" smtClean="0"/>
              <a:t>Redundant circuit</a:t>
            </a:r>
            <a:endParaRPr lang="en-GB" sz="3000" dirty="0"/>
          </a:p>
        </p:txBody>
      </p:sp>
      <p:sp>
        <p:nvSpPr>
          <p:cNvPr id="24" name="Rounded Rectangle 23"/>
          <p:cNvSpPr/>
          <p:nvPr/>
        </p:nvSpPr>
        <p:spPr>
          <a:xfrm>
            <a:off x="2159794" y="2746262"/>
            <a:ext cx="1939667" cy="440410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itle 4"/>
          <p:cNvSpPr txBox="1">
            <a:spLocks/>
          </p:cNvSpPr>
          <p:nvPr/>
        </p:nvSpPr>
        <p:spPr>
          <a:xfrm>
            <a:off x="2012817" y="2817733"/>
            <a:ext cx="2242741" cy="334182"/>
          </a:xfrm>
          <a:prstGeom prst="rect">
            <a:avLst/>
          </a:prstGeom>
        </p:spPr>
        <p:txBody>
          <a:bodyPr vert="horz" lIns="45720" rIns="45720" anchor="ctr">
            <a:normAutofit fontScale="47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Capacitor charger 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2043370" y="4961027"/>
            <a:ext cx="1998188" cy="504646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itle 4"/>
          <p:cNvSpPr txBox="1">
            <a:spLocks/>
          </p:cNvSpPr>
          <p:nvPr/>
        </p:nvSpPr>
        <p:spPr>
          <a:xfrm>
            <a:off x="1809764" y="5010457"/>
            <a:ext cx="2441233" cy="455216"/>
          </a:xfrm>
          <a:prstGeom prst="rect">
            <a:avLst/>
          </a:prstGeom>
        </p:spPr>
        <p:txBody>
          <a:bodyPr vert="horz" lIns="45720" rIns="45720" anchor="ctr">
            <a:normAutofit fontScale="4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Capacitor bank </a:t>
            </a:r>
          </a:p>
          <a:p>
            <a:pPr algn="ctr"/>
            <a:r>
              <a:rPr lang="en-US" sz="3000" dirty="0" smtClean="0"/>
              <a:t>(1,2 parallel/series,4?)</a:t>
            </a:r>
            <a:endParaRPr lang="en-GB" sz="3000" dirty="0"/>
          </a:p>
        </p:txBody>
      </p:sp>
      <p:sp>
        <p:nvSpPr>
          <p:cNvPr id="28" name="Rounded Rectangle 27"/>
          <p:cNvSpPr/>
          <p:nvPr/>
        </p:nvSpPr>
        <p:spPr>
          <a:xfrm>
            <a:off x="5939686" y="5010457"/>
            <a:ext cx="1985328" cy="504646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itle 4"/>
          <p:cNvSpPr txBox="1">
            <a:spLocks/>
          </p:cNvSpPr>
          <p:nvPr/>
        </p:nvSpPr>
        <p:spPr>
          <a:xfrm>
            <a:off x="5706080" y="5059887"/>
            <a:ext cx="2441233" cy="455216"/>
          </a:xfrm>
          <a:prstGeom prst="rect">
            <a:avLst/>
          </a:prstGeom>
        </p:spPr>
        <p:txBody>
          <a:bodyPr vert="horz" lIns="45720" rIns="45720" anchor="ctr">
            <a:normAutofit fontScale="4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Bi-directional </a:t>
            </a:r>
            <a:r>
              <a:rPr lang="en-US" sz="3600" dirty="0" err="1" smtClean="0"/>
              <a:t>thyristor</a:t>
            </a:r>
            <a:r>
              <a:rPr lang="en-US" sz="3600" dirty="0" smtClean="0"/>
              <a:t> </a:t>
            </a:r>
          </a:p>
          <a:p>
            <a:pPr algn="ctr"/>
            <a:r>
              <a:rPr lang="en-US" sz="3000" dirty="0" smtClean="0"/>
              <a:t>Redundant </a:t>
            </a:r>
            <a:r>
              <a:rPr lang="en-US" sz="3000" dirty="0" err="1" smtClean="0"/>
              <a:t>thyristor</a:t>
            </a:r>
            <a:endParaRPr lang="en-GB" sz="3000" dirty="0"/>
          </a:p>
        </p:txBody>
      </p:sp>
      <p:sp>
        <p:nvSpPr>
          <p:cNvPr id="30" name="Rounded Rectangle 29"/>
          <p:cNvSpPr/>
          <p:nvPr/>
        </p:nvSpPr>
        <p:spPr>
          <a:xfrm>
            <a:off x="5706080" y="2876299"/>
            <a:ext cx="1983571" cy="504646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itle 4"/>
          <p:cNvSpPr txBox="1">
            <a:spLocks/>
          </p:cNvSpPr>
          <p:nvPr/>
        </p:nvSpPr>
        <p:spPr>
          <a:xfrm>
            <a:off x="5472475" y="2925729"/>
            <a:ext cx="2441233" cy="455216"/>
          </a:xfrm>
          <a:prstGeom prst="rect">
            <a:avLst/>
          </a:prstGeom>
        </p:spPr>
        <p:txBody>
          <a:bodyPr vert="horz" lIns="45720" rIns="45720" anchor="ctr">
            <a:normAutofit fontScale="4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 smtClean="0"/>
              <a:t>Pulse transformer </a:t>
            </a:r>
          </a:p>
          <a:p>
            <a:pPr algn="ctr"/>
            <a:r>
              <a:rPr lang="en-US" sz="3000" dirty="0" smtClean="0"/>
              <a:t>Redundant transformer</a:t>
            </a:r>
            <a:endParaRPr lang="en-GB" sz="3000" dirty="0"/>
          </a:p>
        </p:txBody>
      </p:sp>
      <p:sp>
        <p:nvSpPr>
          <p:cNvPr id="32" name="Rounded Rectangle 31"/>
          <p:cNvSpPr/>
          <p:nvPr/>
        </p:nvSpPr>
        <p:spPr>
          <a:xfrm>
            <a:off x="3473566" y="1097992"/>
            <a:ext cx="1956244" cy="504646"/>
          </a:xfrm>
          <a:prstGeom prst="roundRect">
            <a:avLst/>
          </a:prstGeom>
          <a:solidFill>
            <a:srgbClr val="FF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itle 4"/>
          <p:cNvSpPr txBox="1">
            <a:spLocks/>
          </p:cNvSpPr>
          <p:nvPr/>
        </p:nvSpPr>
        <p:spPr>
          <a:xfrm>
            <a:off x="3239960" y="1147422"/>
            <a:ext cx="2441233" cy="455216"/>
          </a:xfrm>
          <a:prstGeom prst="rect">
            <a:avLst/>
          </a:prstGeom>
        </p:spPr>
        <p:txBody>
          <a:bodyPr vert="horz" lIns="45720" rIns="45720" anchor="ctr">
            <a:normAutofit fontScale="9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dirty="0" smtClean="0"/>
              <a:t>TC power supply</a:t>
            </a:r>
          </a:p>
          <a:p>
            <a:pPr algn="ctr"/>
            <a:r>
              <a:rPr lang="en-US" sz="1300" dirty="0" smtClean="0"/>
              <a:t>Redundant power supply 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-186654" y="284385"/>
            <a:ext cx="9506465" cy="691322"/>
          </a:xfrm>
          <a:prstGeom prst="rect">
            <a:avLst/>
          </a:prstGeom>
        </p:spPr>
        <p:txBody>
          <a:bodyPr vert="horz" lIns="45720" rIns="45720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ircuit schematic of the CLIQ v2 unit</a:t>
            </a:r>
            <a:endParaRPr lang="en-GB" sz="2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7206" y="5947226"/>
            <a:ext cx="358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Courtesy of Joaquim Mourao</a:t>
            </a: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444333" y="59630"/>
            <a:ext cx="82424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CLIQ </a:t>
            </a:r>
            <a:r>
              <a:rPr lang="en-US" sz="3200" dirty="0"/>
              <a:t>failure rate study</a:t>
            </a:r>
            <a:endParaRPr lang="en-GB" sz="3100" dirty="0"/>
          </a:p>
        </p:txBody>
      </p:sp>
      <p:sp>
        <p:nvSpPr>
          <p:cNvPr id="36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components 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9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22" name="Oval 12"/>
          <p:cNvSpPr/>
          <p:nvPr/>
        </p:nvSpPr>
        <p:spPr>
          <a:xfrm>
            <a:off x="5472475" y="1232452"/>
            <a:ext cx="2398569" cy="151380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4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/>
      <p:bldP spid="24" grpId="0" animBg="1"/>
      <p:bldP spid="25" grpId="0"/>
      <p:bldP spid="26" grpId="0" animBg="1"/>
      <p:bldP spid="27" grpId="0"/>
      <p:bldP spid="28" grpId="0" animBg="1"/>
      <p:bldP spid="29" grpId="0"/>
      <p:bldP spid="30" grpId="0" animBg="1"/>
      <p:bldP spid="31" grpId="0"/>
      <p:bldP spid="32" grpId="0" animBg="1"/>
      <p:bldP spid="33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34" y="429942"/>
            <a:ext cx="8682493" cy="714981"/>
          </a:xfrm>
        </p:spPr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Example of calculation of components failure rates: </a:t>
            </a: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trigger </a:t>
            </a: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card</a:t>
            </a:r>
            <a:endParaRPr lang="en-GB" sz="2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395" y="1099758"/>
            <a:ext cx="6903572" cy="4881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978" y="5739616"/>
            <a:ext cx="358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Courtesy of Joaquim Mourao</a:t>
            </a:r>
            <a:endParaRPr lang="en-GB" sz="1400" dirty="0"/>
          </a:p>
        </p:txBody>
      </p:sp>
      <p:sp>
        <p:nvSpPr>
          <p:cNvPr id="13" name="Oval 12"/>
          <p:cNvSpPr/>
          <p:nvPr/>
        </p:nvSpPr>
        <p:spPr>
          <a:xfrm>
            <a:off x="6606746" y="2520277"/>
            <a:ext cx="599979" cy="48656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components redundancy</a:t>
            </a:r>
            <a:endParaRPr lang="en-GB" dirty="0">
              <a:solidFill>
                <a:srgbClr val="0055A0">
                  <a:tint val="75000"/>
                </a:srgbClr>
              </a:solidFill>
            </a:endParaRPr>
          </a:p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A.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4333" y="59630"/>
            <a:ext cx="82424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CLIQ </a:t>
            </a:r>
            <a:r>
              <a:rPr lang="en-US" sz="3200" dirty="0"/>
              <a:t>failure rate study</a:t>
            </a:r>
            <a:endParaRPr lang="en-GB" sz="3100" dirty="0"/>
          </a:p>
        </p:txBody>
      </p:sp>
    </p:spTree>
    <p:extLst>
      <p:ext uri="{BB962C8B-B14F-4D97-AF65-F5344CB8AC3E}">
        <p14:creationId xmlns:p14="http://schemas.microsoft.com/office/powerpoint/2010/main" val="14382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1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120" y="6157584"/>
            <a:ext cx="1452783" cy="700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1259"/>
            <a:ext cx="9144000" cy="24387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13" y="3172223"/>
            <a:ext cx="3272834" cy="28529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785" y="1342777"/>
            <a:ext cx="3378984" cy="431734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8216" y="1675270"/>
            <a:ext cx="3347098" cy="443885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860" y="2044739"/>
            <a:ext cx="3348904" cy="4310378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91123" y="511372"/>
            <a:ext cx="8561754" cy="714981"/>
          </a:xfrm>
        </p:spPr>
        <p:txBody>
          <a:bodyPr>
            <a:noAutofit/>
          </a:bodyPr>
          <a:lstStyle/>
          <a:p>
            <a:pPr algn="ctr"/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alculation of failure rates with </a:t>
            </a:r>
            <a:r>
              <a:rPr lang="en-US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Isograph Reliability </a:t>
            </a:r>
            <a:r>
              <a:rPr lang="en-US" sz="22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Workbench (MIL-HDBK-217F)</a:t>
            </a:r>
            <a:endParaRPr lang="en-GB" sz="22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Footer Placeholder 2"/>
          <p:cNvSpPr txBox="1">
            <a:spLocks/>
          </p:cNvSpPr>
          <p:nvPr/>
        </p:nvSpPr>
        <p:spPr>
          <a:xfrm>
            <a:off x="4478216" y="6370870"/>
            <a:ext cx="387946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CLIQ 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components redundancy</a:t>
            </a:r>
          </a:p>
          <a:p>
            <a:r>
              <a:rPr lang="en-GB" dirty="0" smtClean="0">
                <a:solidFill>
                  <a:srgbClr val="0055A0">
                    <a:tint val="75000"/>
                  </a:srgbClr>
                </a:solidFill>
              </a:rPr>
              <a:t>A</a:t>
            </a:r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. Fernandez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GB" dirty="0">
                <a:solidFill>
                  <a:srgbClr val="0055A0">
                    <a:tint val="75000"/>
                  </a:srgbClr>
                </a:solidFill>
              </a:rPr>
              <a:t>14/03/2018</a:t>
            </a:r>
            <a:endParaRPr lang="pl-PL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4333" y="59630"/>
            <a:ext cx="82424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CLIQ </a:t>
            </a:r>
            <a:r>
              <a:rPr lang="en-US" sz="3200" dirty="0"/>
              <a:t>failure rate study</a:t>
            </a:r>
            <a:endParaRPr lang="en-GB" sz="3100" dirty="0"/>
          </a:p>
        </p:txBody>
      </p:sp>
    </p:spTree>
    <p:extLst>
      <p:ext uri="{BB962C8B-B14F-4D97-AF65-F5344CB8AC3E}">
        <p14:creationId xmlns:p14="http://schemas.microsoft.com/office/powerpoint/2010/main" val="181940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61627</TotalTime>
  <Words>1302</Words>
  <Application>Microsoft Office PowerPoint</Application>
  <PresentationFormat>Presentación en pantalla (4:3)</PresentationFormat>
  <Paragraphs>226</Paragraphs>
  <Slides>17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CERNCorporate4-3</vt:lpstr>
      <vt:lpstr>Presentación de PowerPoint</vt:lpstr>
      <vt:lpstr>CLIQ components redundancy </vt:lpstr>
      <vt:lpstr>Presentación de PowerPoint</vt:lpstr>
      <vt:lpstr>CLIQ (Coupling-Loss Induced Quench)</vt:lpstr>
      <vt:lpstr>Introduction</vt:lpstr>
      <vt:lpstr>CLIQ failure rate study</vt:lpstr>
      <vt:lpstr>Presentación de PowerPoint</vt:lpstr>
      <vt:lpstr>Example of calculation of components failure rates: trigger card</vt:lpstr>
      <vt:lpstr>Calculation of failure rates with Isograph Reliability Workbench (MIL-HDBK-217F)</vt:lpstr>
      <vt:lpstr>Presentación de PowerPoint</vt:lpstr>
      <vt:lpstr>Thyristors, straight Vs. cross connection</vt:lpstr>
      <vt:lpstr>Presentación de PowerPoint</vt:lpstr>
      <vt:lpstr>Total CLIQ failure rate and price depending on redundancy level</vt:lpstr>
      <vt:lpstr>Capacitor bank configuration</vt:lpstr>
      <vt:lpstr>Conclusions</vt:lpstr>
      <vt:lpstr>Annex</vt:lpstr>
      <vt:lpstr>Safety first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alejandro.fernandez.navarro@cern.ch</dc:creator>
  <cp:lastModifiedBy>aceler12</cp:lastModifiedBy>
  <cp:revision>867</cp:revision>
  <dcterms:created xsi:type="dcterms:W3CDTF">2015-09-15T10:10:55Z</dcterms:created>
  <dcterms:modified xsi:type="dcterms:W3CDTF">2018-03-13T09:10:01Z</dcterms:modified>
</cp:coreProperties>
</file>