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28"/>
  </p:notesMasterIdLst>
  <p:sldIdLst>
    <p:sldId id="256" r:id="rId3"/>
    <p:sldId id="288" r:id="rId4"/>
    <p:sldId id="431" r:id="rId5"/>
    <p:sldId id="430" r:id="rId6"/>
    <p:sldId id="451" r:id="rId7"/>
    <p:sldId id="441" r:id="rId8"/>
    <p:sldId id="442" r:id="rId9"/>
    <p:sldId id="443" r:id="rId10"/>
    <p:sldId id="444" r:id="rId11"/>
    <p:sldId id="445" r:id="rId12"/>
    <p:sldId id="446" r:id="rId13"/>
    <p:sldId id="447" r:id="rId14"/>
    <p:sldId id="448" r:id="rId15"/>
    <p:sldId id="449" r:id="rId16"/>
    <p:sldId id="450" r:id="rId17"/>
    <p:sldId id="440" r:id="rId18"/>
    <p:sldId id="426" r:id="rId19"/>
    <p:sldId id="377" r:id="rId20"/>
    <p:sldId id="404" r:id="rId21"/>
    <p:sldId id="418" r:id="rId22"/>
    <p:sldId id="419" r:id="rId23"/>
    <p:sldId id="425" r:id="rId24"/>
    <p:sldId id="417" r:id="rId25"/>
    <p:sldId id="421" r:id="rId26"/>
    <p:sldId id="25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6" autoAdjust="0"/>
    <p:restoredTop sz="94601" autoAdjust="0"/>
  </p:normalViewPr>
  <p:slideViewPr>
    <p:cSldViewPr snapToGrid="0" snapToObjects="1">
      <p:cViewPr varScale="1">
        <p:scale>
          <a:sx n="135" d="100"/>
          <a:sy n="135" d="100"/>
        </p:scale>
        <p:origin x="129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7565" y="839816"/>
            <a:ext cx="4732675" cy="339241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565" y="4575689"/>
            <a:ext cx="6297222" cy="21457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89575" y="311085"/>
            <a:ext cx="4737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 A are completed, 600 A almost completed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60947" y="2351355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MP3 to sign</a:t>
            </a:r>
            <a:endParaRPr lang="en-US" dirty="0"/>
          </a:p>
        </p:txBody>
      </p:sp>
      <p:sp>
        <p:nvSpPr>
          <p:cNvPr id="11" name="Right Brace 10"/>
          <p:cNvSpPr/>
          <p:nvPr/>
        </p:nvSpPr>
        <p:spPr>
          <a:xfrm>
            <a:off x="6260240" y="839816"/>
            <a:ext cx="451645" cy="339241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22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02399"/>
            <a:ext cx="8226425" cy="42548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93410" y="2403831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EPC and MP3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94978" y="287674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EPC and MP3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434017" y="981278"/>
            <a:ext cx="3147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Undulators</a:t>
            </a:r>
            <a:r>
              <a:rPr lang="en-US" dirty="0" smtClean="0"/>
              <a:t>: problem with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80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00773"/>
            <a:ext cx="8226425" cy="425806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4858" y="242920"/>
            <a:ext cx="5140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Phase 1 </a:t>
            </a:r>
            <a:r>
              <a:rPr lang="en-US" dirty="0" smtClean="0"/>
              <a:t>almost completed</a:t>
            </a:r>
          </a:p>
          <a:p>
            <a:endParaRPr lang="en-US" dirty="0" smtClean="0"/>
          </a:p>
          <a:p>
            <a:r>
              <a:rPr lang="en-US" dirty="0" smtClean="0"/>
              <a:t>RU.R4: </a:t>
            </a:r>
            <a:r>
              <a:rPr lang="en-US" dirty="0"/>
              <a:t>problem with QPS </a:t>
            </a:r>
            <a:r>
              <a:rPr lang="en-US" dirty="0" smtClean="0"/>
              <a:t>PM; repeated </a:t>
            </a:r>
            <a:r>
              <a:rPr lang="en-US" dirty="0"/>
              <a:t>with QPS board fixed and it worked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92272" y="380842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PIC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92272" y="521459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PIC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72899" y="288460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EPC+MP3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72899" y="335044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EPC+MP3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13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A45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21601"/>
            <a:ext cx="8226425" cy="441641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9258" y="245094"/>
            <a:ext cx="35062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Phase 1 almost completed</a:t>
            </a:r>
          </a:p>
          <a:p>
            <a:r>
              <a:rPr lang="en-US" dirty="0" smtClean="0"/>
              <a:t>60 A and 120 A completed</a:t>
            </a:r>
          </a:p>
          <a:p>
            <a:r>
              <a:rPr lang="en-US" dirty="0" smtClean="0"/>
              <a:t>600 A: last test missing for 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37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8961" y="1066800"/>
            <a:ext cx="6782902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57360" y="23755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EPC+MP3</a:t>
            </a:r>
            <a:endParaRPr lang="en-US"/>
          </a:p>
        </p:txBody>
      </p:sp>
      <p:sp>
        <p:nvSpPr>
          <p:cNvPr id="9" name="Right Brace 8"/>
          <p:cNvSpPr/>
          <p:nvPr/>
        </p:nvSpPr>
        <p:spPr>
          <a:xfrm>
            <a:off x="5740924" y="1066800"/>
            <a:ext cx="480767" cy="294901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078356" y="409123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78355" y="552567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341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22487"/>
            <a:ext cx="7665077" cy="33679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46824" y="1795084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PIC+MP3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46824" y="2720482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PIC+MP3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558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3467" y="2671638"/>
            <a:ext cx="5398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/>
              <a:t>For the future…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1335352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water calibration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CV requested to carry on a verification campaign on all sectors.</a:t>
            </a:r>
          </a:p>
          <a:p>
            <a:pPr lvl="1"/>
            <a:r>
              <a:rPr lang="en-US" dirty="0" smtClean="0"/>
              <a:t>RB.A45 is presently on water fault (RQD/F. A45 fixed)</a:t>
            </a:r>
          </a:p>
          <a:p>
            <a:pPr lvl="1"/>
            <a:r>
              <a:rPr lang="en-US" dirty="0" smtClean="0"/>
              <a:t>Plan to be agreed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addition, a check will be done per sector, by stopping the pumps feeding the entire sector once all circuits are un-locked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2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/>
              <a:t>main converter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I would like to ask you to foresee a window of about half a day during hardware commissioning for the calibration of all the LHC main dipole and quadrupole and inner triplet converters.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can also be done per sector in which case I would require about ½ hour per sector.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is done by me remotely in coordination with the engineer in charge. It requires the converters to be </a:t>
            </a:r>
            <a:r>
              <a:rPr lang="en-US" sz="1600" b="1" dirty="0"/>
              <a:t>unlock</a:t>
            </a:r>
            <a:r>
              <a:rPr lang="en-US" sz="1600" dirty="0"/>
              <a:t> and </a:t>
            </a:r>
            <a:r>
              <a:rPr lang="en-US" sz="1600" b="1" dirty="0"/>
              <a:t>OFF</a:t>
            </a:r>
            <a:r>
              <a:rPr lang="en-US" sz="1600" dirty="0"/>
              <a:t>, with </a:t>
            </a:r>
            <a:r>
              <a:rPr lang="en-US" sz="1600" b="1" dirty="0"/>
              <a:t>all faults cleared</a:t>
            </a:r>
            <a:r>
              <a:rPr lang="en-US" sz="1600" dirty="0"/>
              <a:t>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The calibration </a:t>
            </a:r>
            <a:r>
              <a:rPr lang="en-US" sz="1600" b="1" dirty="0"/>
              <a:t>simulates a current of 13kA</a:t>
            </a:r>
            <a:r>
              <a:rPr lang="en-US" sz="1600" dirty="0"/>
              <a:t> in the converter so any interlocks that might trip the converter at that current need to be masked. I will let you evaluate when is the best moment to do it, minimizing the impact on commissioning.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Miguel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9051" y="5441108"/>
            <a:ext cx="523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organized possibly at the end of next week!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tests required by 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148" y="5856515"/>
            <a:ext cx="6907696" cy="473970"/>
          </a:xfrm>
        </p:spPr>
        <p:txBody>
          <a:bodyPr/>
          <a:lstStyle/>
          <a:p>
            <a:r>
              <a:rPr lang="en-US" dirty="0" smtClean="0"/>
              <a:t>To be done after circuit commissioning (if time allows)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146" y="942312"/>
            <a:ext cx="6232427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47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7000" y="6066064"/>
            <a:ext cx="1534886" cy="7015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200402" y="4534689"/>
            <a:ext cx="5485100" cy="109762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US" b="1" dirty="0" smtClean="0"/>
              <a:t>Mirko Pojer and Matteo </a:t>
            </a:r>
            <a:r>
              <a:rPr lang="en-US" b="1" dirty="0" err="1" smtClean="0"/>
              <a:t>Solfaroli</a:t>
            </a:r>
            <a:endParaRPr lang="en-US" b="1" dirty="0" smtClean="0"/>
          </a:p>
          <a:p>
            <a:pPr marL="36576" indent="0" algn="r">
              <a:buNone/>
            </a:pPr>
            <a:r>
              <a:rPr lang="en-US" sz="2100" dirty="0" smtClean="0"/>
              <a:t>Beams Department</a:t>
            </a:r>
          </a:p>
          <a:p>
            <a:pPr marL="36576" indent="0" algn="r">
              <a:buNone/>
            </a:pPr>
            <a:r>
              <a:rPr lang="en-US" sz="2100" dirty="0" smtClean="0"/>
              <a:t>Operation Group</a:t>
            </a:r>
          </a:p>
          <a:p>
            <a:pPr marL="36576" indent="0" algn="r">
              <a:buNone/>
            </a:pPr>
            <a:endParaRPr lang="en-US" sz="2600" dirty="0" smtClean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8265984" cy="1826363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Re-commissioning of the superconducting circuits</a:t>
            </a:r>
          </a:p>
          <a:p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Meeting </a:t>
            </a:r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n.5</a:t>
            </a:r>
            <a:endParaRPr lang="en-GB" sz="43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" charset="0"/>
              <a:ea typeface="Copperplate" charset="0"/>
              <a:cs typeface="Copperplate" charset="0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" y="4980214"/>
            <a:ext cx="1787366" cy="178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Specific Powering Tests – High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4698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xmlns="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xmlns="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xmlns="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xmlns="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xmlns="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270972"/>
                  </a:ext>
                </a:extLst>
              </a:tr>
              <a:tr h="92077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Local (30 m) localisation of shorts in RCS.A78B2, RCO.A78B1, RCO.A78B2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the powering tests. </a:t>
                      </a:r>
                      <a:endParaRPr lang="en-GB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</a:t>
                      </a:r>
                      <a:r>
                        <a:rPr lang="en-GB" sz="17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Global (400 m) localisation of short in RCO.A45B1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3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RB circuits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0159264"/>
                  </a:ext>
                </a:extLst>
              </a:tr>
              <a:tr h="64777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4a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Voltage pick-up of the QPS due to current in the bypass diode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Anytime during YETS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&lt;20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5092337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4b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Heater-induced quench on 2 MB’s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08389445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Quench heaters test in S12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YETS, during the QPS IST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6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RQF.A23 and RQD.A78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3333481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61282" y="591067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97974" y="1872343"/>
            <a:ext cx="8970611" cy="1513114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9605" y="3423634"/>
            <a:ext cx="8970611" cy="201511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9605" y="5481370"/>
            <a:ext cx="8970611" cy="463896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27896" y="2086049"/>
            <a:ext cx="312297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Installation being finalized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5543" y="4799811"/>
            <a:ext cx="386767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Remember to do the 500 V and 900 V tests while switching 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Specific Powering Tests – Medium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2941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xmlns="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xmlns="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xmlns="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xmlns="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xmlns="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270972"/>
                  </a:ext>
                </a:extLst>
              </a:tr>
              <a:tr h="69450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7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RQD/F circuits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ROD.A56B1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Internal resistance of 3-6 MB’s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YETS or during powering tests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0159264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10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Investigate degradation of RCBXH/V in</a:t>
                      </a:r>
                      <a:r>
                        <a:rPr lang="en-GB" sz="1600" b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IR1/5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80756" y="578494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74319" y="4399951"/>
            <a:ext cx="861847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Results </a:t>
            </a:r>
            <a:r>
              <a:rPr lang="en-US" sz="140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of investigations priori to YETS: </a:t>
            </a:r>
            <a:endParaRPr lang="en-US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Short could not be reproduced in RCO.A45B1 (only few 100kOhms occasionally visible)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 heater induced quenches performed in S45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Location of increased resistance in ROD identified, segment in question to be bypassed in LS2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None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of the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12 RCBXH/V circuits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showed any visible degradation after having been cycled many times and after having seen quite a bit of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radiation.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Final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conclusions will be made after the powering test in March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2018.</a:t>
            </a:r>
          </a:p>
          <a:p>
            <a:endParaRPr lang="en-US" sz="1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5320" y="1882430"/>
            <a:ext cx="8970611" cy="579416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5319" y="3737985"/>
            <a:ext cx="8970611" cy="479181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85319" y="2570425"/>
            <a:ext cx="8970611" cy="116756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9177" y="3266667"/>
            <a:ext cx="285046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smtClean="0">
                <a:solidFill>
                  <a:srgbClr val="FF0000"/>
                </a:solidFill>
              </a:rPr>
              <a:t>installed in S34</a:t>
            </a:r>
            <a:endParaRPr 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72" y="398259"/>
            <a:ext cx="7234177" cy="4058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27" y="2565675"/>
            <a:ext cx="7315200" cy="4111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182756" y="233493"/>
            <a:ext cx="380802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Powering at high current for RQ5.R2 and RQTF.A23B1 should be done only after informing Ernesto de </a:t>
            </a:r>
            <a:r>
              <a:rPr lang="en-US" dirty="0" err="1" smtClean="0">
                <a:solidFill>
                  <a:srgbClr val="FF0000"/>
                </a:solidFill>
              </a:rPr>
              <a:t>Matteis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97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Conical connection check in UA27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Following the problem with the conical connection after LS1, MPE would like to repeat the conical connection measurements in UA27</a:t>
            </a:r>
          </a:p>
          <a:p>
            <a:pPr lvl="1"/>
            <a:r>
              <a:rPr lang="en-US" dirty="0" smtClean="0"/>
              <a:t>System installed before end of YETS</a:t>
            </a:r>
          </a:p>
          <a:p>
            <a:pPr lvl="1"/>
            <a:r>
              <a:rPr lang="en-US" dirty="0" smtClean="0"/>
              <a:t>Measurements parasitically done</a:t>
            </a:r>
          </a:p>
          <a:p>
            <a:pPr lvl="1"/>
            <a:r>
              <a:rPr lang="en-US" dirty="0" smtClean="0"/>
              <a:t>System to be </a:t>
            </a:r>
            <a:r>
              <a:rPr lang="en-US" dirty="0"/>
              <a:t>r</a:t>
            </a:r>
            <a:r>
              <a:rPr lang="en-US" dirty="0" smtClean="0"/>
              <a:t>emoved at the end of commissioning (condemnation required)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magnets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5137230"/>
          </a:xfrm>
        </p:spPr>
        <p:txBody>
          <a:bodyPr>
            <a:normAutofit/>
          </a:bodyPr>
          <a:lstStyle/>
          <a:p>
            <a:r>
              <a:rPr lang="en-US" dirty="0" smtClean="0"/>
              <a:t>Tests under the responsibility of P. Schwarz (MSC) and H. </a:t>
            </a:r>
            <a:r>
              <a:rPr lang="en-US" dirty="0" err="1" smtClean="0"/>
              <a:t>Thiesen</a:t>
            </a:r>
            <a:endParaRPr lang="en-US" dirty="0" smtClean="0"/>
          </a:p>
          <a:p>
            <a:r>
              <a:rPr lang="en-US" dirty="0" smtClean="0"/>
              <a:t>OP support to power the circuits </a:t>
            </a:r>
          </a:p>
          <a:p>
            <a:r>
              <a:rPr lang="en-US" dirty="0" smtClean="0"/>
              <a:t>All circuits were checked for water faults</a:t>
            </a:r>
          </a:p>
          <a:p>
            <a:r>
              <a:rPr lang="en-US" dirty="0" smtClean="0"/>
              <a:t>The problem with the failing converters of Monday has been identified: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LSA database there </a:t>
            </a:r>
            <a:r>
              <a:rPr lang="en-US" dirty="0" smtClean="0"/>
              <a:t>was </a:t>
            </a:r>
            <a:r>
              <a:rPr lang="en-US" dirty="0"/>
              <a:t>no value defined for the acceleration of the 4 RPADO </a:t>
            </a:r>
            <a:r>
              <a:rPr lang="en-US" dirty="0" smtClean="0"/>
              <a:t>converters! Now fixed</a:t>
            </a:r>
          </a:p>
          <a:p>
            <a:r>
              <a:rPr lang="en-US" dirty="0" smtClean="0"/>
              <a:t>Another problem was identified: </a:t>
            </a:r>
            <a:r>
              <a:rPr lang="en-US" b="1" dirty="0" smtClean="0"/>
              <a:t>many circuits were in simulation, together with many circuits in different sectors</a:t>
            </a:r>
            <a:r>
              <a:rPr lang="en-US" dirty="0" smtClean="0"/>
              <a:t>!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The affected circuits have been tested over night without any issue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14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1274" y="1660737"/>
            <a:ext cx="393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Thank you for the attention!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1028" y="659874"/>
            <a:ext cx="3950226" cy="6115972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IT.R1</a:t>
            </a:r>
            <a:endParaRPr lang="en-US" sz="1400" dirty="0" smtClean="0"/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OK to switch ON QHPS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LR1</a:t>
            </a:r>
            <a:endParaRPr lang="en-US" sz="1400" dirty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A12</a:t>
            </a:r>
            <a:endParaRPr lang="en-US" sz="1400" dirty="0" smtClean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</a:t>
            </a:r>
            <a:r>
              <a:rPr lang="en-US" sz="1200" dirty="0" smtClean="0">
                <a:solidFill>
                  <a:srgbClr val="FF0000"/>
                </a:solidFill>
              </a:rPr>
              <a:t>ON remaining QHPS in 2L</a:t>
            </a:r>
            <a:endParaRPr lang="en-US" sz="1200" dirty="0" smtClean="0"/>
          </a:p>
          <a:p>
            <a:r>
              <a:rPr lang="en-US" sz="1400" dirty="0" smtClean="0"/>
              <a:t>ML2 </a:t>
            </a:r>
            <a:r>
              <a:rPr lang="en-US" sz="1400" dirty="0"/>
              <a:t>and IT.L2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remaining </a:t>
            </a:r>
            <a:r>
              <a:rPr lang="en-US" sz="1200" dirty="0" smtClean="0">
                <a:solidFill>
                  <a:srgbClr val="FF0000"/>
                </a:solidFill>
              </a:rPr>
              <a:t>QHPS</a:t>
            </a:r>
            <a:endParaRPr lang="en-US" sz="1200" dirty="0"/>
          </a:p>
          <a:p>
            <a:r>
              <a:rPr lang="en-US" sz="1400" dirty="0" smtClean="0"/>
              <a:t>IT.R2 </a:t>
            </a:r>
            <a:r>
              <a:rPr lang="en-US" sz="1400" dirty="0" smtClean="0"/>
              <a:t>and MR2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remaining QHPS</a:t>
            </a:r>
            <a:endParaRPr lang="en-US" sz="1200" dirty="0" smtClean="0"/>
          </a:p>
          <a:p>
            <a:r>
              <a:rPr lang="en-US" sz="1400" dirty="0" smtClean="0"/>
              <a:t>A23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/>
              <a:t>QHPS in 2R not yet ready</a:t>
            </a:r>
            <a:endParaRPr lang="en-US" sz="1200" dirty="0" smtClean="0"/>
          </a:p>
          <a:p>
            <a:r>
              <a:rPr lang="en-US" sz="1400" dirty="0" smtClean="0"/>
              <a:t>A34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  <a:endParaRPr lang="en-US" sz="1200" dirty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ML4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</a:t>
            </a:r>
            <a:r>
              <a:rPr lang="en-US" sz="1200" dirty="0" smtClean="0">
                <a:solidFill>
                  <a:schemeClr val="accent2"/>
                </a:solidFill>
              </a:rPr>
              <a:t>OK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/>
            <a:endParaRPr lang="en-US" sz="1200" dirty="0" smtClean="0"/>
          </a:p>
          <a:p>
            <a:r>
              <a:rPr lang="en-US" sz="1400" dirty="0" smtClean="0"/>
              <a:t>MR4, A45, LL5, IT.L5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QHPS 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3124" y="713874"/>
            <a:ext cx="5077905" cy="6144125"/>
            <a:chOff x="0" y="206612"/>
            <a:chExt cx="5077905" cy="64447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r="95000"/>
            <a:stretch/>
          </p:blipFill>
          <p:spPr>
            <a:xfrm>
              <a:off x="0" y="206612"/>
              <a:ext cx="457200" cy="644477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9467"/>
            <a:stretch/>
          </p:blipFill>
          <p:spPr>
            <a:xfrm>
              <a:off x="457200" y="206612"/>
              <a:ext cx="4620705" cy="6444776"/>
            </a:xfrm>
            <a:prstGeom prst="rect">
              <a:avLst/>
            </a:prstGeom>
          </p:spPr>
        </p:pic>
      </p:grpSp>
      <p:cxnSp>
        <p:nvCxnSpPr>
          <p:cNvPr id="10" name="Straight Connector 9"/>
          <p:cNvCxnSpPr/>
          <p:nvPr/>
        </p:nvCxnSpPr>
        <p:spPr>
          <a:xfrm>
            <a:off x="3773135" y="686875"/>
            <a:ext cx="25867" cy="6198125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05211" y="625235"/>
            <a:ext cx="66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Today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4762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preparation_2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3677" y="1011781"/>
            <a:ext cx="5079079" cy="5432197"/>
            <a:chOff x="4064920" y="206612"/>
            <a:chExt cx="5079079" cy="5432197"/>
          </a:xfrm>
        </p:grpSpPr>
        <p:grpSp>
          <p:nvGrpSpPr>
            <p:cNvPr id="10" name="Group 9"/>
            <p:cNvGrpSpPr/>
            <p:nvPr/>
          </p:nvGrpSpPr>
          <p:grpSpPr>
            <a:xfrm>
              <a:off x="4524864" y="206612"/>
              <a:ext cx="4619135" cy="5432197"/>
              <a:chOff x="4524864" y="206612"/>
              <a:chExt cx="4619135" cy="543219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49485" b="94235"/>
              <a:stretch/>
            </p:blipFill>
            <p:spPr>
              <a:xfrm>
                <a:off x="4524864" y="206612"/>
                <a:ext cx="4619135" cy="371557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/>
              <a:srcRect l="49176" r="721"/>
              <a:stretch/>
            </p:blipFill>
            <p:spPr>
              <a:xfrm>
                <a:off x="4524865" y="578169"/>
                <a:ext cx="4581427" cy="5060640"/>
              </a:xfrm>
              <a:prstGeom prst="rect">
                <a:avLst/>
              </a:prstGeom>
            </p:spPr>
          </p:pic>
        </p:grp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r="94760"/>
            <a:stretch/>
          </p:blipFill>
          <p:spPr>
            <a:xfrm>
              <a:off x="4064920" y="578169"/>
              <a:ext cx="479195" cy="5060640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/>
        </p:nvCxnSpPr>
        <p:spPr>
          <a:xfrm>
            <a:off x="3782562" y="659875"/>
            <a:ext cx="25867" cy="6198125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05211" y="659875"/>
            <a:ext cx="66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Today</a:t>
            </a:r>
            <a:endParaRPr lang="en-US" sz="140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76833" y="992430"/>
            <a:ext cx="3533212" cy="5832809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IT.R5 and LR5</a:t>
            </a:r>
          </a:p>
          <a:p>
            <a:pPr lvl="1"/>
            <a:r>
              <a:rPr lang="en-US" sz="1200" dirty="0"/>
              <a:t>Unlocking on </a:t>
            </a:r>
            <a:r>
              <a:rPr lang="en-US" sz="1200" dirty="0" smtClean="0"/>
              <a:t>Fri.9</a:t>
            </a:r>
            <a:endParaRPr lang="en-US" sz="1200" dirty="0"/>
          </a:p>
          <a:p>
            <a:pPr lvl="1"/>
            <a:r>
              <a:rPr lang="en-US" sz="1200" dirty="0"/>
              <a:t>QHPS on after </a:t>
            </a:r>
            <a:r>
              <a:rPr lang="en-US" sz="1200" dirty="0" smtClean="0"/>
              <a:t>QPS-IST</a:t>
            </a:r>
          </a:p>
          <a:p>
            <a:r>
              <a:rPr lang="en-US" sz="1400" dirty="0" smtClean="0"/>
              <a:t>A56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</a:t>
            </a:r>
            <a:r>
              <a:rPr lang="en-US" sz="1200" dirty="0" smtClean="0">
                <a:solidFill>
                  <a:schemeClr val="accent2"/>
                </a:solidFill>
              </a:rPr>
              <a:t>OK in 6L</a:t>
            </a:r>
            <a:endParaRPr lang="en-US" sz="1200" dirty="0">
              <a:solidFill>
                <a:schemeClr val="accent2"/>
              </a:solidFill>
            </a:endParaRPr>
          </a:p>
          <a:p>
            <a:pPr lvl="1"/>
            <a:r>
              <a:rPr lang="en-US" sz="1200" dirty="0" smtClean="0"/>
              <a:t>Unlocking </a:t>
            </a:r>
            <a:r>
              <a:rPr lang="en-US" sz="1200" dirty="0" smtClean="0"/>
              <a:t>on </a:t>
            </a:r>
            <a:r>
              <a:rPr lang="en-US" sz="1200" dirty="0" smtClean="0"/>
              <a:t>Fri. 9 for 5R</a:t>
            </a:r>
            <a:endParaRPr lang="en-US" sz="1200" dirty="0" smtClean="0"/>
          </a:p>
          <a:p>
            <a:pPr lvl="1"/>
            <a:r>
              <a:rPr lang="en-US" sz="1200" dirty="0" smtClean="0"/>
              <a:t>QHPS on </a:t>
            </a:r>
            <a:r>
              <a:rPr lang="en-US" sz="1200" dirty="0" smtClean="0"/>
              <a:t>after QPS-IST for IPQs</a:t>
            </a:r>
            <a:endParaRPr lang="en-US" sz="1200" dirty="0" smtClean="0"/>
          </a:p>
          <a:p>
            <a:r>
              <a:rPr lang="en-US" sz="1400" dirty="0" smtClean="0"/>
              <a:t>ML6 and MR6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/>
              <a:t>QHPS </a:t>
            </a:r>
            <a:r>
              <a:rPr lang="en-US" sz="1200" dirty="0" smtClean="0"/>
              <a:t>on after QPS-IST</a:t>
            </a:r>
          </a:p>
          <a:p>
            <a:r>
              <a:rPr lang="en-US" sz="1400" dirty="0" smtClean="0"/>
              <a:t>A67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/>
              <a:t>QHPS </a:t>
            </a:r>
            <a:r>
              <a:rPr lang="en-US" sz="1200" dirty="0"/>
              <a:t>on </a:t>
            </a:r>
            <a:r>
              <a:rPr lang="en-US" sz="1200" dirty="0" smtClean="0"/>
              <a:t>after QPS-IST for IPQs</a:t>
            </a:r>
            <a:endParaRPr lang="en-US" sz="1200" dirty="0" smtClean="0"/>
          </a:p>
          <a:p>
            <a:r>
              <a:rPr lang="en-US" sz="1400" dirty="0" smtClean="0"/>
              <a:t>A78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ML8 </a:t>
            </a:r>
            <a:r>
              <a:rPr lang="en-US" sz="1400" dirty="0" smtClean="0"/>
              <a:t>and IT.L8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IT.R8 </a:t>
            </a:r>
            <a:r>
              <a:rPr lang="en-US" sz="1400" dirty="0" smtClean="0"/>
              <a:t>and MR8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 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lvl="1"/>
            <a:r>
              <a:rPr lang="en-US" sz="1200" dirty="0" smtClean="0"/>
              <a:t>QHPS </a:t>
            </a:r>
            <a:r>
              <a:rPr lang="en-US" sz="1200" dirty="0"/>
              <a:t>on </a:t>
            </a:r>
            <a:r>
              <a:rPr lang="en-US" sz="1200" dirty="0" smtClean="0"/>
              <a:t>after QPS-IST</a:t>
            </a:r>
          </a:p>
          <a:p>
            <a:r>
              <a:rPr lang="en-US" sz="1400" dirty="0" smtClean="0"/>
              <a:t>A81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 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QHPS</a:t>
            </a:r>
          </a:p>
          <a:p>
            <a:r>
              <a:rPr lang="en-US" sz="1400" dirty="0" smtClean="0"/>
              <a:t>LL1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QHPS </a:t>
            </a:r>
            <a:r>
              <a:rPr lang="en-US" sz="1200" dirty="0">
                <a:solidFill>
                  <a:schemeClr val="accent2"/>
                </a:solidFill>
              </a:rPr>
              <a:t>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IT.L1</a:t>
            </a:r>
            <a:endParaRPr lang="en-US" sz="1400" dirty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QHPS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36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562081"/>
              </p:ext>
            </p:extLst>
          </p:nvPr>
        </p:nvGraphicFramePr>
        <p:xfrm>
          <a:off x="141402" y="986407"/>
          <a:ext cx="8823489" cy="5278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xmlns="" val="205786768"/>
                    </a:ext>
                  </a:extLst>
                </a:gridCol>
                <a:gridCol w="3497343">
                  <a:extLst>
                    <a:ext uri="{9D8B030D-6E8A-4147-A177-3AD203B41FA5}">
                      <a16:colId xmlns:a16="http://schemas.microsoft.com/office/drawing/2014/main" xmlns="" val="1866193862"/>
                    </a:ext>
                  </a:extLst>
                </a:gridCol>
                <a:gridCol w="2205873">
                  <a:extLst>
                    <a:ext uri="{9D8B030D-6E8A-4147-A177-3AD203B41FA5}">
                      <a16:colId xmlns:a16="http://schemas.microsoft.com/office/drawing/2014/main" xmlns="" val="841011658"/>
                    </a:ext>
                  </a:extLst>
                </a:gridCol>
                <a:gridCol w="2205873">
                  <a:extLst>
                    <a:ext uri="{9D8B030D-6E8A-4147-A177-3AD203B41FA5}">
                      <a16:colId xmlns:a16="http://schemas.microsoft.com/office/drawing/2014/main" xmlns="" val="876660993"/>
                    </a:ext>
                  </a:extLst>
                </a:gridCol>
              </a:tblGrid>
              <a:tr h="54357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Next action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CS 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67331437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S12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Capacity load test until Saturday morning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BS regeneration (24h)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 morning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68097270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S23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20352299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S34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25711062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S45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50066450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S56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Reconfiguration until Thurs night</a:t>
                      </a:r>
                      <a:endParaRPr lang="en-US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Reconfiguration until Thurs night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BS re-generation (24h)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</a:t>
                      </a:r>
                      <a:r>
                        <a:rPr lang="en-US" baseline="0" dirty="0" smtClean="0"/>
                        <a:t> night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99586212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S67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BS re-generation (24h)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Saturday afternoon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05484538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S78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Moving back to QURC – A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 evening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40911444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S81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BS regeneration (24h) to be re-done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 evening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61942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731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advancement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8421"/>
            <a:ext cx="8226854" cy="3664606"/>
          </a:xfrm>
        </p:spPr>
        <p:txBody>
          <a:bodyPr/>
          <a:lstStyle/>
          <a:p>
            <a:r>
              <a:rPr lang="en-US" dirty="0" smtClean="0"/>
              <a:t>The 60 A in 4oo8 sectors are done (which already account for 1/3 of the successful tests)</a:t>
            </a:r>
          </a:p>
          <a:p>
            <a:endParaRPr lang="en-US" dirty="0" smtClean="0"/>
          </a:p>
          <a:p>
            <a:r>
              <a:rPr lang="en-US" dirty="0" smtClean="0"/>
              <a:t>Only Phase 1 for the moment</a:t>
            </a:r>
            <a:endParaRPr lang="en-US" dirty="0"/>
          </a:p>
          <a:p>
            <a:r>
              <a:rPr lang="en-US" dirty="0" smtClean="0"/>
              <a:t>Tests have been started in 4oo8 sectors</a:t>
            </a:r>
          </a:p>
          <a:p>
            <a:endParaRPr lang="en-US" dirty="0" smtClean="0"/>
          </a:p>
          <a:p>
            <a:r>
              <a:rPr lang="en-US" dirty="0" smtClean="0"/>
              <a:t>The Mains have been started in 1 sector</a:t>
            </a:r>
          </a:p>
          <a:p>
            <a:r>
              <a:rPr lang="en-US" dirty="0" smtClean="0"/>
              <a:t>IT started (phase 1 completed) in 1 sector</a:t>
            </a:r>
          </a:p>
          <a:p>
            <a:r>
              <a:rPr lang="en-US" dirty="0" smtClean="0"/>
              <a:t>16oo94 IPQ/Ds started (phase 1 completed) in 1 sector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554" y="1077198"/>
            <a:ext cx="50165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97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02" y="1074655"/>
            <a:ext cx="8082536" cy="4595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6680" y="5849122"/>
            <a:ext cx="167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120 A are over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13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MR2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8861" y="2462705"/>
            <a:ext cx="5300305" cy="42424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861" y="918056"/>
            <a:ext cx="5300305" cy="153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069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A23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87555"/>
            <a:ext cx="8226425" cy="448450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23016" y="346064"/>
            <a:ext cx="5828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Still many circuits to release, but already done a lot </a:t>
            </a:r>
          </a:p>
          <a:p>
            <a:r>
              <a:rPr lang="en-US" dirty="0" smtClean="0"/>
              <a:t>60 A completed, 120 A completed, 600 A well advanced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44208" y="129816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PIC +MPP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167792" y="216776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PIC +MPP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444208" y="173453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67769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62026</TotalTime>
  <Words>1187</Words>
  <Application>Microsoft Macintosh PowerPoint</Application>
  <PresentationFormat>On-screen Show (4:3)</PresentationFormat>
  <Paragraphs>315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Calibri</vt:lpstr>
      <vt:lpstr>Copperplate</vt:lpstr>
      <vt:lpstr>Courier New</vt:lpstr>
      <vt:lpstr>Wingdings</vt:lpstr>
      <vt:lpstr>Arial</vt:lpstr>
      <vt:lpstr>CERNCorporate4-3</vt:lpstr>
      <vt:lpstr>1_CERNCorporate4-3</vt:lpstr>
      <vt:lpstr>PowerPoint Presentation</vt:lpstr>
      <vt:lpstr>PowerPoint Presentation</vt:lpstr>
      <vt:lpstr>Status of preparation</vt:lpstr>
      <vt:lpstr>Status of preparation_2</vt:lpstr>
      <vt:lpstr>Cryogenics plan</vt:lpstr>
      <vt:lpstr>General advancement</vt:lpstr>
      <vt:lpstr>XR2</vt:lpstr>
      <vt:lpstr>MR2</vt:lpstr>
      <vt:lpstr>A23</vt:lpstr>
      <vt:lpstr>A34</vt:lpstr>
      <vt:lpstr>ML4</vt:lpstr>
      <vt:lpstr>MR4</vt:lpstr>
      <vt:lpstr>A45</vt:lpstr>
      <vt:lpstr>LL5</vt:lpstr>
      <vt:lpstr>XL5</vt:lpstr>
      <vt:lpstr>PowerPoint Presentation</vt:lpstr>
      <vt:lpstr>Cooling water calibration campaign</vt:lpstr>
      <vt:lpstr>LHC main converter calibration</vt:lpstr>
      <vt:lpstr>Additional tests required by EPC</vt:lpstr>
      <vt:lpstr>Specific Powering Tests – High Priority</vt:lpstr>
      <vt:lpstr>Specific Powering Tests – Medium Priority</vt:lpstr>
      <vt:lpstr>PowerPoint Presentation</vt:lpstr>
      <vt:lpstr>Conical connection check in UA27</vt:lpstr>
      <vt:lpstr>Warm magnets test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Mirko Pojer</cp:lastModifiedBy>
  <cp:revision>327</cp:revision>
  <dcterms:created xsi:type="dcterms:W3CDTF">2015-11-05T15:38:47Z</dcterms:created>
  <dcterms:modified xsi:type="dcterms:W3CDTF">2018-03-09T07:23:19Z</dcterms:modified>
</cp:coreProperties>
</file>