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1262" r:id="rId2"/>
    <p:sldId id="1263" r:id="rId3"/>
    <p:sldId id="1245" r:id="rId4"/>
    <p:sldId id="1283" r:id="rId5"/>
    <p:sldId id="1265" r:id="rId6"/>
    <p:sldId id="1266" r:id="rId7"/>
    <p:sldId id="1288" r:id="rId8"/>
    <p:sldId id="1286" r:id="rId9"/>
    <p:sldId id="1267" r:id="rId10"/>
    <p:sldId id="1268" r:id="rId11"/>
    <p:sldId id="1269" r:id="rId12"/>
    <p:sldId id="1270" r:id="rId13"/>
    <p:sldId id="1281" r:id="rId14"/>
    <p:sldId id="1276" r:id="rId15"/>
    <p:sldId id="1284" r:id="rId16"/>
    <p:sldId id="1289" r:id="rId17"/>
    <p:sldId id="1271" r:id="rId18"/>
    <p:sldId id="1272" r:id="rId19"/>
    <p:sldId id="1273" r:id="rId20"/>
    <p:sldId id="1287" r:id="rId21"/>
    <p:sldId id="1280" r:id="rId22"/>
  </p:sldIdLst>
  <p:sldSz cx="9144000" cy="6858000" type="screen4x3"/>
  <p:notesSz cx="7099300" cy="102346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900"/>
    <a:srgbClr val="FF6600"/>
    <a:srgbClr val="990099"/>
    <a:srgbClr val="CC0000"/>
    <a:srgbClr val="F7CDDB"/>
    <a:srgbClr val="0066FF"/>
    <a:srgbClr val="D60093"/>
    <a:srgbClr val="FDFFE3"/>
    <a:srgbClr val="FFF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5" autoAdjust="0"/>
    <p:restoredTop sz="96998" autoAdjust="0"/>
  </p:normalViewPr>
  <p:slideViewPr>
    <p:cSldViewPr>
      <p:cViewPr varScale="1">
        <p:scale>
          <a:sx n="60" d="100"/>
          <a:sy n="60" d="100"/>
        </p:scale>
        <p:origin x="660"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3076575" cy="512763"/>
          </a:xfrm>
          <a:prstGeom prst="rect">
            <a:avLst/>
          </a:prstGeom>
          <a:noFill/>
          <a:ln w="9525">
            <a:noFill/>
            <a:miter lim="800000"/>
            <a:headEnd/>
            <a:tailEnd/>
          </a:ln>
        </p:spPr>
        <p:txBody>
          <a:bodyPr vert="horz" wrap="square" lIns="94754" tIns="47378" rIns="94754" bIns="47378" numCol="1" anchor="t" anchorCtr="0" compatLnSpc="1">
            <a:prstTxWarp prst="textNoShape">
              <a:avLst/>
            </a:prstTxWarp>
          </a:bodyPr>
          <a:lstStyle>
            <a:lvl1pPr defTabSz="946150">
              <a:defRPr sz="1200"/>
            </a:lvl1pPr>
          </a:lstStyle>
          <a:p>
            <a:pPr>
              <a:defRPr/>
            </a:pPr>
            <a:endParaRPr lang="en-US"/>
          </a:p>
        </p:txBody>
      </p:sp>
      <p:sp>
        <p:nvSpPr>
          <p:cNvPr id="122883" name="Rectangle 3"/>
          <p:cNvSpPr>
            <a:spLocks noGrp="1" noChangeArrowheads="1"/>
          </p:cNvSpPr>
          <p:nvPr>
            <p:ph type="dt" idx="1"/>
          </p:nvPr>
        </p:nvSpPr>
        <p:spPr bwMode="auto">
          <a:xfrm>
            <a:off x="4021138" y="0"/>
            <a:ext cx="3076575" cy="512763"/>
          </a:xfrm>
          <a:prstGeom prst="rect">
            <a:avLst/>
          </a:prstGeom>
          <a:noFill/>
          <a:ln w="9525">
            <a:noFill/>
            <a:miter lim="800000"/>
            <a:headEnd/>
            <a:tailEnd/>
          </a:ln>
        </p:spPr>
        <p:txBody>
          <a:bodyPr vert="horz" wrap="square" lIns="94754" tIns="47378" rIns="94754" bIns="47378" numCol="1" anchor="t" anchorCtr="0" compatLnSpc="1">
            <a:prstTxWarp prst="textNoShape">
              <a:avLst/>
            </a:prstTxWarp>
          </a:bodyPr>
          <a:lstStyle>
            <a:lvl1pPr algn="r" defTabSz="946150">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p:spPr>
      </p:sp>
      <p:sp>
        <p:nvSpPr>
          <p:cNvPr id="122885" name="Rectangle 5"/>
          <p:cNvSpPr>
            <a:spLocks noGrp="1" noChangeArrowheads="1"/>
          </p:cNvSpPr>
          <p:nvPr>
            <p:ph type="body" sz="quarter" idx="3"/>
          </p:nvPr>
        </p:nvSpPr>
        <p:spPr bwMode="auto">
          <a:xfrm>
            <a:off x="709613" y="4862513"/>
            <a:ext cx="5680075" cy="4605337"/>
          </a:xfrm>
          <a:prstGeom prst="rect">
            <a:avLst/>
          </a:prstGeom>
          <a:noFill/>
          <a:ln w="9525">
            <a:noFill/>
            <a:miter lim="800000"/>
            <a:headEnd/>
            <a:tailEnd/>
          </a:ln>
        </p:spPr>
        <p:txBody>
          <a:bodyPr vert="horz" wrap="square" lIns="94754" tIns="47378" rIns="94754" bIns="473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886" name="Rectangle 6"/>
          <p:cNvSpPr>
            <a:spLocks noGrp="1" noChangeArrowheads="1"/>
          </p:cNvSpPr>
          <p:nvPr>
            <p:ph type="ftr" sz="quarter" idx="4"/>
          </p:nvPr>
        </p:nvSpPr>
        <p:spPr bwMode="auto">
          <a:xfrm>
            <a:off x="0" y="9720263"/>
            <a:ext cx="3076575" cy="512762"/>
          </a:xfrm>
          <a:prstGeom prst="rect">
            <a:avLst/>
          </a:prstGeom>
          <a:noFill/>
          <a:ln w="9525">
            <a:noFill/>
            <a:miter lim="800000"/>
            <a:headEnd/>
            <a:tailEnd/>
          </a:ln>
        </p:spPr>
        <p:txBody>
          <a:bodyPr vert="horz" wrap="square" lIns="94754" tIns="47378" rIns="94754" bIns="47378" numCol="1" anchor="b" anchorCtr="0" compatLnSpc="1">
            <a:prstTxWarp prst="textNoShape">
              <a:avLst/>
            </a:prstTxWarp>
          </a:bodyPr>
          <a:lstStyle>
            <a:lvl1pPr defTabSz="946150">
              <a:defRPr sz="1200"/>
            </a:lvl1pPr>
          </a:lstStyle>
          <a:p>
            <a:pPr>
              <a:defRPr/>
            </a:pPr>
            <a:endParaRPr lang="en-US"/>
          </a:p>
        </p:txBody>
      </p:sp>
      <p:sp>
        <p:nvSpPr>
          <p:cNvPr id="122887" name="Rectangle 7"/>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p:spPr>
        <p:txBody>
          <a:bodyPr vert="horz" wrap="square" lIns="94754" tIns="47378" rIns="94754" bIns="47378" numCol="1" anchor="b" anchorCtr="0" compatLnSpc="1">
            <a:prstTxWarp prst="textNoShape">
              <a:avLst/>
            </a:prstTxWarp>
          </a:bodyPr>
          <a:lstStyle>
            <a:lvl1pPr algn="r" defTabSz="946150">
              <a:defRPr sz="1200"/>
            </a:lvl1pPr>
          </a:lstStyle>
          <a:p>
            <a:pPr>
              <a:defRPr/>
            </a:pPr>
            <a:fld id="{FD397294-3FD5-4E85-BE3B-625EF89589D3}" type="slidenum">
              <a:rPr lang="en-US"/>
              <a:pPr>
                <a:defRPr/>
              </a:pPr>
              <a:t>‹#›</a:t>
            </a:fld>
            <a:endParaRPr lang="en-US"/>
          </a:p>
        </p:txBody>
      </p:sp>
    </p:spTree>
    <p:extLst>
      <p:ext uri="{BB962C8B-B14F-4D97-AF65-F5344CB8AC3E}">
        <p14:creationId xmlns:p14="http://schemas.microsoft.com/office/powerpoint/2010/main" val="34366919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CCF0CFCE-C943-43F3-BBEF-903904311E7F}" type="datetime1">
              <a:rPr lang="en-US"/>
              <a:pPr>
                <a:defRPr/>
              </a:pPr>
              <a:t>8/28/2018</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D596020-EEA9-4D3C-B87B-000380D57995}"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A2AB8F95-2A3F-4AE0-9D94-2598315EE592}" type="datetime1">
              <a:rPr lang="en-US"/>
              <a:pPr>
                <a:defRPr/>
              </a:pPr>
              <a:t>8/28/2018</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E9EC1AD-FF7F-430E-AB58-CC9E6CE5E829}"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C8264D50-C811-43B8-A845-45F06D6C2D3C}" type="datetime1">
              <a:rPr lang="en-US"/>
              <a:pPr>
                <a:defRPr/>
              </a:pPr>
              <a:t>8/28/2018</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1D9AE5D-6749-48B6-8E76-CB225621E63B}"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929812A2-B96E-4016-94A7-AB05F5394A47}" type="datetime1">
              <a:rPr lang="en-US"/>
              <a:pPr>
                <a:defRPr/>
              </a:pPr>
              <a:t>8/28/2018</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311BA8A-B252-41B4-9EBD-47EF7D1734B1}"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7FDF14F2-A243-4998-B00E-2A21210FFE32}" type="datetime1">
              <a:rPr lang="en-US"/>
              <a:pPr>
                <a:defRPr/>
              </a:pPr>
              <a:t>8/28/2018</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1AE472D-6BF8-49B3-AC9A-46E26D1176FE}"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A81C66ED-FBC2-4F53-B9CA-F184864F03AC}" type="datetime1">
              <a:rPr lang="en-US"/>
              <a:pPr>
                <a:defRPr/>
              </a:pPr>
              <a:t>8/28/2018</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2F5CD15-EFFF-47AB-BF6A-3BD232391A31}"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C95BDC03-C838-4BB1-BE00-F328FBF7D6EF}" type="datetime1">
              <a:rPr lang="en-US"/>
              <a:pPr>
                <a:defRPr/>
              </a:pPr>
              <a:t>8/28/2018</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552042E7-5644-40F3-B068-F39947BEC51A}"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D1CFF849-9457-4F32-AC46-8B349FD0F4C1}" type="datetime1">
              <a:rPr lang="en-US"/>
              <a:pPr>
                <a:defRPr/>
              </a:pPr>
              <a:t>8/28/2018</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7C7C3E7-B95B-433C-B684-E665F01F277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5ABD2504-B1D9-4E99-9330-8264CE8B8202}" type="datetime1">
              <a:rPr lang="en-US"/>
              <a:pPr>
                <a:defRPr/>
              </a:pPr>
              <a:t>8/28/2018</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DFE0F3EA-F3E4-450E-8EF1-55128E22BD4D}"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88ED8E4-A842-46C8-B85E-FAEE1CB7679E}" type="datetime1">
              <a:rPr lang="en-US"/>
              <a:pPr>
                <a:defRPr/>
              </a:pPr>
              <a:t>8/28/2018</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86A4DB5-0262-44B9-98B9-78C7D6DC641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5A5F01D-F7C2-4F92-B21E-2470FF1990EA}" type="datetime1">
              <a:rPr lang="en-US"/>
              <a:pPr>
                <a:defRPr/>
              </a:pPr>
              <a:t>8/28/2018</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AE3AA39-A1D2-4C3D-94EB-55D3E3524A8D}"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4DA933E1-3B02-4B54-8845-0BFCE6BD1E89}" type="datetime1">
              <a:rPr lang="en-US"/>
              <a:pPr>
                <a:defRPr/>
              </a:pPr>
              <a:t>8/28/2018</a:t>
            </a:fld>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A35E188-B62E-49DB-A8EC-123E640121F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7.xml"/><Relationship Id="rId4" Type="http://schemas.openxmlformats.org/officeDocument/2006/relationships/image" Target="../media/image3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a:t>
            </a:fld>
            <a:endParaRPr lang="en-GB"/>
          </a:p>
        </p:txBody>
      </p:sp>
      <p:sp>
        <p:nvSpPr>
          <p:cNvPr id="3" name="TextBox 2"/>
          <p:cNvSpPr txBox="1"/>
          <p:nvPr/>
        </p:nvSpPr>
        <p:spPr>
          <a:xfrm>
            <a:off x="467544" y="65775"/>
            <a:ext cx="7488832" cy="830997"/>
          </a:xfrm>
          <a:prstGeom prst="rect">
            <a:avLst/>
          </a:prstGeom>
          <a:solidFill>
            <a:schemeClr val="accent1"/>
          </a:solidFill>
        </p:spPr>
        <p:txBody>
          <a:bodyPr wrap="square" rtlCol="0">
            <a:spAutoFit/>
          </a:bodyPr>
          <a:lstStyle/>
          <a:p>
            <a:pPr algn="ctr"/>
            <a:r>
              <a:rPr lang="en-GB" sz="2400" dirty="0" smtClean="0"/>
              <a:t>Impact of low-x </a:t>
            </a:r>
            <a:r>
              <a:rPr lang="en-GB" sz="2400" dirty="0" err="1" smtClean="0"/>
              <a:t>resummation</a:t>
            </a:r>
            <a:r>
              <a:rPr lang="en-GB" sz="2400" dirty="0" smtClean="0"/>
              <a:t> on QCD analysis of HERA data</a:t>
            </a:r>
            <a:endParaRPr lang="en-GB" sz="2400" baseline="30000" dirty="0"/>
          </a:p>
        </p:txBody>
      </p:sp>
      <p:sp>
        <p:nvSpPr>
          <p:cNvPr id="4" name="TextBox 3"/>
          <p:cNvSpPr txBox="1"/>
          <p:nvPr/>
        </p:nvSpPr>
        <p:spPr>
          <a:xfrm>
            <a:off x="539552" y="1124744"/>
            <a:ext cx="7560840" cy="830997"/>
          </a:xfrm>
          <a:prstGeom prst="rect">
            <a:avLst/>
          </a:prstGeom>
          <a:noFill/>
        </p:spPr>
        <p:txBody>
          <a:bodyPr wrap="square" rtlCol="0">
            <a:spAutoFit/>
          </a:bodyPr>
          <a:lstStyle/>
          <a:p>
            <a:pPr algn="ctr"/>
            <a:r>
              <a:rPr lang="en-GB" sz="1600" dirty="0" err="1" smtClean="0"/>
              <a:t>xFitter</a:t>
            </a:r>
            <a:r>
              <a:rPr lang="en-GB" sz="1600" dirty="0" smtClean="0"/>
              <a:t> </a:t>
            </a:r>
            <a:r>
              <a:rPr lang="en-GB" sz="1600" dirty="0"/>
              <a:t>d</a:t>
            </a:r>
            <a:r>
              <a:rPr lang="en-GB" sz="1600" dirty="0" smtClean="0"/>
              <a:t>eveloper’s team</a:t>
            </a:r>
          </a:p>
          <a:p>
            <a:pPr algn="ctr"/>
            <a:r>
              <a:rPr lang="en-GB" sz="1600" dirty="0" smtClean="0"/>
              <a:t>A M Cooper-Sarkar</a:t>
            </a:r>
          </a:p>
          <a:p>
            <a:pPr algn="ctr"/>
            <a:r>
              <a:rPr lang="en-GB" sz="1600" dirty="0" smtClean="0"/>
              <a:t>arXIV:1802.00064</a:t>
            </a:r>
            <a:endParaRPr lang="en-GB" sz="1600" dirty="0"/>
          </a:p>
        </p:txBody>
      </p:sp>
      <p:sp>
        <p:nvSpPr>
          <p:cNvPr id="5" name="TextBox 4"/>
          <p:cNvSpPr txBox="1"/>
          <p:nvPr/>
        </p:nvSpPr>
        <p:spPr>
          <a:xfrm>
            <a:off x="971600" y="2132856"/>
            <a:ext cx="6624736" cy="2308324"/>
          </a:xfrm>
          <a:prstGeom prst="rect">
            <a:avLst/>
          </a:prstGeom>
          <a:noFill/>
        </p:spPr>
        <p:txBody>
          <a:bodyPr wrap="square" rtlCol="0">
            <a:spAutoFit/>
          </a:bodyPr>
          <a:lstStyle/>
          <a:p>
            <a:r>
              <a:rPr lang="en-GB" b="1" dirty="0" smtClean="0"/>
              <a:t>Low-x </a:t>
            </a:r>
            <a:r>
              <a:rPr lang="en-GB" b="1" dirty="0" err="1" smtClean="0"/>
              <a:t>resummation</a:t>
            </a:r>
            <a:r>
              <a:rPr lang="en-GB" dirty="0" smtClean="0"/>
              <a:t>:</a:t>
            </a:r>
          </a:p>
          <a:p>
            <a:pPr marL="285750" indent="-285750">
              <a:buFont typeface="Arial" panose="020B0604020202020204" pitchFamily="34" charset="0"/>
              <a:buChar char="•"/>
            </a:pPr>
            <a:r>
              <a:rPr lang="en-GB" dirty="0" smtClean="0"/>
              <a:t>Improves the description of HERA data at low-x, low-Q2, high-y, </a:t>
            </a:r>
            <a:r>
              <a:rPr lang="en-GB" dirty="0" smtClean="0">
                <a:solidFill>
                  <a:srgbClr val="7030A0"/>
                </a:solidFill>
              </a:rPr>
              <a:t>without need for further parameters (as for example when adding higher twist terms)</a:t>
            </a:r>
          </a:p>
          <a:p>
            <a:pPr marL="285750" indent="-285750">
              <a:buFont typeface="Arial" panose="020B0604020202020204" pitchFamily="34" charset="0"/>
              <a:buChar char="•"/>
            </a:pPr>
            <a:r>
              <a:rPr lang="en-GB" dirty="0" smtClean="0"/>
              <a:t>Results in a rising low-x gluon, which is always larger than the total Sea</a:t>
            </a:r>
          </a:p>
          <a:p>
            <a:endParaRPr lang="en-GB" dirty="0" smtClean="0"/>
          </a:p>
          <a:p>
            <a:endParaRPr lang="en-GB" dirty="0"/>
          </a:p>
        </p:txBody>
      </p:sp>
    </p:spTree>
    <p:extLst>
      <p:ext uri="{BB962C8B-B14F-4D97-AF65-F5344CB8AC3E}">
        <p14:creationId xmlns:p14="http://schemas.microsoft.com/office/powerpoint/2010/main" val="553693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10</a:t>
            </a:fld>
            <a:endParaRPr lang="en-GB"/>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23" y="369332"/>
            <a:ext cx="3240000" cy="61877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0" y="0"/>
            <a:ext cx="4644008" cy="369332"/>
          </a:xfrm>
          <a:prstGeom prst="rect">
            <a:avLst/>
          </a:prstGeom>
          <a:noFill/>
        </p:spPr>
        <p:txBody>
          <a:bodyPr wrap="square" rtlCol="0">
            <a:spAutoFit/>
          </a:bodyPr>
          <a:lstStyle/>
          <a:p>
            <a:r>
              <a:rPr lang="en-GB" b="1" dirty="0" smtClean="0"/>
              <a:t>Comparison to data </a:t>
            </a:r>
            <a:endParaRPr lang="en-GB" b="1" dirty="0"/>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2924944"/>
            <a:ext cx="4304302" cy="2978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563888" y="184666"/>
            <a:ext cx="5472608" cy="1477328"/>
          </a:xfrm>
          <a:prstGeom prst="rect">
            <a:avLst/>
          </a:prstGeom>
          <a:noFill/>
        </p:spPr>
        <p:txBody>
          <a:bodyPr wrap="square" rtlCol="0">
            <a:spAutoFit/>
          </a:bodyPr>
          <a:lstStyle/>
          <a:p>
            <a:r>
              <a:rPr lang="en-GB" dirty="0" smtClean="0"/>
              <a:t>Comparison to data in the lowest Q</a:t>
            </a:r>
            <a:r>
              <a:rPr lang="en-GB" baseline="30000" dirty="0" smtClean="0"/>
              <a:t>2</a:t>
            </a:r>
            <a:r>
              <a:rPr lang="en-GB" dirty="0" smtClean="0"/>
              <a:t> bins shows that the fit with low x </a:t>
            </a:r>
            <a:r>
              <a:rPr lang="en-GB" dirty="0" err="1" smtClean="0"/>
              <a:t>resummation</a:t>
            </a:r>
            <a:r>
              <a:rPr lang="en-GB" dirty="0" smtClean="0"/>
              <a:t> is much better able to follow the turn over of the data that happens at low-x, low Q</a:t>
            </a:r>
            <a:r>
              <a:rPr lang="en-GB" baseline="30000" dirty="0" smtClean="0"/>
              <a:t>2</a:t>
            </a:r>
            <a:r>
              <a:rPr lang="en-GB" dirty="0" smtClean="0"/>
              <a:t>, high-y due to the F</a:t>
            </a:r>
            <a:r>
              <a:rPr lang="en-GB" baseline="-25000" dirty="0" smtClean="0"/>
              <a:t>L</a:t>
            </a:r>
            <a:r>
              <a:rPr lang="en-GB" dirty="0" smtClean="0"/>
              <a:t> term in the reduced cross section</a:t>
            </a:r>
            <a:endParaRPr lang="en-GB" dirty="0"/>
          </a:p>
        </p:txBody>
      </p:sp>
      <p:pic>
        <p:nvPicPr>
          <p:cNvPr id="71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9828" y="1338800"/>
            <a:ext cx="1987510" cy="915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0" y="6309320"/>
            <a:ext cx="4644008" cy="615553"/>
          </a:xfrm>
          <a:prstGeom prst="rect">
            <a:avLst/>
          </a:prstGeom>
          <a:noFill/>
        </p:spPr>
        <p:txBody>
          <a:bodyPr wrap="square" rtlCol="0">
            <a:spAutoFit/>
          </a:bodyPr>
          <a:lstStyle/>
          <a:p>
            <a:r>
              <a:rPr lang="en-GB" sz="1600" dirty="0" smtClean="0"/>
              <a:t>Theory +shifts means shifts due to experimental systematics- the term </a:t>
            </a:r>
            <a:r>
              <a:rPr lang="el-GR" dirty="0" smtClean="0"/>
              <a:t>Σ</a:t>
            </a:r>
            <a:r>
              <a:rPr lang="el-GR" sz="1600" dirty="0" smtClean="0"/>
              <a:t>γ</a:t>
            </a:r>
            <a:r>
              <a:rPr lang="en-GB" sz="1600" dirty="0" smtClean="0"/>
              <a:t>b in the </a:t>
            </a:r>
            <a:r>
              <a:rPr lang="el-GR" sz="1600" dirty="0" smtClean="0"/>
              <a:t>χ</a:t>
            </a:r>
            <a:r>
              <a:rPr lang="en-GB" sz="1600" dirty="0" smtClean="0"/>
              <a:t>2</a:t>
            </a:r>
            <a:endParaRPr lang="en-GB" sz="1600" dirty="0"/>
          </a:p>
        </p:txBody>
      </p:sp>
      <p:sp>
        <p:nvSpPr>
          <p:cNvPr id="6" name="TextBox 5"/>
          <p:cNvSpPr txBox="1"/>
          <p:nvPr/>
        </p:nvSpPr>
        <p:spPr>
          <a:xfrm>
            <a:off x="3563888" y="2245514"/>
            <a:ext cx="5472608" cy="646331"/>
          </a:xfrm>
          <a:prstGeom prst="rect">
            <a:avLst/>
          </a:prstGeom>
          <a:noFill/>
        </p:spPr>
        <p:txBody>
          <a:bodyPr wrap="square" rtlCol="0">
            <a:spAutoFit/>
          </a:bodyPr>
          <a:lstStyle/>
          <a:p>
            <a:r>
              <a:rPr lang="en-GB" dirty="0" smtClean="0"/>
              <a:t>Looking at H1 F</a:t>
            </a:r>
            <a:r>
              <a:rPr lang="en-GB" baseline="-25000" dirty="0" smtClean="0"/>
              <a:t>L </a:t>
            </a:r>
            <a:r>
              <a:rPr lang="en-GB" dirty="0" smtClean="0"/>
              <a:t>data directly shows that FL is larger at low Q</a:t>
            </a:r>
            <a:r>
              <a:rPr lang="en-GB" baseline="30000" dirty="0" smtClean="0"/>
              <a:t>2</a:t>
            </a:r>
            <a:r>
              <a:rPr lang="en-GB" dirty="0" smtClean="0"/>
              <a:t>/x for the </a:t>
            </a:r>
            <a:r>
              <a:rPr lang="en-GB" dirty="0" err="1" smtClean="0"/>
              <a:t>NLLx</a:t>
            </a:r>
            <a:r>
              <a:rPr lang="en-GB" dirty="0" smtClean="0"/>
              <a:t> fit</a:t>
            </a:r>
            <a:endParaRPr lang="en-GB" dirty="0"/>
          </a:p>
        </p:txBody>
      </p:sp>
    </p:spTree>
    <p:extLst>
      <p:ext uri="{BB962C8B-B14F-4D97-AF65-F5344CB8AC3E}">
        <p14:creationId xmlns:p14="http://schemas.microsoft.com/office/powerpoint/2010/main" val="3201060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11</a:t>
            </a:fld>
            <a:endParaRPr lang="en-GB"/>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3095984" cy="3130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563888" y="188640"/>
            <a:ext cx="5328592" cy="1200329"/>
          </a:xfrm>
          <a:prstGeom prst="rect">
            <a:avLst/>
          </a:prstGeom>
          <a:noFill/>
        </p:spPr>
        <p:txBody>
          <a:bodyPr wrap="square" rtlCol="0">
            <a:spAutoFit/>
          </a:bodyPr>
          <a:lstStyle/>
          <a:p>
            <a:r>
              <a:rPr lang="en-GB" dirty="0" smtClean="0"/>
              <a:t>We also extend below the usual low Q2 cut –off for the data, down to Q2=2.7GeV2.</a:t>
            </a:r>
          </a:p>
          <a:p>
            <a:r>
              <a:rPr lang="en-GB" dirty="0" smtClean="0"/>
              <a:t>The </a:t>
            </a:r>
            <a:r>
              <a:rPr lang="en-GB" dirty="0" err="1" smtClean="0"/>
              <a:t>NNLO+NLLx</a:t>
            </a:r>
            <a:r>
              <a:rPr lang="en-GB" dirty="0" smtClean="0"/>
              <a:t> fit including these data gives very similar PDFs to the standard fit</a:t>
            </a:r>
            <a:endParaRPr lang="en-GB"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1556792"/>
            <a:ext cx="4166765" cy="4019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0" y="3933056"/>
            <a:ext cx="3995936" cy="1754326"/>
          </a:xfrm>
          <a:prstGeom prst="rect">
            <a:avLst/>
          </a:prstGeom>
          <a:noFill/>
        </p:spPr>
        <p:txBody>
          <a:bodyPr wrap="square" rtlCol="0">
            <a:spAutoFit/>
          </a:bodyPr>
          <a:lstStyle/>
          <a:p>
            <a:r>
              <a:rPr lang="en-GB" dirty="0" smtClean="0"/>
              <a:t>To </a:t>
            </a:r>
            <a:r>
              <a:rPr lang="en-GB" dirty="0" err="1" smtClean="0"/>
              <a:t>dileneate</a:t>
            </a:r>
            <a:r>
              <a:rPr lang="en-GB" dirty="0" smtClean="0"/>
              <a:t> the kinematic region for which NLLX </a:t>
            </a:r>
            <a:r>
              <a:rPr lang="en-GB" dirty="0" err="1" smtClean="0"/>
              <a:t>resummation</a:t>
            </a:r>
            <a:r>
              <a:rPr lang="en-GB" dirty="0" smtClean="0"/>
              <a:t> improves the fits we perform a </a:t>
            </a:r>
            <a:r>
              <a:rPr lang="el-GR" dirty="0" smtClean="0"/>
              <a:t>χ</a:t>
            </a:r>
            <a:r>
              <a:rPr lang="en-GB" dirty="0" smtClean="0"/>
              <a:t>2 scan in Q</a:t>
            </a:r>
            <a:r>
              <a:rPr lang="en-GB" baseline="30000" dirty="0" smtClean="0"/>
              <a:t>2</a:t>
            </a:r>
            <a:r>
              <a:rPr lang="en-GB" baseline="-25000" dirty="0" smtClean="0"/>
              <a:t>min</a:t>
            </a:r>
            <a:r>
              <a:rPr lang="en-GB" dirty="0" smtClean="0"/>
              <a:t> for NNLO and </a:t>
            </a:r>
            <a:r>
              <a:rPr lang="en-GB" dirty="0" err="1" smtClean="0"/>
              <a:t>NNLO+NLLx</a:t>
            </a:r>
            <a:r>
              <a:rPr lang="en-GB" dirty="0" smtClean="0"/>
              <a:t> fits</a:t>
            </a:r>
          </a:p>
          <a:p>
            <a:r>
              <a:rPr lang="en-GB" dirty="0" smtClean="0"/>
              <a:t>This shows an improvement at low Q</a:t>
            </a:r>
            <a:r>
              <a:rPr lang="en-GB" baseline="30000" dirty="0" smtClean="0"/>
              <a:t>2</a:t>
            </a:r>
            <a:r>
              <a:rPr lang="en-GB" dirty="0" smtClean="0"/>
              <a:t>, Q</a:t>
            </a:r>
            <a:r>
              <a:rPr lang="en-GB" baseline="30000" dirty="0" smtClean="0"/>
              <a:t>2</a:t>
            </a:r>
            <a:r>
              <a:rPr lang="en-GB" baseline="-25000" dirty="0" smtClean="0"/>
              <a:t>min</a:t>
            </a:r>
            <a:r>
              <a:rPr lang="en-GB" dirty="0" smtClean="0"/>
              <a:t> &lt; 15 GeV</a:t>
            </a:r>
            <a:r>
              <a:rPr lang="en-GB" baseline="30000" dirty="0" smtClean="0"/>
              <a:t>2</a:t>
            </a:r>
            <a:endParaRPr lang="en-GB" baseline="30000" dirty="0"/>
          </a:p>
        </p:txBody>
      </p:sp>
    </p:spTree>
    <p:extLst>
      <p:ext uri="{BB962C8B-B14F-4D97-AF65-F5344CB8AC3E}">
        <p14:creationId xmlns:p14="http://schemas.microsoft.com/office/powerpoint/2010/main" val="3084203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12</a:t>
            </a:fld>
            <a:endParaRPr lang="en-GB"/>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4829175"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292080" y="332656"/>
            <a:ext cx="3851920" cy="2769989"/>
          </a:xfrm>
          <a:prstGeom prst="rect">
            <a:avLst/>
          </a:prstGeom>
          <a:noFill/>
        </p:spPr>
        <p:txBody>
          <a:bodyPr wrap="square" rtlCol="0">
            <a:spAutoFit/>
          </a:bodyPr>
          <a:lstStyle/>
          <a:p>
            <a:r>
              <a:rPr lang="en-GB" dirty="0" smtClean="0"/>
              <a:t>We also scan vs </a:t>
            </a:r>
            <a:r>
              <a:rPr lang="en-GB" dirty="0" err="1" smtClean="0"/>
              <a:t>x</a:t>
            </a:r>
            <a:r>
              <a:rPr lang="en-GB" baseline="-25000" dirty="0" err="1" smtClean="0"/>
              <a:t>min</a:t>
            </a:r>
            <a:r>
              <a:rPr lang="en-GB" dirty="0" smtClean="0"/>
              <a:t> seeing improvement for </a:t>
            </a:r>
            <a:r>
              <a:rPr lang="en-GB" dirty="0" err="1" smtClean="0"/>
              <a:t>x</a:t>
            </a:r>
            <a:r>
              <a:rPr lang="en-GB" baseline="-25000" dirty="0" err="1" smtClean="0"/>
              <a:t>min</a:t>
            </a:r>
            <a:r>
              <a:rPr lang="en-GB" dirty="0" smtClean="0"/>
              <a:t> &lt; 5.10 </a:t>
            </a:r>
            <a:r>
              <a:rPr lang="en-GB" baseline="30000" dirty="0" smtClean="0"/>
              <a:t>-4</a:t>
            </a:r>
          </a:p>
          <a:p>
            <a:endParaRPr lang="en-GB" baseline="30000" dirty="0"/>
          </a:p>
          <a:p>
            <a:r>
              <a:rPr lang="en-GB" dirty="0" smtClean="0"/>
              <a:t>And against </a:t>
            </a:r>
            <a:r>
              <a:rPr lang="en-GB" dirty="0" err="1" smtClean="0"/>
              <a:t>y</a:t>
            </a:r>
            <a:r>
              <a:rPr lang="en-GB" baseline="30000" dirty="0" err="1" smtClean="0"/>
              <a:t>max</a:t>
            </a:r>
            <a:r>
              <a:rPr lang="en-GB" dirty="0" smtClean="0"/>
              <a:t> seeing improvement for </a:t>
            </a:r>
            <a:r>
              <a:rPr lang="en-GB" dirty="0" err="1" smtClean="0"/>
              <a:t>y</a:t>
            </a:r>
            <a:r>
              <a:rPr lang="en-GB" baseline="-25000" dirty="0" err="1" smtClean="0"/>
              <a:t>max</a:t>
            </a:r>
            <a:r>
              <a:rPr lang="en-GB" dirty="0" smtClean="0"/>
              <a:t>&gt;0.4</a:t>
            </a:r>
          </a:p>
          <a:p>
            <a:endParaRPr lang="en-GB" dirty="0"/>
          </a:p>
          <a:p>
            <a:r>
              <a:rPr lang="en-GB" dirty="0" smtClean="0"/>
              <a:t>This emphasizes the importance of low x </a:t>
            </a:r>
            <a:r>
              <a:rPr lang="en-GB" dirty="0" err="1" smtClean="0"/>
              <a:t>resummation</a:t>
            </a:r>
            <a:r>
              <a:rPr lang="en-GB" dirty="0" smtClean="0"/>
              <a:t> at high-y for the DIS data because of the role of the </a:t>
            </a:r>
          </a:p>
          <a:p>
            <a:r>
              <a:rPr lang="en-GB" dirty="0" smtClean="0"/>
              <a:t>FL term </a:t>
            </a:r>
            <a:endParaRPr lang="en-GB" dirty="0"/>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3501007"/>
            <a:ext cx="3352800"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t="2860" b="13786"/>
          <a:stretch/>
        </p:blipFill>
        <p:spPr bwMode="auto">
          <a:xfrm>
            <a:off x="6619125" y="2723431"/>
            <a:ext cx="1617106" cy="621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92075" y="3772702"/>
            <a:ext cx="5292080" cy="1477328"/>
          </a:xfrm>
          <a:prstGeom prst="rect">
            <a:avLst/>
          </a:prstGeom>
          <a:noFill/>
        </p:spPr>
        <p:txBody>
          <a:bodyPr wrap="square" rtlCol="0">
            <a:spAutoFit/>
          </a:bodyPr>
          <a:lstStyle/>
          <a:p>
            <a:r>
              <a:rPr lang="en-GB" dirty="0" smtClean="0"/>
              <a:t>The scans shown here were done refitting the PDFs at each step—thus they </a:t>
            </a:r>
            <a:r>
              <a:rPr lang="en-GB" dirty="0" err="1" smtClean="0"/>
              <a:t>dileneate</a:t>
            </a:r>
            <a:r>
              <a:rPr lang="en-GB" dirty="0" smtClean="0"/>
              <a:t> a region where the fixed order calculation is poor –even with refitting –as illustrated on the x, Q</a:t>
            </a:r>
            <a:r>
              <a:rPr lang="en-GB" baseline="30000" dirty="0" smtClean="0"/>
              <a:t>2</a:t>
            </a:r>
            <a:r>
              <a:rPr lang="en-GB" dirty="0" smtClean="0"/>
              <a:t> plane here.</a:t>
            </a:r>
          </a:p>
        </p:txBody>
      </p:sp>
    </p:spTree>
    <p:extLst>
      <p:ext uri="{BB962C8B-B14F-4D97-AF65-F5344CB8AC3E}">
        <p14:creationId xmlns:p14="http://schemas.microsoft.com/office/powerpoint/2010/main" val="4917193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13</a:t>
            </a:fld>
            <a:endParaRPr lang="en-GB"/>
          </a:p>
        </p:txBody>
      </p:sp>
      <p:sp>
        <p:nvSpPr>
          <p:cNvPr id="3" name="TextBox 2"/>
          <p:cNvSpPr txBox="1"/>
          <p:nvPr/>
        </p:nvSpPr>
        <p:spPr>
          <a:xfrm>
            <a:off x="1187624" y="1556792"/>
            <a:ext cx="6624736" cy="2677656"/>
          </a:xfrm>
          <a:prstGeom prst="rect">
            <a:avLst/>
          </a:prstGeom>
          <a:noFill/>
        </p:spPr>
        <p:txBody>
          <a:bodyPr wrap="square" rtlCol="0">
            <a:spAutoFit/>
          </a:bodyPr>
          <a:lstStyle/>
          <a:p>
            <a:pPr algn="ctr"/>
            <a:r>
              <a:rPr lang="en-GB" sz="2400" b="1" dirty="0" smtClean="0"/>
              <a:t>Summary</a:t>
            </a:r>
          </a:p>
          <a:p>
            <a:r>
              <a:rPr lang="en-GB" b="1" dirty="0" smtClean="0"/>
              <a:t>Low-x </a:t>
            </a:r>
            <a:r>
              <a:rPr lang="en-GB" b="1" dirty="0" err="1" smtClean="0"/>
              <a:t>resummation</a:t>
            </a:r>
            <a:r>
              <a:rPr lang="en-GB" dirty="0" smtClean="0"/>
              <a:t>:</a:t>
            </a:r>
          </a:p>
          <a:p>
            <a:pPr marL="285750" indent="-285750">
              <a:buFont typeface="Arial" panose="020B0604020202020204" pitchFamily="34" charset="0"/>
              <a:buChar char="•"/>
            </a:pPr>
            <a:r>
              <a:rPr lang="en-GB" dirty="0" smtClean="0"/>
              <a:t>Improves the description of HERA data at low-x, low-Q2, high-y, </a:t>
            </a:r>
            <a:r>
              <a:rPr lang="en-GB" dirty="0" smtClean="0">
                <a:solidFill>
                  <a:srgbClr val="7030A0"/>
                </a:solidFill>
              </a:rPr>
              <a:t>without need for further parameters (as for example when adding higher twist terms)</a:t>
            </a:r>
          </a:p>
          <a:p>
            <a:pPr marL="285750" indent="-285750">
              <a:buFont typeface="Arial" panose="020B0604020202020204" pitchFamily="34" charset="0"/>
              <a:buChar char="•"/>
            </a:pPr>
            <a:r>
              <a:rPr lang="en-GB" dirty="0" smtClean="0"/>
              <a:t>Results in a rising low-x gluon, which is always larger than the total Sea</a:t>
            </a:r>
          </a:p>
          <a:p>
            <a:endParaRPr lang="en-GB" dirty="0" smtClean="0"/>
          </a:p>
          <a:p>
            <a:endParaRPr lang="en-GB" dirty="0"/>
          </a:p>
        </p:txBody>
      </p:sp>
    </p:spTree>
    <p:extLst>
      <p:ext uri="{BB962C8B-B14F-4D97-AF65-F5344CB8AC3E}">
        <p14:creationId xmlns:p14="http://schemas.microsoft.com/office/powerpoint/2010/main" val="287393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14</a:t>
            </a:fld>
            <a:endParaRPr lang="en-GB"/>
          </a:p>
        </p:txBody>
      </p:sp>
      <p:sp>
        <p:nvSpPr>
          <p:cNvPr id="3" name="TextBox 2"/>
          <p:cNvSpPr txBox="1"/>
          <p:nvPr/>
        </p:nvSpPr>
        <p:spPr>
          <a:xfrm>
            <a:off x="2339752" y="2564904"/>
            <a:ext cx="4176464" cy="369332"/>
          </a:xfrm>
          <a:prstGeom prst="rect">
            <a:avLst/>
          </a:prstGeom>
          <a:noFill/>
        </p:spPr>
        <p:txBody>
          <a:bodyPr wrap="square" rtlCol="0">
            <a:spAutoFit/>
          </a:bodyPr>
          <a:lstStyle/>
          <a:p>
            <a:r>
              <a:rPr lang="en-GB" dirty="0" smtClean="0"/>
              <a:t>Back-up</a:t>
            </a:r>
            <a:endParaRPr lang="en-GB" dirty="0"/>
          </a:p>
        </p:txBody>
      </p:sp>
    </p:spTree>
    <p:extLst>
      <p:ext uri="{BB962C8B-B14F-4D97-AF65-F5344CB8AC3E}">
        <p14:creationId xmlns:p14="http://schemas.microsoft.com/office/powerpoint/2010/main" val="2878810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15</a:t>
            </a:fld>
            <a:endParaRPr lang="en-GB"/>
          </a:p>
        </p:txBody>
      </p:sp>
      <p:sp>
        <p:nvSpPr>
          <p:cNvPr id="4" name="TextBox 3"/>
          <p:cNvSpPr txBox="1"/>
          <p:nvPr/>
        </p:nvSpPr>
        <p:spPr>
          <a:xfrm>
            <a:off x="0" y="1071083"/>
            <a:ext cx="9036496" cy="1754326"/>
          </a:xfrm>
          <a:prstGeom prst="rect">
            <a:avLst/>
          </a:prstGeom>
          <a:noFill/>
        </p:spPr>
        <p:txBody>
          <a:bodyPr wrap="square" rtlCol="0">
            <a:spAutoFit/>
          </a:bodyPr>
          <a:lstStyle/>
          <a:p>
            <a:r>
              <a:rPr lang="en-GB" dirty="0" smtClean="0"/>
              <a:t>The slight change in shape of the gluon when the charm threshold is displaced is partly due to the PDF matching conditions . Moving  up the charm threshold using fixed order NNLO depresses the charm PDF at larger scales. Since charm is generated by gluon splitting  this requires a slightly larger gluon to compensate. However PDF matching conditions are also affected by logs of 1/x, which are </a:t>
            </a:r>
            <a:r>
              <a:rPr lang="en-GB" dirty="0" err="1" smtClean="0"/>
              <a:t>resummed</a:t>
            </a:r>
            <a:r>
              <a:rPr lang="en-GB" dirty="0" smtClean="0"/>
              <a:t> in HELL such that the spread cause by matching is significantly reduced for </a:t>
            </a:r>
            <a:r>
              <a:rPr lang="en-GB" dirty="0" err="1" smtClean="0"/>
              <a:t>NNLO+NLLx</a:t>
            </a:r>
            <a:r>
              <a:rPr lang="en-GB" dirty="0" smtClean="0"/>
              <a:t>.</a:t>
            </a:r>
            <a:endParaRPr lang="en-GB" dirty="0"/>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136" y="3611967"/>
            <a:ext cx="3401775" cy="2379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0660" y="3611966"/>
            <a:ext cx="3402000" cy="2343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064" y="5980957"/>
            <a:ext cx="4916756" cy="877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07504" y="0"/>
            <a:ext cx="7895156" cy="369332"/>
          </a:xfrm>
          <a:prstGeom prst="rect">
            <a:avLst/>
          </a:prstGeom>
          <a:noFill/>
        </p:spPr>
        <p:txBody>
          <a:bodyPr wrap="square" rtlCol="0">
            <a:spAutoFit/>
          </a:bodyPr>
          <a:lstStyle/>
          <a:p>
            <a:r>
              <a:rPr lang="en-GB" b="1" dirty="0" smtClean="0"/>
              <a:t>Technical aside on charm matching scale </a:t>
            </a:r>
            <a:endParaRPr lang="en-GB" b="1" dirty="0"/>
          </a:p>
        </p:txBody>
      </p:sp>
    </p:spTree>
    <p:extLst>
      <p:ext uri="{BB962C8B-B14F-4D97-AF65-F5344CB8AC3E}">
        <p14:creationId xmlns:p14="http://schemas.microsoft.com/office/powerpoint/2010/main" val="1314580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16</a:t>
            </a:fld>
            <a:endParaRPr lang="en-GB"/>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0663" y="1238250"/>
            <a:ext cx="6162675" cy="438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11339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17</a:t>
            </a:fld>
            <a:endParaRPr lang="en-GB"/>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76672"/>
            <a:ext cx="8123128" cy="2614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23528" y="3090689"/>
            <a:ext cx="8424936" cy="1477328"/>
          </a:xfrm>
          <a:prstGeom prst="rect">
            <a:avLst/>
          </a:prstGeom>
          <a:noFill/>
        </p:spPr>
        <p:txBody>
          <a:bodyPr wrap="square" rtlCol="0">
            <a:spAutoFit/>
          </a:bodyPr>
          <a:lstStyle/>
          <a:p>
            <a:r>
              <a:rPr lang="en-GB" dirty="0" smtClean="0"/>
              <a:t>IF we do not refit at every step of the scan but we use the same PDFs as determined for the minimal cuts, we get these results.</a:t>
            </a:r>
          </a:p>
          <a:p>
            <a:r>
              <a:rPr lang="en-GB" dirty="0" smtClean="0"/>
              <a:t>The improvement of </a:t>
            </a:r>
            <a:r>
              <a:rPr lang="en-GB" dirty="0" err="1" smtClean="0"/>
              <a:t>NLLx</a:t>
            </a:r>
            <a:r>
              <a:rPr lang="en-GB" dirty="0" smtClean="0"/>
              <a:t> is still at low-x and low Q2 but is not so obviously concentrated at high-y. The refitting takes into account the need to fit DIS data for which the effect of </a:t>
            </a:r>
            <a:r>
              <a:rPr lang="en-GB" dirty="0" err="1" smtClean="0"/>
              <a:t>F</a:t>
            </a:r>
            <a:r>
              <a:rPr lang="en-GB" baseline="-25000" dirty="0" err="1" smtClean="0"/>
              <a:t>lL</a:t>
            </a:r>
            <a:r>
              <a:rPr lang="en-GB" dirty="0" smtClean="0"/>
              <a:t> is concentrated at high-y </a:t>
            </a:r>
            <a:endParaRPr lang="en-GB" dirty="0"/>
          </a:p>
        </p:txBody>
      </p:sp>
      <p:pic>
        <p:nvPicPr>
          <p:cNvPr id="6"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2860" b="13786"/>
          <a:stretch/>
        </p:blipFill>
        <p:spPr bwMode="auto">
          <a:xfrm>
            <a:off x="5810572" y="4257409"/>
            <a:ext cx="1617106" cy="621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8279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18</a:t>
            </a:fld>
            <a:endParaRPr lang="en-GB"/>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894" y="260648"/>
            <a:ext cx="6871681" cy="4563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39552" y="4824040"/>
            <a:ext cx="8496944" cy="646331"/>
          </a:xfrm>
          <a:prstGeom prst="rect">
            <a:avLst/>
          </a:prstGeom>
          <a:noFill/>
        </p:spPr>
        <p:txBody>
          <a:bodyPr wrap="square" rtlCol="0">
            <a:spAutoFit/>
          </a:bodyPr>
          <a:lstStyle/>
          <a:p>
            <a:r>
              <a:rPr lang="en-GB" dirty="0" smtClean="0"/>
              <a:t>We could also perform a cut jointly in x and Q</a:t>
            </a:r>
            <a:r>
              <a:rPr lang="en-GB" baseline="30000" dirty="0" smtClean="0"/>
              <a:t>2</a:t>
            </a:r>
            <a:r>
              <a:rPr lang="en-GB" dirty="0" smtClean="0"/>
              <a:t> which follows the dependence of </a:t>
            </a:r>
            <a:r>
              <a:rPr lang="en-GB" dirty="0" err="1" smtClean="0"/>
              <a:t>resummation</a:t>
            </a:r>
            <a:r>
              <a:rPr lang="en-GB" dirty="0" smtClean="0"/>
              <a:t> terms on </a:t>
            </a:r>
            <a:r>
              <a:rPr lang="el-GR" dirty="0" smtClean="0"/>
              <a:t>α</a:t>
            </a:r>
            <a:r>
              <a:rPr lang="en-GB" baseline="-25000" dirty="0" smtClean="0"/>
              <a:t>S</a:t>
            </a:r>
            <a:r>
              <a:rPr lang="en-GB" dirty="0" smtClean="0"/>
              <a:t>(Q</a:t>
            </a:r>
            <a:r>
              <a:rPr lang="en-GB" baseline="30000" dirty="0" smtClean="0"/>
              <a:t>2</a:t>
            </a:r>
            <a:r>
              <a:rPr lang="en-GB" dirty="0" smtClean="0"/>
              <a:t>) ln(1/x) </a:t>
            </a:r>
            <a:r>
              <a:rPr lang="en-GB" dirty="0" err="1" smtClean="0"/>
              <a:t>ie</a:t>
            </a:r>
            <a:r>
              <a:rPr lang="en-GB" dirty="0" smtClean="0"/>
              <a:t> on ln(1/x)/ln(Q</a:t>
            </a:r>
            <a:r>
              <a:rPr lang="en-GB" baseline="30000" dirty="0" smtClean="0"/>
              <a:t>2</a:t>
            </a:r>
            <a:r>
              <a:rPr lang="en-GB" dirty="0" smtClean="0"/>
              <a:t>)</a:t>
            </a:r>
            <a:endParaRPr lang="en-GB"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2554" y="6453336"/>
            <a:ext cx="2495550"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7761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19</a:t>
            </a:fld>
            <a:endParaRPr lang="en-GB"/>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1312" y="0"/>
            <a:ext cx="6192688" cy="347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08970"/>
            <a:ext cx="6134100" cy="3714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7132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313353"/>
            <a:ext cx="2133600" cy="476250"/>
          </a:xfrm>
        </p:spPr>
        <p:txBody>
          <a:bodyPr/>
          <a:lstStyle/>
          <a:p>
            <a:pPr>
              <a:defRPr/>
            </a:pPr>
            <a:fld id="{DFE0F3EA-F3E4-450E-8EF1-55128E22BD4D}" type="slidenum">
              <a:rPr lang="en-GB" smtClean="0"/>
              <a:pPr>
                <a:defRPr/>
              </a:pPr>
              <a:t>2</a:t>
            </a:fld>
            <a:endParaRPr lang="en-GB"/>
          </a:p>
        </p:txBody>
      </p:sp>
      <p:sp>
        <p:nvSpPr>
          <p:cNvPr id="4" name="TextBox 3"/>
          <p:cNvSpPr txBox="1"/>
          <p:nvPr/>
        </p:nvSpPr>
        <p:spPr>
          <a:xfrm>
            <a:off x="318592" y="404664"/>
            <a:ext cx="8069832" cy="646331"/>
          </a:xfrm>
          <a:prstGeom prst="rect">
            <a:avLst/>
          </a:prstGeom>
          <a:noFill/>
        </p:spPr>
        <p:txBody>
          <a:bodyPr wrap="square" rtlCol="0">
            <a:spAutoFit/>
          </a:bodyPr>
          <a:lstStyle/>
          <a:p>
            <a:r>
              <a:rPr lang="en-GB" dirty="0"/>
              <a:t>T</a:t>
            </a:r>
            <a:r>
              <a:rPr lang="en-GB" dirty="0" smtClean="0"/>
              <a:t>he </a:t>
            </a:r>
            <a:r>
              <a:rPr lang="el-GR" dirty="0" smtClean="0"/>
              <a:t>χ</a:t>
            </a:r>
            <a:r>
              <a:rPr lang="en-GB" dirty="0" smtClean="0"/>
              <a:t>2/</a:t>
            </a:r>
            <a:r>
              <a:rPr lang="en-GB" dirty="0" err="1" smtClean="0"/>
              <a:t>ndf</a:t>
            </a:r>
            <a:r>
              <a:rPr lang="en-GB" dirty="0" smtClean="0"/>
              <a:t> of the HERAPDF2.0 NLO and NNLO fits deteriorate as the minimum value of Q</a:t>
            </a:r>
            <a:r>
              <a:rPr lang="en-GB" baseline="30000" dirty="0" smtClean="0"/>
              <a:t>2</a:t>
            </a:r>
            <a:r>
              <a:rPr lang="en-GB" dirty="0" smtClean="0"/>
              <a:t> for data entering the fit is lowered</a:t>
            </a:r>
            <a:endParaRPr lang="en-GB" baseline="30000" dirty="0"/>
          </a:p>
        </p:txBody>
      </p:sp>
      <p:sp>
        <p:nvSpPr>
          <p:cNvPr id="6" name="TextBox 5"/>
          <p:cNvSpPr txBox="1"/>
          <p:nvPr/>
        </p:nvSpPr>
        <p:spPr>
          <a:xfrm>
            <a:off x="0" y="4797152"/>
            <a:ext cx="9144000" cy="1754326"/>
          </a:xfrm>
          <a:prstGeom prst="rect">
            <a:avLst/>
          </a:prstGeom>
          <a:noFill/>
        </p:spPr>
        <p:txBody>
          <a:bodyPr wrap="square" rtlCol="0">
            <a:spAutoFit/>
          </a:bodyPr>
          <a:lstStyle/>
          <a:p>
            <a:r>
              <a:rPr lang="en-GB" dirty="0" smtClean="0"/>
              <a:t>One </a:t>
            </a:r>
            <a:r>
              <a:rPr lang="en-GB" dirty="0"/>
              <a:t>way to improve this is to add higher twist </a:t>
            </a:r>
            <a:r>
              <a:rPr lang="en-GB" dirty="0" smtClean="0"/>
              <a:t>terms  - HHT analysis 1604.02299</a:t>
            </a:r>
          </a:p>
          <a:p>
            <a:endParaRPr lang="en-GB" dirty="0"/>
          </a:p>
          <a:p>
            <a:r>
              <a:rPr lang="en-GB" dirty="0" smtClean="0"/>
              <a:t>But low Q2 is also low x and we have long suspected that the low-x region could require BFKL– ln(1/x) </a:t>
            </a:r>
            <a:r>
              <a:rPr lang="en-GB" dirty="0" err="1" smtClean="0"/>
              <a:t>resummation</a:t>
            </a:r>
            <a:r>
              <a:rPr lang="en-GB" dirty="0" smtClean="0"/>
              <a:t>. This does not require any extra parameters to fit the data (as higher twist does). It requires extending the DGLAP formalism to include ln(1/x) </a:t>
            </a:r>
            <a:r>
              <a:rPr lang="en-GB" dirty="0" err="1" smtClean="0"/>
              <a:t>resummation</a:t>
            </a:r>
            <a:r>
              <a:rPr lang="en-GB" dirty="0" smtClean="0"/>
              <a:t>. The tool to do this is the HELL code (</a:t>
            </a:r>
            <a:r>
              <a:rPr lang="en-GB" dirty="0" err="1" smtClean="0"/>
              <a:t>Bonvini</a:t>
            </a:r>
            <a:r>
              <a:rPr lang="en-GB" dirty="0" smtClean="0"/>
              <a:t> et al)</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268760"/>
            <a:ext cx="5328592" cy="33290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15674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20</a:t>
            </a:fld>
            <a:endParaRPr lang="en-GB"/>
          </a:p>
        </p:txBody>
      </p:sp>
      <p:pic>
        <p:nvPicPr>
          <p:cNvPr id="3" name="Picture 2"/>
          <p:cNvPicPr>
            <a:picLocks noChangeAspect="1"/>
          </p:cNvPicPr>
          <p:nvPr/>
        </p:nvPicPr>
        <p:blipFill rotWithShape="1">
          <a:blip r:embed="rId2"/>
          <a:srcRect b="7579"/>
          <a:stretch/>
        </p:blipFill>
        <p:spPr>
          <a:xfrm>
            <a:off x="467544" y="1"/>
            <a:ext cx="7920000" cy="4365104"/>
          </a:xfrm>
          <a:prstGeom prst="rect">
            <a:avLst/>
          </a:prstGeom>
        </p:spPr>
      </p:pic>
      <p:sp>
        <p:nvSpPr>
          <p:cNvPr id="5" name="TextBox 4"/>
          <p:cNvSpPr txBox="1"/>
          <p:nvPr/>
        </p:nvSpPr>
        <p:spPr>
          <a:xfrm>
            <a:off x="755576" y="4941168"/>
            <a:ext cx="6840760" cy="369332"/>
          </a:xfrm>
          <a:prstGeom prst="rect">
            <a:avLst/>
          </a:prstGeom>
          <a:noFill/>
        </p:spPr>
        <p:txBody>
          <a:bodyPr wrap="square" rtlCol="0">
            <a:spAutoFit/>
          </a:bodyPr>
          <a:lstStyle/>
          <a:p>
            <a:r>
              <a:rPr lang="en-GB" dirty="0" smtClean="0"/>
              <a:t>The relevance of this kinematic region to the </a:t>
            </a:r>
            <a:r>
              <a:rPr lang="en-GB" dirty="0" err="1" smtClean="0"/>
              <a:t>LHeC</a:t>
            </a:r>
            <a:r>
              <a:rPr lang="en-GB" dirty="0" smtClean="0"/>
              <a:t> is obvious</a:t>
            </a:r>
            <a:endParaRPr lang="en-GB" dirty="0"/>
          </a:p>
        </p:txBody>
      </p:sp>
    </p:spTree>
    <p:extLst>
      <p:ext uri="{BB962C8B-B14F-4D97-AF65-F5344CB8AC3E}">
        <p14:creationId xmlns:p14="http://schemas.microsoft.com/office/powerpoint/2010/main" val="6659885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21</a:t>
            </a:fld>
            <a:endParaRPr lang="en-GB"/>
          </a:p>
        </p:txBody>
      </p:sp>
      <p:pic>
        <p:nvPicPr>
          <p:cNvPr id="3" name="Picture 2"/>
          <p:cNvPicPr>
            <a:picLocks noChangeAspect="1"/>
          </p:cNvPicPr>
          <p:nvPr/>
        </p:nvPicPr>
        <p:blipFill>
          <a:blip r:embed="rId2"/>
          <a:stretch>
            <a:fillRect/>
          </a:stretch>
        </p:blipFill>
        <p:spPr>
          <a:xfrm>
            <a:off x="395536" y="476672"/>
            <a:ext cx="3429900" cy="3016000"/>
          </a:xfrm>
          <a:prstGeom prst="rect">
            <a:avLst/>
          </a:prstGeom>
        </p:spPr>
      </p:pic>
      <p:pic>
        <p:nvPicPr>
          <p:cNvPr id="4" name="Picture 3"/>
          <p:cNvPicPr>
            <a:picLocks noChangeAspect="1"/>
          </p:cNvPicPr>
          <p:nvPr/>
        </p:nvPicPr>
        <p:blipFill>
          <a:blip r:embed="rId3"/>
          <a:stretch>
            <a:fillRect/>
          </a:stretch>
        </p:blipFill>
        <p:spPr>
          <a:xfrm>
            <a:off x="3835888" y="221472"/>
            <a:ext cx="3314025" cy="3526400"/>
          </a:xfrm>
          <a:prstGeom prst="rect">
            <a:avLst/>
          </a:prstGeom>
        </p:spPr>
      </p:pic>
      <p:pic>
        <p:nvPicPr>
          <p:cNvPr id="5" name="Picture 4"/>
          <p:cNvPicPr>
            <a:picLocks noChangeAspect="1"/>
          </p:cNvPicPr>
          <p:nvPr/>
        </p:nvPicPr>
        <p:blipFill>
          <a:blip r:embed="rId4"/>
          <a:stretch>
            <a:fillRect/>
          </a:stretch>
        </p:blipFill>
        <p:spPr>
          <a:xfrm>
            <a:off x="3825436" y="3958000"/>
            <a:ext cx="3406725" cy="2900000"/>
          </a:xfrm>
          <a:prstGeom prst="rect">
            <a:avLst/>
          </a:prstGeom>
        </p:spPr>
      </p:pic>
    </p:spTree>
    <p:extLst>
      <p:ext uri="{BB962C8B-B14F-4D97-AF65-F5344CB8AC3E}">
        <p14:creationId xmlns:p14="http://schemas.microsoft.com/office/powerpoint/2010/main" val="24507470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3</a:t>
            </a:fld>
            <a:endParaRPr lang="en-GB"/>
          </a:p>
        </p:txBody>
      </p:sp>
      <p:sp>
        <p:nvSpPr>
          <p:cNvPr id="6" name="TextBox 5"/>
          <p:cNvSpPr txBox="1"/>
          <p:nvPr/>
        </p:nvSpPr>
        <p:spPr>
          <a:xfrm>
            <a:off x="0" y="11659"/>
            <a:ext cx="9036496" cy="5078313"/>
          </a:xfrm>
          <a:prstGeom prst="rect">
            <a:avLst/>
          </a:prstGeom>
          <a:noFill/>
        </p:spPr>
        <p:txBody>
          <a:bodyPr wrap="square" rtlCol="0">
            <a:spAutoFit/>
          </a:bodyPr>
          <a:lstStyle/>
          <a:p>
            <a:r>
              <a:rPr lang="en-GB" b="1" dirty="0" smtClean="0"/>
              <a:t>HELL  has been implemented in </a:t>
            </a:r>
            <a:r>
              <a:rPr lang="en-GB" b="1" dirty="0" err="1" smtClean="0"/>
              <a:t>xFitter</a:t>
            </a:r>
            <a:endParaRPr lang="en-GB" b="1" dirty="0" smtClean="0"/>
          </a:p>
          <a:p>
            <a:endParaRPr lang="en-GB" b="1" dirty="0" smtClean="0"/>
          </a:p>
          <a:p>
            <a:r>
              <a:rPr lang="en-GB" dirty="0" smtClean="0"/>
              <a:t>1. Here we explore consequences for a HERAPDF style fit</a:t>
            </a:r>
          </a:p>
          <a:p>
            <a:endParaRPr lang="en-GB" dirty="0"/>
          </a:p>
          <a:p>
            <a:r>
              <a:rPr lang="en-GB" dirty="0" smtClean="0"/>
              <a:t>HELL implements </a:t>
            </a:r>
            <a:r>
              <a:rPr lang="en-GB" dirty="0" err="1" smtClean="0"/>
              <a:t>resummation</a:t>
            </a:r>
            <a:r>
              <a:rPr lang="en-GB" dirty="0" smtClean="0"/>
              <a:t> corrections to the fixed order splitting functions and coefficient functions up to NLL accuracy in ln(1/x), denoted as </a:t>
            </a:r>
            <a:r>
              <a:rPr lang="en-GB" dirty="0" err="1" smtClean="0"/>
              <a:t>NLLx</a:t>
            </a:r>
            <a:r>
              <a:rPr lang="en-GB" dirty="0" smtClean="0"/>
              <a:t>. The fixed order quantities are calculated by APFEL within the FONLL variable flavour number scheme. </a:t>
            </a:r>
          </a:p>
          <a:p>
            <a:endParaRPr lang="en-GB" dirty="0"/>
          </a:p>
          <a:p>
            <a:r>
              <a:rPr lang="en-GB" dirty="0"/>
              <a:t>2</a:t>
            </a:r>
            <a:r>
              <a:rPr lang="en-GB" dirty="0" smtClean="0"/>
              <a:t>.Thus we must use FONLL for the HERAPDF fit</a:t>
            </a:r>
          </a:p>
          <a:p>
            <a:endParaRPr lang="en-GB" dirty="0"/>
          </a:p>
          <a:p>
            <a:r>
              <a:rPr lang="en-GB" dirty="0"/>
              <a:t>4</a:t>
            </a:r>
            <a:r>
              <a:rPr lang="en-GB" dirty="0" smtClean="0"/>
              <a:t>. The computation of ln(1/x) </a:t>
            </a:r>
            <a:r>
              <a:rPr lang="en-GB" dirty="0" err="1" smtClean="0"/>
              <a:t>resummation</a:t>
            </a:r>
            <a:r>
              <a:rPr lang="en-GB" dirty="0" smtClean="0"/>
              <a:t> is unreliable at low scales due to the large value of </a:t>
            </a:r>
            <a:r>
              <a:rPr lang="el-GR" dirty="0" smtClean="0"/>
              <a:t>α</a:t>
            </a:r>
            <a:r>
              <a:rPr lang="en-GB" baseline="-25000" dirty="0" smtClean="0"/>
              <a:t>S</a:t>
            </a:r>
            <a:r>
              <a:rPr lang="en-GB" dirty="0" smtClean="0"/>
              <a:t> thus the starting scale is raised to Q</a:t>
            </a:r>
            <a:r>
              <a:rPr lang="en-GB" baseline="30000" dirty="0" smtClean="0"/>
              <a:t>2</a:t>
            </a:r>
            <a:r>
              <a:rPr lang="en-GB" baseline="-25000" dirty="0" smtClean="0"/>
              <a:t>0</a:t>
            </a:r>
            <a:r>
              <a:rPr lang="en-GB" dirty="0" smtClean="0"/>
              <a:t>=2.56GeV</a:t>
            </a:r>
            <a:r>
              <a:rPr lang="en-GB" baseline="30000" dirty="0" smtClean="0"/>
              <a:t>2</a:t>
            </a:r>
            <a:r>
              <a:rPr lang="en-GB" dirty="0" smtClean="0"/>
              <a:t> rather than the usual HERAPDF value of Q</a:t>
            </a:r>
            <a:r>
              <a:rPr lang="en-GB" baseline="30000" dirty="0" smtClean="0"/>
              <a:t>2</a:t>
            </a:r>
            <a:r>
              <a:rPr lang="en-GB" baseline="-25000" dirty="0" smtClean="0"/>
              <a:t>0</a:t>
            </a:r>
            <a:r>
              <a:rPr lang="en-GB" dirty="0" smtClean="0"/>
              <a:t>=1.9GeV</a:t>
            </a:r>
            <a:r>
              <a:rPr lang="en-GB" baseline="30000" dirty="0" smtClean="0"/>
              <a:t>2</a:t>
            </a:r>
            <a:r>
              <a:rPr lang="en-GB" dirty="0" smtClean="0"/>
              <a:t>. </a:t>
            </a:r>
          </a:p>
          <a:p>
            <a:endParaRPr lang="en-GB" dirty="0" smtClean="0"/>
          </a:p>
          <a:p>
            <a:r>
              <a:rPr lang="en-GB" dirty="0"/>
              <a:t>3</a:t>
            </a:r>
            <a:r>
              <a:rPr lang="en-GB" dirty="0" smtClean="0"/>
              <a:t>. Consequently the charm quark threshold, </a:t>
            </a:r>
            <a:r>
              <a:rPr lang="el-GR" dirty="0" smtClean="0"/>
              <a:t>μ</a:t>
            </a:r>
            <a:r>
              <a:rPr lang="en-GB" baseline="-25000" dirty="0" smtClean="0"/>
              <a:t>c</a:t>
            </a:r>
            <a:r>
              <a:rPr lang="en-GB" dirty="0" smtClean="0"/>
              <a:t>, must be displaced above Q</a:t>
            </a:r>
            <a:r>
              <a:rPr lang="en-GB" baseline="-25000" dirty="0" smtClean="0"/>
              <a:t>0 </a:t>
            </a:r>
            <a:r>
              <a:rPr lang="en-GB" dirty="0" smtClean="0"/>
              <a:t>while keeping the charm mass, m</a:t>
            </a:r>
            <a:r>
              <a:rPr lang="en-GB" baseline="-25000" dirty="0" smtClean="0"/>
              <a:t>c</a:t>
            </a:r>
            <a:r>
              <a:rPr lang="en-GB" dirty="0" smtClean="0"/>
              <a:t>, fixed. (see 1707.05343)</a:t>
            </a:r>
          </a:p>
          <a:p>
            <a:endParaRPr lang="en-GB" dirty="0" smtClean="0"/>
          </a:p>
          <a:p>
            <a:r>
              <a:rPr lang="en-GB" dirty="0">
                <a:solidFill>
                  <a:srgbClr val="0000FF"/>
                </a:solidFill>
              </a:rPr>
              <a:t>5</a:t>
            </a:r>
            <a:r>
              <a:rPr lang="en-GB" dirty="0" smtClean="0">
                <a:solidFill>
                  <a:srgbClr val="0000FF"/>
                </a:solidFill>
              </a:rPr>
              <a:t>. Finally </a:t>
            </a:r>
            <a:r>
              <a:rPr lang="en-GB" dirty="0" err="1" smtClean="0">
                <a:solidFill>
                  <a:srgbClr val="0000FF"/>
                </a:solidFill>
              </a:rPr>
              <a:t>NLLx</a:t>
            </a:r>
            <a:r>
              <a:rPr lang="en-GB" dirty="0" smtClean="0">
                <a:solidFill>
                  <a:srgbClr val="0000FF"/>
                </a:solidFill>
              </a:rPr>
              <a:t> </a:t>
            </a:r>
            <a:r>
              <a:rPr lang="en-GB" dirty="0" err="1" smtClean="0">
                <a:solidFill>
                  <a:srgbClr val="0000FF"/>
                </a:solidFill>
              </a:rPr>
              <a:t>resummation</a:t>
            </a:r>
            <a:r>
              <a:rPr lang="en-GB" dirty="0" smtClean="0">
                <a:solidFill>
                  <a:srgbClr val="0000FF"/>
                </a:solidFill>
              </a:rPr>
              <a:t> can be applied</a:t>
            </a:r>
            <a:endParaRPr lang="en-GB" dirty="0">
              <a:solidFill>
                <a:srgbClr val="0000FF"/>
              </a:solidFill>
            </a:endParaRPr>
          </a:p>
        </p:txBody>
      </p:sp>
    </p:spTree>
    <p:extLst>
      <p:ext uri="{BB962C8B-B14F-4D97-AF65-F5344CB8AC3E}">
        <p14:creationId xmlns:p14="http://schemas.microsoft.com/office/powerpoint/2010/main" val="2163408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4</a:t>
            </a:fld>
            <a:endParaRPr lang="en-GB"/>
          </a:p>
        </p:txBody>
      </p:sp>
      <p:pic>
        <p:nvPicPr>
          <p:cNvPr id="3" name="Picture 2"/>
          <p:cNvPicPr>
            <a:picLocks noChangeAspect="1"/>
          </p:cNvPicPr>
          <p:nvPr/>
        </p:nvPicPr>
        <p:blipFill>
          <a:blip r:embed="rId2"/>
          <a:stretch>
            <a:fillRect/>
          </a:stretch>
        </p:blipFill>
        <p:spPr>
          <a:xfrm>
            <a:off x="249828" y="-99392"/>
            <a:ext cx="8436972" cy="1275896"/>
          </a:xfrm>
          <a:prstGeom prst="rect">
            <a:avLst/>
          </a:prstGeom>
        </p:spPr>
      </p:pic>
      <p:pic>
        <p:nvPicPr>
          <p:cNvPr id="4" name="Picture 3"/>
          <p:cNvPicPr>
            <a:picLocks noChangeAspect="1"/>
          </p:cNvPicPr>
          <p:nvPr/>
        </p:nvPicPr>
        <p:blipFill>
          <a:blip r:embed="rId3"/>
          <a:stretch>
            <a:fillRect/>
          </a:stretch>
        </p:blipFill>
        <p:spPr>
          <a:xfrm>
            <a:off x="0" y="1386419"/>
            <a:ext cx="5400000" cy="2753233"/>
          </a:xfrm>
          <a:prstGeom prst="rect">
            <a:avLst/>
          </a:prstGeom>
        </p:spPr>
      </p:pic>
      <p:sp>
        <p:nvSpPr>
          <p:cNvPr id="5" name="TextBox 4"/>
          <p:cNvSpPr txBox="1"/>
          <p:nvPr/>
        </p:nvSpPr>
        <p:spPr>
          <a:xfrm>
            <a:off x="467544" y="4380231"/>
            <a:ext cx="4279601" cy="1477328"/>
          </a:xfrm>
          <a:prstGeom prst="rect">
            <a:avLst/>
          </a:prstGeom>
          <a:noFill/>
        </p:spPr>
        <p:txBody>
          <a:bodyPr wrap="square" rtlCol="0">
            <a:spAutoFit/>
          </a:bodyPr>
          <a:lstStyle/>
          <a:p>
            <a:r>
              <a:rPr lang="en-GB" dirty="0" smtClean="0">
                <a:solidFill>
                  <a:srgbClr val="0000FF"/>
                </a:solidFill>
              </a:rPr>
              <a:t>5. The </a:t>
            </a:r>
            <a:r>
              <a:rPr lang="el-GR" dirty="0" smtClean="0">
                <a:solidFill>
                  <a:srgbClr val="0000FF"/>
                </a:solidFill>
              </a:rPr>
              <a:t>χ</a:t>
            </a:r>
            <a:r>
              <a:rPr lang="en-GB" dirty="0" smtClean="0">
                <a:solidFill>
                  <a:srgbClr val="0000FF"/>
                </a:solidFill>
              </a:rPr>
              <a:t>2 for the NNLO fit improves dramatically at the final step</a:t>
            </a:r>
          </a:p>
          <a:p>
            <a:r>
              <a:rPr lang="en-GB" dirty="0" smtClean="0">
                <a:solidFill>
                  <a:srgbClr val="0000FF"/>
                </a:solidFill>
              </a:rPr>
              <a:t>The shape of the gluon is also changed dramatically from flattening/turning over at low-x  to singular at low-x</a:t>
            </a:r>
            <a:endParaRPr lang="en-GB" dirty="0">
              <a:solidFill>
                <a:srgbClr val="0000FF"/>
              </a:solidFill>
            </a:endParaRPr>
          </a:p>
        </p:txBody>
      </p:sp>
      <p:sp>
        <p:nvSpPr>
          <p:cNvPr id="6" name="TextBox 5"/>
          <p:cNvSpPr txBox="1"/>
          <p:nvPr/>
        </p:nvSpPr>
        <p:spPr>
          <a:xfrm>
            <a:off x="5148064" y="1268760"/>
            <a:ext cx="4104456" cy="5078313"/>
          </a:xfrm>
          <a:prstGeom prst="rect">
            <a:avLst/>
          </a:prstGeom>
          <a:noFill/>
        </p:spPr>
        <p:txBody>
          <a:bodyPr wrap="square" rtlCol="0">
            <a:spAutoFit/>
          </a:bodyPr>
          <a:lstStyle/>
          <a:p>
            <a:r>
              <a:rPr lang="en-GB" dirty="0" smtClean="0">
                <a:solidFill>
                  <a:schemeClr val="accent2"/>
                </a:solidFill>
              </a:rPr>
              <a:t>2.The </a:t>
            </a:r>
            <a:r>
              <a:rPr lang="en-GB" dirty="0">
                <a:solidFill>
                  <a:schemeClr val="accent2"/>
                </a:solidFill>
              </a:rPr>
              <a:t>increase in </a:t>
            </a:r>
            <a:r>
              <a:rPr lang="el-GR" dirty="0">
                <a:solidFill>
                  <a:schemeClr val="accent2"/>
                </a:solidFill>
              </a:rPr>
              <a:t>χ</a:t>
            </a:r>
            <a:r>
              <a:rPr lang="en-GB" dirty="0">
                <a:solidFill>
                  <a:schemeClr val="accent2"/>
                </a:solidFill>
              </a:rPr>
              <a:t>2 for FONLLC is </a:t>
            </a:r>
            <a:r>
              <a:rPr lang="en-GB" dirty="0" smtClean="0">
                <a:solidFill>
                  <a:schemeClr val="accent2"/>
                </a:solidFill>
              </a:rPr>
              <a:t>well known and relates to </a:t>
            </a:r>
            <a:r>
              <a:rPr lang="en-GB" dirty="0">
                <a:solidFill>
                  <a:schemeClr val="accent2"/>
                </a:solidFill>
              </a:rPr>
              <a:t>the treatment of </a:t>
            </a:r>
            <a:r>
              <a:rPr lang="en-GB" dirty="0" smtClean="0">
                <a:solidFill>
                  <a:schemeClr val="accent2"/>
                </a:solidFill>
              </a:rPr>
              <a:t>FL;  </a:t>
            </a:r>
            <a:r>
              <a:rPr lang="en-GB" dirty="0">
                <a:solidFill>
                  <a:schemeClr val="accent2"/>
                </a:solidFill>
              </a:rPr>
              <a:t>terms up to              </a:t>
            </a:r>
            <a:r>
              <a:rPr lang="en-GB" dirty="0" smtClean="0">
                <a:solidFill>
                  <a:schemeClr val="accent2"/>
                </a:solidFill>
              </a:rPr>
              <a:t> </a:t>
            </a:r>
            <a:r>
              <a:rPr lang="en-GB" dirty="0">
                <a:solidFill>
                  <a:schemeClr val="accent2"/>
                </a:solidFill>
              </a:rPr>
              <a:t>are included  for RTOPT, but terms up to </a:t>
            </a:r>
            <a:r>
              <a:rPr lang="en-GB" dirty="0" smtClean="0">
                <a:solidFill>
                  <a:schemeClr val="accent2"/>
                </a:solidFill>
              </a:rPr>
              <a:t>          are </a:t>
            </a:r>
            <a:r>
              <a:rPr lang="en-GB" dirty="0">
                <a:solidFill>
                  <a:schemeClr val="accent2"/>
                </a:solidFill>
              </a:rPr>
              <a:t>included for </a:t>
            </a:r>
            <a:r>
              <a:rPr lang="en-GB" dirty="0" smtClean="0">
                <a:solidFill>
                  <a:schemeClr val="accent2"/>
                </a:solidFill>
              </a:rPr>
              <a:t>FONLLC. The gluon does not change shape</a:t>
            </a:r>
          </a:p>
          <a:p>
            <a:endParaRPr lang="en-GB" dirty="0" smtClean="0">
              <a:solidFill>
                <a:schemeClr val="accent2"/>
              </a:solidFill>
            </a:endParaRPr>
          </a:p>
          <a:p>
            <a:r>
              <a:rPr lang="en-GB" dirty="0" smtClean="0"/>
              <a:t>3</a:t>
            </a:r>
            <a:r>
              <a:rPr lang="en-GB" dirty="0" smtClean="0">
                <a:solidFill>
                  <a:srgbClr val="009900"/>
                </a:solidFill>
              </a:rPr>
              <a:t>. Raising the charm matching scale makes very little difference (see back-up) to </a:t>
            </a:r>
            <a:r>
              <a:rPr lang="el-GR" dirty="0">
                <a:solidFill>
                  <a:srgbClr val="009900"/>
                </a:solidFill>
              </a:rPr>
              <a:t>χ</a:t>
            </a:r>
            <a:r>
              <a:rPr lang="en-GB" dirty="0" smtClean="0">
                <a:solidFill>
                  <a:srgbClr val="009900"/>
                </a:solidFill>
              </a:rPr>
              <a:t>2 or to gluon shape</a:t>
            </a:r>
          </a:p>
          <a:p>
            <a:endParaRPr lang="en-GB" dirty="0" smtClean="0">
              <a:solidFill>
                <a:srgbClr val="009900"/>
              </a:solidFill>
            </a:endParaRPr>
          </a:p>
          <a:p>
            <a:r>
              <a:rPr lang="en-GB" dirty="0" smtClean="0"/>
              <a:t>4. </a:t>
            </a:r>
            <a:r>
              <a:rPr lang="en-GB" dirty="0" smtClean="0">
                <a:solidFill>
                  <a:srgbClr val="FF6600"/>
                </a:solidFill>
              </a:rPr>
              <a:t>Raising the initial scale has no effect on </a:t>
            </a:r>
            <a:r>
              <a:rPr lang="el-GR" dirty="0" smtClean="0">
                <a:solidFill>
                  <a:srgbClr val="FF6600"/>
                </a:solidFill>
              </a:rPr>
              <a:t>χ</a:t>
            </a:r>
            <a:r>
              <a:rPr lang="en-GB" dirty="0" smtClean="0">
                <a:solidFill>
                  <a:srgbClr val="FF6600"/>
                </a:solidFill>
              </a:rPr>
              <a:t>2, but does marginally change the shape of the gluon—this is a model variation which will be accounted for</a:t>
            </a:r>
          </a:p>
          <a:p>
            <a:endParaRPr lang="en-GB" dirty="0"/>
          </a:p>
          <a:p>
            <a:endParaRPr lang="en-GB" dirty="0"/>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77441"/>
            <a:ext cx="612045" cy="358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6883" y="2392708"/>
            <a:ext cx="648072" cy="370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1615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5</a:t>
            </a:fld>
            <a:endParaRPr lang="en-GB"/>
          </a:p>
        </p:txBody>
      </p:sp>
      <p:sp>
        <p:nvSpPr>
          <p:cNvPr id="3" name="TextBox 2"/>
          <p:cNvSpPr txBox="1"/>
          <p:nvPr/>
        </p:nvSpPr>
        <p:spPr>
          <a:xfrm>
            <a:off x="0" y="0"/>
            <a:ext cx="8820472" cy="4431983"/>
          </a:xfrm>
          <a:prstGeom prst="rect">
            <a:avLst/>
          </a:prstGeom>
          <a:noFill/>
        </p:spPr>
        <p:txBody>
          <a:bodyPr wrap="square" rtlCol="0">
            <a:spAutoFit/>
          </a:bodyPr>
          <a:lstStyle/>
          <a:p>
            <a:r>
              <a:rPr lang="en-GB" b="1" dirty="0" smtClean="0"/>
              <a:t>Further considerations</a:t>
            </a:r>
            <a:r>
              <a:rPr lang="en-GB" dirty="0" smtClean="0"/>
              <a:t>:</a:t>
            </a:r>
          </a:p>
          <a:p>
            <a:endParaRPr lang="en-GB" dirty="0"/>
          </a:p>
          <a:p>
            <a:r>
              <a:rPr lang="en-GB" sz="1600" dirty="0" smtClean="0"/>
              <a:t>Since we have change the heavy quark scheme the charm and beauty masses used may not be optimal for the new scheme. Thus charm and beauty data from HERA are included in the fit and </a:t>
            </a:r>
            <a:r>
              <a:rPr lang="en-GB" sz="1600" dirty="0" smtClean="0">
                <a:solidFill>
                  <a:srgbClr val="009900"/>
                </a:solidFill>
              </a:rPr>
              <a:t>charm and beauty mass scans </a:t>
            </a:r>
            <a:r>
              <a:rPr lang="en-GB" sz="1600" dirty="0" smtClean="0"/>
              <a:t>are performed to determine new values m</a:t>
            </a:r>
            <a:r>
              <a:rPr lang="en-GB" sz="1600" baseline="-25000" dirty="0" smtClean="0"/>
              <a:t>c</a:t>
            </a:r>
            <a:r>
              <a:rPr lang="en-GB" sz="1600" dirty="0" smtClean="0"/>
              <a:t>=1.46 and </a:t>
            </a:r>
            <a:r>
              <a:rPr lang="en-GB" sz="1600" dirty="0" err="1" smtClean="0"/>
              <a:t>m</a:t>
            </a:r>
            <a:r>
              <a:rPr lang="en-GB" sz="1600" baseline="-25000" dirty="0" err="1" smtClean="0"/>
              <a:t>b</a:t>
            </a:r>
            <a:r>
              <a:rPr lang="en-GB" sz="1600" dirty="0" smtClean="0"/>
              <a:t>=4.5GeV. Only m</a:t>
            </a:r>
            <a:r>
              <a:rPr lang="en-GB" sz="1600" baseline="-25000" dirty="0" smtClean="0"/>
              <a:t>c </a:t>
            </a:r>
            <a:r>
              <a:rPr lang="en-GB" sz="1600" dirty="0" smtClean="0"/>
              <a:t>differs from that of the HERAPDF and the charm threshold is move to </a:t>
            </a:r>
            <a:r>
              <a:rPr lang="el-GR" sz="1600" dirty="0" smtClean="0"/>
              <a:t>μ</a:t>
            </a:r>
            <a:r>
              <a:rPr lang="en-GB" sz="1600" baseline="-25000" dirty="0" smtClean="0"/>
              <a:t>c</a:t>
            </a:r>
            <a:r>
              <a:rPr lang="en-GB" sz="1600" dirty="0" smtClean="0"/>
              <a:t>=1.64 correspondingly. </a:t>
            </a:r>
          </a:p>
          <a:p>
            <a:r>
              <a:rPr lang="en-GB" sz="1600" dirty="0" smtClean="0">
                <a:solidFill>
                  <a:srgbClr val="0000FF"/>
                </a:solidFill>
              </a:rPr>
              <a:t>We include these heavy flavour data in the fits from now on since they are potentially sensitive to low x </a:t>
            </a:r>
            <a:r>
              <a:rPr lang="en-GB" sz="1600" dirty="0" err="1" smtClean="0">
                <a:solidFill>
                  <a:srgbClr val="0000FF"/>
                </a:solidFill>
              </a:rPr>
              <a:t>resummation</a:t>
            </a:r>
            <a:r>
              <a:rPr lang="en-GB" sz="1600" dirty="0" smtClean="0"/>
              <a:t>.</a:t>
            </a:r>
          </a:p>
          <a:p>
            <a:endParaRPr lang="en-GB" dirty="0"/>
          </a:p>
          <a:p>
            <a:r>
              <a:rPr lang="en-GB" sz="1600" dirty="0" smtClean="0">
                <a:solidFill>
                  <a:srgbClr val="990099"/>
                </a:solidFill>
              </a:rPr>
              <a:t>Since we have a very different shape of the gluon PDF a parametrisation scan is performed at </a:t>
            </a:r>
            <a:r>
              <a:rPr lang="en-GB" sz="1600" dirty="0" err="1" smtClean="0">
                <a:solidFill>
                  <a:srgbClr val="990099"/>
                </a:solidFill>
              </a:rPr>
              <a:t>NNLO+NLLx</a:t>
            </a:r>
            <a:r>
              <a:rPr lang="en-GB" sz="1600" dirty="0" smtClean="0">
                <a:solidFill>
                  <a:srgbClr val="990099"/>
                </a:solidFill>
              </a:rPr>
              <a:t> to determine if the HERAPDF parametrisation is adequate. The form of the parametrisation is confirmed, however the negative term in the gluon is now small ~3</a:t>
            </a:r>
            <a:r>
              <a:rPr lang="el-GR" sz="1600" dirty="0" smtClean="0">
                <a:solidFill>
                  <a:srgbClr val="990099"/>
                </a:solidFill>
              </a:rPr>
              <a:t>σ</a:t>
            </a:r>
            <a:r>
              <a:rPr lang="en-GB" sz="1600" dirty="0" smtClean="0">
                <a:solidFill>
                  <a:srgbClr val="990099"/>
                </a:solidFill>
              </a:rPr>
              <a:t> from zero. In fact this is also the case for the NNLO fit due to the raised starting scale </a:t>
            </a:r>
            <a:r>
              <a:rPr lang="en-GB" sz="1600" dirty="0">
                <a:solidFill>
                  <a:srgbClr val="990099"/>
                </a:solidFill>
              </a:rPr>
              <a:t>Q</a:t>
            </a:r>
            <a:r>
              <a:rPr lang="en-GB" sz="1600" baseline="30000" dirty="0">
                <a:solidFill>
                  <a:srgbClr val="990099"/>
                </a:solidFill>
              </a:rPr>
              <a:t>2</a:t>
            </a:r>
            <a:r>
              <a:rPr lang="en-GB" sz="1600" baseline="-25000" dirty="0">
                <a:solidFill>
                  <a:srgbClr val="990099"/>
                </a:solidFill>
              </a:rPr>
              <a:t>0</a:t>
            </a:r>
            <a:r>
              <a:rPr lang="en-GB" sz="1600" dirty="0">
                <a:solidFill>
                  <a:srgbClr val="990099"/>
                </a:solidFill>
              </a:rPr>
              <a:t>=2.56GeV</a:t>
            </a:r>
            <a:r>
              <a:rPr lang="en-GB" sz="1600" baseline="30000" dirty="0">
                <a:solidFill>
                  <a:srgbClr val="990099"/>
                </a:solidFill>
              </a:rPr>
              <a:t>2</a:t>
            </a:r>
            <a:r>
              <a:rPr lang="en-GB" sz="1600" dirty="0">
                <a:solidFill>
                  <a:srgbClr val="990099"/>
                </a:solidFill>
              </a:rPr>
              <a:t> </a:t>
            </a:r>
            <a:endParaRPr lang="en-GB" sz="1600" dirty="0" smtClean="0">
              <a:solidFill>
                <a:srgbClr val="990099"/>
              </a:solidFill>
            </a:endParaRPr>
          </a:p>
          <a:p>
            <a:r>
              <a:rPr lang="en-GB" sz="1600" dirty="0" smtClean="0">
                <a:solidFill>
                  <a:srgbClr val="990099"/>
                </a:solidFill>
              </a:rPr>
              <a:t>Nevertheless the resulting gluon shapes </a:t>
            </a:r>
            <a:r>
              <a:rPr lang="en-GB" sz="1600" dirty="0" smtClean="0">
                <a:solidFill>
                  <a:srgbClr val="990099"/>
                </a:solidFill>
              </a:rPr>
              <a:t>for NNLO and </a:t>
            </a:r>
            <a:r>
              <a:rPr lang="en-GB" sz="1600" dirty="0" err="1" smtClean="0">
                <a:solidFill>
                  <a:srgbClr val="990099"/>
                </a:solidFill>
              </a:rPr>
              <a:t>NNLO+NLLx</a:t>
            </a:r>
            <a:r>
              <a:rPr lang="en-GB" sz="1600" dirty="0" smtClean="0">
                <a:solidFill>
                  <a:srgbClr val="990099"/>
                </a:solidFill>
              </a:rPr>
              <a:t> are </a:t>
            </a:r>
            <a:r>
              <a:rPr lang="en-GB" sz="1600" dirty="0" smtClean="0">
                <a:solidFill>
                  <a:srgbClr val="990099"/>
                </a:solidFill>
              </a:rPr>
              <a:t>very different.</a:t>
            </a:r>
          </a:p>
          <a:p>
            <a:r>
              <a:rPr lang="en-GB" dirty="0" smtClean="0"/>
              <a:t>The form of the common parametrisation used for both NNLO  and </a:t>
            </a:r>
            <a:r>
              <a:rPr lang="en-GB" dirty="0" err="1" smtClean="0"/>
              <a:t>NLLO+NLLx</a:t>
            </a:r>
            <a:r>
              <a:rPr lang="en-GB" dirty="0" smtClean="0"/>
              <a:t> is</a:t>
            </a:r>
          </a:p>
          <a:p>
            <a:endParaRPr lang="en-GB" dirty="0" smtClean="0"/>
          </a:p>
        </p:txBody>
      </p:sp>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1423" y="4186874"/>
            <a:ext cx="4392488" cy="1925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5188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6</a:t>
            </a:fld>
            <a:endParaRPr lang="en-GB"/>
          </a:p>
        </p:txBody>
      </p:sp>
      <p:sp>
        <p:nvSpPr>
          <p:cNvPr id="3" name="TextBox 2"/>
          <p:cNvSpPr txBox="1"/>
          <p:nvPr/>
        </p:nvSpPr>
        <p:spPr>
          <a:xfrm>
            <a:off x="179512" y="188640"/>
            <a:ext cx="8964488" cy="369332"/>
          </a:xfrm>
          <a:prstGeom prst="rect">
            <a:avLst/>
          </a:prstGeom>
          <a:noFill/>
        </p:spPr>
        <p:txBody>
          <a:bodyPr wrap="square" rtlCol="0">
            <a:spAutoFit/>
          </a:bodyPr>
          <a:lstStyle/>
          <a:p>
            <a:r>
              <a:rPr lang="en-GB" dirty="0" smtClean="0"/>
              <a:t>After these adjustments – and adding PDF uncertainties we have</a:t>
            </a:r>
            <a:endParaRPr lang="en-GB" dirty="0"/>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3808" y="2577577"/>
            <a:ext cx="3498759" cy="1603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331521" y="692696"/>
            <a:ext cx="3707905" cy="1754326"/>
          </a:xfrm>
          <a:prstGeom prst="rect">
            <a:avLst/>
          </a:prstGeom>
          <a:noFill/>
        </p:spPr>
        <p:txBody>
          <a:bodyPr wrap="square" rtlCol="0">
            <a:spAutoFit/>
          </a:bodyPr>
          <a:lstStyle/>
          <a:p>
            <a:r>
              <a:rPr lang="en-GB" b="1" dirty="0" smtClean="0"/>
              <a:t>A decrease in </a:t>
            </a:r>
            <a:r>
              <a:rPr lang="el-GR" b="1" dirty="0" smtClean="0"/>
              <a:t>χ</a:t>
            </a:r>
            <a:r>
              <a:rPr lang="en-GB" b="1" dirty="0" smtClean="0"/>
              <a:t>2 of 74 using ln(1/x) </a:t>
            </a:r>
            <a:r>
              <a:rPr lang="en-GB" b="1" dirty="0" err="1" smtClean="0"/>
              <a:t>resummation</a:t>
            </a:r>
            <a:endParaRPr lang="en-GB" b="1" dirty="0" smtClean="0"/>
          </a:p>
          <a:p>
            <a:r>
              <a:rPr lang="en-GB" dirty="0" smtClean="0"/>
              <a:t>Largely due to the NC </a:t>
            </a:r>
            <a:r>
              <a:rPr lang="en-GB" dirty="0" err="1" smtClean="0"/>
              <a:t>e+p</a:t>
            </a:r>
            <a:r>
              <a:rPr lang="en-GB" dirty="0" smtClean="0"/>
              <a:t> 920 data </a:t>
            </a:r>
          </a:p>
          <a:p>
            <a:r>
              <a:rPr lang="en-GB" dirty="0" smtClean="0"/>
              <a:t>But also less need for shifts of systematic uncertainties</a:t>
            </a:r>
            <a:endParaRPr lang="en-GB" dirty="0"/>
          </a:p>
        </p:txBody>
      </p:sp>
      <p:pic>
        <p:nvPicPr>
          <p:cNvPr id="6" name="Picture 5"/>
          <p:cNvPicPr>
            <a:picLocks noChangeAspect="1"/>
          </p:cNvPicPr>
          <p:nvPr/>
        </p:nvPicPr>
        <p:blipFill>
          <a:blip r:embed="rId3"/>
          <a:stretch>
            <a:fillRect/>
          </a:stretch>
        </p:blipFill>
        <p:spPr>
          <a:xfrm>
            <a:off x="82375" y="557972"/>
            <a:ext cx="5040000" cy="2536066"/>
          </a:xfrm>
          <a:prstGeom prst="rect">
            <a:avLst/>
          </a:prstGeom>
        </p:spPr>
      </p:pic>
      <p:pic>
        <p:nvPicPr>
          <p:cNvPr id="7" name="Picture 6"/>
          <p:cNvPicPr>
            <a:picLocks noChangeAspect="1"/>
          </p:cNvPicPr>
          <p:nvPr/>
        </p:nvPicPr>
        <p:blipFill>
          <a:blip r:embed="rId4"/>
          <a:stretch>
            <a:fillRect/>
          </a:stretch>
        </p:blipFill>
        <p:spPr>
          <a:xfrm>
            <a:off x="467544" y="4365104"/>
            <a:ext cx="7368388" cy="1963057"/>
          </a:xfrm>
          <a:prstGeom prst="rect">
            <a:avLst/>
          </a:prstGeom>
        </p:spPr>
      </p:pic>
    </p:spTree>
    <p:extLst>
      <p:ext uri="{BB962C8B-B14F-4D97-AF65-F5344CB8AC3E}">
        <p14:creationId xmlns:p14="http://schemas.microsoft.com/office/powerpoint/2010/main" val="3184736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7</a:t>
            </a:fld>
            <a:endParaRPr lang="en-GB"/>
          </a:p>
        </p:txBody>
      </p:sp>
      <p:pic>
        <p:nvPicPr>
          <p:cNvPr id="3" name="Picture 2"/>
          <p:cNvPicPr>
            <a:picLocks noChangeAspect="1"/>
          </p:cNvPicPr>
          <p:nvPr/>
        </p:nvPicPr>
        <p:blipFill rotWithShape="1">
          <a:blip r:embed="rId2"/>
          <a:srcRect l="5339" r="6318"/>
          <a:stretch/>
        </p:blipFill>
        <p:spPr>
          <a:xfrm>
            <a:off x="5320858" y="1116072"/>
            <a:ext cx="3816424" cy="3323912"/>
          </a:xfrm>
          <a:prstGeom prst="rect">
            <a:avLst/>
          </a:prstGeom>
        </p:spPr>
      </p:pic>
      <p:sp>
        <p:nvSpPr>
          <p:cNvPr id="4" name="TextBox 3"/>
          <p:cNvSpPr txBox="1"/>
          <p:nvPr/>
        </p:nvSpPr>
        <p:spPr>
          <a:xfrm>
            <a:off x="28754" y="-16843"/>
            <a:ext cx="8640960" cy="954107"/>
          </a:xfrm>
          <a:prstGeom prst="rect">
            <a:avLst/>
          </a:prstGeom>
          <a:noFill/>
        </p:spPr>
        <p:txBody>
          <a:bodyPr wrap="square" rtlCol="0">
            <a:spAutoFit/>
          </a:bodyPr>
          <a:lstStyle/>
          <a:p>
            <a:r>
              <a:rPr lang="en-GB" sz="2000" dirty="0" smtClean="0">
                <a:solidFill>
                  <a:srgbClr val="0000FF"/>
                </a:solidFill>
              </a:rPr>
              <a:t>What is included in PDF uncertainties?</a:t>
            </a:r>
          </a:p>
          <a:p>
            <a:r>
              <a:rPr lang="en-GB" dirty="0" smtClean="0"/>
              <a:t>Experimental uncertainties for sure, but also </a:t>
            </a:r>
            <a:r>
              <a:rPr lang="en-GB" dirty="0" smtClean="0">
                <a:solidFill>
                  <a:srgbClr val="FF6600"/>
                </a:solidFill>
              </a:rPr>
              <a:t>model</a:t>
            </a:r>
            <a:r>
              <a:rPr lang="en-GB" dirty="0" smtClean="0"/>
              <a:t> and </a:t>
            </a:r>
            <a:r>
              <a:rPr lang="en-GB" dirty="0" smtClean="0">
                <a:solidFill>
                  <a:srgbClr val="009900"/>
                </a:solidFill>
              </a:rPr>
              <a:t>parametrisation </a:t>
            </a:r>
            <a:r>
              <a:rPr lang="en-GB" dirty="0" smtClean="0"/>
              <a:t>uncertainties according to the usual HERAPDF procedure</a:t>
            </a:r>
            <a:endParaRPr lang="en-GB" dirty="0"/>
          </a:p>
        </p:txBody>
      </p:sp>
      <p:sp>
        <p:nvSpPr>
          <p:cNvPr id="12" name="TextBox 11"/>
          <p:cNvSpPr txBox="1"/>
          <p:nvPr/>
        </p:nvSpPr>
        <p:spPr>
          <a:xfrm>
            <a:off x="7583" y="937264"/>
            <a:ext cx="5508104" cy="3693319"/>
          </a:xfrm>
          <a:prstGeom prst="rect">
            <a:avLst/>
          </a:prstGeom>
          <a:noFill/>
        </p:spPr>
        <p:txBody>
          <a:bodyPr wrap="square" rtlCol="0">
            <a:spAutoFit/>
          </a:bodyPr>
          <a:lstStyle/>
          <a:p>
            <a:r>
              <a:rPr lang="el-GR" dirty="0" smtClean="0">
                <a:solidFill>
                  <a:srgbClr val="FF6600"/>
                </a:solidFill>
              </a:rPr>
              <a:t>Δ</a:t>
            </a:r>
            <a:r>
              <a:rPr lang="en-GB" dirty="0" smtClean="0">
                <a:solidFill>
                  <a:srgbClr val="FF6600"/>
                </a:solidFill>
              </a:rPr>
              <a:t>m</a:t>
            </a:r>
            <a:r>
              <a:rPr lang="en-GB" baseline="-25000" dirty="0" smtClean="0">
                <a:solidFill>
                  <a:srgbClr val="FF6600"/>
                </a:solidFill>
              </a:rPr>
              <a:t>c </a:t>
            </a:r>
            <a:r>
              <a:rPr lang="en-GB" dirty="0" smtClean="0">
                <a:solidFill>
                  <a:srgbClr val="FF6600"/>
                </a:solidFill>
              </a:rPr>
              <a:t>= ± 0.05, </a:t>
            </a:r>
            <a:r>
              <a:rPr lang="el-GR" dirty="0" smtClean="0">
                <a:solidFill>
                  <a:srgbClr val="FF6600"/>
                </a:solidFill>
              </a:rPr>
              <a:t>Δ</a:t>
            </a:r>
            <a:r>
              <a:rPr lang="en-GB" dirty="0" err="1" smtClean="0">
                <a:solidFill>
                  <a:srgbClr val="FF6600"/>
                </a:solidFill>
              </a:rPr>
              <a:t>m</a:t>
            </a:r>
            <a:r>
              <a:rPr lang="en-GB" baseline="-25000" dirty="0" err="1" smtClean="0">
                <a:solidFill>
                  <a:srgbClr val="FF6600"/>
                </a:solidFill>
              </a:rPr>
              <a:t>b</a:t>
            </a:r>
            <a:r>
              <a:rPr lang="en-GB" dirty="0" smtClean="0">
                <a:solidFill>
                  <a:srgbClr val="FF6600"/>
                </a:solidFill>
              </a:rPr>
              <a:t> = 0.25, </a:t>
            </a:r>
            <a:r>
              <a:rPr lang="el-GR" dirty="0" smtClean="0">
                <a:solidFill>
                  <a:srgbClr val="FF6600"/>
                </a:solidFill>
              </a:rPr>
              <a:t>Δα</a:t>
            </a:r>
            <a:r>
              <a:rPr lang="en-GB" baseline="-25000" dirty="0" smtClean="0">
                <a:solidFill>
                  <a:srgbClr val="FF6600"/>
                </a:solidFill>
              </a:rPr>
              <a:t>s</a:t>
            </a:r>
            <a:r>
              <a:rPr lang="en-GB" dirty="0" smtClean="0">
                <a:solidFill>
                  <a:srgbClr val="FF6600"/>
                </a:solidFill>
              </a:rPr>
              <a:t> = 0.001 around 0.118</a:t>
            </a:r>
          </a:p>
          <a:p>
            <a:r>
              <a:rPr lang="en-GB" dirty="0" smtClean="0">
                <a:solidFill>
                  <a:srgbClr val="FF6600"/>
                </a:solidFill>
              </a:rPr>
              <a:t>Q</a:t>
            </a:r>
            <a:r>
              <a:rPr lang="en-GB" baseline="30000" dirty="0" smtClean="0">
                <a:solidFill>
                  <a:srgbClr val="FF6600"/>
                </a:solidFill>
              </a:rPr>
              <a:t>2</a:t>
            </a:r>
            <a:r>
              <a:rPr lang="en-GB" baseline="-25000" dirty="0" smtClean="0">
                <a:solidFill>
                  <a:srgbClr val="FF6600"/>
                </a:solidFill>
              </a:rPr>
              <a:t>0</a:t>
            </a:r>
            <a:r>
              <a:rPr lang="en-GB" dirty="0" smtClean="0">
                <a:solidFill>
                  <a:srgbClr val="FF6600"/>
                </a:solidFill>
              </a:rPr>
              <a:t> = 2.88 rather than 2.56 GeV</a:t>
            </a:r>
            <a:r>
              <a:rPr lang="en-GB" baseline="30000" dirty="0" smtClean="0">
                <a:solidFill>
                  <a:srgbClr val="FF6600"/>
                </a:solidFill>
              </a:rPr>
              <a:t>2</a:t>
            </a:r>
          </a:p>
          <a:p>
            <a:r>
              <a:rPr lang="en-GB" dirty="0" smtClean="0">
                <a:solidFill>
                  <a:srgbClr val="FF6600"/>
                </a:solidFill>
              </a:rPr>
              <a:t>Q</a:t>
            </a:r>
            <a:r>
              <a:rPr lang="en-GB" baseline="30000" dirty="0" smtClean="0">
                <a:solidFill>
                  <a:srgbClr val="FF6600"/>
                </a:solidFill>
              </a:rPr>
              <a:t>2</a:t>
            </a:r>
            <a:r>
              <a:rPr lang="en-GB" baseline="-25000" dirty="0" smtClean="0">
                <a:solidFill>
                  <a:srgbClr val="FF6600"/>
                </a:solidFill>
              </a:rPr>
              <a:t>min</a:t>
            </a:r>
            <a:r>
              <a:rPr lang="en-GB" dirty="0" smtClean="0">
                <a:solidFill>
                  <a:srgbClr val="FF6600"/>
                </a:solidFill>
              </a:rPr>
              <a:t>= 2.5,5.0 rather than 3.5 GeV</a:t>
            </a:r>
            <a:r>
              <a:rPr lang="en-GB" baseline="30000" dirty="0" smtClean="0">
                <a:solidFill>
                  <a:srgbClr val="FF6600"/>
                </a:solidFill>
              </a:rPr>
              <a:t>2</a:t>
            </a:r>
          </a:p>
          <a:p>
            <a:r>
              <a:rPr lang="en-GB" dirty="0" smtClean="0">
                <a:solidFill>
                  <a:srgbClr val="FF6600"/>
                </a:solidFill>
              </a:rPr>
              <a:t>The largest difference comes from changing the Q</a:t>
            </a:r>
            <a:r>
              <a:rPr lang="en-GB" baseline="30000" dirty="0" smtClean="0">
                <a:solidFill>
                  <a:srgbClr val="FF6600"/>
                </a:solidFill>
              </a:rPr>
              <a:t>2</a:t>
            </a:r>
            <a:r>
              <a:rPr lang="en-GB" baseline="-25000" dirty="0" smtClean="0">
                <a:solidFill>
                  <a:srgbClr val="FF6600"/>
                </a:solidFill>
              </a:rPr>
              <a:t>min</a:t>
            </a:r>
            <a:r>
              <a:rPr lang="en-GB" dirty="0" smtClean="0">
                <a:solidFill>
                  <a:srgbClr val="FF6600"/>
                </a:solidFill>
              </a:rPr>
              <a:t> to 5 GeV</a:t>
            </a:r>
            <a:r>
              <a:rPr lang="en-GB" baseline="30000" dirty="0" smtClean="0">
                <a:solidFill>
                  <a:srgbClr val="FF6600"/>
                </a:solidFill>
              </a:rPr>
              <a:t>2</a:t>
            </a:r>
          </a:p>
          <a:p>
            <a:r>
              <a:rPr lang="en-GB" dirty="0" smtClean="0">
                <a:solidFill>
                  <a:srgbClr val="009900"/>
                </a:solidFill>
              </a:rPr>
              <a:t>Parametrisation uncertainties  are evaluate by adding extra terms D,E,F to the polynomials</a:t>
            </a:r>
          </a:p>
          <a:p>
            <a:r>
              <a:rPr lang="en-GB" dirty="0">
                <a:solidFill>
                  <a:srgbClr val="009900"/>
                </a:solidFill>
              </a:rPr>
              <a:t> </a:t>
            </a:r>
            <a:r>
              <a:rPr lang="en-GB" dirty="0" smtClean="0">
                <a:solidFill>
                  <a:srgbClr val="009900"/>
                </a:solidFill>
              </a:rPr>
              <a:t>                                                       which describe</a:t>
            </a:r>
          </a:p>
          <a:p>
            <a:endParaRPr lang="en-GB" dirty="0" smtClean="0">
              <a:solidFill>
                <a:srgbClr val="009900"/>
              </a:solidFill>
            </a:endParaRPr>
          </a:p>
          <a:p>
            <a:r>
              <a:rPr lang="en-GB" dirty="0">
                <a:solidFill>
                  <a:srgbClr val="009900"/>
                </a:solidFill>
              </a:rPr>
              <a:t>t</a:t>
            </a:r>
            <a:r>
              <a:rPr lang="en-GB" dirty="0" smtClean="0">
                <a:solidFill>
                  <a:srgbClr val="009900"/>
                </a:solidFill>
              </a:rPr>
              <a:t>he PDFs </a:t>
            </a:r>
          </a:p>
          <a:p>
            <a:r>
              <a:rPr lang="en-GB" dirty="0" smtClean="0">
                <a:solidFill>
                  <a:srgbClr val="009900"/>
                </a:solidFill>
              </a:rPr>
              <a:t>This can give different shapes to the PDFs even when the </a:t>
            </a:r>
            <a:r>
              <a:rPr lang="el-GR" dirty="0" smtClean="0">
                <a:solidFill>
                  <a:srgbClr val="009900"/>
                </a:solidFill>
              </a:rPr>
              <a:t>χ</a:t>
            </a:r>
            <a:r>
              <a:rPr lang="en-GB" dirty="0" smtClean="0">
                <a:solidFill>
                  <a:srgbClr val="009900"/>
                </a:solidFill>
              </a:rPr>
              <a:t>2 of the fit is barely different. The largest difference comes from a </a:t>
            </a:r>
            <a:r>
              <a:rPr lang="en-GB" dirty="0" err="1" smtClean="0">
                <a:solidFill>
                  <a:srgbClr val="009900"/>
                </a:solidFill>
              </a:rPr>
              <a:t>D</a:t>
            </a:r>
            <a:r>
              <a:rPr lang="en-GB" baseline="-25000" dirty="0" err="1" smtClean="0">
                <a:solidFill>
                  <a:srgbClr val="009900"/>
                </a:solidFill>
              </a:rPr>
              <a:t>uv</a:t>
            </a:r>
            <a:r>
              <a:rPr lang="en-GB" dirty="0" smtClean="0">
                <a:solidFill>
                  <a:srgbClr val="009900"/>
                </a:solidFill>
              </a:rPr>
              <a:t> term.</a:t>
            </a:r>
          </a:p>
        </p:txBody>
      </p:sp>
      <p:pic>
        <p:nvPicPr>
          <p:cNvPr id="13"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7080" y="3289457"/>
            <a:ext cx="3500588" cy="494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3"/>
          <p:cNvPicPr>
            <a:picLocks noChangeAspect="1" noChangeArrowheads="1"/>
          </p:cNvPicPr>
          <p:nvPr/>
        </p:nvPicPr>
        <p:blipFill rotWithShape="1">
          <a:blip r:embed="rId4">
            <a:extLst>
              <a:ext uri="{28A0092B-C50C-407E-A947-70E740481C1C}">
                <a14:useLocalDpi xmlns:a14="http://schemas.microsoft.com/office/drawing/2010/main" val="0"/>
              </a:ext>
            </a:extLst>
          </a:blip>
          <a:srcRect l="18361" t="22027" b="-1"/>
          <a:stretch/>
        </p:blipFill>
        <p:spPr bwMode="auto">
          <a:xfrm>
            <a:off x="28754" y="3032989"/>
            <a:ext cx="3483122" cy="292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28754" y="4665016"/>
            <a:ext cx="9036496" cy="2031325"/>
          </a:xfrm>
          <a:prstGeom prst="rect">
            <a:avLst/>
          </a:prstGeom>
          <a:noFill/>
        </p:spPr>
        <p:txBody>
          <a:bodyPr wrap="square" rtlCol="0">
            <a:spAutoFit/>
          </a:bodyPr>
          <a:lstStyle/>
          <a:p>
            <a:r>
              <a:rPr lang="en-GB" dirty="0">
                <a:solidFill>
                  <a:srgbClr val="0000FF"/>
                </a:solidFill>
              </a:rPr>
              <a:t>Clearly since the data used in the NNLO and </a:t>
            </a:r>
            <a:r>
              <a:rPr lang="en-GB" dirty="0" err="1">
                <a:solidFill>
                  <a:srgbClr val="0000FF"/>
                </a:solidFill>
              </a:rPr>
              <a:t>NNLO+NLLx</a:t>
            </a:r>
            <a:r>
              <a:rPr lang="en-GB" dirty="0">
                <a:solidFill>
                  <a:srgbClr val="0000FF"/>
                </a:solidFill>
              </a:rPr>
              <a:t> fits are the same the uncertainties </a:t>
            </a:r>
            <a:r>
              <a:rPr lang="en-GB" dirty="0" smtClean="0">
                <a:solidFill>
                  <a:srgbClr val="0000FF"/>
                </a:solidFill>
              </a:rPr>
              <a:t>on the fits are highly correlated. Thus to evaluate the </a:t>
            </a:r>
            <a:r>
              <a:rPr lang="en-GB" dirty="0" smtClean="0">
                <a:solidFill>
                  <a:srgbClr val="0000FF"/>
                </a:solidFill>
              </a:rPr>
              <a:t>real </a:t>
            </a:r>
            <a:r>
              <a:rPr lang="en-GB" dirty="0" smtClean="0">
                <a:solidFill>
                  <a:srgbClr val="0000FF"/>
                </a:solidFill>
              </a:rPr>
              <a:t>difference in the gluon shapes we must account for correlations.</a:t>
            </a:r>
          </a:p>
          <a:p>
            <a:r>
              <a:rPr lang="en-GB" dirty="0" smtClean="0">
                <a:solidFill>
                  <a:srgbClr val="0000FF"/>
                </a:solidFill>
              </a:rPr>
              <a:t>Uncertainties are evaluated by </a:t>
            </a:r>
            <a:r>
              <a:rPr lang="en-GB" dirty="0" smtClean="0">
                <a:solidFill>
                  <a:srgbClr val="0000FF"/>
                </a:solidFill>
              </a:rPr>
              <a:t>MC </a:t>
            </a:r>
            <a:r>
              <a:rPr lang="en-GB" dirty="0" smtClean="0">
                <a:solidFill>
                  <a:srgbClr val="0000FF"/>
                </a:solidFill>
              </a:rPr>
              <a:t>replicas of the data using the same random number sequence for both fits to evaluate the </a:t>
            </a:r>
            <a:r>
              <a:rPr lang="en-GB" dirty="0">
                <a:solidFill>
                  <a:srgbClr val="0000FF"/>
                </a:solidFill>
              </a:rPr>
              <a:t>s</a:t>
            </a:r>
            <a:r>
              <a:rPr lang="en-GB" dirty="0" smtClean="0">
                <a:solidFill>
                  <a:srgbClr val="0000FF"/>
                </a:solidFill>
              </a:rPr>
              <a:t>pread of the synchronised differences- and this is shown above as </a:t>
            </a:r>
            <a:r>
              <a:rPr lang="en-GB" dirty="0" smtClean="0">
                <a:solidFill>
                  <a:srgbClr val="002060"/>
                </a:solidFill>
              </a:rPr>
              <a:t>x</a:t>
            </a:r>
            <a:r>
              <a:rPr lang="el-GR" dirty="0" smtClean="0">
                <a:solidFill>
                  <a:srgbClr val="002060"/>
                </a:solidFill>
              </a:rPr>
              <a:t>Δ</a:t>
            </a:r>
            <a:r>
              <a:rPr lang="en-GB" dirty="0" smtClean="0">
                <a:solidFill>
                  <a:srgbClr val="002060"/>
                </a:solidFill>
              </a:rPr>
              <a:t>g(x,Q</a:t>
            </a:r>
            <a:r>
              <a:rPr lang="en-GB" baseline="30000" dirty="0" smtClean="0">
                <a:solidFill>
                  <a:srgbClr val="002060"/>
                </a:solidFill>
              </a:rPr>
              <a:t>2</a:t>
            </a:r>
            <a:r>
              <a:rPr lang="en-GB" dirty="0" smtClean="0">
                <a:solidFill>
                  <a:srgbClr val="002060"/>
                </a:solidFill>
              </a:rPr>
              <a:t>)</a:t>
            </a:r>
            <a:endParaRPr lang="en-GB" dirty="0">
              <a:solidFill>
                <a:srgbClr val="002060"/>
              </a:solidFill>
            </a:endParaRPr>
          </a:p>
          <a:p>
            <a:endParaRPr lang="en-GB" dirty="0"/>
          </a:p>
        </p:txBody>
      </p:sp>
    </p:spTree>
    <p:extLst>
      <p:ext uri="{BB962C8B-B14F-4D97-AF65-F5344CB8AC3E}">
        <p14:creationId xmlns:p14="http://schemas.microsoft.com/office/powerpoint/2010/main" val="3625682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8</a:t>
            </a:fld>
            <a:endParaRPr lang="en-GB"/>
          </a:p>
        </p:txBody>
      </p:sp>
      <p:sp>
        <p:nvSpPr>
          <p:cNvPr id="4" name="TextBox 3"/>
          <p:cNvSpPr txBox="1"/>
          <p:nvPr/>
        </p:nvSpPr>
        <p:spPr>
          <a:xfrm>
            <a:off x="179512" y="620688"/>
            <a:ext cx="5581974" cy="2862322"/>
          </a:xfrm>
          <a:prstGeom prst="rect">
            <a:avLst/>
          </a:prstGeom>
          <a:noFill/>
        </p:spPr>
        <p:txBody>
          <a:bodyPr wrap="square" rtlCol="0">
            <a:spAutoFit/>
          </a:bodyPr>
          <a:lstStyle/>
          <a:p>
            <a:r>
              <a:rPr lang="en-GB" dirty="0" smtClean="0">
                <a:solidFill>
                  <a:srgbClr val="0000FF"/>
                </a:solidFill>
              </a:rPr>
              <a:t>NNPDF: arXiv:1710.05935, see similar trends in the gluon shape and improvements in </a:t>
            </a:r>
            <a:r>
              <a:rPr lang="el-GR" dirty="0" smtClean="0">
                <a:solidFill>
                  <a:srgbClr val="0000FF"/>
                </a:solidFill>
              </a:rPr>
              <a:t>χ</a:t>
            </a:r>
            <a:r>
              <a:rPr lang="en-GB" dirty="0" smtClean="0">
                <a:solidFill>
                  <a:srgbClr val="0000FF"/>
                </a:solidFill>
              </a:rPr>
              <a:t>2</a:t>
            </a:r>
          </a:p>
          <a:p>
            <a:endParaRPr lang="en-GB" dirty="0" smtClean="0">
              <a:solidFill>
                <a:srgbClr val="0000FF"/>
              </a:solidFill>
            </a:endParaRPr>
          </a:p>
          <a:p>
            <a:r>
              <a:rPr lang="en-GB" dirty="0" smtClean="0">
                <a:solidFill>
                  <a:srgbClr val="0000FF"/>
                </a:solidFill>
              </a:rPr>
              <a:t>However because the treatment of charm in NNPDF is different—fitted charm, rather than perturbative charm– we show several variants of their analysis in order to aid comparison, with our work </a:t>
            </a:r>
          </a:p>
          <a:p>
            <a:endParaRPr lang="en-GB" dirty="0">
              <a:solidFill>
                <a:srgbClr val="0000FF"/>
              </a:solidFill>
            </a:endParaRPr>
          </a:p>
          <a:p>
            <a:r>
              <a:rPr lang="en-GB" dirty="0" smtClean="0">
                <a:solidFill>
                  <a:srgbClr val="0000FF"/>
                </a:solidFill>
              </a:rPr>
              <a:t>NOTE how all gluons are more consistent after ln(1/x) </a:t>
            </a:r>
            <a:r>
              <a:rPr lang="en-GB" dirty="0" err="1" smtClean="0">
                <a:solidFill>
                  <a:srgbClr val="0000FF"/>
                </a:solidFill>
              </a:rPr>
              <a:t>resummation</a:t>
            </a:r>
            <a:r>
              <a:rPr lang="en-GB" dirty="0" smtClean="0">
                <a:solidFill>
                  <a:srgbClr val="0000FF"/>
                </a:solidFill>
              </a:rPr>
              <a:t> is included</a:t>
            </a:r>
            <a:endParaRPr lang="en-GB" dirty="0">
              <a:solidFill>
                <a:srgbClr val="0000FF"/>
              </a:solidFill>
            </a:endParaRPr>
          </a:p>
        </p:txBody>
      </p:sp>
      <p:pic>
        <p:nvPicPr>
          <p:cNvPr id="5" name="Picture 4"/>
          <p:cNvPicPr>
            <a:picLocks noChangeAspect="1"/>
          </p:cNvPicPr>
          <p:nvPr/>
        </p:nvPicPr>
        <p:blipFill>
          <a:blip r:embed="rId2"/>
          <a:stretch>
            <a:fillRect/>
          </a:stretch>
        </p:blipFill>
        <p:spPr>
          <a:xfrm>
            <a:off x="5940152" y="714366"/>
            <a:ext cx="2880000" cy="5530859"/>
          </a:xfrm>
          <a:prstGeom prst="rect">
            <a:avLst/>
          </a:prstGeom>
        </p:spPr>
      </p:pic>
    </p:spTree>
    <p:extLst>
      <p:ext uri="{BB962C8B-B14F-4D97-AF65-F5344CB8AC3E}">
        <p14:creationId xmlns:p14="http://schemas.microsoft.com/office/powerpoint/2010/main" val="29701666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FE0F3EA-F3E4-450E-8EF1-55128E22BD4D}" type="slidenum">
              <a:rPr lang="en-GB" smtClean="0"/>
              <a:pPr>
                <a:defRPr/>
              </a:pPr>
              <a:t>9</a:t>
            </a:fld>
            <a:endParaRPr lang="en-GB"/>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31" y="495928"/>
            <a:ext cx="530542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4709" y="13393"/>
            <a:ext cx="8856984" cy="369332"/>
          </a:xfrm>
          <a:prstGeom prst="rect">
            <a:avLst/>
          </a:prstGeom>
          <a:noFill/>
        </p:spPr>
        <p:txBody>
          <a:bodyPr wrap="square" rtlCol="0">
            <a:spAutoFit/>
          </a:bodyPr>
          <a:lstStyle/>
          <a:p>
            <a:r>
              <a:rPr lang="en-GB" b="1" dirty="0" smtClean="0"/>
              <a:t>Further study of the shapes of the gluon and the sea</a:t>
            </a:r>
            <a:endParaRPr lang="en-GB" b="1" dirty="0"/>
          </a:p>
        </p:txBody>
      </p:sp>
      <p:sp>
        <p:nvSpPr>
          <p:cNvPr id="4" name="TextBox 3"/>
          <p:cNvSpPr txBox="1"/>
          <p:nvPr/>
        </p:nvSpPr>
        <p:spPr>
          <a:xfrm>
            <a:off x="4999310" y="499321"/>
            <a:ext cx="4032448" cy="3139321"/>
          </a:xfrm>
          <a:prstGeom prst="rect">
            <a:avLst/>
          </a:prstGeom>
          <a:noFill/>
        </p:spPr>
        <p:txBody>
          <a:bodyPr wrap="square" rtlCol="0">
            <a:spAutoFit/>
          </a:bodyPr>
          <a:lstStyle/>
          <a:p>
            <a:r>
              <a:rPr lang="en-GB" dirty="0" smtClean="0"/>
              <a:t>In fixed order fits at NNLO the gluon dips below the sea at low-x as Q</a:t>
            </a:r>
            <a:r>
              <a:rPr lang="en-GB" baseline="30000" dirty="0" smtClean="0"/>
              <a:t>2</a:t>
            </a:r>
            <a:r>
              <a:rPr lang="en-GB" dirty="0" smtClean="0"/>
              <a:t> is reduced.</a:t>
            </a:r>
          </a:p>
          <a:p>
            <a:r>
              <a:rPr lang="en-GB" dirty="0" smtClean="0"/>
              <a:t>This is a general feature of NNLO fits- not just of HERAPDF.</a:t>
            </a:r>
          </a:p>
          <a:p>
            <a:endParaRPr lang="en-GB" dirty="0" smtClean="0"/>
          </a:p>
          <a:p>
            <a:r>
              <a:rPr lang="en-GB" dirty="0" smtClean="0"/>
              <a:t>These plots show the ratio of total sea </a:t>
            </a:r>
            <a:r>
              <a:rPr lang="el-GR" dirty="0" smtClean="0"/>
              <a:t>Σ</a:t>
            </a:r>
            <a:r>
              <a:rPr lang="en-GB" dirty="0" smtClean="0"/>
              <a:t> to gluon vs x for various Q2 for NNLO and </a:t>
            </a:r>
            <a:r>
              <a:rPr lang="en-GB" dirty="0" err="1" smtClean="0"/>
              <a:t>NNLO+NLLx</a:t>
            </a:r>
            <a:r>
              <a:rPr lang="en-GB" dirty="0" smtClean="0"/>
              <a:t> fits.</a:t>
            </a:r>
          </a:p>
          <a:p>
            <a:r>
              <a:rPr lang="en-GB" dirty="0" smtClean="0"/>
              <a:t>The ratio is much more stable with Low x </a:t>
            </a:r>
            <a:r>
              <a:rPr lang="en-GB" dirty="0" err="1" smtClean="0"/>
              <a:t>resummation</a:t>
            </a:r>
            <a:endParaRPr lang="en-GB"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6734" y="3861048"/>
            <a:ext cx="4134264" cy="2895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8531" y="3638642"/>
            <a:ext cx="4628203" cy="1477328"/>
          </a:xfrm>
          <a:prstGeom prst="rect">
            <a:avLst/>
          </a:prstGeom>
          <a:noFill/>
        </p:spPr>
        <p:txBody>
          <a:bodyPr wrap="square" rtlCol="0">
            <a:spAutoFit/>
          </a:bodyPr>
          <a:lstStyle/>
          <a:p>
            <a:r>
              <a:rPr lang="en-GB" dirty="0" smtClean="0"/>
              <a:t>This arises from the behaviour of the </a:t>
            </a:r>
            <a:r>
              <a:rPr lang="en-GB" dirty="0" err="1" smtClean="0"/>
              <a:t>P</a:t>
            </a:r>
            <a:r>
              <a:rPr lang="en-GB" baseline="-25000" dirty="0" err="1" smtClean="0"/>
              <a:t>qg</a:t>
            </a:r>
            <a:r>
              <a:rPr lang="en-GB" baseline="-25000" dirty="0" smtClean="0"/>
              <a:t> </a:t>
            </a:r>
            <a:r>
              <a:rPr lang="en-GB" dirty="0" smtClean="0"/>
              <a:t>and </a:t>
            </a:r>
            <a:r>
              <a:rPr lang="en-GB" dirty="0" err="1" smtClean="0"/>
              <a:t>P</a:t>
            </a:r>
            <a:r>
              <a:rPr lang="en-GB" baseline="-25000" dirty="0" err="1" smtClean="0"/>
              <a:t>gg</a:t>
            </a:r>
            <a:r>
              <a:rPr lang="en-GB" dirty="0" smtClean="0"/>
              <a:t> splitting functions.</a:t>
            </a:r>
          </a:p>
          <a:p>
            <a:r>
              <a:rPr lang="en-GB" dirty="0" smtClean="0"/>
              <a:t>At NNLO</a:t>
            </a:r>
          </a:p>
          <a:p>
            <a:endParaRPr lang="en-GB" dirty="0"/>
          </a:p>
          <a:p>
            <a:r>
              <a:rPr lang="en-GB" dirty="0" smtClean="0"/>
              <a:t>Whereas for </a:t>
            </a:r>
            <a:r>
              <a:rPr lang="en-GB" dirty="0" err="1" smtClean="0"/>
              <a:t>NNLO+NLLx</a:t>
            </a:r>
            <a:r>
              <a:rPr lang="en-GB" dirty="0" smtClean="0"/>
              <a:t>   </a:t>
            </a:r>
            <a:endParaRPr lang="en-GB" dirty="0"/>
          </a:p>
        </p:txBody>
      </p:sp>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3204" y="4250113"/>
            <a:ext cx="3115129"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3574" y="5199050"/>
            <a:ext cx="1756297" cy="354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031711"/>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333226</TotalTime>
  <Words>1515</Words>
  <Application>Microsoft Office PowerPoint</Application>
  <PresentationFormat>On-screen Show (4:3)</PresentationFormat>
  <Paragraphs>118</Paragraphs>
  <Slides>21</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21</vt:i4>
      </vt:variant>
    </vt:vector>
  </HeadingPairs>
  <TitlesOfParts>
    <vt:vector size="23" baseType="lpstr">
      <vt:lpstr>Arial</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University of Oxford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 and Z production at the Tevatron</dc:title>
  <dc:creator>Administrator</dc:creator>
  <cp:lastModifiedBy>Amanda Cooper-Sarkar</cp:lastModifiedBy>
  <cp:revision>1157</cp:revision>
  <dcterms:created xsi:type="dcterms:W3CDTF">2004-05-20T11:07:45Z</dcterms:created>
  <dcterms:modified xsi:type="dcterms:W3CDTF">2018-08-28T09:19:40Z</dcterms:modified>
</cp:coreProperties>
</file>