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5" r:id="rId1"/>
  </p:sldMasterIdLst>
  <p:notesMasterIdLst>
    <p:notesMasterId r:id="rId29"/>
  </p:notesMasterIdLst>
  <p:handoutMasterIdLst>
    <p:handoutMasterId r:id="rId30"/>
  </p:handoutMasterIdLst>
  <p:sldIdLst>
    <p:sldId id="393" r:id="rId2"/>
    <p:sldId id="404" r:id="rId3"/>
    <p:sldId id="445" r:id="rId4"/>
    <p:sldId id="449" r:id="rId5"/>
    <p:sldId id="428" r:id="rId6"/>
    <p:sldId id="457" r:id="rId7"/>
    <p:sldId id="446" r:id="rId8"/>
    <p:sldId id="450" r:id="rId9"/>
    <p:sldId id="456" r:id="rId10"/>
    <p:sldId id="441" r:id="rId11"/>
    <p:sldId id="443" r:id="rId12"/>
    <p:sldId id="414" r:id="rId13"/>
    <p:sldId id="466" r:id="rId14"/>
    <p:sldId id="417" r:id="rId15"/>
    <p:sldId id="418" r:id="rId16"/>
    <p:sldId id="455" r:id="rId17"/>
    <p:sldId id="440" r:id="rId18"/>
    <p:sldId id="458" r:id="rId19"/>
    <p:sldId id="451" r:id="rId20"/>
    <p:sldId id="459" r:id="rId21"/>
    <p:sldId id="461" r:id="rId22"/>
    <p:sldId id="462" r:id="rId23"/>
    <p:sldId id="463" r:id="rId24"/>
    <p:sldId id="464" r:id="rId25"/>
    <p:sldId id="465" r:id="rId26"/>
    <p:sldId id="460" r:id="rId27"/>
    <p:sldId id="415"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0FF"/>
    <a:srgbClr val="6EA0B0"/>
    <a:srgbClr val="FF79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839"/>
    <p:restoredTop sz="90804"/>
  </p:normalViewPr>
  <p:slideViewPr>
    <p:cSldViewPr snapToGrid="0" snapToObjects="1">
      <p:cViewPr>
        <p:scale>
          <a:sx n="89" d="100"/>
          <a:sy n="89" d="100"/>
        </p:scale>
        <p:origin x="1072" y="424"/>
      </p:cViewPr>
      <p:guideLst>
        <p:guide orient="horz" pos="2160"/>
        <p:guide pos="2880"/>
      </p:guideLst>
    </p:cSldViewPr>
  </p:slideViewPr>
  <p:outlineViewPr>
    <p:cViewPr>
      <p:scale>
        <a:sx n="33" d="100"/>
        <a:sy n="33" d="100"/>
      </p:scale>
      <p:origin x="0" y="-1632"/>
    </p:cViewPr>
  </p:outlineViewPr>
  <p:notesTextViewPr>
    <p:cViewPr>
      <p:scale>
        <a:sx n="55" d="100"/>
        <a:sy n="55" d="100"/>
      </p:scale>
      <p:origin x="0" y="0"/>
    </p:cViewPr>
  </p:notesTextViewPr>
  <p:sorterViewPr>
    <p:cViewPr>
      <p:scale>
        <a:sx n="105" d="100"/>
        <a:sy n="105"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DE5CA01-BAB2-8E49-B275-8BA90F128219}" type="datetime1">
              <a:rPr lang="en-US" smtClean="0"/>
              <a:t>3/17/18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97B3AF-6C07-5E45-8534-FA0D661F3BEA}" type="slidenum">
              <a:rPr lang="en-US" smtClean="0"/>
              <a:t>‹#›</a:t>
            </a:fld>
            <a:endParaRPr lang="en-US" dirty="0"/>
          </a:p>
        </p:txBody>
      </p:sp>
    </p:spTree>
    <p:extLst>
      <p:ext uri="{BB962C8B-B14F-4D97-AF65-F5344CB8AC3E}">
        <p14:creationId xmlns:p14="http://schemas.microsoft.com/office/powerpoint/2010/main" val="10738220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26EFF-B918-704B-B420-FFB3F3D9404D}" type="datetime1">
              <a:rPr lang="en-US" smtClean="0"/>
              <a:t>3/17/18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E33921-15B8-9846-9687-F8BD6C725A7B}" type="slidenum">
              <a:rPr lang="en-US" smtClean="0"/>
              <a:t>‹#›</a:t>
            </a:fld>
            <a:endParaRPr lang="en-US" dirty="0"/>
          </a:p>
        </p:txBody>
      </p:sp>
    </p:spTree>
    <p:extLst>
      <p:ext uri="{BB962C8B-B14F-4D97-AF65-F5344CB8AC3E}">
        <p14:creationId xmlns:p14="http://schemas.microsoft.com/office/powerpoint/2010/main" val="317251510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DE33921-15B8-9846-9687-F8BD6C725A7B}" type="slidenum">
              <a:rPr lang="en-US" smtClean="0"/>
              <a:t>1</a:t>
            </a:fld>
            <a:endParaRPr lang="en-US" dirty="0"/>
          </a:p>
        </p:txBody>
      </p:sp>
    </p:spTree>
    <p:extLst>
      <p:ext uri="{BB962C8B-B14F-4D97-AF65-F5344CB8AC3E}">
        <p14:creationId xmlns:p14="http://schemas.microsoft.com/office/powerpoint/2010/main" val="162888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a:t>
            </a:r>
            <a:r>
              <a:rPr lang="en-US" sz="1200" kern="1200" baseline="0" dirty="0" smtClean="0">
                <a:solidFill>
                  <a:schemeClr val="tx1"/>
                </a:solidFill>
                <a:effectLst/>
                <a:latin typeface="+mn-lt"/>
                <a:ea typeface="+mn-ea"/>
                <a:cs typeface="+mn-cs"/>
              </a:rPr>
              <a:t>r lhs plot, from CERN-2016-004_Updated baseline for a staged Compact Linear </a:t>
            </a:r>
            <a:r>
              <a:rPr lang="en-US" sz="1200" kern="1200" baseline="0" dirty="0" err="1" smtClean="0">
                <a:solidFill>
                  <a:schemeClr val="tx1"/>
                </a:solidFill>
                <a:effectLst/>
                <a:latin typeface="+mn-lt"/>
                <a:ea typeface="+mn-ea"/>
                <a:cs typeface="+mn-cs"/>
              </a:rPr>
              <a:t>Collider.pdf</a:t>
            </a:r>
            <a:r>
              <a:rPr lang="en-US" sz="120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Simulation studies of the measurements of the top-quark form factors [51], extracted from the top pair- production cross section and top forward-backward asymmetries, have been performed for CLIC at 380 GeV [10]. Figure 9 shows a comparison of the uncertainties on the top-quark form factors between HL-LHC at 14 </a:t>
            </a:r>
            <a:r>
              <a:rPr lang="en-US" sz="1200" kern="1200" dirty="0" err="1" smtClean="0">
                <a:solidFill>
                  <a:schemeClr val="tx1"/>
                </a:solidFill>
                <a:effectLst/>
                <a:latin typeface="+mn-lt"/>
                <a:ea typeface="+mn-ea"/>
                <a:cs typeface="+mn-cs"/>
              </a:rPr>
              <a:t>TeV</a:t>
            </a:r>
            <a:r>
              <a:rPr lang="en-US" sz="1200" kern="1200" dirty="0" smtClean="0">
                <a:solidFill>
                  <a:schemeClr val="tx1"/>
                </a:solidFill>
                <a:effectLst/>
                <a:latin typeface="+mn-lt"/>
                <a:ea typeface="+mn-ea"/>
                <a:cs typeface="+mn-cs"/>
              </a:rPr>
              <a:t> [52, 53], ILC at 500 GeV [33, 54, 55] and CLIC at 380 GeV. At ILC and CLIC, the top couplings to the electroweak gauge bosons can be extracted with precisions at the percent level, well beyond those projected for HL-LHC. Since the theory uncertainties are not yet calculated at 380 GeV, the CLIC uncertainties include a theory uncertainty of 3%, corresponding to the maximal theory uncertainty on the </a:t>
            </a:r>
            <a:r>
              <a:rPr lang="en-US" sz="1200" kern="1200" dirty="0" err="1" smtClean="0">
                <a:solidFill>
                  <a:schemeClr val="tx1"/>
                </a:solidFill>
                <a:effectLst/>
                <a:latin typeface="+mn-lt"/>
                <a:ea typeface="+mn-ea"/>
                <a:cs typeface="+mn-cs"/>
              </a:rPr>
              <a:t>tt</a:t>
            </a:r>
            <a:r>
              <a:rPr lang="en-US" sz="1200" kern="1200" dirty="0" smtClean="0">
                <a:solidFill>
                  <a:schemeClr val="tx1"/>
                </a:solidFill>
                <a:effectLst/>
                <a:latin typeface="+mn-lt"/>
                <a:ea typeface="+mn-ea"/>
                <a:cs typeface="+mn-cs"/>
              </a:rPr>
              <a:t> production cross section at the threshold [51]. This is a very conservative upper limit. </a:t>
            </a:r>
            <a:endParaRPr lang="en-US" dirty="0" smtClean="0"/>
          </a:p>
          <a:p>
            <a:r>
              <a:rPr lang="en-US" sz="1200" kern="1200" dirty="0" smtClean="0">
                <a:solidFill>
                  <a:schemeClr val="tx1"/>
                </a:solidFill>
                <a:effectLst/>
                <a:latin typeface="+mn-lt"/>
                <a:ea typeface="+mn-ea"/>
                <a:cs typeface="+mn-cs"/>
              </a:rPr>
              <a:t>As all couplings between top quarks and electroweak gauge bosons are predicted to high precision by the SM, a stringent comparison between the observed and the predicted couplings can be performed. In many BSM models the top couplings to the electroweak interaction are substantially modified. This is the case, for example, in composite Higgs models or extra dimension models, where coupling modifications are of the order of 10% [46, 55, 56], resulting in a large discovery potential for future </a:t>
            </a:r>
            <a:r>
              <a:rPr lang="en-US" sz="1200" kern="1200" dirty="0" err="1" smtClean="0">
                <a:solidFill>
                  <a:schemeClr val="tx1"/>
                </a:solidFill>
                <a:effectLst/>
                <a:latin typeface="+mn-lt"/>
                <a:ea typeface="+mn-ea"/>
                <a:cs typeface="+mn-cs"/>
              </a:rPr>
              <a:t>e+e</a:t>
            </a:r>
            <a:r>
              <a:rPr lang="en-US" sz="1200" kern="1200" dirty="0" smtClean="0">
                <a:solidFill>
                  <a:schemeClr val="tx1"/>
                </a:solidFill>
                <a:effectLst/>
                <a:latin typeface="+mn-lt"/>
                <a:ea typeface="+mn-ea"/>
                <a:cs typeface="+mn-cs"/>
              </a:rPr>
              <a:t>− colliders. Additional information can also be extracted from an analysis of the top-quark decays [57]. </a:t>
            </a:r>
            <a:endParaRPr lang="en-US" dirty="0" smtClean="0"/>
          </a:p>
          <a:p>
            <a:endParaRPr lang="en-GB" dirty="0"/>
          </a:p>
        </p:txBody>
      </p:sp>
      <p:sp>
        <p:nvSpPr>
          <p:cNvPr id="4" name="Slide Number Placeholder 3"/>
          <p:cNvSpPr>
            <a:spLocks noGrp="1"/>
          </p:cNvSpPr>
          <p:nvPr>
            <p:ph type="sldNum" sz="quarter" idx="10"/>
          </p:nvPr>
        </p:nvSpPr>
        <p:spPr/>
        <p:txBody>
          <a:bodyPr/>
          <a:lstStyle/>
          <a:p>
            <a:fld id="{DDE33921-15B8-9846-9687-F8BD6C725A7B}" type="slidenum">
              <a:rPr lang="en-US" smtClean="0"/>
              <a:t>10</a:t>
            </a:fld>
            <a:endParaRPr lang="en-US" dirty="0"/>
          </a:p>
        </p:txBody>
      </p:sp>
    </p:spTree>
    <p:extLst>
      <p:ext uri="{BB962C8B-B14F-4D97-AF65-F5344CB8AC3E}">
        <p14:creationId xmlns:p14="http://schemas.microsoft.com/office/powerpoint/2010/main" val="1513252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a:t>
            </a:r>
            <a:r>
              <a:rPr lang="en-US" sz="1200" kern="1200" baseline="0" dirty="0" smtClean="0">
                <a:solidFill>
                  <a:schemeClr val="tx1"/>
                </a:solidFill>
                <a:effectLst/>
                <a:latin typeface="+mn-lt"/>
                <a:ea typeface="+mn-ea"/>
                <a:cs typeface="+mn-cs"/>
              </a:rPr>
              <a:t>r lhs plot, from CERN-2016-004_Updated baseline for a staged Compact Linear </a:t>
            </a:r>
            <a:r>
              <a:rPr lang="en-US" sz="1200" kern="1200" baseline="0" dirty="0" err="1" smtClean="0">
                <a:solidFill>
                  <a:schemeClr val="tx1"/>
                </a:solidFill>
                <a:effectLst/>
                <a:latin typeface="+mn-lt"/>
                <a:ea typeface="+mn-ea"/>
                <a:cs typeface="+mn-cs"/>
              </a:rPr>
              <a:t>Collider.pdf</a:t>
            </a:r>
            <a:r>
              <a:rPr lang="en-US" sz="120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Simulation studies of the measurements of the top-quark form factors [51], extracted from the top pair- production cross section and top forward-backward asymmetries, have been performed for CLIC at 380 GeV [10]. Figure 9 shows a comparison of the uncertainties on the top-quark form factors between HL-LHC at 14 </a:t>
            </a:r>
            <a:r>
              <a:rPr lang="en-US" sz="1200" kern="1200" dirty="0" err="1" smtClean="0">
                <a:solidFill>
                  <a:schemeClr val="tx1"/>
                </a:solidFill>
                <a:effectLst/>
                <a:latin typeface="+mn-lt"/>
                <a:ea typeface="+mn-ea"/>
                <a:cs typeface="+mn-cs"/>
              </a:rPr>
              <a:t>TeV</a:t>
            </a:r>
            <a:r>
              <a:rPr lang="en-US" sz="1200" kern="1200" dirty="0" smtClean="0">
                <a:solidFill>
                  <a:schemeClr val="tx1"/>
                </a:solidFill>
                <a:effectLst/>
                <a:latin typeface="+mn-lt"/>
                <a:ea typeface="+mn-ea"/>
                <a:cs typeface="+mn-cs"/>
              </a:rPr>
              <a:t> [52, 53], ILC at 500 GeV [33, 54, 55] and CLIC at 380 GeV. At ILC and CLIC, the top couplings to the electroweak gauge bosons can be extracted with precisions at the percent level, well beyond those projected for HL-LHC. Since the theory uncertainties are not yet calculated at 380 GeV, the CLIC uncertainties include a theory uncertainty of 3%, corresponding to the maximal theory uncertainty on the </a:t>
            </a:r>
            <a:r>
              <a:rPr lang="en-US" sz="1200" kern="1200" dirty="0" err="1" smtClean="0">
                <a:solidFill>
                  <a:schemeClr val="tx1"/>
                </a:solidFill>
                <a:effectLst/>
                <a:latin typeface="+mn-lt"/>
                <a:ea typeface="+mn-ea"/>
                <a:cs typeface="+mn-cs"/>
              </a:rPr>
              <a:t>tt</a:t>
            </a:r>
            <a:r>
              <a:rPr lang="en-US" sz="1200" kern="1200" dirty="0" smtClean="0">
                <a:solidFill>
                  <a:schemeClr val="tx1"/>
                </a:solidFill>
                <a:effectLst/>
                <a:latin typeface="+mn-lt"/>
                <a:ea typeface="+mn-ea"/>
                <a:cs typeface="+mn-cs"/>
              </a:rPr>
              <a:t> production cross section at the threshold [51]. This is a very conservative upper limit. </a:t>
            </a:r>
            <a:endParaRPr lang="en-US" dirty="0" smtClean="0"/>
          </a:p>
          <a:p>
            <a:r>
              <a:rPr lang="en-US" sz="1200" kern="1200" dirty="0" smtClean="0">
                <a:solidFill>
                  <a:schemeClr val="tx1"/>
                </a:solidFill>
                <a:effectLst/>
                <a:latin typeface="+mn-lt"/>
                <a:ea typeface="+mn-ea"/>
                <a:cs typeface="+mn-cs"/>
              </a:rPr>
              <a:t>As all couplings between top quarks and electroweak gauge bosons are predicted to high precision by the SM, a stringent comparison between the observed and the predicted couplings can be performed. In many BSM models the top couplings to the electroweak interaction are substantially modified. This is the case, for example, in composite Higgs models or extra dimension models, where coupling modifications are of the order of 10% [46, 55, 56], resulting in a large discovery potential for future </a:t>
            </a:r>
            <a:r>
              <a:rPr lang="en-US" sz="1200" kern="1200" dirty="0" err="1" smtClean="0">
                <a:solidFill>
                  <a:schemeClr val="tx1"/>
                </a:solidFill>
                <a:effectLst/>
                <a:latin typeface="+mn-lt"/>
                <a:ea typeface="+mn-ea"/>
                <a:cs typeface="+mn-cs"/>
              </a:rPr>
              <a:t>e+e</a:t>
            </a:r>
            <a:r>
              <a:rPr lang="en-US" sz="1200" kern="1200" dirty="0" smtClean="0">
                <a:solidFill>
                  <a:schemeClr val="tx1"/>
                </a:solidFill>
                <a:effectLst/>
                <a:latin typeface="+mn-lt"/>
                <a:ea typeface="+mn-ea"/>
                <a:cs typeface="+mn-cs"/>
              </a:rPr>
              <a:t>− colliders. Additional information can also be extracted from an analysis of the top-quark decays [57]. </a:t>
            </a:r>
            <a:endParaRPr lang="en-US" dirty="0" smtClean="0"/>
          </a:p>
          <a:p>
            <a:endParaRPr lang="en-GB" dirty="0"/>
          </a:p>
        </p:txBody>
      </p:sp>
      <p:sp>
        <p:nvSpPr>
          <p:cNvPr id="4" name="Slide Number Placeholder 3"/>
          <p:cNvSpPr>
            <a:spLocks noGrp="1"/>
          </p:cNvSpPr>
          <p:nvPr>
            <p:ph type="sldNum" sz="quarter" idx="10"/>
          </p:nvPr>
        </p:nvSpPr>
        <p:spPr/>
        <p:txBody>
          <a:bodyPr/>
          <a:lstStyle/>
          <a:p>
            <a:fld id="{DDE33921-15B8-9846-9687-F8BD6C725A7B}" type="slidenum">
              <a:rPr lang="en-US" smtClean="0"/>
              <a:t>11</a:t>
            </a:fld>
            <a:endParaRPr lang="en-US" dirty="0"/>
          </a:p>
        </p:txBody>
      </p:sp>
    </p:spTree>
    <p:extLst>
      <p:ext uri="{BB962C8B-B14F-4D97-AF65-F5344CB8AC3E}">
        <p14:creationId xmlns:p14="http://schemas.microsoft.com/office/powerpoint/2010/main" val="2030621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DE33921-15B8-9846-9687-F8BD6C725A7B}" type="slidenum">
              <a:rPr lang="en-US" smtClean="0"/>
              <a:t>12</a:t>
            </a:fld>
            <a:endParaRPr lang="en-US" dirty="0"/>
          </a:p>
        </p:txBody>
      </p:sp>
    </p:spTree>
    <p:extLst>
      <p:ext uri="{BB962C8B-B14F-4D97-AF65-F5344CB8AC3E}">
        <p14:creationId xmlns:p14="http://schemas.microsoft.com/office/powerpoint/2010/main" val="895668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DE33921-15B8-9846-9687-F8BD6C725A7B}" type="slidenum">
              <a:rPr lang="en-US" smtClean="0"/>
              <a:t>20</a:t>
            </a:fld>
            <a:endParaRPr lang="en-US" dirty="0"/>
          </a:p>
        </p:txBody>
      </p:sp>
    </p:spTree>
    <p:extLst>
      <p:ext uri="{BB962C8B-B14F-4D97-AF65-F5344CB8AC3E}">
        <p14:creationId xmlns:p14="http://schemas.microsoft.com/office/powerpoint/2010/main" val="401517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DE33921-15B8-9846-9687-F8BD6C725A7B}" type="slidenum">
              <a:rPr lang="en-US" smtClean="0"/>
              <a:t>27</a:t>
            </a:fld>
            <a:endParaRPr lang="en-US" dirty="0"/>
          </a:p>
        </p:txBody>
      </p:sp>
    </p:spTree>
    <p:extLst>
      <p:ext uri="{BB962C8B-B14F-4D97-AF65-F5344CB8AC3E}">
        <p14:creationId xmlns:p14="http://schemas.microsoft.com/office/powerpoint/2010/main" val="1176270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95744" y="6538856"/>
            <a:ext cx="20574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dirty="0">
              <a:solidFill>
                <a:prstClr val="white"/>
              </a:solidFill>
            </a:endParaRPr>
          </a:p>
        </p:txBody>
      </p:sp>
      <p:sp>
        <p:nvSpPr>
          <p:cNvPr id="13" name="Date Placeholder 19"/>
          <p:cNvSpPr>
            <a:spLocks noGrp="1"/>
          </p:cNvSpPr>
          <p:nvPr>
            <p:ph type="dt" sz="half" idx="2"/>
          </p:nvPr>
        </p:nvSpPr>
        <p:spPr>
          <a:xfrm>
            <a:off x="16002" y="6527508"/>
            <a:ext cx="2057400" cy="365125"/>
          </a:xfrm>
          <a:prstGeom prst="rect">
            <a:avLst/>
          </a:prstGeom>
        </p:spPr>
        <p:txBody>
          <a:bodyPr vert="horz" lIns="91440" tIns="45720" rIns="91440" bIns="45720" rtlCol="0" anchor="ctr"/>
          <a:lstStyle>
            <a:lvl1pPr algn="l">
              <a:defRPr sz="900">
                <a:solidFill>
                  <a:schemeClr val="bg1"/>
                </a:solidFill>
              </a:defRPr>
            </a:lvl1pPr>
          </a:lstStyle>
          <a:p>
            <a:r>
              <a:rPr lang="en-GB" smtClean="0">
                <a:solidFill>
                  <a:prstClr val="white"/>
                </a:solidFill>
                <a:latin typeface="Arial"/>
              </a:rPr>
              <a:t>21-Mar-2018</a:t>
            </a:r>
            <a:endParaRPr lang="en-US" dirty="0">
              <a:solidFill>
                <a:prstClr val="white"/>
              </a:solidFill>
              <a:latin typeface="Arial"/>
            </a:endParaRPr>
          </a:p>
        </p:txBody>
      </p:sp>
      <p:sp>
        <p:nvSpPr>
          <p:cNvPr id="14" name="Footer Placeholder 4"/>
          <p:cNvSpPr>
            <a:spLocks noGrp="1"/>
          </p:cNvSpPr>
          <p:nvPr>
            <p:ph type="ftr" sz="quarter" idx="3"/>
          </p:nvPr>
        </p:nvSpPr>
        <p:spPr>
          <a:xfrm>
            <a:off x="2944554" y="6539324"/>
            <a:ext cx="3254892"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r>
              <a:rPr lang="en-US" smtClean="0">
                <a:solidFill>
                  <a:prstClr val="white"/>
                </a:solidFill>
              </a:rPr>
              <a:t>Moriond QCD 2018 / Nigel Watson</a:t>
            </a:r>
            <a:endParaRPr lang="en-US" dirty="0">
              <a:solidFill>
                <a:prstClr val="white"/>
              </a:solidFill>
            </a:endParaRPr>
          </a:p>
        </p:txBody>
      </p:sp>
      <p:sp>
        <p:nvSpPr>
          <p:cNvPr id="4" name="Content Placeholder 3"/>
          <p:cNvSpPr>
            <a:spLocks noGrp="1"/>
          </p:cNvSpPr>
          <p:nvPr>
            <p:ph sz="quarter" idx="10"/>
          </p:nvPr>
        </p:nvSpPr>
        <p:spPr>
          <a:xfrm>
            <a:off x="628650" y="1698125"/>
            <a:ext cx="7886700" cy="4232411"/>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1"/>
          <p:cNvSpPr>
            <a:spLocks noGrp="1"/>
          </p:cNvSpPr>
          <p:nvPr>
            <p:ph type="title" hasCustomPrompt="1"/>
          </p:nvPr>
        </p:nvSpPr>
        <p:spPr>
          <a:xfrm>
            <a:off x="808892" y="177074"/>
            <a:ext cx="7537939" cy="573203"/>
          </a:xfrm>
        </p:spPr>
        <p:txBody>
          <a:bodyPr/>
          <a:lstStyle>
            <a:lvl1pPr>
              <a:defRPr sz="3600" baseline="0"/>
            </a:lvl1pPr>
          </a:lstStyle>
          <a:p>
            <a:r>
              <a:rPr lang="en-US" dirty="0" smtClean="0"/>
              <a:t>Title</a:t>
            </a:r>
            <a:endParaRPr lang="en-US" dirty="0"/>
          </a:p>
        </p:txBody>
      </p:sp>
    </p:spTree>
    <p:extLst>
      <p:ext uri="{BB962C8B-B14F-4D97-AF65-F5344CB8AC3E}">
        <p14:creationId xmlns:p14="http://schemas.microsoft.com/office/powerpoint/2010/main" val="15482333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a:xfrm>
            <a:off x="2944554" y="6551047"/>
            <a:ext cx="3254892" cy="365125"/>
          </a:xfrm>
          <a:prstGeom prst="rect">
            <a:avLst/>
          </a:prstGeom>
        </p:spPr>
        <p:txBody>
          <a:bodyPr/>
          <a:lstStyle/>
          <a:p>
            <a:r>
              <a:rPr lang="en-US" smtClean="0">
                <a:solidFill>
                  <a:prstClr val="white"/>
                </a:solidFill>
              </a:rPr>
              <a:t>Moriond QCD 2018 / Nigel Watson</a:t>
            </a:r>
            <a:endParaRPr lang="en-US" dirty="0">
              <a:solidFill>
                <a:prstClr val="white"/>
              </a:solidFill>
            </a:endParaRPr>
          </a:p>
        </p:txBody>
      </p:sp>
      <p:sp>
        <p:nvSpPr>
          <p:cNvPr id="8" name="Slide Number Placeholder 4"/>
          <p:cNvSpPr>
            <a:spLocks noGrp="1"/>
          </p:cNvSpPr>
          <p:nvPr>
            <p:ph type="sldNum" sz="quarter" idx="11"/>
          </p:nvPr>
        </p:nvSpPr>
        <p:spPr>
          <a:xfrm>
            <a:off x="7095744" y="6538856"/>
            <a:ext cx="2057400" cy="365125"/>
          </a:xfrm>
        </p:spPr>
        <p:txBody>
          <a:bodyPr/>
          <a:lstStyle/>
          <a:p>
            <a:fld id="{DEF62AA5-A9F9-344C-9738-C68EB5A8EDFF}" type="slidenum">
              <a:rPr lang="en-US" smtClean="0">
                <a:solidFill>
                  <a:prstClr val="white"/>
                </a:solidFill>
              </a:rPr>
              <a:pPr/>
              <a:t>‹#›</a:t>
            </a:fld>
            <a:endParaRPr lang="en-US" dirty="0">
              <a:solidFill>
                <a:prstClr val="white"/>
              </a:solidFill>
            </a:endParaRPr>
          </a:p>
        </p:txBody>
      </p:sp>
      <p:sp>
        <p:nvSpPr>
          <p:cNvPr id="9" name="Date Placeholder 5"/>
          <p:cNvSpPr>
            <a:spLocks noGrp="1"/>
          </p:cNvSpPr>
          <p:nvPr>
            <p:ph type="dt" sz="half" idx="12"/>
          </p:nvPr>
        </p:nvSpPr>
        <p:spPr>
          <a:xfrm>
            <a:off x="16002" y="6539231"/>
            <a:ext cx="2057400" cy="365125"/>
          </a:xfrm>
          <a:prstGeom prst="rect">
            <a:avLst/>
          </a:prstGeom>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10" name="Title 1"/>
          <p:cNvSpPr>
            <a:spLocks noGrp="1"/>
          </p:cNvSpPr>
          <p:nvPr>
            <p:ph type="title" hasCustomPrompt="1"/>
          </p:nvPr>
        </p:nvSpPr>
        <p:spPr>
          <a:xfrm>
            <a:off x="808892" y="177074"/>
            <a:ext cx="7537939" cy="573203"/>
          </a:xfrm>
        </p:spPr>
        <p:txBody>
          <a:bodyPr/>
          <a:lstStyle>
            <a:lvl1pPr>
              <a:defRPr sz="3600" baseline="0"/>
            </a:lvl1pPr>
          </a:lstStyle>
          <a:p>
            <a:r>
              <a:rPr lang="en-US" dirty="0" smtClean="0"/>
              <a:t>Title</a:t>
            </a:r>
            <a:endParaRPr lang="en-US" dirty="0"/>
          </a:p>
        </p:txBody>
      </p:sp>
      <p:sp>
        <p:nvSpPr>
          <p:cNvPr id="11" name="Content Placeholder 3"/>
          <p:cNvSpPr>
            <a:spLocks noGrp="1"/>
          </p:cNvSpPr>
          <p:nvPr>
            <p:ph sz="quarter" idx="13"/>
          </p:nvPr>
        </p:nvSpPr>
        <p:spPr>
          <a:xfrm>
            <a:off x="628650" y="1698125"/>
            <a:ext cx="7886700" cy="4232411"/>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07349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95744" y="6538856"/>
            <a:ext cx="20574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dirty="0">
              <a:solidFill>
                <a:prstClr val="white"/>
              </a:solidFill>
            </a:endParaRPr>
          </a:p>
        </p:txBody>
      </p:sp>
      <p:sp>
        <p:nvSpPr>
          <p:cNvPr id="13" name="Date Placeholder 19"/>
          <p:cNvSpPr>
            <a:spLocks noGrp="1"/>
          </p:cNvSpPr>
          <p:nvPr>
            <p:ph type="dt" sz="half" idx="2"/>
          </p:nvPr>
        </p:nvSpPr>
        <p:spPr>
          <a:xfrm>
            <a:off x="16002" y="6539231"/>
            <a:ext cx="2057400" cy="365125"/>
          </a:xfrm>
          <a:prstGeom prst="rect">
            <a:avLst/>
          </a:prstGeom>
        </p:spPr>
        <p:txBody>
          <a:bodyPr vert="horz" lIns="91440" tIns="45720" rIns="91440" bIns="45720" rtlCol="0" anchor="ctr"/>
          <a:lstStyle>
            <a:lvl1pPr algn="l">
              <a:defRPr sz="900">
                <a:solidFill>
                  <a:schemeClr val="bg1"/>
                </a:solidFill>
              </a:defRPr>
            </a:lvl1pPr>
          </a:lstStyle>
          <a:p>
            <a:r>
              <a:rPr lang="en-GB" smtClean="0">
                <a:solidFill>
                  <a:prstClr val="white"/>
                </a:solidFill>
                <a:latin typeface="Arial"/>
              </a:rPr>
              <a:t>21-Mar-2018</a:t>
            </a:r>
            <a:endParaRPr lang="en-US" dirty="0">
              <a:solidFill>
                <a:prstClr val="white"/>
              </a:solidFill>
              <a:latin typeface="Arial"/>
            </a:endParaRPr>
          </a:p>
        </p:txBody>
      </p:sp>
      <p:sp>
        <p:nvSpPr>
          <p:cNvPr id="14" name="Footer Placeholder 4"/>
          <p:cNvSpPr>
            <a:spLocks noGrp="1"/>
          </p:cNvSpPr>
          <p:nvPr>
            <p:ph type="ftr" sz="quarter" idx="3"/>
          </p:nvPr>
        </p:nvSpPr>
        <p:spPr>
          <a:xfrm>
            <a:off x="2944554" y="6551047"/>
            <a:ext cx="3254892"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r>
              <a:rPr lang="en-US" smtClean="0">
                <a:solidFill>
                  <a:prstClr val="white"/>
                </a:solidFill>
              </a:rPr>
              <a:t>Moriond QCD 2018 / Nigel Watson</a:t>
            </a:r>
            <a:endParaRPr lang="en-US" dirty="0">
              <a:solidFill>
                <a:prstClr val="white"/>
              </a:solidFill>
            </a:endParaRPr>
          </a:p>
        </p:txBody>
      </p:sp>
      <p:sp>
        <p:nvSpPr>
          <p:cNvPr id="16" name="Content Placeholder 3"/>
          <p:cNvSpPr>
            <a:spLocks noGrp="1"/>
          </p:cNvSpPr>
          <p:nvPr>
            <p:ph sz="quarter" idx="14"/>
          </p:nvPr>
        </p:nvSpPr>
        <p:spPr>
          <a:xfrm>
            <a:off x="628649" y="1307889"/>
            <a:ext cx="3772869" cy="2272220"/>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3"/>
          <p:cNvSpPr>
            <a:spLocks noGrp="1"/>
          </p:cNvSpPr>
          <p:nvPr>
            <p:ph sz="quarter" idx="15"/>
          </p:nvPr>
        </p:nvSpPr>
        <p:spPr>
          <a:xfrm>
            <a:off x="628649" y="3861419"/>
            <a:ext cx="3772869" cy="2272220"/>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3"/>
          <p:cNvSpPr>
            <a:spLocks noGrp="1"/>
          </p:cNvSpPr>
          <p:nvPr>
            <p:ph sz="quarter" idx="16"/>
          </p:nvPr>
        </p:nvSpPr>
        <p:spPr>
          <a:xfrm>
            <a:off x="4878916" y="1307889"/>
            <a:ext cx="3772869" cy="2272220"/>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3"/>
          <p:cNvSpPr>
            <a:spLocks noGrp="1"/>
          </p:cNvSpPr>
          <p:nvPr>
            <p:ph sz="quarter" idx="17"/>
          </p:nvPr>
        </p:nvSpPr>
        <p:spPr>
          <a:xfrm>
            <a:off x="4878916" y="3861419"/>
            <a:ext cx="3772869" cy="2272220"/>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Title 1"/>
          <p:cNvSpPr>
            <a:spLocks noGrp="1"/>
          </p:cNvSpPr>
          <p:nvPr>
            <p:ph type="title" hasCustomPrompt="1"/>
          </p:nvPr>
        </p:nvSpPr>
        <p:spPr>
          <a:xfrm>
            <a:off x="808892" y="177074"/>
            <a:ext cx="7537939" cy="573203"/>
          </a:xfrm>
        </p:spPr>
        <p:txBody>
          <a:bodyPr/>
          <a:lstStyle>
            <a:lvl1pPr>
              <a:defRPr sz="3600" baseline="0"/>
            </a:lvl1pPr>
          </a:lstStyle>
          <a:p>
            <a:r>
              <a:rPr lang="en-US" dirty="0" smtClean="0"/>
              <a:t>Title</a:t>
            </a:r>
            <a:endParaRPr lang="en-US" dirty="0"/>
          </a:p>
        </p:txBody>
      </p:sp>
    </p:spTree>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95744" y="6538856"/>
            <a:ext cx="20574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dirty="0">
              <a:solidFill>
                <a:prstClr val="white"/>
              </a:solidFill>
            </a:endParaRPr>
          </a:p>
        </p:txBody>
      </p:sp>
      <p:sp>
        <p:nvSpPr>
          <p:cNvPr id="13" name="Date Placeholder 19"/>
          <p:cNvSpPr>
            <a:spLocks noGrp="1"/>
          </p:cNvSpPr>
          <p:nvPr>
            <p:ph type="dt" sz="half" idx="2"/>
          </p:nvPr>
        </p:nvSpPr>
        <p:spPr>
          <a:xfrm>
            <a:off x="16002" y="6539231"/>
            <a:ext cx="2057400" cy="365125"/>
          </a:xfrm>
          <a:prstGeom prst="rect">
            <a:avLst/>
          </a:prstGeom>
        </p:spPr>
        <p:txBody>
          <a:bodyPr vert="horz" lIns="91440" tIns="45720" rIns="91440" bIns="45720" rtlCol="0" anchor="ctr"/>
          <a:lstStyle>
            <a:lvl1pPr algn="l">
              <a:defRPr sz="900">
                <a:solidFill>
                  <a:schemeClr val="bg1"/>
                </a:solidFill>
              </a:defRPr>
            </a:lvl1pPr>
          </a:lstStyle>
          <a:p>
            <a:r>
              <a:rPr lang="en-GB" smtClean="0">
                <a:solidFill>
                  <a:prstClr val="white"/>
                </a:solidFill>
                <a:latin typeface="Arial"/>
              </a:rPr>
              <a:t>21-Mar-2018</a:t>
            </a:r>
            <a:endParaRPr lang="en-US" dirty="0">
              <a:solidFill>
                <a:prstClr val="white"/>
              </a:solidFill>
              <a:latin typeface="Arial"/>
            </a:endParaRPr>
          </a:p>
        </p:txBody>
      </p:sp>
      <p:sp>
        <p:nvSpPr>
          <p:cNvPr id="14" name="Footer Placeholder 4"/>
          <p:cNvSpPr>
            <a:spLocks noGrp="1"/>
          </p:cNvSpPr>
          <p:nvPr>
            <p:ph type="ftr" sz="quarter" idx="3"/>
          </p:nvPr>
        </p:nvSpPr>
        <p:spPr>
          <a:xfrm>
            <a:off x="2944554" y="6551047"/>
            <a:ext cx="3254892"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r>
              <a:rPr lang="en-US" smtClean="0">
                <a:solidFill>
                  <a:prstClr val="white"/>
                </a:solidFill>
              </a:rPr>
              <a:t>Moriond QCD 2018 / Nigel Watson</a:t>
            </a:r>
            <a:endParaRPr lang="en-US" dirty="0">
              <a:solidFill>
                <a:prstClr val="white"/>
              </a:solidFill>
            </a:endParaRPr>
          </a:p>
        </p:txBody>
      </p:sp>
      <p:sp>
        <p:nvSpPr>
          <p:cNvPr id="10" name="Content Placeholder 3"/>
          <p:cNvSpPr>
            <a:spLocks noGrp="1"/>
          </p:cNvSpPr>
          <p:nvPr>
            <p:ph sz="quarter" idx="14"/>
          </p:nvPr>
        </p:nvSpPr>
        <p:spPr>
          <a:xfrm>
            <a:off x="4741329" y="1291817"/>
            <a:ext cx="3870218" cy="4938502"/>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3"/>
          <p:cNvSpPr>
            <a:spLocks noGrp="1"/>
          </p:cNvSpPr>
          <p:nvPr>
            <p:ph sz="quarter" idx="15"/>
          </p:nvPr>
        </p:nvSpPr>
        <p:spPr>
          <a:xfrm>
            <a:off x="667915" y="1270026"/>
            <a:ext cx="3870218" cy="4938502"/>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
          <p:cNvSpPr>
            <a:spLocks noGrp="1"/>
          </p:cNvSpPr>
          <p:nvPr>
            <p:ph type="title" hasCustomPrompt="1"/>
          </p:nvPr>
        </p:nvSpPr>
        <p:spPr>
          <a:xfrm>
            <a:off x="808892" y="177074"/>
            <a:ext cx="7537939" cy="573203"/>
          </a:xfrm>
        </p:spPr>
        <p:txBody>
          <a:bodyPr/>
          <a:lstStyle>
            <a:lvl1pPr>
              <a:defRPr sz="3600" baseline="0"/>
            </a:lvl1pPr>
          </a:lstStyle>
          <a:p>
            <a:r>
              <a:rPr lang="en-US" dirty="0" smtClean="0"/>
              <a:t>Title</a:t>
            </a:r>
            <a:endParaRPr lang="en-US" dirty="0"/>
          </a:p>
        </p:txBody>
      </p:sp>
    </p:spTree>
    <p:extLst>
      <p:ext uri="{BB962C8B-B14F-4D97-AF65-F5344CB8AC3E}">
        <p14:creationId xmlns:p14="http://schemas.microsoft.com/office/powerpoint/2010/main" val="15482333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2944554" y="6551047"/>
            <a:ext cx="3254892" cy="365125"/>
          </a:xfrm>
          <a:prstGeom prst="rect">
            <a:avLst/>
          </a:prstGeom>
        </p:spPr>
        <p:txBody>
          <a:bodyPr/>
          <a:lstStyle/>
          <a:p>
            <a:r>
              <a:rPr lang="en-US" smtClean="0">
                <a:solidFill>
                  <a:prstClr val="white"/>
                </a:solidFill>
              </a:rPr>
              <a:t>Moriond QCD 2018 / Nigel Watson</a:t>
            </a:r>
            <a:endParaRPr lang="en-US" dirty="0">
              <a:solidFill>
                <a:prstClr val="white"/>
              </a:solidFill>
            </a:endParaRPr>
          </a:p>
        </p:txBody>
      </p:sp>
      <p:sp>
        <p:nvSpPr>
          <p:cNvPr id="5" name="Slide Number Placeholder 4"/>
          <p:cNvSpPr>
            <a:spLocks noGrp="1"/>
          </p:cNvSpPr>
          <p:nvPr>
            <p:ph type="sldNum" sz="quarter" idx="11"/>
          </p:nvPr>
        </p:nvSpPr>
        <p:spPr/>
        <p:txBody>
          <a:bodyPr/>
          <a:lstStyle/>
          <a:p>
            <a:fld id="{DEF62AA5-A9F9-344C-9738-C68EB5A8EDFF}" type="slidenum">
              <a:rPr lang="en-US" smtClean="0">
                <a:solidFill>
                  <a:prstClr val="white"/>
                </a:solidFill>
              </a:rPr>
              <a:pPr/>
              <a:t>‹#›</a:t>
            </a:fld>
            <a:endParaRPr lang="en-US" dirty="0">
              <a:solidFill>
                <a:prstClr val="white"/>
              </a:solidFill>
            </a:endParaRPr>
          </a:p>
        </p:txBody>
      </p:sp>
      <p:sp>
        <p:nvSpPr>
          <p:cNvPr id="6" name="Date Placeholder 5"/>
          <p:cNvSpPr>
            <a:spLocks noGrp="1"/>
          </p:cNvSpPr>
          <p:nvPr>
            <p:ph type="dt" sz="half" idx="12"/>
          </p:nvPr>
        </p:nvSpPr>
        <p:spPr>
          <a:xfrm>
            <a:off x="16002" y="6539231"/>
            <a:ext cx="2057400" cy="365125"/>
          </a:xfrm>
          <a:prstGeom prst="rect">
            <a:avLst/>
          </a:prstGeom>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7" name="Title 6"/>
          <p:cNvSpPr>
            <a:spLocks noGrp="1"/>
          </p:cNvSpPr>
          <p:nvPr>
            <p:ph type="title"/>
          </p:nvPr>
        </p:nvSpPr>
        <p:spPr/>
        <p:txBody>
          <a:bodyPr/>
          <a:lstStyle/>
          <a:p>
            <a:r>
              <a:rPr lang="en-US" smtClean="0"/>
              <a:t>Click to edit Master title style</a:t>
            </a:r>
            <a:endParaRPr lang="en-US"/>
          </a:p>
        </p:txBody>
      </p:sp>
      <p:sp>
        <p:nvSpPr>
          <p:cNvPr id="9" name="Text Placeholder 8"/>
          <p:cNvSpPr>
            <a:spLocks noGrp="1"/>
          </p:cNvSpPr>
          <p:nvPr>
            <p:ph type="body" sz="quarter" idx="13" hasCustomPrompt="1"/>
          </p:nvPr>
        </p:nvSpPr>
        <p:spPr>
          <a:xfrm>
            <a:off x="2420937" y="3970340"/>
            <a:ext cx="4302125" cy="479742"/>
          </a:xfrm>
          <a:prstGeom prst="rect">
            <a:avLst/>
          </a:prstGeom>
        </p:spPr>
        <p:txBody>
          <a:bodyPr/>
          <a:lstStyle>
            <a:lvl1pPr>
              <a:defRPr sz="2000" baseline="0"/>
            </a:lvl1pPr>
          </a:lstStyle>
          <a:p>
            <a:pPr lvl="0"/>
            <a:r>
              <a:rPr lang="en-US" dirty="0" smtClean="0"/>
              <a:t>The Conference X, 13 October 2017</a:t>
            </a:r>
          </a:p>
        </p:txBody>
      </p:sp>
      <p:sp>
        <p:nvSpPr>
          <p:cNvPr id="11" name="Text Placeholder 10"/>
          <p:cNvSpPr>
            <a:spLocks noGrp="1"/>
          </p:cNvSpPr>
          <p:nvPr>
            <p:ph type="body" sz="quarter" idx="14" hasCustomPrompt="1"/>
          </p:nvPr>
        </p:nvSpPr>
        <p:spPr>
          <a:xfrm>
            <a:off x="2782092" y="5469029"/>
            <a:ext cx="3579813" cy="504825"/>
          </a:xfrm>
          <a:prstGeom prst="rect">
            <a:avLst/>
          </a:prstGeom>
        </p:spPr>
        <p:txBody>
          <a:bodyPr/>
          <a:lstStyle>
            <a:lvl1pPr>
              <a:defRPr sz="1800" i="1" baseline="0"/>
            </a:lvl1pPr>
          </a:lstStyle>
          <a:p>
            <a:pPr lvl="0"/>
            <a:r>
              <a:rPr lang="en-US" dirty="0" smtClean="0"/>
              <a:t>Name, name@cern.ch</a:t>
            </a:r>
            <a:endParaRPr lang="en-US" dirty="0"/>
          </a:p>
        </p:txBody>
      </p:sp>
    </p:spTree>
    <p:extLst>
      <p:ext uri="{BB962C8B-B14F-4D97-AF65-F5344CB8AC3E}">
        <p14:creationId xmlns:p14="http://schemas.microsoft.com/office/powerpoint/2010/main" val="144101784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95744" y="6538856"/>
            <a:ext cx="20574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dirty="0">
              <a:solidFill>
                <a:prstClr val="white"/>
              </a:solidFill>
            </a:endParaRPr>
          </a:p>
        </p:txBody>
      </p:sp>
      <p:sp>
        <p:nvSpPr>
          <p:cNvPr id="13" name="Date Placeholder 19"/>
          <p:cNvSpPr>
            <a:spLocks noGrp="1"/>
          </p:cNvSpPr>
          <p:nvPr>
            <p:ph type="dt" sz="half" idx="2"/>
          </p:nvPr>
        </p:nvSpPr>
        <p:spPr>
          <a:xfrm>
            <a:off x="16002" y="6527508"/>
            <a:ext cx="2057400" cy="365125"/>
          </a:xfrm>
          <a:prstGeom prst="rect">
            <a:avLst/>
          </a:prstGeom>
        </p:spPr>
        <p:txBody>
          <a:bodyPr vert="horz" lIns="91440" tIns="45720" rIns="91440" bIns="45720" rtlCol="0" anchor="ctr"/>
          <a:lstStyle>
            <a:lvl1pPr algn="l">
              <a:defRPr sz="900">
                <a:solidFill>
                  <a:schemeClr val="bg1"/>
                </a:solidFill>
              </a:defRPr>
            </a:lvl1pPr>
          </a:lstStyle>
          <a:p>
            <a:r>
              <a:rPr lang="en-GB" smtClean="0">
                <a:solidFill>
                  <a:prstClr val="white"/>
                </a:solidFill>
                <a:latin typeface="Arial"/>
              </a:rPr>
              <a:t>21-Mar-2018</a:t>
            </a:r>
            <a:endParaRPr lang="en-US" dirty="0">
              <a:solidFill>
                <a:prstClr val="white"/>
              </a:solidFill>
              <a:latin typeface="Arial"/>
            </a:endParaRPr>
          </a:p>
        </p:txBody>
      </p:sp>
      <p:sp>
        <p:nvSpPr>
          <p:cNvPr id="14" name="Footer Placeholder 4"/>
          <p:cNvSpPr>
            <a:spLocks noGrp="1"/>
          </p:cNvSpPr>
          <p:nvPr>
            <p:ph type="ftr" sz="quarter" idx="3"/>
          </p:nvPr>
        </p:nvSpPr>
        <p:spPr>
          <a:xfrm>
            <a:off x="2944554" y="6539324"/>
            <a:ext cx="3254892"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r>
              <a:rPr lang="en-US" smtClean="0">
                <a:solidFill>
                  <a:prstClr val="white"/>
                </a:solidFill>
              </a:rPr>
              <a:t>Moriond QCD 2018 / Nigel Watson</a:t>
            </a:r>
            <a:endParaRPr lang="en-US" dirty="0">
              <a:solidFill>
                <a:prstClr val="white"/>
              </a:solidFill>
            </a:endParaRPr>
          </a:p>
        </p:txBody>
      </p:sp>
      <p:sp>
        <p:nvSpPr>
          <p:cNvPr id="4" name="Content Placeholder 3"/>
          <p:cNvSpPr>
            <a:spLocks noGrp="1"/>
          </p:cNvSpPr>
          <p:nvPr>
            <p:ph sz="quarter" idx="10"/>
          </p:nvPr>
        </p:nvSpPr>
        <p:spPr>
          <a:xfrm>
            <a:off x="628650" y="1698125"/>
            <a:ext cx="7886700" cy="4232411"/>
          </a:xfrm>
          <a:prstGeom prst="rect">
            <a:avLst/>
          </a:prstGeom>
        </p:spPr>
        <p:txBody>
          <a:bodyPr/>
          <a:lstStyle>
            <a:lvl2pPr marL="628650" indent="-285750">
              <a:buClr>
                <a:srgbClr val="00B0F0"/>
              </a:buClr>
              <a:buFont typeface="LucidaGrande" charset="0"/>
              <a:buChar char="►"/>
              <a:defRPr/>
            </a:lvl2pPr>
            <a:lvl3pPr marL="971550" indent="-285750">
              <a:buClr>
                <a:schemeClr val="accent6"/>
              </a:buClr>
              <a:buFont typeface="Wingdings" charset="2"/>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1"/>
          <p:cNvSpPr>
            <a:spLocks noGrp="1"/>
          </p:cNvSpPr>
          <p:nvPr>
            <p:ph type="title" hasCustomPrompt="1"/>
          </p:nvPr>
        </p:nvSpPr>
        <p:spPr>
          <a:xfrm>
            <a:off x="808892" y="177074"/>
            <a:ext cx="7537939" cy="573203"/>
          </a:xfrm>
        </p:spPr>
        <p:txBody>
          <a:bodyPr/>
          <a:lstStyle>
            <a:lvl1pPr>
              <a:defRPr sz="3600" baseline="0"/>
            </a:lvl1pPr>
          </a:lstStyle>
          <a:p>
            <a:r>
              <a:rPr lang="en-US" dirty="0" smtClean="0"/>
              <a:t>Title</a:t>
            </a:r>
            <a:endParaRPr lang="en-US" dirty="0"/>
          </a:p>
        </p:txBody>
      </p:sp>
    </p:spTree>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9"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Rectangle 15"/>
          <p:cNvSpPr/>
          <p:nvPr userDrawn="1"/>
        </p:nvSpPr>
        <p:spPr>
          <a:xfrm>
            <a:off x="0" y="6583190"/>
            <a:ext cx="9144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500">
              <a:solidFill>
                <a:prstClr val="white"/>
              </a:solidFill>
              <a:latin typeface="Arial"/>
            </a:endParaRPr>
          </a:p>
        </p:txBody>
      </p:sp>
      <p:sp>
        <p:nvSpPr>
          <p:cNvPr id="2" name="Title Placeholder 1"/>
          <p:cNvSpPr>
            <a:spLocks noGrp="1"/>
          </p:cNvSpPr>
          <p:nvPr>
            <p:ph type="title"/>
          </p:nvPr>
        </p:nvSpPr>
        <p:spPr>
          <a:xfrm>
            <a:off x="820616" y="177074"/>
            <a:ext cx="7549662" cy="750434"/>
          </a:xfrm>
          <a:prstGeom prst="rect">
            <a:avLst/>
          </a:prstGeom>
        </p:spPr>
        <p:txBody>
          <a:bodyPr vert="horz" lIns="91440" tIns="45720" rIns="91440" bIns="45720" rtlCol="0" anchor="ctr">
            <a:noAutofit/>
          </a:bodyPr>
          <a:lstStyle/>
          <a:p>
            <a:r>
              <a:rPr lang="en-US" dirty="0" smtClean="0"/>
              <a:t>Title</a:t>
            </a:r>
            <a:endParaRPr lang="en-US" dirty="0"/>
          </a:p>
        </p:txBody>
      </p:sp>
      <p:sp>
        <p:nvSpPr>
          <p:cNvPr id="6" name="Slide Number Placeholder 5"/>
          <p:cNvSpPr>
            <a:spLocks noGrp="1"/>
          </p:cNvSpPr>
          <p:nvPr>
            <p:ph type="sldNum" sz="quarter" idx="4"/>
          </p:nvPr>
        </p:nvSpPr>
        <p:spPr>
          <a:xfrm>
            <a:off x="7095744" y="6538856"/>
            <a:ext cx="20574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pPr defTabSz="914400"/>
            <a:fld id="{DEF62AA5-A9F9-344C-9738-C68EB5A8EDFF}" type="slidenum">
              <a:rPr lang="en-US" smtClean="0">
                <a:solidFill>
                  <a:prstClr val="white"/>
                </a:solidFill>
              </a:rPr>
              <a:pPr defTabSz="914400"/>
              <a:t>‹#›</a:t>
            </a:fld>
            <a:endParaRPr lang="en-US" dirty="0">
              <a:solidFill>
                <a:prstClr val="white"/>
              </a:solidFill>
            </a:endParaRPr>
          </a:p>
        </p:txBody>
      </p:sp>
      <p:pic>
        <p:nvPicPr>
          <p:cNvPr id="8" name="Picture 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410844" y="73379"/>
            <a:ext cx="702159" cy="702159"/>
          </a:xfrm>
          <a:prstGeom prst="rect">
            <a:avLst/>
          </a:prstGeom>
        </p:spPr>
      </p:pic>
      <p:pic>
        <p:nvPicPr>
          <p:cNvPr id="7" name="Picture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82061" y="-82062"/>
            <a:ext cx="982800" cy="982800"/>
          </a:xfrm>
          <a:prstGeom prst="rect">
            <a:avLst/>
          </a:prstGeom>
        </p:spPr>
      </p:pic>
      <p:sp>
        <p:nvSpPr>
          <p:cNvPr id="19" name="Date Placeholder 19"/>
          <p:cNvSpPr>
            <a:spLocks noGrp="1"/>
          </p:cNvSpPr>
          <p:nvPr>
            <p:ph type="dt" sz="half" idx="2"/>
          </p:nvPr>
        </p:nvSpPr>
        <p:spPr>
          <a:xfrm>
            <a:off x="16002" y="6539231"/>
            <a:ext cx="2057400" cy="365125"/>
          </a:xfrm>
          <a:prstGeom prst="rect">
            <a:avLst/>
          </a:prstGeom>
        </p:spPr>
        <p:txBody>
          <a:bodyPr vert="horz" lIns="91440" tIns="45720" rIns="91440" bIns="45720" rtlCol="0" anchor="ctr"/>
          <a:lstStyle>
            <a:lvl1pPr algn="l">
              <a:defRPr sz="900">
                <a:solidFill>
                  <a:schemeClr val="bg1"/>
                </a:solidFill>
              </a:defRPr>
            </a:lvl1pPr>
          </a:lstStyle>
          <a:p>
            <a:r>
              <a:rPr lang="en-GB" smtClean="0">
                <a:solidFill>
                  <a:prstClr val="white"/>
                </a:solidFill>
                <a:latin typeface="Arial"/>
              </a:rPr>
              <a:t>21-Mar-2018</a:t>
            </a:r>
            <a:endParaRPr lang="en-US" dirty="0">
              <a:solidFill>
                <a:prstClr val="white"/>
              </a:solidFill>
              <a:latin typeface="Arial"/>
            </a:endParaRPr>
          </a:p>
        </p:txBody>
      </p:sp>
      <p:sp>
        <p:nvSpPr>
          <p:cNvPr id="21" name="Footer Placeholder 4"/>
          <p:cNvSpPr>
            <a:spLocks noGrp="1"/>
          </p:cNvSpPr>
          <p:nvPr>
            <p:ph type="ftr" sz="quarter" idx="3"/>
          </p:nvPr>
        </p:nvSpPr>
        <p:spPr>
          <a:xfrm>
            <a:off x="2944554" y="6551047"/>
            <a:ext cx="3254892"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r>
              <a:rPr lang="en-US" smtClean="0">
                <a:solidFill>
                  <a:prstClr val="white"/>
                </a:solidFill>
              </a:rPr>
              <a:t>Moriond QCD 2018 / Nigel Watson</a:t>
            </a:r>
            <a:endParaRPr lang="en-US" dirty="0">
              <a:solidFill>
                <a:prstClr val="white"/>
              </a:solidFill>
            </a:endParaRPr>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sldLayoutIdLst>
    <p:sldLayoutId id="2147483701" r:id="rId1"/>
    <p:sldLayoutId id="2147483740" r:id="rId2"/>
    <p:sldLayoutId id="2147483730" r:id="rId3"/>
    <p:sldLayoutId id="2147483726" r:id="rId4"/>
    <p:sldLayoutId id="2147483738" r:id="rId5"/>
    <p:sldLayoutId id="2147483743" r:id="rId6"/>
  </p:sldLayoutIdLst>
  <p:timing>
    <p:tnLst>
      <p:par>
        <p:cTn id="1" dur="indefinite" restart="never" nodeType="tmRoot"/>
      </p:par>
    </p:tnLst>
  </p:timing>
  <p:hf hdr="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342900" indent="-342900" algn="l" defTabSz="685800" rtl="0" eaLnBrk="1" latinLnBrk="0" hangingPunct="1">
        <a:lnSpc>
          <a:spcPct val="90000"/>
        </a:lnSpc>
        <a:spcBef>
          <a:spcPts val="750"/>
        </a:spcBef>
        <a:buFont typeface="Arial" charset="0"/>
        <a:buChar char="•"/>
        <a:defRPr sz="2000" i="0" kern="1200" baseline="0">
          <a:solidFill>
            <a:schemeClr val="tx1"/>
          </a:solidFill>
          <a:latin typeface="+mn-lt"/>
          <a:ea typeface="+mn-ea"/>
          <a:cs typeface="+mn-cs"/>
        </a:defRPr>
      </a:lvl1pPr>
      <a:lvl2pPr marL="628650" indent="-285750" algn="l" defTabSz="685800" rtl="0" eaLnBrk="1" latinLnBrk="0" hangingPunct="1">
        <a:lnSpc>
          <a:spcPct val="90000"/>
        </a:lnSpc>
        <a:spcBef>
          <a:spcPts val="375"/>
        </a:spcBef>
        <a:buFont typeface="Arial" charset="0"/>
        <a:buChar char="•"/>
        <a:defRPr sz="1800" kern="1200">
          <a:solidFill>
            <a:schemeClr val="tx1"/>
          </a:solidFill>
          <a:latin typeface="+mn-lt"/>
          <a:ea typeface="+mn-ea"/>
          <a:cs typeface="+mn-cs"/>
        </a:defRPr>
      </a:lvl2pPr>
      <a:lvl3pPr marL="971550" indent="-285750" algn="l" defTabSz="685800" rtl="0" eaLnBrk="1" latinLnBrk="0" hangingPunct="1">
        <a:lnSpc>
          <a:spcPct val="90000"/>
        </a:lnSpc>
        <a:spcBef>
          <a:spcPts val="375"/>
        </a:spcBef>
        <a:buFont typeface="Arial" charset="0"/>
        <a:buChar char="•"/>
        <a:defRPr sz="1600" kern="1200">
          <a:solidFill>
            <a:schemeClr val="tx1"/>
          </a:solidFill>
          <a:latin typeface="+mn-lt"/>
          <a:ea typeface="+mn-ea"/>
          <a:cs typeface="+mn-cs"/>
        </a:defRPr>
      </a:lvl3pPr>
      <a:lvl4pPr marL="1314450" indent="-285750" algn="l" defTabSz="685800" rtl="0" eaLnBrk="1" latinLnBrk="0" hangingPunct="1">
        <a:lnSpc>
          <a:spcPct val="90000"/>
        </a:lnSpc>
        <a:spcBef>
          <a:spcPts val="375"/>
        </a:spcBef>
        <a:buFont typeface="Arial" charset="0"/>
        <a:buChar char="•"/>
        <a:defRPr sz="1400" kern="1200">
          <a:solidFill>
            <a:schemeClr val="tx1"/>
          </a:solidFill>
          <a:latin typeface="+mn-lt"/>
          <a:ea typeface="+mn-ea"/>
          <a:cs typeface="+mn-cs"/>
        </a:defRPr>
      </a:lvl4pPr>
      <a:lvl5pPr marL="1657350" indent="-285750" algn="l" defTabSz="685800" rtl="0" eaLnBrk="1" latinLnBrk="0" hangingPunct="1">
        <a:lnSpc>
          <a:spcPct val="90000"/>
        </a:lnSpc>
        <a:spcBef>
          <a:spcPts val="375"/>
        </a:spcBef>
        <a:buFont typeface="Arial"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G"/><Relationship Id="rId5" Type="http://schemas.openxmlformats.org/officeDocument/2006/relationships/image" Target="../media/image5.tiff"/><Relationship Id="rId6" Type="http://schemas.openxmlformats.org/officeDocument/2006/relationships/image" Target="../media/image6.jpg"/><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5.emf"/><Relationship Id="rId4" Type="http://schemas.openxmlformats.org/officeDocument/2006/relationships/image" Target="../media/image36.emf"/><Relationship Id="rId5" Type="http://schemas.openxmlformats.org/officeDocument/2006/relationships/image" Target="../media/image37.tiff"/><Relationship Id="rId6" Type="http://schemas.openxmlformats.org/officeDocument/2006/relationships/image" Target="../media/image38.tiff"/><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35.emf"/><Relationship Id="rId4" Type="http://schemas.openxmlformats.org/officeDocument/2006/relationships/image" Target="../media/image36.emf"/><Relationship Id="rId5" Type="http://schemas.openxmlformats.org/officeDocument/2006/relationships/image" Target="../media/image37.tiff"/><Relationship Id="rId6" Type="http://schemas.openxmlformats.org/officeDocument/2006/relationships/image" Target="../media/image38.tiff"/><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4.tiff"/><Relationship Id="rId1" Type="http://schemas.openxmlformats.org/officeDocument/2006/relationships/slideLayout" Target="../slideLayouts/slideLayout3.xml"/><Relationship Id="rId2"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6" Type="http://schemas.openxmlformats.org/officeDocument/2006/relationships/image" Target="../media/image49.png"/><Relationship Id="rId7" Type="http://schemas.openxmlformats.org/officeDocument/2006/relationships/image" Target="../media/image50.png"/><Relationship Id="rId8" Type="http://schemas.openxmlformats.org/officeDocument/2006/relationships/image" Target="../media/image51.png"/><Relationship Id="rId9" Type="http://schemas.openxmlformats.org/officeDocument/2006/relationships/hyperlink" Target="https://arxiv.org/abs/1608.07538" TargetMode="External"/><Relationship Id="rId10" Type="http://schemas.openxmlformats.org/officeDocument/2006/relationships/image" Target="../media/image52.png"/><Relationship Id="rId11"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56.png"/><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7.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9.emf"/><Relationship Id="rId4" Type="http://schemas.openxmlformats.org/officeDocument/2006/relationships/image" Target="../media/image60.tiff"/><Relationship Id="rId5" Type="http://schemas.openxmlformats.org/officeDocument/2006/relationships/image" Target="../media/image61.tiff"/><Relationship Id="rId6" Type="http://schemas.openxmlformats.org/officeDocument/2006/relationships/image" Target="../media/image62.tiff"/><Relationship Id="rId7" Type="http://schemas.openxmlformats.org/officeDocument/2006/relationships/image" Target="../media/image63.tiff"/><Relationship Id="rId8" Type="http://schemas.openxmlformats.org/officeDocument/2006/relationships/image" Target="../media/image18.tiff"/><Relationship Id="rId1" Type="http://schemas.openxmlformats.org/officeDocument/2006/relationships/slideLayout" Target="../slideLayouts/slideLayout4.xml"/><Relationship Id="rId2" Type="http://schemas.openxmlformats.org/officeDocument/2006/relationships/image" Target="../media/image58.tiff"/></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g"/><Relationship Id="rId5"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64.emf"/><Relationship Id="rId4" Type="http://schemas.openxmlformats.org/officeDocument/2006/relationships/hyperlink" Target="https://www.google.it/url?sa=t&amp;rct=j&amp;q=&amp;esrc=s&amp;source=web&amp;cd=5&amp;ved=0ahUKEwjB88mkm_zZAhWQ_aQKHdG-DZUQFghJMAQ&amp;url=https%3A%2F%2Fpos.sissa.it%2F297%2F088%2Fpdf&amp;usg=AOvVaw3SPpo7lBfq2MfNNSXXDYZ1"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jpeg"/><Relationship Id="rId3" Type="http://schemas.openxmlformats.org/officeDocument/2006/relationships/image" Target="../media/image7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tiff"/></Relationships>
</file>

<file path=ppt/slides/_rels/slide27.xml.rels><?xml version="1.0" encoding="UTF-8" standalone="yes"?>
<Relationships xmlns="http://schemas.openxmlformats.org/package/2006/relationships"><Relationship Id="rId3" Type="http://schemas.openxmlformats.org/officeDocument/2006/relationships/image" Target="../media/image44.tiff"/><Relationship Id="rId4" Type="http://schemas.openxmlformats.org/officeDocument/2006/relationships/image" Target="../media/image40.png"/><Relationship Id="rId5"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image" Target="../media/image10.tiff"/></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image" Target="../media/image13.emf"/></Relationships>
</file>

<file path=ppt/slides/_rels/slide5.xml.rels><?xml version="1.0" encoding="UTF-8" standalone="yes"?>
<Relationships xmlns="http://schemas.openxmlformats.org/package/2006/relationships"><Relationship Id="rId3" Type="http://schemas.openxmlformats.org/officeDocument/2006/relationships/image" Target="../media/image16.emf"/><Relationship Id="rId4" Type="http://schemas.openxmlformats.org/officeDocument/2006/relationships/image" Target="../media/image17.png"/><Relationship Id="rId5" Type="http://schemas.openxmlformats.org/officeDocument/2006/relationships/image" Target="../media/image18.tiff"/><Relationship Id="rId6" Type="http://schemas.openxmlformats.org/officeDocument/2006/relationships/image" Target="../media/image19.tiff"/><Relationship Id="rId7" Type="http://schemas.openxmlformats.org/officeDocument/2006/relationships/image" Target="../media/image20.tiff"/><Relationship Id="rId8" Type="http://schemas.openxmlformats.org/officeDocument/2006/relationships/image" Target="../media/image21.tiff"/><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3.xml"/><Relationship Id="rId2" Type="http://schemas.openxmlformats.org/officeDocument/2006/relationships/image" Target="../media/image22.emf"/></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emf"/><Relationship Id="rId1" Type="http://schemas.openxmlformats.org/officeDocument/2006/relationships/slideLayout" Target="../slideLayouts/slideLayout3.xml"/><Relationship Id="rId2" Type="http://schemas.openxmlformats.org/officeDocument/2006/relationships/image" Target="../media/image26.emf"/></Relationships>
</file>

<file path=ppt/slides/_rels/slide8.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28.png"/><Relationship Id="rId5" Type="http://schemas.openxmlformats.org/officeDocument/2006/relationships/image" Target="../media/image29.emf"/><Relationship Id="rId1" Type="http://schemas.openxmlformats.org/officeDocument/2006/relationships/slideLayout" Target="../slideLayouts/slideLayout3.xml"/><Relationship Id="rId2"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emf"/><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3216" y="888734"/>
            <a:ext cx="3493999" cy="2943169"/>
          </a:xfrm>
          <a:prstGeom prst="rect">
            <a:avLst/>
          </a:prstGeom>
        </p:spPr>
      </p:pic>
      <p:sp>
        <p:nvSpPr>
          <p:cNvPr id="3" name="Footer Placeholder 2"/>
          <p:cNvSpPr>
            <a:spLocks noGrp="1"/>
          </p:cNvSpPr>
          <p:nvPr>
            <p:ph type="ftr" sz="quarter" idx="10"/>
          </p:nvPr>
        </p:nvSpPr>
        <p:spPr/>
        <p:txBody>
          <a:bodyPr/>
          <a:lstStyle/>
          <a:p>
            <a:pPr defTabSz="914400"/>
            <a:r>
              <a:rPr lang="en-US" smtClean="0">
                <a:solidFill>
                  <a:prstClr val="white"/>
                </a:solidFill>
              </a:rPr>
              <a:t>Moriond QCD 2018 / Nigel Watson</a:t>
            </a:r>
            <a:endParaRPr lang="en-US" dirty="0">
              <a:solidFill>
                <a:prstClr val="white"/>
              </a:solidFill>
            </a:endParaRPr>
          </a:p>
        </p:txBody>
      </p:sp>
      <p:sp>
        <p:nvSpPr>
          <p:cNvPr id="4" name="Slide Number Placeholder 3"/>
          <p:cNvSpPr>
            <a:spLocks noGrp="1"/>
          </p:cNvSpPr>
          <p:nvPr>
            <p:ph type="sldNum" sz="quarter" idx="11"/>
          </p:nvPr>
        </p:nvSpPr>
        <p:spPr/>
        <p:txBody>
          <a:bodyPr/>
          <a:lstStyle/>
          <a:p>
            <a:pPr defTabSz="914400"/>
            <a:fld id="{DEF62AA5-A9F9-344C-9738-C68EB5A8EDFF}" type="slidenum">
              <a:rPr lang="en-US" smtClean="0">
                <a:solidFill>
                  <a:prstClr val="white"/>
                </a:solidFill>
              </a:rPr>
              <a:pPr defTabSz="914400"/>
              <a:t>1</a:t>
            </a:fld>
            <a:endParaRPr lang="en-US" dirty="0">
              <a:solidFill>
                <a:prstClr val="white"/>
              </a:solidFill>
            </a:endParaRPr>
          </a:p>
        </p:txBody>
      </p:sp>
      <p:sp>
        <p:nvSpPr>
          <p:cNvPr id="5" name="Date Placeholder 4"/>
          <p:cNvSpPr>
            <a:spLocks noGrp="1"/>
          </p:cNvSpPr>
          <p:nvPr>
            <p:ph type="dt" sz="half" idx="12"/>
          </p:nvPr>
        </p:nvSpPr>
        <p:spPr/>
        <p:txBody>
          <a:bodyPr/>
          <a:lstStyle/>
          <a:p>
            <a:pPr defTabSz="914400"/>
            <a:r>
              <a:rPr lang="en-GB" smtClean="0">
                <a:solidFill>
                  <a:prstClr val="white"/>
                </a:solidFill>
                <a:latin typeface="Arial"/>
              </a:rPr>
              <a:t>21-Mar-2018</a:t>
            </a:r>
            <a:endParaRPr lang="en-US" dirty="0">
              <a:solidFill>
                <a:prstClr val="white"/>
              </a:solidFill>
              <a:latin typeface="Arial"/>
            </a:endParaRPr>
          </a:p>
        </p:txBody>
      </p:sp>
      <p:sp>
        <p:nvSpPr>
          <p:cNvPr id="2" name="Title 1"/>
          <p:cNvSpPr>
            <a:spLocks noGrp="1"/>
          </p:cNvSpPr>
          <p:nvPr>
            <p:ph type="title"/>
          </p:nvPr>
        </p:nvSpPr>
        <p:spPr/>
        <p:txBody>
          <a:bodyPr/>
          <a:lstStyle/>
          <a:p>
            <a:r>
              <a:rPr lang="en-US" sz="3600" dirty="0"/>
              <a:t>News on the CLIC physics potential</a:t>
            </a:r>
          </a:p>
        </p:txBody>
      </p:sp>
      <p:pic>
        <p:nvPicPr>
          <p:cNvPr id="10" name="Picture 9" descr="P101097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191" y="3596776"/>
            <a:ext cx="3375198" cy="2531399"/>
          </a:xfrm>
          <a:prstGeom prst="rect">
            <a:avLst/>
          </a:prstGeom>
          <a:effectLst>
            <a:softEdge rad="88900"/>
          </a:effectLst>
        </p:spPr>
      </p:pic>
      <p:pic>
        <p:nvPicPr>
          <p:cNvPr id="11" name="Picture 10"/>
          <p:cNvPicPr>
            <a:picLocks noChangeAspect="1"/>
          </p:cNvPicPr>
          <p:nvPr/>
        </p:nvPicPr>
        <p:blipFill>
          <a:blip r:embed="rId5"/>
          <a:stretch>
            <a:fillRect/>
          </a:stretch>
        </p:blipFill>
        <p:spPr>
          <a:xfrm>
            <a:off x="5866402" y="4044463"/>
            <a:ext cx="3216211" cy="2083712"/>
          </a:xfrm>
          <a:prstGeom prst="rect">
            <a:avLst/>
          </a:prstGeom>
        </p:spPr>
      </p:pic>
      <p:sp>
        <p:nvSpPr>
          <p:cNvPr id="12" name="TextBox 11"/>
          <p:cNvSpPr txBox="1"/>
          <p:nvPr/>
        </p:nvSpPr>
        <p:spPr>
          <a:xfrm>
            <a:off x="3471620" y="8415580"/>
            <a:ext cx="184731" cy="369332"/>
          </a:xfrm>
          <a:prstGeom prst="rect">
            <a:avLst/>
          </a:prstGeom>
          <a:noFill/>
        </p:spPr>
        <p:txBody>
          <a:bodyPr wrap="none" rtlCol="0">
            <a:spAutoFit/>
          </a:bodyPr>
          <a:lstStyle/>
          <a:p>
            <a:endParaRPr lang="en-US" dirty="0"/>
          </a:p>
        </p:txBody>
      </p:sp>
      <p:sp>
        <p:nvSpPr>
          <p:cNvPr id="7" name="Text Placeholder 6"/>
          <p:cNvSpPr>
            <a:spLocks noGrp="1"/>
          </p:cNvSpPr>
          <p:nvPr>
            <p:ph type="body" sz="quarter" idx="14"/>
          </p:nvPr>
        </p:nvSpPr>
        <p:spPr>
          <a:xfrm>
            <a:off x="3299853" y="3564632"/>
            <a:ext cx="2689810" cy="1359230"/>
          </a:xfrm>
        </p:spPr>
        <p:txBody>
          <a:bodyPr/>
          <a:lstStyle/>
          <a:p>
            <a:pPr marL="0" indent="0" algn="ctr">
              <a:buNone/>
            </a:pPr>
            <a:r>
              <a:rPr lang="en-US" dirty="0" smtClean="0"/>
              <a:t>Nigel Watson</a:t>
            </a:r>
          </a:p>
          <a:p>
            <a:pPr marL="0" indent="0" algn="ctr">
              <a:buNone/>
            </a:pPr>
            <a:r>
              <a:rPr lang="en-US" dirty="0" smtClean="0"/>
              <a:t>University of Birmingham</a:t>
            </a:r>
          </a:p>
          <a:p>
            <a:pPr marL="0" indent="0" algn="ctr">
              <a:buNone/>
            </a:pPr>
            <a:r>
              <a:rPr lang="en-US" u="sng" dirty="0"/>
              <a:t>o</a:t>
            </a:r>
            <a:r>
              <a:rPr lang="en-US" u="sng" dirty="0" smtClean="0"/>
              <a:t>n behalf of the</a:t>
            </a:r>
          </a:p>
          <a:p>
            <a:pPr marL="0" indent="0" algn="ctr">
              <a:buNone/>
            </a:pPr>
            <a:r>
              <a:rPr lang="en-US" dirty="0" smtClean="0"/>
              <a:t> </a:t>
            </a:r>
            <a:r>
              <a:rPr lang="en-US" u="sng" dirty="0" err="1" smtClean="0"/>
              <a:t>CLICdp</a:t>
            </a:r>
            <a:r>
              <a:rPr lang="en-US" u="sng" dirty="0" smtClean="0"/>
              <a:t> Collaboration</a:t>
            </a:r>
            <a:endParaRPr lang="en-US" u="sng" dirty="0"/>
          </a:p>
        </p:txBody>
      </p:sp>
      <p:sp>
        <p:nvSpPr>
          <p:cNvPr id="6" name="Content Placeholder 5"/>
          <p:cNvSpPr>
            <a:spLocks noGrp="1"/>
          </p:cNvSpPr>
          <p:nvPr>
            <p:ph type="body" sz="quarter" idx="13"/>
          </p:nvPr>
        </p:nvSpPr>
        <p:spPr>
          <a:xfrm>
            <a:off x="3471221" y="1588031"/>
            <a:ext cx="2616014" cy="537607"/>
          </a:xfrm>
        </p:spPr>
        <p:txBody>
          <a:bodyPr/>
          <a:lstStyle/>
          <a:p>
            <a:r>
              <a:rPr lang="en-US" sz="2400" b="1" dirty="0" smtClean="0"/>
              <a:t>Motivation</a:t>
            </a:r>
          </a:p>
          <a:p>
            <a:r>
              <a:rPr lang="en-US" sz="2400" b="1" dirty="0"/>
              <a:t>Top </a:t>
            </a:r>
            <a:r>
              <a:rPr lang="en-US" sz="2400" b="1" dirty="0" smtClean="0"/>
              <a:t>Physics</a:t>
            </a:r>
            <a:endParaRPr lang="en-US" sz="2400" b="1" dirty="0" smtClean="0"/>
          </a:p>
          <a:p>
            <a:r>
              <a:rPr lang="en-US" sz="2400" b="1" dirty="0" smtClean="0"/>
              <a:t>Higgs </a:t>
            </a:r>
            <a:r>
              <a:rPr lang="en-US" sz="2400" b="1" dirty="0" smtClean="0"/>
              <a:t>Physics</a:t>
            </a:r>
          </a:p>
          <a:p>
            <a:r>
              <a:rPr lang="en-US" sz="2400" b="1" dirty="0" smtClean="0"/>
              <a:t>Future</a:t>
            </a:r>
            <a:endParaRPr lang="en-US" sz="2400" b="1" dirty="0"/>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191" y="933576"/>
            <a:ext cx="3357209" cy="2518300"/>
          </a:xfrm>
          <a:prstGeom prst="rect">
            <a:avLst/>
          </a:prstGeom>
        </p:spPr>
      </p:pic>
    </p:spTree>
    <p:extLst>
      <p:ext uri="{BB962C8B-B14F-4D97-AF65-F5344CB8AC3E}">
        <p14:creationId xmlns:p14="http://schemas.microsoft.com/office/powerpoint/2010/main" val="2485787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4"/>
          </p:nvPr>
        </p:nvPicPr>
        <p:blipFill rotWithShape="1">
          <a:blip r:embed="rId3">
            <a:extLst>
              <a:ext uri="{28A0092B-C50C-407E-A947-70E740481C1C}">
                <a14:useLocalDpi xmlns:a14="http://schemas.microsoft.com/office/drawing/2010/main" val="0"/>
              </a:ext>
            </a:extLst>
          </a:blip>
          <a:srcRect b="8722"/>
          <a:stretch/>
        </p:blipFill>
        <p:spPr>
          <a:xfrm>
            <a:off x="176982" y="1362892"/>
            <a:ext cx="4426186" cy="4937896"/>
          </a:xfrm>
        </p:spPr>
      </p:pic>
      <p:sp>
        <p:nvSpPr>
          <p:cNvPr id="3" name="Slide Number Placeholder 2"/>
          <p:cNvSpPr>
            <a:spLocks noGrp="1"/>
          </p:cNvSpPr>
          <p:nvPr>
            <p:ph type="sldNum" sz="quarter" idx="4"/>
          </p:nvPr>
        </p:nvSpPr>
        <p:spPr/>
        <p:txBody>
          <a:bodyPr/>
          <a:lstStyle/>
          <a:p>
            <a:fld id="{DEF62AA5-A9F9-344C-9738-C68EB5A8EDFF}" type="slidenum">
              <a:rPr lang="en-US" smtClean="0">
                <a:solidFill>
                  <a:prstClr val="white"/>
                </a:solidFill>
              </a:rPr>
              <a:pPr/>
              <a:t>10</a:t>
            </a:fld>
            <a:endParaRPr lang="en-US" dirty="0">
              <a:solidFill>
                <a:prstClr val="white"/>
              </a:solidFill>
            </a:endParaRPr>
          </a:p>
        </p:txBody>
      </p:sp>
      <p:sp>
        <p:nvSpPr>
          <p:cNvPr id="4" name="Date Placeholder 3"/>
          <p:cNvSpPr>
            <a:spLocks noGrp="1"/>
          </p:cNvSpPr>
          <p:nvPr>
            <p:ph type="dt" sz="half" idx="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Footer Placeholder 4"/>
          <p:cNvSpPr>
            <a:spLocks noGrp="1"/>
          </p:cNvSpPr>
          <p:nvPr>
            <p:ph type="ftr" sz="quarter" idx="3"/>
          </p:nvPr>
        </p:nvSpPr>
        <p:spPr/>
        <p:txBody>
          <a:bodyPr/>
          <a:lstStyle/>
          <a:p>
            <a:r>
              <a:rPr lang="en-US" smtClean="0">
                <a:solidFill>
                  <a:prstClr val="white"/>
                </a:solidFill>
              </a:rPr>
              <a:t>Moriond QCD 2018 / Nigel Watson</a:t>
            </a:r>
            <a:endParaRPr lang="en-US" dirty="0">
              <a:solidFill>
                <a:prstClr val="white"/>
              </a:solidFill>
            </a:endParaRPr>
          </a:p>
        </p:txBody>
      </p:sp>
      <p:pic>
        <p:nvPicPr>
          <p:cNvPr id="6" name="Content Placeholder 5"/>
          <p:cNvPicPr>
            <a:picLocks noGrp="1" noChangeAspect="1"/>
          </p:cNvPicPr>
          <p:nvPr>
            <p:ph sz="quarter" idx="16"/>
          </p:nvPr>
        </p:nvPicPr>
        <p:blipFill rotWithShape="1">
          <a:blip r:embed="rId4">
            <a:extLst>
              <a:ext uri="{28A0092B-C50C-407E-A947-70E740481C1C}">
                <a14:useLocalDpi xmlns:a14="http://schemas.microsoft.com/office/drawing/2010/main" val="0"/>
              </a:ext>
            </a:extLst>
          </a:blip>
          <a:srcRect b="3779"/>
          <a:stretch/>
        </p:blipFill>
        <p:spPr>
          <a:xfrm>
            <a:off x="4865331" y="1301746"/>
            <a:ext cx="4122403" cy="5141917"/>
          </a:xfrm>
        </p:spPr>
      </p:pic>
      <p:sp>
        <p:nvSpPr>
          <p:cNvPr id="12" name="Content Placeholder 11"/>
          <p:cNvSpPr>
            <a:spLocks noGrp="1"/>
          </p:cNvSpPr>
          <p:nvPr>
            <p:ph sz="quarter" idx="17"/>
          </p:nvPr>
        </p:nvSpPr>
        <p:spPr/>
        <p:txBody>
          <a:bodyPr/>
          <a:lstStyle/>
          <a:p>
            <a:endParaRPr lang="en-US" dirty="0"/>
          </a:p>
          <a:p>
            <a:endParaRPr lang="en-US" dirty="0"/>
          </a:p>
        </p:txBody>
      </p:sp>
      <p:sp>
        <p:nvSpPr>
          <p:cNvPr id="2" name="Title 1"/>
          <p:cNvSpPr>
            <a:spLocks noGrp="1"/>
          </p:cNvSpPr>
          <p:nvPr>
            <p:ph type="title"/>
          </p:nvPr>
        </p:nvSpPr>
        <p:spPr/>
        <p:txBody>
          <a:bodyPr/>
          <a:lstStyle/>
          <a:p>
            <a:r>
              <a:rPr lang="en-GB" dirty="0" smtClean="0"/>
              <a:t>Top Form Factors </a:t>
            </a:r>
            <a:endParaRPr lang="en-GB" dirty="0"/>
          </a:p>
        </p:txBody>
      </p:sp>
      <p:grpSp>
        <p:nvGrpSpPr>
          <p:cNvPr id="34" name="Group 33"/>
          <p:cNvGrpSpPr/>
          <p:nvPr/>
        </p:nvGrpSpPr>
        <p:grpSpPr>
          <a:xfrm>
            <a:off x="989477" y="602723"/>
            <a:ext cx="7357354" cy="615218"/>
            <a:chOff x="989477" y="602723"/>
            <a:chExt cx="7357354" cy="615218"/>
          </a:xfrm>
        </p:grpSpPr>
        <p:pic>
          <p:nvPicPr>
            <p:cNvPr id="13" name="Picture 12"/>
            <p:cNvPicPr>
              <a:picLocks noChangeAspect="1"/>
            </p:cNvPicPr>
            <p:nvPr/>
          </p:nvPicPr>
          <p:blipFill>
            <a:blip r:embed="rId5"/>
            <a:stretch>
              <a:fillRect/>
            </a:stretch>
          </p:blipFill>
          <p:spPr>
            <a:xfrm>
              <a:off x="989477" y="611752"/>
              <a:ext cx="4086459" cy="597161"/>
            </a:xfrm>
            <a:prstGeom prst="rect">
              <a:avLst/>
            </a:prstGeom>
          </p:spPr>
        </p:pic>
        <p:pic>
          <p:nvPicPr>
            <p:cNvPr id="14" name="Picture 13"/>
            <p:cNvPicPr>
              <a:picLocks noChangeAspect="1"/>
            </p:cNvPicPr>
            <p:nvPr/>
          </p:nvPicPr>
          <p:blipFill>
            <a:blip r:embed="rId6"/>
            <a:stretch>
              <a:fillRect/>
            </a:stretch>
          </p:blipFill>
          <p:spPr>
            <a:xfrm>
              <a:off x="5163367" y="602723"/>
              <a:ext cx="3183464" cy="615218"/>
            </a:xfrm>
            <a:prstGeom prst="rect">
              <a:avLst/>
            </a:prstGeom>
          </p:spPr>
        </p:pic>
      </p:grpSp>
      <p:pic>
        <p:nvPicPr>
          <p:cNvPr id="15" name="Content Placeholder 9"/>
          <p:cNvPicPr>
            <a:picLocks noChangeAspect="1"/>
          </p:cNvPicPr>
          <p:nvPr/>
        </p:nvPicPr>
        <p:blipFill rotWithShape="1">
          <a:blip r:embed="rId3">
            <a:extLst>
              <a:ext uri="{28A0092B-C50C-407E-A947-70E740481C1C}">
                <a14:useLocalDpi xmlns:a14="http://schemas.microsoft.com/office/drawing/2010/main" val="0"/>
              </a:ext>
            </a:extLst>
          </a:blip>
          <a:srcRect l="20040" t="5468" r="19756" b="70350"/>
          <a:stretch/>
        </p:blipFill>
        <p:spPr>
          <a:xfrm>
            <a:off x="1097246" y="1287117"/>
            <a:ext cx="3309173" cy="1624561"/>
          </a:xfrm>
          <a:prstGeom prst="rect">
            <a:avLst/>
          </a:prstGeom>
          <a:ln w="38100">
            <a:solidFill>
              <a:srgbClr val="FF40FF"/>
            </a:solidFill>
          </a:ln>
        </p:spPr>
      </p:pic>
      <p:pic>
        <p:nvPicPr>
          <p:cNvPr id="16" name="Content Placeholder 5"/>
          <p:cNvPicPr>
            <a:picLocks noChangeAspect="1"/>
          </p:cNvPicPr>
          <p:nvPr/>
        </p:nvPicPr>
        <p:blipFill rotWithShape="1">
          <a:blip r:embed="rId4">
            <a:extLst>
              <a:ext uri="{28A0092B-C50C-407E-A947-70E740481C1C}">
                <a14:useLocalDpi xmlns:a14="http://schemas.microsoft.com/office/drawing/2010/main" val="0"/>
              </a:ext>
            </a:extLst>
          </a:blip>
          <a:srcRect l="18935" t="9124" r="22573" b="69196"/>
          <a:stretch/>
        </p:blipFill>
        <p:spPr>
          <a:xfrm>
            <a:off x="5655030" y="1259566"/>
            <a:ext cx="3385856" cy="1626859"/>
          </a:xfrm>
          <a:prstGeom prst="rect">
            <a:avLst/>
          </a:prstGeom>
          <a:ln w="38100">
            <a:solidFill>
              <a:srgbClr val="FF40FF"/>
            </a:solidFill>
          </a:ln>
        </p:spPr>
      </p:pic>
      <p:sp>
        <p:nvSpPr>
          <p:cNvPr id="18" name="TextBox 17"/>
          <p:cNvSpPr txBox="1"/>
          <p:nvPr/>
        </p:nvSpPr>
        <p:spPr>
          <a:xfrm>
            <a:off x="94656" y="4208225"/>
            <a:ext cx="742812" cy="461665"/>
          </a:xfrm>
          <a:prstGeom prst="rect">
            <a:avLst/>
          </a:prstGeom>
          <a:solidFill>
            <a:schemeClr val="bg1"/>
          </a:solidFill>
        </p:spPr>
        <p:txBody>
          <a:bodyPr wrap="square" rtlCol="0">
            <a:spAutoFit/>
          </a:bodyPr>
          <a:lstStyle/>
          <a:p>
            <a:r>
              <a:rPr lang="en-GB" sz="2400" dirty="0" smtClean="0"/>
              <a:t>10</a:t>
            </a:r>
            <a:r>
              <a:rPr lang="en-GB" sz="2400" baseline="30000" dirty="0" smtClean="0"/>
              <a:t>-2</a:t>
            </a:r>
            <a:endParaRPr lang="en-GB" sz="2400" baseline="30000" dirty="0"/>
          </a:p>
        </p:txBody>
      </p:sp>
      <p:sp>
        <p:nvSpPr>
          <p:cNvPr id="19" name="TextBox 18"/>
          <p:cNvSpPr txBox="1"/>
          <p:nvPr/>
        </p:nvSpPr>
        <p:spPr>
          <a:xfrm>
            <a:off x="94656" y="3042722"/>
            <a:ext cx="742812" cy="461665"/>
          </a:xfrm>
          <a:prstGeom prst="rect">
            <a:avLst/>
          </a:prstGeom>
          <a:solidFill>
            <a:schemeClr val="bg1"/>
          </a:solidFill>
        </p:spPr>
        <p:txBody>
          <a:bodyPr wrap="square" rtlCol="0">
            <a:spAutoFit/>
          </a:bodyPr>
          <a:lstStyle/>
          <a:p>
            <a:r>
              <a:rPr lang="en-GB" sz="2400" dirty="0" smtClean="0"/>
              <a:t>10</a:t>
            </a:r>
            <a:r>
              <a:rPr lang="en-GB" sz="2400" baseline="30000" dirty="0" smtClean="0"/>
              <a:t>-1</a:t>
            </a:r>
            <a:endParaRPr lang="en-GB" sz="2400" baseline="30000" dirty="0"/>
          </a:p>
        </p:txBody>
      </p:sp>
      <p:sp>
        <p:nvSpPr>
          <p:cNvPr id="20" name="TextBox 19"/>
          <p:cNvSpPr txBox="1"/>
          <p:nvPr/>
        </p:nvSpPr>
        <p:spPr>
          <a:xfrm>
            <a:off x="103518" y="5464951"/>
            <a:ext cx="742812" cy="461665"/>
          </a:xfrm>
          <a:prstGeom prst="rect">
            <a:avLst/>
          </a:prstGeom>
          <a:solidFill>
            <a:schemeClr val="bg1"/>
          </a:solidFill>
        </p:spPr>
        <p:txBody>
          <a:bodyPr wrap="square" rtlCol="0">
            <a:spAutoFit/>
          </a:bodyPr>
          <a:lstStyle/>
          <a:p>
            <a:r>
              <a:rPr lang="en-GB" sz="2400" smtClean="0"/>
              <a:t>10</a:t>
            </a:r>
            <a:r>
              <a:rPr lang="en-GB" sz="2400" baseline="30000" smtClean="0"/>
              <a:t>-3</a:t>
            </a:r>
            <a:endParaRPr lang="en-GB" sz="2400" baseline="30000" dirty="0"/>
          </a:p>
        </p:txBody>
      </p:sp>
      <p:sp>
        <p:nvSpPr>
          <p:cNvPr id="21" name="TextBox 20"/>
          <p:cNvSpPr txBox="1"/>
          <p:nvPr/>
        </p:nvSpPr>
        <p:spPr>
          <a:xfrm>
            <a:off x="4765066" y="3225369"/>
            <a:ext cx="742812" cy="461665"/>
          </a:xfrm>
          <a:prstGeom prst="rect">
            <a:avLst/>
          </a:prstGeom>
          <a:solidFill>
            <a:schemeClr val="bg1"/>
          </a:solidFill>
        </p:spPr>
        <p:txBody>
          <a:bodyPr wrap="square" rtlCol="0">
            <a:spAutoFit/>
          </a:bodyPr>
          <a:lstStyle/>
          <a:p>
            <a:r>
              <a:rPr lang="en-GB" sz="2400" dirty="0" smtClean="0"/>
              <a:t>10</a:t>
            </a:r>
            <a:r>
              <a:rPr lang="en-GB" sz="2400" baseline="30000" dirty="0" smtClean="0"/>
              <a:t>-1</a:t>
            </a:r>
            <a:endParaRPr lang="en-GB" sz="2400" baseline="30000" dirty="0"/>
          </a:p>
        </p:txBody>
      </p:sp>
      <p:sp>
        <p:nvSpPr>
          <p:cNvPr id="22" name="TextBox 21"/>
          <p:cNvSpPr txBox="1"/>
          <p:nvPr/>
        </p:nvSpPr>
        <p:spPr>
          <a:xfrm>
            <a:off x="4774079" y="4296600"/>
            <a:ext cx="742812" cy="461665"/>
          </a:xfrm>
          <a:prstGeom prst="rect">
            <a:avLst/>
          </a:prstGeom>
          <a:solidFill>
            <a:schemeClr val="bg1"/>
          </a:solidFill>
        </p:spPr>
        <p:txBody>
          <a:bodyPr wrap="square" rtlCol="0">
            <a:spAutoFit/>
          </a:bodyPr>
          <a:lstStyle/>
          <a:p>
            <a:r>
              <a:rPr lang="en-GB" sz="2400" dirty="0" smtClean="0"/>
              <a:t>10</a:t>
            </a:r>
            <a:r>
              <a:rPr lang="en-GB" sz="2400" baseline="30000" dirty="0" smtClean="0"/>
              <a:t>-2</a:t>
            </a:r>
            <a:endParaRPr lang="en-GB" sz="2400" baseline="30000" dirty="0"/>
          </a:p>
        </p:txBody>
      </p:sp>
      <p:sp>
        <p:nvSpPr>
          <p:cNvPr id="23" name="TextBox 22"/>
          <p:cNvSpPr txBox="1"/>
          <p:nvPr/>
        </p:nvSpPr>
        <p:spPr>
          <a:xfrm>
            <a:off x="4774079" y="5379824"/>
            <a:ext cx="742812" cy="461665"/>
          </a:xfrm>
          <a:prstGeom prst="rect">
            <a:avLst/>
          </a:prstGeom>
          <a:solidFill>
            <a:schemeClr val="bg1"/>
          </a:solidFill>
        </p:spPr>
        <p:txBody>
          <a:bodyPr wrap="square" rtlCol="0">
            <a:spAutoFit/>
          </a:bodyPr>
          <a:lstStyle/>
          <a:p>
            <a:r>
              <a:rPr lang="en-GB" sz="2400" smtClean="0"/>
              <a:t>10</a:t>
            </a:r>
            <a:r>
              <a:rPr lang="en-GB" sz="2400" baseline="30000" smtClean="0"/>
              <a:t>-3</a:t>
            </a:r>
            <a:endParaRPr lang="en-GB" sz="2400" baseline="30000" dirty="0"/>
          </a:p>
        </p:txBody>
      </p:sp>
      <p:sp>
        <p:nvSpPr>
          <p:cNvPr id="24" name="TextBox 23"/>
          <p:cNvSpPr txBox="1"/>
          <p:nvPr/>
        </p:nvSpPr>
        <p:spPr>
          <a:xfrm>
            <a:off x="1778450" y="3372860"/>
            <a:ext cx="2078454" cy="369332"/>
          </a:xfrm>
          <a:prstGeom prst="rect">
            <a:avLst/>
          </a:prstGeom>
          <a:solidFill>
            <a:schemeClr val="bg1"/>
          </a:solidFill>
          <a:ln w="38100">
            <a:solidFill>
              <a:srgbClr val="FF40FF"/>
            </a:solidFill>
          </a:ln>
        </p:spPr>
        <p:txBody>
          <a:bodyPr wrap="none" rtlCol="0">
            <a:spAutoFit/>
          </a:bodyPr>
          <a:lstStyle/>
          <a:p>
            <a:r>
              <a:rPr lang="en-GB" dirty="0" smtClean="0"/>
              <a:t>CP </a:t>
            </a:r>
            <a:r>
              <a:rPr lang="en-GB" dirty="0" smtClean="0">
                <a:solidFill>
                  <a:srgbClr val="FF0000"/>
                </a:solidFill>
              </a:rPr>
              <a:t>Conserving</a:t>
            </a:r>
            <a:r>
              <a:rPr lang="en-GB" dirty="0" smtClean="0"/>
              <a:t> FF</a:t>
            </a:r>
            <a:endParaRPr lang="en-GB" dirty="0"/>
          </a:p>
        </p:txBody>
      </p:sp>
      <p:sp>
        <p:nvSpPr>
          <p:cNvPr id="25" name="TextBox 24"/>
          <p:cNvSpPr txBox="1"/>
          <p:nvPr/>
        </p:nvSpPr>
        <p:spPr>
          <a:xfrm>
            <a:off x="6492068" y="3381737"/>
            <a:ext cx="1792157" cy="369332"/>
          </a:xfrm>
          <a:prstGeom prst="rect">
            <a:avLst/>
          </a:prstGeom>
          <a:solidFill>
            <a:schemeClr val="bg1"/>
          </a:solidFill>
          <a:ln w="38100">
            <a:solidFill>
              <a:srgbClr val="FF40FF"/>
            </a:solidFill>
          </a:ln>
        </p:spPr>
        <p:txBody>
          <a:bodyPr wrap="none" rtlCol="0">
            <a:spAutoFit/>
          </a:bodyPr>
          <a:lstStyle/>
          <a:p>
            <a:r>
              <a:rPr lang="en-GB" dirty="0" smtClean="0"/>
              <a:t>CP </a:t>
            </a:r>
            <a:r>
              <a:rPr lang="en-GB" dirty="0" smtClean="0">
                <a:solidFill>
                  <a:srgbClr val="00B0F0"/>
                </a:solidFill>
              </a:rPr>
              <a:t>Violating </a:t>
            </a:r>
            <a:r>
              <a:rPr lang="en-GB" dirty="0" smtClean="0"/>
              <a:t>FF</a:t>
            </a:r>
            <a:endParaRPr lang="en-GB" dirty="0"/>
          </a:p>
        </p:txBody>
      </p:sp>
      <p:pic>
        <p:nvPicPr>
          <p:cNvPr id="31" name="Content Placeholder 5"/>
          <p:cNvPicPr>
            <a:picLocks noGrp="1" noChangeAspect="1"/>
          </p:cNvPicPr>
          <p:nvPr>
            <p:ph sz="quarter" idx="16"/>
          </p:nvPr>
        </p:nvPicPr>
        <p:blipFill rotWithShape="1">
          <a:blip r:embed="rId4">
            <a:extLst>
              <a:ext uri="{28A0092B-C50C-407E-A947-70E740481C1C}">
                <a14:useLocalDpi xmlns:a14="http://schemas.microsoft.com/office/drawing/2010/main" val="0"/>
              </a:ext>
            </a:extLst>
          </a:blip>
          <a:srcRect t="-1" r="92506" b="68231"/>
          <a:stretch/>
        </p:blipFill>
        <p:spPr>
          <a:xfrm>
            <a:off x="4901252" y="1003476"/>
            <a:ext cx="374316" cy="2056896"/>
          </a:xfrm>
        </p:spPr>
      </p:pic>
      <p:pic>
        <p:nvPicPr>
          <p:cNvPr id="32" name="Content Placeholder 5"/>
          <p:cNvPicPr>
            <a:picLocks noGrp="1" noChangeAspect="1"/>
          </p:cNvPicPr>
          <p:nvPr>
            <p:ph sz="quarter" idx="16"/>
          </p:nvPr>
        </p:nvPicPr>
        <p:blipFill rotWithShape="1">
          <a:blip r:embed="rId4">
            <a:extLst>
              <a:ext uri="{28A0092B-C50C-407E-A947-70E740481C1C}">
                <a14:useLocalDpi xmlns:a14="http://schemas.microsoft.com/office/drawing/2010/main" val="0"/>
              </a:ext>
            </a:extLst>
          </a:blip>
          <a:srcRect t="-1" r="92506" b="68231"/>
          <a:stretch/>
        </p:blipFill>
        <p:spPr>
          <a:xfrm>
            <a:off x="292902" y="1026167"/>
            <a:ext cx="374316" cy="2056896"/>
          </a:xfrm>
        </p:spPr>
      </p:pic>
      <p:sp>
        <p:nvSpPr>
          <p:cNvPr id="36" name="TextBox 35"/>
          <p:cNvSpPr txBox="1"/>
          <p:nvPr/>
        </p:nvSpPr>
        <p:spPr>
          <a:xfrm>
            <a:off x="94656" y="6144320"/>
            <a:ext cx="4348306" cy="369332"/>
          </a:xfrm>
          <a:prstGeom prst="rect">
            <a:avLst/>
          </a:prstGeom>
          <a:noFill/>
        </p:spPr>
        <p:txBody>
          <a:bodyPr wrap="none" rtlCol="0">
            <a:spAutoFit/>
          </a:bodyPr>
          <a:lstStyle/>
          <a:p>
            <a:r>
              <a:rPr lang="en-GB" dirty="0" smtClean="0"/>
              <a:t>[CERN YR 2016-004, </a:t>
            </a:r>
            <a:r>
              <a:rPr lang="en-GB" dirty="0" err="1" smtClean="0"/>
              <a:t>arxiv</a:t>
            </a:r>
            <a:r>
              <a:rPr lang="en-GB" dirty="0" smtClean="0"/>
              <a:t>:</a:t>
            </a:r>
            <a:r>
              <a:rPr lang="is-IS" dirty="0" smtClean="0"/>
              <a:t>1710.06737</a:t>
            </a:r>
            <a:r>
              <a:rPr lang="en-GB" dirty="0" smtClean="0"/>
              <a:t>]</a:t>
            </a:r>
            <a:endParaRPr lang="en-GB" dirty="0"/>
          </a:p>
        </p:txBody>
      </p:sp>
    </p:spTree>
    <p:extLst>
      <p:ext uri="{BB962C8B-B14F-4D97-AF65-F5344CB8AC3E}">
        <p14:creationId xmlns:p14="http://schemas.microsoft.com/office/powerpoint/2010/main" val="2071804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4"/>
          </p:nvPr>
        </p:nvPicPr>
        <p:blipFill rotWithShape="1">
          <a:blip r:embed="rId3">
            <a:extLst>
              <a:ext uri="{28A0092B-C50C-407E-A947-70E740481C1C}">
                <a14:useLocalDpi xmlns:a14="http://schemas.microsoft.com/office/drawing/2010/main" val="0"/>
              </a:ext>
            </a:extLst>
          </a:blip>
          <a:srcRect b="8722"/>
          <a:stretch/>
        </p:blipFill>
        <p:spPr>
          <a:xfrm>
            <a:off x="176982" y="1362892"/>
            <a:ext cx="4426186" cy="4937896"/>
          </a:xfrm>
        </p:spPr>
      </p:pic>
      <p:sp>
        <p:nvSpPr>
          <p:cNvPr id="3" name="Slide Number Placeholder 2"/>
          <p:cNvSpPr>
            <a:spLocks noGrp="1"/>
          </p:cNvSpPr>
          <p:nvPr>
            <p:ph type="sldNum" sz="quarter" idx="4"/>
          </p:nvPr>
        </p:nvSpPr>
        <p:spPr/>
        <p:txBody>
          <a:bodyPr/>
          <a:lstStyle/>
          <a:p>
            <a:fld id="{DEF62AA5-A9F9-344C-9738-C68EB5A8EDFF}" type="slidenum">
              <a:rPr lang="en-US" smtClean="0">
                <a:solidFill>
                  <a:prstClr val="white"/>
                </a:solidFill>
              </a:rPr>
              <a:pPr/>
              <a:t>11</a:t>
            </a:fld>
            <a:endParaRPr lang="en-US" dirty="0">
              <a:solidFill>
                <a:prstClr val="white"/>
              </a:solidFill>
            </a:endParaRPr>
          </a:p>
        </p:txBody>
      </p:sp>
      <p:sp>
        <p:nvSpPr>
          <p:cNvPr id="4" name="Date Placeholder 3"/>
          <p:cNvSpPr>
            <a:spLocks noGrp="1"/>
          </p:cNvSpPr>
          <p:nvPr>
            <p:ph type="dt" sz="half" idx="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Footer Placeholder 4"/>
          <p:cNvSpPr>
            <a:spLocks noGrp="1"/>
          </p:cNvSpPr>
          <p:nvPr>
            <p:ph type="ftr" sz="quarter" idx="3"/>
          </p:nvPr>
        </p:nvSpPr>
        <p:spPr/>
        <p:txBody>
          <a:bodyPr/>
          <a:lstStyle/>
          <a:p>
            <a:r>
              <a:rPr lang="en-US" smtClean="0">
                <a:solidFill>
                  <a:prstClr val="white"/>
                </a:solidFill>
              </a:rPr>
              <a:t>Moriond QCD 2018 / Nigel Watson</a:t>
            </a:r>
            <a:endParaRPr lang="en-US" dirty="0">
              <a:solidFill>
                <a:prstClr val="white"/>
              </a:solidFill>
            </a:endParaRPr>
          </a:p>
        </p:txBody>
      </p:sp>
      <p:pic>
        <p:nvPicPr>
          <p:cNvPr id="6" name="Content Placeholder 5"/>
          <p:cNvPicPr>
            <a:picLocks noGrp="1" noChangeAspect="1"/>
          </p:cNvPicPr>
          <p:nvPr>
            <p:ph sz="quarter" idx="16"/>
          </p:nvPr>
        </p:nvPicPr>
        <p:blipFill rotWithShape="1">
          <a:blip r:embed="rId4">
            <a:extLst>
              <a:ext uri="{28A0092B-C50C-407E-A947-70E740481C1C}">
                <a14:useLocalDpi xmlns:a14="http://schemas.microsoft.com/office/drawing/2010/main" val="0"/>
              </a:ext>
            </a:extLst>
          </a:blip>
          <a:srcRect b="3779"/>
          <a:stretch/>
        </p:blipFill>
        <p:spPr>
          <a:xfrm>
            <a:off x="4865331" y="1289046"/>
            <a:ext cx="4122403" cy="5141917"/>
          </a:xfrm>
        </p:spPr>
      </p:pic>
      <p:sp>
        <p:nvSpPr>
          <p:cNvPr id="12" name="Content Placeholder 11"/>
          <p:cNvSpPr>
            <a:spLocks noGrp="1"/>
          </p:cNvSpPr>
          <p:nvPr>
            <p:ph sz="quarter" idx="17"/>
          </p:nvPr>
        </p:nvSpPr>
        <p:spPr/>
        <p:txBody>
          <a:bodyPr/>
          <a:lstStyle/>
          <a:p>
            <a:endParaRPr lang="en-US" dirty="0"/>
          </a:p>
          <a:p>
            <a:endParaRPr lang="en-US" dirty="0"/>
          </a:p>
        </p:txBody>
      </p:sp>
      <p:sp>
        <p:nvSpPr>
          <p:cNvPr id="2" name="Title 1"/>
          <p:cNvSpPr>
            <a:spLocks noGrp="1"/>
          </p:cNvSpPr>
          <p:nvPr>
            <p:ph type="title"/>
          </p:nvPr>
        </p:nvSpPr>
        <p:spPr/>
        <p:txBody>
          <a:bodyPr/>
          <a:lstStyle/>
          <a:p>
            <a:r>
              <a:rPr lang="en-GB" dirty="0" smtClean="0"/>
              <a:t>Top Form Factors </a:t>
            </a:r>
            <a:endParaRPr lang="en-GB" dirty="0"/>
          </a:p>
        </p:txBody>
      </p:sp>
      <p:grpSp>
        <p:nvGrpSpPr>
          <p:cNvPr id="7" name="Group 6"/>
          <p:cNvGrpSpPr/>
          <p:nvPr/>
        </p:nvGrpSpPr>
        <p:grpSpPr>
          <a:xfrm>
            <a:off x="989477" y="602723"/>
            <a:ext cx="7357354" cy="615218"/>
            <a:chOff x="989477" y="602723"/>
            <a:chExt cx="7357354" cy="615218"/>
          </a:xfrm>
        </p:grpSpPr>
        <p:pic>
          <p:nvPicPr>
            <p:cNvPr id="13" name="Picture 12"/>
            <p:cNvPicPr>
              <a:picLocks noChangeAspect="1"/>
            </p:cNvPicPr>
            <p:nvPr/>
          </p:nvPicPr>
          <p:blipFill>
            <a:blip r:embed="rId5"/>
            <a:stretch>
              <a:fillRect/>
            </a:stretch>
          </p:blipFill>
          <p:spPr>
            <a:xfrm>
              <a:off x="989477" y="611752"/>
              <a:ext cx="4086459" cy="597161"/>
            </a:xfrm>
            <a:prstGeom prst="rect">
              <a:avLst/>
            </a:prstGeom>
          </p:spPr>
        </p:pic>
        <p:pic>
          <p:nvPicPr>
            <p:cNvPr id="14" name="Picture 13"/>
            <p:cNvPicPr>
              <a:picLocks noChangeAspect="1"/>
            </p:cNvPicPr>
            <p:nvPr/>
          </p:nvPicPr>
          <p:blipFill>
            <a:blip r:embed="rId6"/>
            <a:stretch>
              <a:fillRect/>
            </a:stretch>
          </p:blipFill>
          <p:spPr>
            <a:xfrm>
              <a:off x="5163367" y="602723"/>
              <a:ext cx="3183464" cy="615218"/>
            </a:xfrm>
            <a:prstGeom prst="rect">
              <a:avLst/>
            </a:prstGeom>
          </p:spPr>
        </p:pic>
      </p:grpSp>
      <p:pic>
        <p:nvPicPr>
          <p:cNvPr id="15" name="Content Placeholder 9"/>
          <p:cNvPicPr>
            <a:picLocks noChangeAspect="1"/>
          </p:cNvPicPr>
          <p:nvPr/>
        </p:nvPicPr>
        <p:blipFill rotWithShape="1">
          <a:blip r:embed="rId3">
            <a:extLst>
              <a:ext uri="{28A0092B-C50C-407E-A947-70E740481C1C}">
                <a14:useLocalDpi xmlns:a14="http://schemas.microsoft.com/office/drawing/2010/main" val="0"/>
              </a:ext>
            </a:extLst>
          </a:blip>
          <a:srcRect l="20040" t="5468" r="19756" b="70350"/>
          <a:stretch/>
        </p:blipFill>
        <p:spPr>
          <a:xfrm>
            <a:off x="1097246" y="1287117"/>
            <a:ext cx="3309173" cy="1624561"/>
          </a:xfrm>
          <a:prstGeom prst="rect">
            <a:avLst/>
          </a:prstGeom>
          <a:ln w="38100">
            <a:solidFill>
              <a:srgbClr val="FF40FF"/>
            </a:solidFill>
          </a:ln>
        </p:spPr>
      </p:pic>
      <p:pic>
        <p:nvPicPr>
          <p:cNvPr id="16" name="Content Placeholder 5"/>
          <p:cNvPicPr>
            <a:picLocks noChangeAspect="1"/>
          </p:cNvPicPr>
          <p:nvPr/>
        </p:nvPicPr>
        <p:blipFill rotWithShape="1">
          <a:blip r:embed="rId4">
            <a:extLst>
              <a:ext uri="{28A0092B-C50C-407E-A947-70E740481C1C}">
                <a14:useLocalDpi xmlns:a14="http://schemas.microsoft.com/office/drawing/2010/main" val="0"/>
              </a:ext>
            </a:extLst>
          </a:blip>
          <a:srcRect l="18935" t="9124" r="22573" b="69196"/>
          <a:stretch/>
        </p:blipFill>
        <p:spPr>
          <a:xfrm>
            <a:off x="5642330" y="1259566"/>
            <a:ext cx="3385856" cy="1626859"/>
          </a:xfrm>
          <a:prstGeom prst="rect">
            <a:avLst/>
          </a:prstGeom>
          <a:ln w="38100">
            <a:solidFill>
              <a:srgbClr val="FF40FF"/>
            </a:solidFill>
          </a:ln>
        </p:spPr>
      </p:pic>
      <p:sp>
        <p:nvSpPr>
          <p:cNvPr id="18" name="TextBox 17"/>
          <p:cNvSpPr txBox="1"/>
          <p:nvPr/>
        </p:nvSpPr>
        <p:spPr>
          <a:xfrm>
            <a:off x="94656" y="4208225"/>
            <a:ext cx="742812" cy="461665"/>
          </a:xfrm>
          <a:prstGeom prst="rect">
            <a:avLst/>
          </a:prstGeom>
          <a:solidFill>
            <a:schemeClr val="bg1"/>
          </a:solidFill>
        </p:spPr>
        <p:txBody>
          <a:bodyPr wrap="square" rtlCol="0">
            <a:spAutoFit/>
          </a:bodyPr>
          <a:lstStyle/>
          <a:p>
            <a:r>
              <a:rPr lang="en-GB" sz="2400" dirty="0" smtClean="0"/>
              <a:t>10</a:t>
            </a:r>
            <a:r>
              <a:rPr lang="en-GB" sz="2400" baseline="30000" dirty="0" smtClean="0"/>
              <a:t>-2</a:t>
            </a:r>
            <a:endParaRPr lang="en-GB" sz="2400" baseline="30000" dirty="0"/>
          </a:p>
        </p:txBody>
      </p:sp>
      <p:sp>
        <p:nvSpPr>
          <p:cNvPr id="19" name="TextBox 18"/>
          <p:cNvSpPr txBox="1"/>
          <p:nvPr/>
        </p:nvSpPr>
        <p:spPr>
          <a:xfrm>
            <a:off x="94656" y="3042722"/>
            <a:ext cx="742812" cy="461665"/>
          </a:xfrm>
          <a:prstGeom prst="rect">
            <a:avLst/>
          </a:prstGeom>
          <a:solidFill>
            <a:schemeClr val="bg1"/>
          </a:solidFill>
        </p:spPr>
        <p:txBody>
          <a:bodyPr wrap="square" rtlCol="0">
            <a:spAutoFit/>
          </a:bodyPr>
          <a:lstStyle/>
          <a:p>
            <a:r>
              <a:rPr lang="en-GB" sz="2400" dirty="0" smtClean="0"/>
              <a:t>10</a:t>
            </a:r>
            <a:r>
              <a:rPr lang="en-GB" sz="2400" baseline="30000" dirty="0" smtClean="0"/>
              <a:t>-1</a:t>
            </a:r>
            <a:endParaRPr lang="en-GB" sz="2400" baseline="30000" dirty="0"/>
          </a:p>
        </p:txBody>
      </p:sp>
      <p:sp>
        <p:nvSpPr>
          <p:cNvPr id="20" name="TextBox 19"/>
          <p:cNvSpPr txBox="1"/>
          <p:nvPr/>
        </p:nvSpPr>
        <p:spPr>
          <a:xfrm>
            <a:off x="103518" y="5464951"/>
            <a:ext cx="742812" cy="461665"/>
          </a:xfrm>
          <a:prstGeom prst="rect">
            <a:avLst/>
          </a:prstGeom>
          <a:solidFill>
            <a:schemeClr val="bg1"/>
          </a:solidFill>
        </p:spPr>
        <p:txBody>
          <a:bodyPr wrap="square" rtlCol="0">
            <a:spAutoFit/>
          </a:bodyPr>
          <a:lstStyle/>
          <a:p>
            <a:r>
              <a:rPr lang="en-GB" sz="2400" smtClean="0"/>
              <a:t>10</a:t>
            </a:r>
            <a:r>
              <a:rPr lang="en-GB" sz="2400" baseline="30000" smtClean="0"/>
              <a:t>-3</a:t>
            </a:r>
            <a:endParaRPr lang="en-GB" sz="2400" baseline="30000" dirty="0"/>
          </a:p>
        </p:txBody>
      </p:sp>
      <p:sp>
        <p:nvSpPr>
          <p:cNvPr id="21" name="TextBox 20"/>
          <p:cNvSpPr txBox="1"/>
          <p:nvPr/>
        </p:nvSpPr>
        <p:spPr>
          <a:xfrm>
            <a:off x="4765066" y="3225369"/>
            <a:ext cx="742812" cy="461665"/>
          </a:xfrm>
          <a:prstGeom prst="rect">
            <a:avLst/>
          </a:prstGeom>
          <a:solidFill>
            <a:schemeClr val="bg1"/>
          </a:solidFill>
        </p:spPr>
        <p:txBody>
          <a:bodyPr wrap="square" rtlCol="0">
            <a:spAutoFit/>
          </a:bodyPr>
          <a:lstStyle/>
          <a:p>
            <a:r>
              <a:rPr lang="en-GB" sz="2400" dirty="0" smtClean="0"/>
              <a:t>10</a:t>
            </a:r>
            <a:r>
              <a:rPr lang="en-GB" sz="2400" baseline="30000" dirty="0" smtClean="0"/>
              <a:t>-1</a:t>
            </a:r>
            <a:endParaRPr lang="en-GB" sz="2400" baseline="30000" dirty="0"/>
          </a:p>
        </p:txBody>
      </p:sp>
      <p:sp>
        <p:nvSpPr>
          <p:cNvPr id="22" name="TextBox 21"/>
          <p:cNvSpPr txBox="1"/>
          <p:nvPr/>
        </p:nvSpPr>
        <p:spPr>
          <a:xfrm>
            <a:off x="4774079" y="4296600"/>
            <a:ext cx="742812" cy="461665"/>
          </a:xfrm>
          <a:prstGeom prst="rect">
            <a:avLst/>
          </a:prstGeom>
          <a:solidFill>
            <a:schemeClr val="bg1"/>
          </a:solidFill>
        </p:spPr>
        <p:txBody>
          <a:bodyPr wrap="square" rtlCol="0">
            <a:spAutoFit/>
          </a:bodyPr>
          <a:lstStyle/>
          <a:p>
            <a:r>
              <a:rPr lang="en-GB" sz="2400" dirty="0" smtClean="0"/>
              <a:t>10</a:t>
            </a:r>
            <a:r>
              <a:rPr lang="en-GB" sz="2400" baseline="30000" dirty="0" smtClean="0"/>
              <a:t>-2</a:t>
            </a:r>
            <a:endParaRPr lang="en-GB" sz="2400" baseline="30000" dirty="0"/>
          </a:p>
        </p:txBody>
      </p:sp>
      <p:sp>
        <p:nvSpPr>
          <p:cNvPr id="23" name="TextBox 22"/>
          <p:cNvSpPr txBox="1"/>
          <p:nvPr/>
        </p:nvSpPr>
        <p:spPr>
          <a:xfrm>
            <a:off x="4774079" y="5379824"/>
            <a:ext cx="742812" cy="461665"/>
          </a:xfrm>
          <a:prstGeom prst="rect">
            <a:avLst/>
          </a:prstGeom>
          <a:solidFill>
            <a:schemeClr val="bg1"/>
          </a:solidFill>
        </p:spPr>
        <p:txBody>
          <a:bodyPr wrap="square" rtlCol="0">
            <a:spAutoFit/>
          </a:bodyPr>
          <a:lstStyle/>
          <a:p>
            <a:r>
              <a:rPr lang="en-GB" sz="2400" smtClean="0"/>
              <a:t>10</a:t>
            </a:r>
            <a:r>
              <a:rPr lang="en-GB" sz="2400" baseline="30000" smtClean="0"/>
              <a:t>-3</a:t>
            </a:r>
            <a:endParaRPr lang="en-GB" sz="2400" baseline="30000" dirty="0"/>
          </a:p>
        </p:txBody>
      </p:sp>
      <p:sp>
        <p:nvSpPr>
          <p:cNvPr id="24" name="TextBox 23"/>
          <p:cNvSpPr txBox="1"/>
          <p:nvPr/>
        </p:nvSpPr>
        <p:spPr>
          <a:xfrm>
            <a:off x="1778450" y="3372860"/>
            <a:ext cx="2078454" cy="369332"/>
          </a:xfrm>
          <a:prstGeom prst="rect">
            <a:avLst/>
          </a:prstGeom>
          <a:solidFill>
            <a:schemeClr val="bg1"/>
          </a:solidFill>
          <a:ln w="38100">
            <a:solidFill>
              <a:srgbClr val="FF40FF"/>
            </a:solidFill>
          </a:ln>
        </p:spPr>
        <p:txBody>
          <a:bodyPr wrap="none" rtlCol="0">
            <a:spAutoFit/>
          </a:bodyPr>
          <a:lstStyle/>
          <a:p>
            <a:r>
              <a:rPr lang="en-GB" dirty="0" smtClean="0"/>
              <a:t>CP </a:t>
            </a:r>
            <a:r>
              <a:rPr lang="en-GB" dirty="0" smtClean="0">
                <a:solidFill>
                  <a:srgbClr val="FF0000"/>
                </a:solidFill>
              </a:rPr>
              <a:t>Conserving</a:t>
            </a:r>
            <a:r>
              <a:rPr lang="en-GB" dirty="0" smtClean="0"/>
              <a:t> FF</a:t>
            </a:r>
            <a:endParaRPr lang="en-GB" dirty="0"/>
          </a:p>
        </p:txBody>
      </p:sp>
      <p:sp>
        <p:nvSpPr>
          <p:cNvPr id="25" name="TextBox 24"/>
          <p:cNvSpPr txBox="1"/>
          <p:nvPr/>
        </p:nvSpPr>
        <p:spPr>
          <a:xfrm>
            <a:off x="6492068" y="3381737"/>
            <a:ext cx="1792157" cy="369332"/>
          </a:xfrm>
          <a:prstGeom prst="rect">
            <a:avLst/>
          </a:prstGeom>
          <a:solidFill>
            <a:schemeClr val="bg1"/>
          </a:solidFill>
          <a:ln w="38100">
            <a:solidFill>
              <a:srgbClr val="FF40FF"/>
            </a:solidFill>
          </a:ln>
        </p:spPr>
        <p:txBody>
          <a:bodyPr wrap="none" rtlCol="0">
            <a:spAutoFit/>
          </a:bodyPr>
          <a:lstStyle/>
          <a:p>
            <a:r>
              <a:rPr lang="en-GB" dirty="0" smtClean="0"/>
              <a:t>CP </a:t>
            </a:r>
            <a:r>
              <a:rPr lang="en-GB" dirty="0" smtClean="0">
                <a:solidFill>
                  <a:srgbClr val="00B0F0"/>
                </a:solidFill>
              </a:rPr>
              <a:t>Violating </a:t>
            </a:r>
            <a:r>
              <a:rPr lang="en-GB" dirty="0" smtClean="0"/>
              <a:t>FF</a:t>
            </a:r>
            <a:endParaRPr lang="en-GB" dirty="0"/>
          </a:p>
        </p:txBody>
      </p:sp>
      <p:sp>
        <p:nvSpPr>
          <p:cNvPr id="27" name="Oval 26"/>
          <p:cNvSpPr/>
          <p:nvPr/>
        </p:nvSpPr>
        <p:spPr>
          <a:xfrm>
            <a:off x="3032707" y="676288"/>
            <a:ext cx="355952" cy="48015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6161371" y="676288"/>
            <a:ext cx="355952" cy="48015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4228443" y="676288"/>
            <a:ext cx="355952" cy="48015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a:off x="7347964" y="677837"/>
            <a:ext cx="355952" cy="480159"/>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Content Placeholder 5"/>
          <p:cNvPicPr>
            <a:picLocks noGrp="1" noChangeAspect="1"/>
          </p:cNvPicPr>
          <p:nvPr>
            <p:ph sz="quarter" idx="16"/>
          </p:nvPr>
        </p:nvPicPr>
        <p:blipFill rotWithShape="1">
          <a:blip r:embed="rId4">
            <a:extLst>
              <a:ext uri="{28A0092B-C50C-407E-A947-70E740481C1C}">
                <a14:useLocalDpi xmlns:a14="http://schemas.microsoft.com/office/drawing/2010/main" val="0"/>
              </a:ext>
            </a:extLst>
          </a:blip>
          <a:srcRect t="-1" r="92506" b="68231"/>
          <a:stretch/>
        </p:blipFill>
        <p:spPr>
          <a:xfrm>
            <a:off x="4901252" y="1003476"/>
            <a:ext cx="374316" cy="2056896"/>
          </a:xfrm>
        </p:spPr>
      </p:pic>
      <p:pic>
        <p:nvPicPr>
          <p:cNvPr id="32" name="Content Placeholder 5"/>
          <p:cNvPicPr>
            <a:picLocks noGrp="1" noChangeAspect="1"/>
          </p:cNvPicPr>
          <p:nvPr>
            <p:ph sz="quarter" idx="16"/>
          </p:nvPr>
        </p:nvPicPr>
        <p:blipFill rotWithShape="1">
          <a:blip r:embed="rId4">
            <a:extLst>
              <a:ext uri="{28A0092B-C50C-407E-A947-70E740481C1C}">
                <a14:useLocalDpi xmlns:a14="http://schemas.microsoft.com/office/drawing/2010/main" val="0"/>
              </a:ext>
            </a:extLst>
          </a:blip>
          <a:srcRect t="-1" r="92506" b="68231"/>
          <a:stretch/>
        </p:blipFill>
        <p:spPr>
          <a:xfrm>
            <a:off x="292902" y="1026167"/>
            <a:ext cx="374316" cy="2056896"/>
          </a:xfrm>
        </p:spPr>
      </p:pic>
      <p:sp>
        <p:nvSpPr>
          <p:cNvPr id="34" name="Rectangle 33"/>
          <p:cNvSpPr/>
          <p:nvPr/>
        </p:nvSpPr>
        <p:spPr>
          <a:xfrm>
            <a:off x="3216" y="2965655"/>
            <a:ext cx="9228674" cy="461665"/>
          </a:xfrm>
          <a:prstGeom prst="rect">
            <a:avLst/>
          </a:prstGeom>
          <a:solidFill>
            <a:schemeClr val="bg1"/>
          </a:solidFill>
        </p:spPr>
        <p:txBody>
          <a:bodyPr wrap="square">
            <a:spAutoFit/>
          </a:bodyPr>
          <a:lstStyle/>
          <a:p>
            <a:r>
              <a:rPr lang="en-US" sz="2000" dirty="0" smtClean="0"/>
              <a:t>Disentangled </a:t>
            </a:r>
            <a:r>
              <a:rPr lang="en-US" sz="2000" i="1" dirty="0" smtClean="0">
                <a:solidFill>
                  <a:srgbClr val="FF0000"/>
                </a:solidFill>
              </a:rPr>
              <a:t>by beam </a:t>
            </a:r>
            <a:r>
              <a:rPr lang="en-US" sz="2000" i="1" dirty="0" err="1" smtClean="0">
                <a:solidFill>
                  <a:srgbClr val="FF0000"/>
                </a:solidFill>
              </a:rPr>
              <a:t>polarisation</a:t>
            </a:r>
            <a:r>
              <a:rPr lang="en-US" sz="2000" i="1" dirty="0" smtClean="0">
                <a:solidFill>
                  <a:srgbClr val="FF0000"/>
                </a:solidFill>
              </a:rPr>
              <a:t> +: </a:t>
            </a:r>
            <a:r>
              <a:rPr lang="en-US" sz="2400" dirty="0" smtClean="0">
                <a:latin typeface="symbol" charset="2"/>
              </a:rPr>
              <a:t>s(</a:t>
            </a:r>
            <a:r>
              <a:rPr lang="en-US" sz="2400" dirty="0" err="1" smtClean="0"/>
              <a:t>tt</a:t>
            </a:r>
            <a:r>
              <a:rPr lang="en-US" sz="2000" dirty="0" smtClean="0"/>
              <a:t>)</a:t>
            </a:r>
            <a:r>
              <a:rPr lang="en-US" sz="2000" dirty="0">
                <a:latin typeface="symbol" charset="2"/>
              </a:rPr>
              <a:t>;</a:t>
            </a:r>
            <a:r>
              <a:rPr lang="en-US" sz="2000" dirty="0" smtClean="0"/>
              <a:t> F-B asymmetry; lepton helicity angle </a:t>
            </a:r>
            <a:endParaRPr lang="en-US" sz="2000" dirty="0"/>
          </a:p>
        </p:txBody>
      </p:sp>
      <p:sp>
        <p:nvSpPr>
          <p:cNvPr id="33" name="Rectangle 32"/>
          <p:cNvSpPr/>
          <p:nvPr/>
        </p:nvSpPr>
        <p:spPr>
          <a:xfrm>
            <a:off x="1078772" y="6350130"/>
            <a:ext cx="7749364" cy="400110"/>
          </a:xfrm>
          <a:prstGeom prst="rect">
            <a:avLst/>
          </a:prstGeom>
          <a:solidFill>
            <a:schemeClr val="bg1"/>
          </a:solidFill>
        </p:spPr>
        <p:txBody>
          <a:bodyPr wrap="square" lIns="90000" tIns="0" rIns="90000">
            <a:noAutofit/>
          </a:bodyPr>
          <a:lstStyle/>
          <a:p>
            <a:r>
              <a:rPr lang="en-US" sz="2000" dirty="0" smtClean="0"/>
              <a:t>Sensitivity to </a:t>
            </a:r>
            <a:r>
              <a:rPr lang="en-US" sz="2000" u="sng" dirty="0" smtClean="0"/>
              <a:t>contact interactions </a:t>
            </a:r>
            <a:r>
              <a:rPr lang="en-US" sz="2000" dirty="0" smtClean="0"/>
              <a:t>rises with energy </a:t>
            </a:r>
            <a:r>
              <a:rPr lang="mr-IN" sz="2000" dirty="0" smtClean="0"/>
              <a:t>–</a:t>
            </a:r>
            <a:r>
              <a:rPr lang="en-GB" sz="2000" dirty="0" smtClean="0"/>
              <a:t> </a:t>
            </a:r>
            <a:r>
              <a:rPr lang="en-US" sz="2000" dirty="0" smtClean="0"/>
              <a:t>good for CLIC</a:t>
            </a:r>
            <a:endParaRPr lang="en-US" sz="2000" dirty="0"/>
          </a:p>
        </p:txBody>
      </p:sp>
    </p:spTree>
    <p:extLst>
      <p:ext uri="{BB962C8B-B14F-4D97-AF65-F5344CB8AC3E}">
        <p14:creationId xmlns:p14="http://schemas.microsoft.com/office/powerpoint/2010/main" val="5347237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Screen Shot 2017-01-23 at 13.25.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80" y="767560"/>
            <a:ext cx="4278978" cy="4102525"/>
          </a:xfrm>
          <a:prstGeom prst="rect">
            <a:avLst/>
          </a:prstGeom>
        </p:spPr>
      </p:pic>
      <p:sp>
        <p:nvSpPr>
          <p:cNvPr id="4" name="Footer Placeholder 3"/>
          <p:cNvSpPr>
            <a:spLocks noGrp="1"/>
          </p:cNvSpPr>
          <p:nvPr>
            <p:ph type="ftr" sz="quarter" idx="10"/>
          </p:nvPr>
        </p:nvSpPr>
        <p:spPr/>
        <p:txBody>
          <a:bodyPr/>
          <a:lstStyle/>
          <a:p>
            <a:r>
              <a:rPr lang="en-US" smtClean="0"/>
              <a:t>Moriond QCD 2018 / Nigel Watson</a:t>
            </a:r>
            <a:endParaRPr lang="en-US"/>
          </a:p>
        </p:txBody>
      </p:sp>
      <p:sp>
        <p:nvSpPr>
          <p:cNvPr id="5" name="Slide Number Placeholder 4"/>
          <p:cNvSpPr>
            <a:spLocks noGrp="1"/>
          </p:cNvSpPr>
          <p:nvPr>
            <p:ph type="sldNum" sz="quarter" idx="11"/>
          </p:nvPr>
        </p:nvSpPr>
        <p:spPr/>
        <p:txBody>
          <a:bodyPr/>
          <a:lstStyle/>
          <a:p>
            <a:fld id="{57C39CEA-1F7B-3444-B605-6C36DF480EDC}" type="slidenum">
              <a:rPr lang="en-US" smtClean="0"/>
              <a:t>12</a:t>
            </a:fld>
            <a:endParaRPr lang="en-US"/>
          </a:p>
        </p:txBody>
      </p:sp>
      <p:sp>
        <p:nvSpPr>
          <p:cNvPr id="6" name="Date Placeholder 5"/>
          <p:cNvSpPr>
            <a:spLocks noGrp="1"/>
          </p:cNvSpPr>
          <p:nvPr>
            <p:ph type="dt" sz="half" idx="12"/>
          </p:nvPr>
        </p:nvSpPr>
        <p:spPr/>
        <p:txBody>
          <a:bodyPr/>
          <a:lstStyle/>
          <a:p>
            <a:r>
              <a:rPr lang="en-GB" smtClean="0"/>
              <a:t>21-Mar-2018</a:t>
            </a:r>
            <a:endParaRPr lang="en-US"/>
          </a:p>
        </p:txBody>
      </p:sp>
      <p:sp>
        <p:nvSpPr>
          <p:cNvPr id="2" name="Title 1"/>
          <p:cNvSpPr>
            <a:spLocks noGrp="1"/>
          </p:cNvSpPr>
          <p:nvPr>
            <p:ph type="title"/>
          </p:nvPr>
        </p:nvSpPr>
        <p:spPr/>
        <p:txBody>
          <a:bodyPr>
            <a:normAutofit fontScale="90000"/>
          </a:bodyPr>
          <a:lstStyle/>
          <a:p>
            <a:r>
              <a:rPr lang="en-US" sz="3200" smtClean="0"/>
              <a:t/>
            </a:r>
            <a:br>
              <a:rPr lang="en-US" sz="3200" smtClean="0"/>
            </a:br>
            <a:r>
              <a:rPr lang="en-US" sz="3200" smtClean="0"/>
              <a:t>Higgs physics at CLIC</a:t>
            </a:r>
            <a:r>
              <a:rPr lang="is-IS" sz="3200" dirty="0" smtClean="0"/>
              <a:t/>
            </a:r>
            <a:br>
              <a:rPr lang="is-IS" sz="3200" dirty="0" smtClean="0"/>
            </a:br>
            <a:r>
              <a:rPr lang="en-US" sz="3200" dirty="0" smtClean="0"/>
              <a:t>]</a:t>
            </a:r>
            <a:endParaRPr lang="en-US" sz="3200" dirty="0"/>
          </a:p>
        </p:txBody>
      </p:sp>
      <p:sp>
        <p:nvSpPr>
          <p:cNvPr id="14" name="Oval 13"/>
          <p:cNvSpPr/>
          <p:nvPr/>
        </p:nvSpPr>
        <p:spPr>
          <a:xfrm>
            <a:off x="3202133" y="2256181"/>
            <a:ext cx="550334" cy="320185"/>
          </a:xfrm>
          <a:prstGeom prst="ellipse">
            <a:avLst/>
          </a:prstGeom>
          <a:noFill/>
          <a:ln w="38100" cmpd="sng">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5421099" y="634037"/>
            <a:ext cx="2370385" cy="400110"/>
          </a:xfrm>
          <a:prstGeom prst="rect">
            <a:avLst/>
          </a:prstGeom>
          <a:noFill/>
        </p:spPr>
        <p:txBody>
          <a:bodyPr wrap="none" rtlCol="0">
            <a:spAutoFit/>
          </a:bodyPr>
          <a:lstStyle/>
          <a:p>
            <a:r>
              <a:rPr lang="en-US" sz="2000" smtClean="0"/>
              <a:t>Dominant processes:</a:t>
            </a:r>
            <a:endParaRPr lang="en-US" sz="2000"/>
          </a:p>
        </p:txBody>
      </p:sp>
      <p:sp>
        <p:nvSpPr>
          <p:cNvPr id="17" name="Oval 16"/>
          <p:cNvSpPr/>
          <p:nvPr/>
        </p:nvSpPr>
        <p:spPr>
          <a:xfrm>
            <a:off x="1347553" y="1033554"/>
            <a:ext cx="725985" cy="338671"/>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Screen Shot 2012-11-26 at 8.05.36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9046" y="1027491"/>
            <a:ext cx="2131718" cy="1558600"/>
          </a:xfrm>
          <a:prstGeom prst="rect">
            <a:avLst/>
          </a:prstGeom>
          <a:ln w="38100" cmpd="sng">
            <a:solidFill>
              <a:srgbClr val="FFC000"/>
            </a:solidFill>
          </a:ln>
        </p:spPr>
      </p:pic>
      <p:pic>
        <p:nvPicPr>
          <p:cNvPr id="13" name="Picture 12" descr="Screen Shot 2012-11-26 at 8.05.54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9046" y="2753405"/>
            <a:ext cx="2131718" cy="1533972"/>
          </a:xfrm>
          <a:prstGeom prst="rect">
            <a:avLst/>
          </a:prstGeom>
          <a:ln w="38100" cmpd="sng">
            <a:solidFill>
              <a:srgbClr val="FF0000"/>
            </a:solidFill>
          </a:ln>
        </p:spPr>
      </p:pic>
      <p:sp>
        <p:nvSpPr>
          <p:cNvPr id="20" name="TextBox 19"/>
          <p:cNvSpPr txBox="1"/>
          <p:nvPr/>
        </p:nvSpPr>
        <p:spPr>
          <a:xfrm>
            <a:off x="6748321" y="1292138"/>
            <a:ext cx="2428870" cy="923330"/>
          </a:xfrm>
          <a:prstGeom prst="rect">
            <a:avLst/>
          </a:prstGeom>
          <a:noFill/>
        </p:spPr>
        <p:txBody>
          <a:bodyPr wrap="none" rtlCol="0">
            <a:spAutoFit/>
          </a:bodyPr>
          <a:lstStyle/>
          <a:p>
            <a:r>
              <a:rPr lang="en-US" dirty="0" err="1" smtClean="0">
                <a:solidFill>
                  <a:srgbClr val="FFC000"/>
                </a:solidFill>
              </a:rPr>
              <a:t>Higgsstrahlung</a:t>
            </a:r>
            <a:endParaRPr lang="en-US" dirty="0" smtClean="0">
              <a:solidFill>
                <a:srgbClr val="FFC000"/>
              </a:solidFill>
            </a:endParaRPr>
          </a:p>
          <a:p>
            <a:r>
              <a:rPr lang="en-US" dirty="0" err="1" smtClean="0">
                <a:solidFill>
                  <a:srgbClr val="FFC000"/>
                </a:solidFill>
              </a:rPr>
              <a:t>σ</a:t>
            </a:r>
            <a:r>
              <a:rPr lang="en-US" dirty="0" smtClean="0">
                <a:solidFill>
                  <a:srgbClr val="FFC000"/>
                </a:solidFill>
              </a:rPr>
              <a:t> ~ 1/s</a:t>
            </a:r>
          </a:p>
          <a:p>
            <a:r>
              <a:rPr lang="en-US" dirty="0" smtClean="0">
                <a:solidFill>
                  <a:srgbClr val="FFC000"/>
                </a:solidFill>
              </a:rPr>
              <a:t>Higgs id. from Z recoil</a:t>
            </a:r>
          </a:p>
        </p:txBody>
      </p:sp>
      <p:sp>
        <p:nvSpPr>
          <p:cNvPr id="21" name="TextBox 20"/>
          <p:cNvSpPr txBox="1"/>
          <p:nvPr/>
        </p:nvSpPr>
        <p:spPr>
          <a:xfrm>
            <a:off x="6776912" y="2974123"/>
            <a:ext cx="2287806" cy="923330"/>
          </a:xfrm>
          <a:prstGeom prst="rect">
            <a:avLst/>
          </a:prstGeom>
          <a:noFill/>
        </p:spPr>
        <p:txBody>
          <a:bodyPr wrap="none" rtlCol="0">
            <a:spAutoFit/>
          </a:bodyPr>
          <a:lstStyle/>
          <a:p>
            <a:r>
              <a:rPr lang="en-US" dirty="0" smtClean="0">
                <a:solidFill>
                  <a:srgbClr val="FF0000"/>
                </a:solidFill>
              </a:rPr>
              <a:t>WW(ZZ) - fusion</a:t>
            </a:r>
          </a:p>
          <a:p>
            <a:r>
              <a:rPr lang="en-US" dirty="0" err="1">
                <a:solidFill>
                  <a:srgbClr val="FF0000"/>
                </a:solidFill>
              </a:rPr>
              <a:t>σ</a:t>
            </a:r>
            <a:r>
              <a:rPr lang="en-US" dirty="0">
                <a:solidFill>
                  <a:srgbClr val="FF0000"/>
                </a:solidFill>
              </a:rPr>
              <a:t> ~ </a:t>
            </a:r>
            <a:r>
              <a:rPr lang="en-US" dirty="0" smtClean="0">
                <a:solidFill>
                  <a:srgbClr val="FF0000"/>
                </a:solidFill>
              </a:rPr>
              <a:t>log(s)</a:t>
            </a:r>
          </a:p>
          <a:p>
            <a:r>
              <a:rPr lang="en-US" dirty="0" smtClean="0">
                <a:solidFill>
                  <a:srgbClr val="FF0000"/>
                </a:solidFill>
              </a:rPr>
              <a:t>Large </a:t>
            </a:r>
            <a:r>
              <a:rPr lang="en-US" dirty="0" smtClean="0">
                <a:solidFill>
                  <a:srgbClr val="FF0000"/>
                </a:solidFill>
              </a:rPr>
              <a:t>yield </a:t>
            </a:r>
            <a:r>
              <a:rPr lang="en-US" dirty="0" smtClean="0">
                <a:solidFill>
                  <a:srgbClr val="FF0000"/>
                </a:solidFill>
              </a:rPr>
              <a:t>at high E</a:t>
            </a:r>
            <a:endParaRPr lang="en-US" dirty="0">
              <a:solidFill>
                <a:srgbClr val="FF0000"/>
              </a:solidFill>
            </a:endParaRPr>
          </a:p>
        </p:txBody>
      </p:sp>
      <p:sp>
        <p:nvSpPr>
          <p:cNvPr id="22" name="Oval 21"/>
          <p:cNvSpPr/>
          <p:nvPr/>
        </p:nvSpPr>
        <p:spPr>
          <a:xfrm>
            <a:off x="2112404" y="1548277"/>
            <a:ext cx="725985" cy="338671"/>
          </a:xfrm>
          <a:prstGeom prst="ellipse">
            <a:avLst/>
          </a:prstGeom>
          <a:noFill/>
          <a:ln w="19050" cmpd="sng">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p:nvGrpSpPr>
        <p:grpSpPr>
          <a:xfrm>
            <a:off x="222284" y="4247537"/>
            <a:ext cx="8794062" cy="2234169"/>
            <a:chOff x="222284" y="4261893"/>
            <a:chExt cx="8794062" cy="2234169"/>
          </a:xfrm>
        </p:grpSpPr>
        <p:grpSp>
          <p:nvGrpSpPr>
            <p:cNvPr id="3" name="Group 2"/>
            <p:cNvGrpSpPr/>
            <p:nvPr/>
          </p:nvGrpSpPr>
          <p:grpSpPr>
            <a:xfrm>
              <a:off x="222284" y="4544179"/>
              <a:ext cx="6489700" cy="1951883"/>
              <a:chOff x="1523999" y="4544179"/>
              <a:chExt cx="6489700" cy="1951883"/>
            </a:xfrm>
          </p:grpSpPr>
          <p:pic>
            <p:nvPicPr>
              <p:cNvPr id="8" name="Picture 7" descr="Screen Shot 2014-07-30 at 13.35.2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3999" y="4544179"/>
                <a:ext cx="6489699" cy="1951883"/>
              </a:xfrm>
              <a:prstGeom prst="rect">
                <a:avLst/>
              </a:prstGeom>
            </p:spPr>
          </p:pic>
          <p:sp>
            <p:nvSpPr>
              <p:cNvPr id="29" name="Oval 28"/>
              <p:cNvSpPr/>
              <p:nvPr/>
            </p:nvSpPr>
            <p:spPr>
              <a:xfrm>
                <a:off x="5399874" y="5718090"/>
                <a:ext cx="2613825" cy="344455"/>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4103375" y="5445354"/>
                <a:ext cx="1198365" cy="344455"/>
              </a:xfrm>
              <a:prstGeom prst="ellipse">
                <a:avLst/>
              </a:prstGeom>
              <a:noFill/>
              <a:ln w="38100" cmpd="sng">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399873" y="6044718"/>
                <a:ext cx="2613825" cy="344455"/>
              </a:xfrm>
              <a:prstGeom prst="ellipse">
                <a:avLst/>
              </a:prstGeom>
              <a:noFill/>
              <a:ln w="19050" cmpd="sng">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TextBox 6"/>
            <p:cNvSpPr txBox="1"/>
            <p:nvPr/>
          </p:nvSpPr>
          <p:spPr>
            <a:xfrm>
              <a:off x="6878512" y="4261893"/>
              <a:ext cx="2137834" cy="1754326"/>
            </a:xfrm>
            <a:prstGeom prst="rect">
              <a:avLst/>
            </a:prstGeom>
            <a:noFill/>
            <a:ln w="38100" cmpd="sng">
              <a:solidFill>
                <a:srgbClr val="0000FF"/>
              </a:solidFill>
            </a:ln>
          </p:spPr>
          <p:txBody>
            <a:bodyPr wrap="square" rtlCol="0">
              <a:spAutoFit/>
            </a:bodyPr>
            <a:lstStyle/>
            <a:p>
              <a:r>
                <a:rPr lang="en-US" dirty="0" smtClean="0">
                  <a:solidFill>
                    <a:srgbClr val="0000FF"/>
                  </a:solidFill>
                </a:rPr>
                <a:t>For </a:t>
              </a:r>
              <a:r>
                <a:rPr lang="en-US" dirty="0" err="1" smtClean="0">
                  <a:solidFill>
                    <a:srgbClr val="0000FF"/>
                  </a:solidFill>
                </a:rPr>
                <a:t>unpolarised</a:t>
              </a:r>
              <a:r>
                <a:rPr lang="en-US" dirty="0" smtClean="0">
                  <a:solidFill>
                    <a:srgbClr val="0000FF"/>
                  </a:solidFill>
                </a:rPr>
                <a:t> beams</a:t>
              </a:r>
              <a:r>
                <a:rPr lang="en-US" dirty="0" smtClean="0">
                  <a:solidFill>
                    <a:srgbClr val="0000FF"/>
                  </a:solidFill>
                </a:rPr>
                <a:t>.</a:t>
              </a:r>
            </a:p>
            <a:p>
              <a:r>
                <a:rPr lang="en-US" dirty="0" err="1" smtClean="0">
                  <a:solidFill>
                    <a:srgbClr val="0000FF"/>
                  </a:solidFill>
                </a:rPr>
                <a:t>Hνν</a:t>
              </a:r>
              <a:r>
                <a:rPr lang="en-US" dirty="0" smtClean="0">
                  <a:solidFill>
                    <a:srgbClr val="0000FF"/>
                  </a:solidFill>
                </a:rPr>
                <a:t> </a:t>
              </a:r>
              <a:r>
                <a:rPr lang="en-US" dirty="0" smtClean="0">
                  <a:solidFill>
                    <a:srgbClr val="0000FF"/>
                  </a:solidFill>
                </a:rPr>
                <a:t>increases ×1.8 for -80% e</a:t>
              </a:r>
              <a:r>
                <a:rPr lang="en-US" baseline="30000" dirty="0" smtClean="0">
                  <a:solidFill>
                    <a:srgbClr val="0000FF"/>
                  </a:solidFill>
                </a:rPr>
                <a:t>-</a:t>
              </a:r>
              <a:r>
                <a:rPr lang="en-US" dirty="0" smtClean="0">
                  <a:solidFill>
                    <a:srgbClr val="0000FF"/>
                  </a:solidFill>
                </a:rPr>
                <a:t> </a:t>
              </a:r>
              <a:r>
                <a:rPr lang="en-US" dirty="0" err="1" smtClean="0">
                  <a:solidFill>
                    <a:srgbClr val="0000FF"/>
                  </a:solidFill>
                </a:rPr>
                <a:t>polarisation</a:t>
              </a:r>
              <a:r>
                <a:rPr lang="en-US" dirty="0" smtClean="0">
                  <a:solidFill>
                    <a:srgbClr val="0000FF"/>
                  </a:solidFill>
                </a:rPr>
                <a:t> </a:t>
              </a:r>
              <a:r>
                <a:rPr lang="en-US" dirty="0" smtClean="0">
                  <a:solidFill>
                    <a:srgbClr val="0000FF"/>
                  </a:solidFill>
                </a:rPr>
                <a:t>(baseline plan)</a:t>
              </a:r>
              <a:endParaRPr lang="en-US" dirty="0">
                <a:solidFill>
                  <a:srgbClr val="0000FF"/>
                </a:solidFill>
              </a:endParaRPr>
            </a:p>
          </p:txBody>
        </p:sp>
        <p:cxnSp>
          <p:nvCxnSpPr>
            <p:cNvPr id="10" name="Straight Arrow Connector 9"/>
            <p:cNvCxnSpPr/>
            <p:nvPr/>
          </p:nvCxnSpPr>
          <p:spPr>
            <a:xfrm flipH="1">
              <a:off x="6620758" y="4751456"/>
              <a:ext cx="232354" cy="228600"/>
            </a:xfrm>
            <a:prstGeom prst="straightConnector1">
              <a:avLst/>
            </a:prstGeom>
            <a:ln w="38100">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7" name="Rectangle 26"/>
          <p:cNvSpPr/>
          <p:nvPr/>
        </p:nvSpPr>
        <p:spPr>
          <a:xfrm>
            <a:off x="82017" y="4596368"/>
            <a:ext cx="3120116" cy="369332"/>
          </a:xfrm>
          <a:prstGeom prst="rect">
            <a:avLst/>
          </a:prstGeom>
        </p:spPr>
        <p:txBody>
          <a:bodyPr wrap="square">
            <a:spAutoFit/>
          </a:bodyPr>
          <a:lstStyle/>
          <a:p>
            <a:r>
              <a:rPr lang="en-US" dirty="0"/>
              <a:t>[</a:t>
            </a:r>
            <a:r>
              <a:rPr lang="is-IS" dirty="0" smtClean="0"/>
              <a:t>EPJ </a:t>
            </a:r>
            <a:r>
              <a:rPr lang="is-IS" dirty="0"/>
              <a:t>C (2017) 77:475]</a:t>
            </a:r>
            <a:endParaRPr lang="en-GB" dirty="0"/>
          </a:p>
        </p:txBody>
      </p:sp>
    </p:spTree>
    <p:extLst>
      <p:ext uri="{BB962C8B-B14F-4D97-AF65-F5344CB8AC3E}">
        <p14:creationId xmlns:p14="http://schemas.microsoft.com/office/powerpoint/2010/main" val="19191938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solidFill>
                  <a:prstClr val="white"/>
                </a:solidFill>
              </a:rPr>
              <a:pPr/>
              <a:t>13</a:t>
            </a:fld>
            <a:endParaRPr lang="en-US" dirty="0">
              <a:solidFill>
                <a:prstClr val="white"/>
              </a:solidFill>
            </a:endParaRPr>
          </a:p>
        </p:txBody>
      </p:sp>
      <p:sp>
        <p:nvSpPr>
          <p:cNvPr id="4" name="Date Placeholder 3"/>
          <p:cNvSpPr>
            <a:spLocks noGrp="1"/>
          </p:cNvSpPr>
          <p:nvPr>
            <p:ph type="dt" sz="half" idx="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2" name="Footer Placeholder 1"/>
          <p:cNvSpPr>
            <a:spLocks noGrp="1"/>
          </p:cNvSpPr>
          <p:nvPr>
            <p:ph type="ftr" sz="quarter" idx="3"/>
          </p:nvPr>
        </p:nvSpPr>
        <p:spPr/>
        <p:txBody>
          <a:bodyPr/>
          <a:lstStyle/>
          <a:p>
            <a:r>
              <a:rPr lang="en-US" smtClean="0">
                <a:solidFill>
                  <a:prstClr val="white"/>
                </a:solidFill>
              </a:rPr>
              <a:t>Moriond QCD 2018 / Nigel Watson</a:t>
            </a:r>
            <a:endParaRPr lang="en-US" dirty="0">
              <a:solidFill>
                <a:prstClr val="white"/>
              </a:solidFill>
            </a:endParaRPr>
          </a:p>
        </p:txBody>
      </p:sp>
      <mc:AlternateContent xmlns:mc="http://schemas.openxmlformats.org/markup-compatibility/2006">
        <mc:Choice xmlns:a14="http://schemas.microsoft.com/office/drawing/2010/main" Requires="a14">
          <p:sp>
            <p:nvSpPr>
              <p:cNvPr id="9" name="Content Placeholder 8"/>
              <p:cNvSpPr>
                <a:spLocks noGrp="1"/>
              </p:cNvSpPr>
              <p:nvPr>
                <p:ph sz="quarter" idx="15"/>
              </p:nvPr>
            </p:nvSpPr>
            <p:spPr>
              <a:xfrm>
                <a:off x="479959" y="3188527"/>
                <a:ext cx="8506879" cy="2272220"/>
              </a:xfrm>
            </p:spPr>
            <p:txBody>
              <a:bodyPr/>
              <a:lstStyle/>
              <a:p>
                <a:r>
                  <a:rPr lang="en-GB" dirty="0" smtClean="0"/>
                  <a:t>Select via recoil mass </a:t>
                </a:r>
              </a:p>
              <a:p>
                <a:pPr lvl="1"/>
                <a:r>
                  <a:rPr lang="en-GB" dirty="0"/>
                  <a:t>model-independent measurement</a:t>
                </a:r>
              </a:p>
              <a:p>
                <a:pPr lvl="2"/>
                <a:r>
                  <a:rPr lang="en-GB" dirty="0" err="1"/>
                  <a:t>ΔσHZ</a:t>
                </a:r>
                <a:r>
                  <a:rPr lang="en-GB" dirty="0"/>
                  <a:t> ~ </a:t>
                </a:r>
                <a:r>
                  <a:rPr lang="en-GB" dirty="0" err="1" smtClean="0"/>
                  <a:t>gZHH</a:t>
                </a:r>
                <a:endParaRPr lang="en-GB" dirty="0" smtClean="0"/>
              </a:p>
              <a:p>
                <a:pPr lvl="2"/>
                <a:endParaRPr lang="en-GB" dirty="0"/>
              </a:p>
              <a:p>
                <a:pPr lvl="2"/>
                <a:endParaRPr lang="en-GB" dirty="0" smtClean="0"/>
              </a:p>
              <a:p>
                <a:pPr lvl="2"/>
                <a:endParaRPr lang="en-GB" dirty="0" smtClean="0"/>
              </a:p>
              <a:p>
                <a:endParaRPr lang="en-GB" i="1" dirty="0" smtClean="0">
                  <a:solidFill>
                    <a:srgbClr val="0000FF"/>
                  </a:solidFill>
                  <a:latin typeface="Cambria Math" charset="0"/>
                </a:endParaRPr>
              </a:p>
              <a:p>
                <a14:m>
                  <m:oMath xmlns:m="http://schemas.openxmlformats.org/officeDocument/2006/math">
                    <m:r>
                      <a:rPr lang="en-GB" i="1" dirty="0">
                        <a:solidFill>
                          <a:srgbClr val="0000FF"/>
                        </a:solidFill>
                        <a:latin typeface="Cambria Math" charset="0"/>
                      </a:rPr>
                      <m:t>𝐻𝑍</m:t>
                    </m:r>
                    <m:r>
                      <a:rPr lang="is-IS" i="1" dirty="0">
                        <a:solidFill>
                          <a:srgbClr val="0000FF"/>
                        </a:solidFill>
                        <a:latin typeface="Cambria Math" charset="0"/>
                        <a:ea typeface="Cambria Math" charset="0"/>
                        <a:cs typeface="Cambria Math" charset="0"/>
                      </a:rPr>
                      <m:t>→</m:t>
                    </m:r>
                    <m:r>
                      <a:rPr lang="en-GB" i="1" dirty="0">
                        <a:solidFill>
                          <a:srgbClr val="0000FF"/>
                        </a:solidFill>
                        <a:latin typeface="Cambria Math" charset="0"/>
                        <a:ea typeface="Cambria Math" charset="0"/>
                        <a:cs typeface="Cambria Math" charset="0"/>
                      </a:rPr>
                      <m:t>𝐻𝑞</m:t>
                    </m:r>
                    <m:acc>
                      <m:accPr>
                        <m:chr m:val="̅"/>
                        <m:ctrlPr>
                          <a:rPr lang="en-GB" i="1" dirty="0">
                            <a:solidFill>
                              <a:srgbClr val="0000FF"/>
                            </a:solidFill>
                            <a:latin typeface="Cambria Math" charset="0"/>
                            <a:ea typeface="Cambria Math" charset="0"/>
                            <a:cs typeface="Cambria Math" charset="0"/>
                          </a:rPr>
                        </m:ctrlPr>
                      </m:accPr>
                      <m:e>
                        <m:r>
                          <a:rPr lang="en-GB" i="1" dirty="0">
                            <a:solidFill>
                              <a:srgbClr val="0000FF"/>
                            </a:solidFill>
                            <a:latin typeface="Cambria Math" charset="0"/>
                            <a:ea typeface="Cambria Math" charset="0"/>
                            <a:cs typeface="Cambria Math" charset="0"/>
                          </a:rPr>
                          <m:t>𝑞</m:t>
                        </m:r>
                      </m:e>
                    </m:acc>
                    <m:r>
                      <a:rPr lang="en-GB" i="1" dirty="0">
                        <a:solidFill>
                          <a:srgbClr val="0000FF"/>
                        </a:solidFill>
                        <a:latin typeface="Cambria Math" charset="0"/>
                        <a:ea typeface="Cambria Math" charset="0"/>
                        <a:cs typeface="Cambria Math" charset="0"/>
                      </a:rPr>
                      <m:t> </m:t>
                    </m:r>
                  </m:oMath>
                </a14:m>
                <a:r>
                  <a:rPr lang="en-US" dirty="0" smtClean="0"/>
                  <a:t>access </a:t>
                </a:r>
                <a:r>
                  <a:rPr lang="en-US" dirty="0"/>
                  <a:t>to invisible Higgs </a:t>
                </a:r>
                <a:r>
                  <a:rPr lang="en-US" dirty="0" smtClean="0"/>
                  <a:t>decay</a:t>
                </a:r>
              </a:p>
              <a:p>
                <a:pPr lvl="1"/>
                <a:r>
                  <a:rPr lang="en-US" dirty="0" smtClean="0"/>
                  <a:t>Estimated sensitivity, </a:t>
                </a:r>
                <a:r>
                  <a:rPr lang="en-US" dirty="0"/>
                  <a:t>BR</a:t>
                </a:r>
                <a:r>
                  <a:rPr lang="en-US" dirty="0" smtClean="0"/>
                  <a:t>(</a:t>
                </a:r>
                <a14:m>
                  <m:oMath xmlns:m="http://schemas.openxmlformats.org/officeDocument/2006/math">
                    <m:r>
                      <a:rPr lang="en-GB" i="1" dirty="0">
                        <a:solidFill>
                          <a:srgbClr val="0000FF"/>
                        </a:solidFill>
                        <a:latin typeface="Cambria Math" charset="0"/>
                      </a:rPr>
                      <m:t>𝐻</m:t>
                    </m:r>
                    <m:r>
                      <a:rPr lang="is-IS" i="1" dirty="0">
                        <a:solidFill>
                          <a:srgbClr val="0000FF"/>
                        </a:solidFill>
                        <a:latin typeface="Cambria Math" charset="0"/>
                        <a:ea typeface="Cambria Math" charset="0"/>
                        <a:cs typeface="Cambria Math" charset="0"/>
                      </a:rPr>
                      <m:t>→</m:t>
                    </m:r>
                    <m:r>
                      <a:rPr lang="en-GB" b="0" i="1" dirty="0" smtClean="0">
                        <a:solidFill>
                          <a:srgbClr val="0000FF"/>
                        </a:solidFill>
                        <a:latin typeface="Cambria Math" charset="0"/>
                        <a:ea typeface="Cambria Math" charset="0"/>
                        <a:cs typeface="Cambria Math" charset="0"/>
                      </a:rPr>
                      <m:t>𝑖𝑛𝑣𝑖𝑠𝑖𝑏𝑙𝑒</m:t>
                    </m:r>
                  </m:oMath>
                </a14:m>
                <a:r>
                  <a:rPr lang="en-US" dirty="0" smtClean="0"/>
                  <a:t>) </a:t>
                </a:r>
                <a:r>
                  <a:rPr lang="en-US" dirty="0"/>
                  <a:t>&lt; 1% @ 90% </a:t>
                </a:r>
                <a:r>
                  <a:rPr lang="en-US" dirty="0" smtClean="0"/>
                  <a:t>CL</a:t>
                </a:r>
              </a:p>
              <a:p>
                <a:pPr lvl="1"/>
                <a:r>
                  <a:rPr lang="en-US" dirty="0" smtClean="0"/>
                  <a:t>Better </a:t>
                </a:r>
                <a:r>
                  <a:rPr lang="en-US" dirty="0"/>
                  <a:t>precision at 350 GeV </a:t>
                </a:r>
                <a:r>
                  <a:rPr lang="en-US" dirty="0" smtClean="0"/>
                  <a:t>than 250/420 GeV</a:t>
                </a:r>
              </a:p>
              <a:p>
                <a:pPr lvl="1"/>
                <a:r>
                  <a:rPr lang="en-US" dirty="0" smtClean="0"/>
                  <a:t>Trade-off </a:t>
                </a:r>
                <a:r>
                  <a:rPr lang="en-US" dirty="0"/>
                  <a:t>between detector resolution and physics background</a:t>
                </a:r>
              </a:p>
              <a:p>
                <a:endParaRPr lang="en-US" dirty="0"/>
              </a:p>
              <a:p>
                <a:endParaRPr lang="en-GB" dirty="0"/>
              </a:p>
              <a:p>
                <a:endParaRPr lang="en-GB" dirty="0"/>
              </a:p>
            </p:txBody>
          </p:sp>
        </mc:Choice>
        <mc:Fallback>
          <p:sp>
            <p:nvSpPr>
              <p:cNvPr id="9" name="Content Placeholder 8"/>
              <p:cNvSpPr>
                <a:spLocks noGrp="1" noRot="1" noChangeAspect="1" noMove="1" noResize="1" noEditPoints="1" noAdjustHandles="1" noChangeArrowheads="1" noChangeShapeType="1" noTextEdit="1"/>
              </p:cNvSpPr>
              <p:nvPr>
                <p:ph sz="quarter" idx="15"/>
              </p:nvPr>
            </p:nvSpPr>
            <p:spPr>
              <a:xfrm>
                <a:off x="479959" y="3188527"/>
                <a:ext cx="8506879" cy="2272220"/>
              </a:xfrm>
              <a:blipFill rotWithShape="0">
                <a:blip r:embed="rId2"/>
                <a:stretch>
                  <a:fillRect l="-645" t="-2413" b="-53351"/>
                </a:stretch>
              </a:blipFill>
            </p:spPr>
            <p:txBody>
              <a:bodyPr/>
              <a:lstStyle/>
              <a:p>
                <a:r>
                  <a:rPr lang="en-GB">
                    <a:noFill/>
                  </a:rPr>
                  <a:t> </a:t>
                </a:r>
              </a:p>
            </p:txBody>
          </p:sp>
        </mc:Fallback>
      </mc:AlternateContent>
      <p:sp>
        <p:nvSpPr>
          <p:cNvPr id="7" name="Title 6"/>
          <p:cNvSpPr>
            <a:spLocks noGrp="1"/>
          </p:cNvSpPr>
          <p:nvPr>
            <p:ph type="title"/>
          </p:nvPr>
        </p:nvSpPr>
        <p:spPr/>
        <p:txBody>
          <a:bodyPr/>
          <a:lstStyle/>
          <a:p>
            <a:r>
              <a:rPr lang="en-US" dirty="0" err="1"/>
              <a:t>e</a:t>
            </a:r>
            <a:r>
              <a:rPr lang="en-US" baseline="30000" dirty="0" err="1"/>
              <a:t>+</a:t>
            </a:r>
            <a:r>
              <a:rPr lang="en-US" dirty="0" err="1"/>
              <a:t>e</a:t>
            </a:r>
            <a:r>
              <a:rPr lang="en-US" baseline="30000" dirty="0"/>
              <a:t>-</a:t>
            </a:r>
            <a:r>
              <a:rPr lang="en-US" dirty="0"/>
              <a:t> </a:t>
            </a:r>
            <a:r>
              <a:rPr lang="en-US" sz="2800" dirty="0">
                <a:sym typeface="Wingdings"/>
              </a:rPr>
              <a:t></a:t>
            </a:r>
            <a:r>
              <a:rPr lang="en-US" dirty="0"/>
              <a:t> ZH  @ ~350 GeV</a:t>
            </a:r>
            <a:endParaRPr lang="en-GB" dirty="0"/>
          </a:p>
        </p:txBody>
      </p:sp>
      <p:pic>
        <p:nvPicPr>
          <p:cNvPr id="12" name="Content Placeholder 11" descr="Screen Shot 2012-11-26 at 8.05.36 AM.png"/>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961868" y="879469"/>
            <a:ext cx="2895757" cy="2117226"/>
          </a:xfrm>
          <a:prstGeom prst="rect">
            <a:avLst/>
          </a:prstGeom>
          <a:ln w="38100" cmpd="sng">
            <a:solidFill>
              <a:srgbClr val="FF0000"/>
            </a:solidFill>
          </a:ln>
        </p:spPr>
      </p:pic>
      <p:pic>
        <p:nvPicPr>
          <p:cNvPr id="13" name="Content Placeholder 12"/>
          <p:cNvPicPr>
            <a:picLocks noGrp="1" noChangeAspect="1"/>
          </p:cNvPicPr>
          <p:nvPr>
            <p:ph sz="quarter" idx="16"/>
          </p:nvPr>
        </p:nvPicPr>
        <p:blipFill>
          <a:blip r:embed="rId4"/>
          <a:stretch>
            <a:fillRect/>
          </a:stretch>
        </p:blipFill>
        <p:spPr>
          <a:xfrm>
            <a:off x="5029199" y="583837"/>
            <a:ext cx="3754619" cy="3459695"/>
          </a:xfrm>
          <a:prstGeom prst="rect">
            <a:avLst/>
          </a:prstGeom>
        </p:spPr>
      </p:pic>
      <p:sp>
        <p:nvSpPr>
          <p:cNvPr id="14" name="TextBox 13"/>
          <p:cNvSpPr txBox="1"/>
          <p:nvPr/>
        </p:nvSpPr>
        <p:spPr>
          <a:xfrm rot="16200000">
            <a:off x="3745530" y="1952380"/>
            <a:ext cx="2744662" cy="400110"/>
          </a:xfrm>
          <a:prstGeom prst="rect">
            <a:avLst/>
          </a:prstGeom>
          <a:solidFill>
            <a:schemeClr val="bg1"/>
          </a:solidFill>
        </p:spPr>
        <p:txBody>
          <a:bodyPr wrap="none" rtlCol="0">
            <a:spAutoFit/>
          </a:bodyPr>
          <a:lstStyle/>
          <a:p>
            <a:r>
              <a:rPr lang="en-GB" sz="2000" smtClean="0"/>
              <a:t>M reconstructed </a:t>
            </a:r>
            <a:r>
              <a:rPr lang="en-GB" sz="2000" dirty="0" smtClean="0"/>
              <a:t>[GeV]</a:t>
            </a:r>
            <a:endParaRPr lang="en-GB" sz="2000" dirty="0"/>
          </a:p>
        </p:txBody>
      </p:sp>
      <p:sp>
        <p:nvSpPr>
          <p:cNvPr id="15" name="TextBox 14"/>
          <p:cNvSpPr txBox="1"/>
          <p:nvPr/>
        </p:nvSpPr>
        <p:spPr>
          <a:xfrm>
            <a:off x="7473666" y="3835856"/>
            <a:ext cx="1311578" cy="400110"/>
          </a:xfrm>
          <a:prstGeom prst="rect">
            <a:avLst/>
          </a:prstGeom>
          <a:solidFill>
            <a:schemeClr val="bg1"/>
          </a:solidFill>
        </p:spPr>
        <p:txBody>
          <a:bodyPr wrap="none" rtlCol="0">
            <a:spAutoFit/>
          </a:bodyPr>
          <a:lstStyle/>
          <a:p>
            <a:r>
              <a:rPr lang="en-GB" sz="2000" dirty="0" err="1" smtClean="0"/>
              <a:t>M</a:t>
            </a:r>
            <a:r>
              <a:rPr lang="en-GB" sz="2000" baseline="-25000" dirty="0" err="1" smtClean="0"/>
              <a:t>qq</a:t>
            </a:r>
            <a:r>
              <a:rPr lang="en-GB" sz="2000" dirty="0" smtClean="0"/>
              <a:t> </a:t>
            </a:r>
            <a:r>
              <a:rPr lang="en-GB" sz="2000" dirty="0" smtClean="0"/>
              <a:t>[GeV]</a:t>
            </a:r>
            <a:endParaRPr lang="en-GB" sz="2000" dirty="0"/>
          </a:p>
        </p:txBody>
      </p:sp>
      <p:grpSp>
        <p:nvGrpSpPr>
          <p:cNvPr id="16" name="Group 15"/>
          <p:cNvGrpSpPr/>
          <p:nvPr/>
        </p:nvGrpSpPr>
        <p:grpSpPr>
          <a:xfrm>
            <a:off x="524030" y="4179518"/>
            <a:ext cx="6512649" cy="923330"/>
            <a:chOff x="477287" y="4242822"/>
            <a:chExt cx="6507968" cy="923330"/>
          </a:xfrm>
        </p:grpSpPr>
        <p:sp>
          <p:nvSpPr>
            <p:cNvPr id="17" name="TextBox 16"/>
            <p:cNvSpPr txBox="1"/>
            <p:nvPr/>
          </p:nvSpPr>
          <p:spPr>
            <a:xfrm>
              <a:off x="477287" y="4242822"/>
              <a:ext cx="6496134" cy="923330"/>
            </a:xfrm>
            <a:prstGeom prst="rect">
              <a:avLst/>
            </a:prstGeom>
            <a:noFill/>
            <a:ln w="38100">
              <a:solidFill>
                <a:srgbClr val="FF0000"/>
              </a:solidFill>
            </a:ln>
          </p:spPr>
          <p:txBody>
            <a:bodyPr wrap="square" rtlCol="0">
              <a:spAutoFit/>
            </a:bodyPr>
            <a:lstStyle/>
            <a:p>
              <a:r>
                <a:rPr lang="en-US" dirty="0" smtClean="0"/>
                <a:t>Z </a:t>
              </a:r>
              <a:r>
                <a:rPr lang="en-US" dirty="0" smtClean="0">
                  <a:sym typeface="Wingdings"/>
                </a:rPr>
                <a:t> </a:t>
              </a:r>
              <a:r>
                <a:rPr lang="en-US" dirty="0" err="1" smtClean="0"/>
                <a:t>μμ</a:t>
              </a:r>
              <a:r>
                <a:rPr lang="en-US" dirty="0" smtClean="0"/>
                <a:t>	BR~3.5%	   very clean		</a:t>
              </a:r>
            </a:p>
            <a:p>
              <a:r>
                <a:rPr lang="en-US" dirty="0" smtClean="0"/>
                <a:t>Z </a:t>
              </a:r>
              <a:r>
                <a:rPr lang="en-US" dirty="0" smtClean="0">
                  <a:sym typeface="Wingdings"/>
                </a:rPr>
                <a:t></a:t>
              </a:r>
              <a:r>
                <a:rPr lang="en-US" dirty="0" smtClean="0"/>
                <a:t> </a:t>
              </a:r>
              <a:r>
                <a:rPr lang="en-US" dirty="0" err="1" smtClean="0"/>
                <a:t>ee</a:t>
              </a:r>
              <a:r>
                <a:rPr lang="en-US" dirty="0" smtClean="0"/>
                <a:t>	BR~3.5</a:t>
              </a:r>
              <a:r>
                <a:rPr lang="en-US" dirty="0" smtClean="0"/>
                <a:t>%	   very clean</a:t>
              </a:r>
            </a:p>
            <a:p>
              <a:r>
                <a:rPr lang="en-US" dirty="0" smtClean="0"/>
                <a:t>Z </a:t>
              </a:r>
              <a:r>
                <a:rPr lang="en-US" dirty="0">
                  <a:sym typeface="Wingdings"/>
                </a:rPr>
                <a:t></a:t>
              </a:r>
              <a:r>
                <a:rPr lang="en-US" dirty="0" smtClean="0"/>
                <a:t> </a:t>
              </a:r>
              <a:r>
                <a:rPr lang="en-US" dirty="0" err="1" smtClean="0"/>
                <a:t>qq</a:t>
              </a:r>
              <a:r>
                <a:rPr lang="en-US" dirty="0"/>
                <a:t>	</a:t>
              </a:r>
              <a:r>
                <a:rPr lang="en-US" dirty="0" smtClean="0"/>
                <a:t>BR~70%	   </a:t>
              </a:r>
              <a:r>
                <a:rPr lang="en-US" sz="1600" dirty="0" smtClean="0"/>
                <a:t>almost model independent</a:t>
              </a:r>
              <a:r>
                <a:rPr lang="en-US" dirty="0" smtClean="0"/>
                <a:t>			</a:t>
              </a:r>
              <a:endParaRPr lang="en-US" dirty="0"/>
            </a:p>
          </p:txBody>
        </p:sp>
        <p:sp>
          <p:nvSpPr>
            <p:cNvPr id="18" name="TextBox 17"/>
            <p:cNvSpPr txBox="1"/>
            <p:nvPr/>
          </p:nvSpPr>
          <p:spPr>
            <a:xfrm>
              <a:off x="5045938" y="4283573"/>
              <a:ext cx="1939317" cy="400110"/>
            </a:xfrm>
            <a:prstGeom prst="rect">
              <a:avLst/>
            </a:prstGeom>
            <a:noFill/>
            <a:ln w="38100">
              <a:solidFill>
                <a:srgbClr val="FF0000"/>
              </a:solidFill>
            </a:ln>
          </p:spPr>
          <p:txBody>
            <a:bodyPr wrap="square" rtlCol="0">
              <a:spAutoFit/>
            </a:bodyPr>
            <a:lstStyle/>
            <a:p>
              <a:r>
                <a:rPr lang="en-US" sz="2000" dirty="0" err="1" smtClean="0">
                  <a:solidFill>
                    <a:srgbClr val="0000FF"/>
                  </a:solidFill>
                </a:rPr>
                <a:t>Δ</a:t>
              </a:r>
              <a:r>
                <a:rPr lang="en-US" sz="2000" dirty="0" smtClean="0">
                  <a:solidFill>
                    <a:srgbClr val="0000FF"/>
                  </a:solidFill>
                </a:rPr>
                <a:t>(</a:t>
              </a:r>
              <a:r>
                <a:rPr lang="en-US" sz="2000" dirty="0" err="1" smtClean="0">
                  <a:solidFill>
                    <a:srgbClr val="0000FF"/>
                  </a:solidFill>
                </a:rPr>
                <a:t>σ</a:t>
              </a:r>
              <a:r>
                <a:rPr lang="en-US" sz="2000" baseline="-25000" dirty="0" err="1" smtClean="0">
                  <a:solidFill>
                    <a:srgbClr val="0000FF"/>
                  </a:solidFill>
                </a:rPr>
                <a:t>HZ</a:t>
              </a:r>
              <a:r>
                <a:rPr lang="en-US" sz="2000" dirty="0" smtClean="0">
                  <a:solidFill>
                    <a:srgbClr val="0000FF"/>
                  </a:solidFill>
                </a:rPr>
                <a:t>) = ±3.8%</a:t>
              </a:r>
              <a:endParaRPr lang="en-US" sz="2000" dirty="0">
                <a:solidFill>
                  <a:srgbClr val="0000FF"/>
                </a:solidFill>
              </a:endParaRPr>
            </a:p>
          </p:txBody>
        </p:sp>
        <p:sp>
          <p:nvSpPr>
            <p:cNvPr id="19" name="TextBox 18"/>
            <p:cNvSpPr txBox="1"/>
            <p:nvPr/>
          </p:nvSpPr>
          <p:spPr>
            <a:xfrm>
              <a:off x="5067817" y="4737388"/>
              <a:ext cx="1917318" cy="400110"/>
            </a:xfrm>
            <a:prstGeom prst="rect">
              <a:avLst/>
            </a:prstGeom>
            <a:noFill/>
            <a:ln w="38100">
              <a:solidFill>
                <a:srgbClr val="FF0000"/>
              </a:solidFill>
            </a:ln>
          </p:spPr>
          <p:txBody>
            <a:bodyPr wrap="square" rtlCol="0">
              <a:spAutoFit/>
            </a:bodyPr>
            <a:lstStyle/>
            <a:p>
              <a:r>
                <a:rPr lang="en-US" sz="2000" dirty="0" err="1" smtClean="0">
                  <a:solidFill>
                    <a:srgbClr val="0000FF"/>
                  </a:solidFill>
                </a:rPr>
                <a:t>Δ</a:t>
              </a:r>
              <a:r>
                <a:rPr lang="en-US" sz="2000" dirty="0" smtClean="0">
                  <a:solidFill>
                    <a:srgbClr val="0000FF"/>
                  </a:solidFill>
                </a:rPr>
                <a:t>(</a:t>
              </a:r>
              <a:r>
                <a:rPr lang="en-US" sz="2000" dirty="0" err="1" smtClean="0">
                  <a:solidFill>
                    <a:srgbClr val="0000FF"/>
                  </a:solidFill>
                </a:rPr>
                <a:t>σ</a:t>
              </a:r>
              <a:r>
                <a:rPr lang="en-US" sz="2000" baseline="-25000" dirty="0" err="1" smtClean="0">
                  <a:solidFill>
                    <a:srgbClr val="0000FF"/>
                  </a:solidFill>
                </a:rPr>
                <a:t>HZ</a:t>
              </a:r>
              <a:r>
                <a:rPr lang="en-US" sz="2000" dirty="0" smtClean="0">
                  <a:solidFill>
                    <a:srgbClr val="0000FF"/>
                  </a:solidFill>
                </a:rPr>
                <a:t>) = ±1.8%</a:t>
              </a:r>
              <a:endParaRPr lang="en-US" sz="2000" dirty="0">
                <a:solidFill>
                  <a:srgbClr val="0000FF"/>
                </a:solidFill>
              </a:endParaRPr>
            </a:p>
          </p:txBody>
        </p:sp>
        <p:sp>
          <p:nvSpPr>
            <p:cNvPr id="20" name="Right Brace 19"/>
            <p:cNvSpPr/>
            <p:nvPr/>
          </p:nvSpPr>
          <p:spPr>
            <a:xfrm>
              <a:off x="4099585" y="4342538"/>
              <a:ext cx="279400" cy="431800"/>
            </a:xfrm>
            <a:prstGeom prst="rightBrace">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21" name="Content Placeholder 20"/>
          <p:cNvSpPr txBox="1">
            <a:spLocks noGrp="1"/>
          </p:cNvSpPr>
          <p:nvPr>
            <p:ph sz="quarter" idx="17"/>
          </p:nvPr>
        </p:nvSpPr>
        <p:spPr>
          <a:xfrm>
            <a:off x="7287922" y="4330537"/>
            <a:ext cx="1210136" cy="646331"/>
          </a:xfrm>
          <a:prstGeom prst="rect">
            <a:avLst/>
          </a:prstGeom>
          <a:noFill/>
          <a:ln w="38100">
            <a:solidFill>
              <a:srgbClr val="FF40FF"/>
            </a:solidFill>
          </a:ln>
        </p:spPr>
        <p:txBody>
          <a:bodyPr wrap="square" rtlCol="0">
            <a:spAutoFit/>
          </a:bodyPr>
          <a:lstStyle>
            <a:defPPr>
              <a:defRPr lang="en-US"/>
            </a:defPPr>
            <a:lvl1pPr>
              <a:defRPr sz="2000">
                <a:solidFill>
                  <a:srgbClr val="0000FF"/>
                </a:solidFill>
              </a:defRPr>
            </a:lvl1pPr>
          </a:lstStyle>
          <a:p>
            <a:pPr marL="0" indent="0">
              <a:buNone/>
            </a:pPr>
            <a:r>
              <a:rPr lang="en-US" dirty="0" err="1"/>
              <a:t>Δ</a:t>
            </a:r>
            <a:r>
              <a:rPr lang="en-US" dirty="0"/>
              <a:t>(</a:t>
            </a:r>
            <a:r>
              <a:rPr lang="en-US" dirty="0" err="1"/>
              <a:t>g</a:t>
            </a:r>
            <a:r>
              <a:rPr lang="en-US" baseline="-25000" dirty="0" err="1"/>
              <a:t>HZZ</a:t>
            </a:r>
            <a:r>
              <a:rPr lang="en-US" dirty="0"/>
              <a:t>) </a:t>
            </a:r>
            <a:r>
              <a:rPr lang="en-US" dirty="0" smtClean="0"/>
              <a:t>=±</a:t>
            </a:r>
            <a:r>
              <a:rPr lang="en-US" dirty="0"/>
              <a:t>0.8%</a:t>
            </a:r>
            <a:endParaRPr lang="en-US" dirty="0"/>
          </a:p>
        </p:txBody>
      </p:sp>
      <p:sp>
        <p:nvSpPr>
          <p:cNvPr id="23" name="Rectangle 22"/>
          <p:cNvSpPr/>
          <p:nvPr/>
        </p:nvSpPr>
        <p:spPr>
          <a:xfrm>
            <a:off x="6199446" y="3067387"/>
            <a:ext cx="2588045" cy="369332"/>
          </a:xfrm>
          <a:prstGeom prst="rect">
            <a:avLst/>
          </a:prstGeom>
        </p:spPr>
        <p:txBody>
          <a:bodyPr wrap="square">
            <a:spAutoFit/>
          </a:bodyPr>
          <a:lstStyle/>
          <a:p>
            <a:r>
              <a:rPr lang="en-US" dirty="0">
                <a:solidFill>
                  <a:schemeClr val="bg1"/>
                </a:solidFill>
              </a:rPr>
              <a:t>[</a:t>
            </a:r>
            <a:r>
              <a:rPr lang="is-IS" dirty="0">
                <a:solidFill>
                  <a:schemeClr val="bg1"/>
                </a:solidFill>
              </a:rPr>
              <a:t>EPJ C (2017) 77:475</a:t>
            </a:r>
            <a:r>
              <a:rPr lang="is-IS" dirty="0" smtClean="0">
                <a:solidFill>
                  <a:schemeClr val="bg1"/>
                </a:solidFill>
              </a:rPr>
              <a:t>]     </a:t>
            </a:r>
            <a:endParaRPr lang="en-GB" dirty="0">
              <a:solidFill>
                <a:schemeClr val="bg1"/>
              </a:solidFill>
            </a:endParaRPr>
          </a:p>
        </p:txBody>
      </p:sp>
    </p:spTree>
    <p:extLst>
      <p:ext uri="{BB962C8B-B14F-4D97-AF65-F5344CB8AC3E}">
        <p14:creationId xmlns:p14="http://schemas.microsoft.com/office/powerpoint/2010/main" val="1779288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685800" y="29967"/>
                <a:ext cx="7737509" cy="630433"/>
              </a:xfrm>
            </p:spPr>
            <p:txBody>
              <a:bodyPr>
                <a:normAutofit fontScale="90000"/>
              </a:bodyPr>
              <a:lstStyle/>
              <a:p>
                <a:r>
                  <a:rPr lang="en-US" dirty="0" smtClean="0"/>
                  <a:t>S</a:t>
                </a:r>
                <a:r>
                  <a:rPr lang="en-US" dirty="0" smtClean="0"/>
                  <a:t>imultaneous </a:t>
                </a:r>
                <a14:m>
                  <m:oMath xmlns:m="http://schemas.openxmlformats.org/officeDocument/2006/math">
                    <m:r>
                      <a:rPr lang="en-GB" i="1" dirty="0">
                        <a:latin typeface="Cambria Math" charset="0"/>
                      </a:rPr>
                      <m:t>𝐻</m:t>
                    </m:r>
                    <m:r>
                      <a:rPr lang="is-IS" i="1" dirty="0">
                        <a:latin typeface="Cambria Math" charset="0"/>
                        <a:ea typeface="Cambria Math" charset="0"/>
                        <a:cs typeface="Cambria Math" charset="0"/>
                      </a:rPr>
                      <m:t>→</m:t>
                    </m:r>
                    <m:r>
                      <a:rPr lang="en-GB" i="1" dirty="0">
                        <a:latin typeface="Cambria Math" charset="0"/>
                      </a:rPr>
                      <m:t>𝑏</m:t>
                    </m:r>
                    <m:acc>
                      <m:accPr>
                        <m:chr m:val="̅"/>
                        <m:ctrlPr>
                          <a:rPr lang="en-US" i="1" dirty="0">
                            <a:latin typeface="Cambria Math" charset="0"/>
                          </a:rPr>
                        </m:ctrlPr>
                      </m:accPr>
                      <m:e>
                        <m:r>
                          <a:rPr lang="en-GB" i="1" dirty="0">
                            <a:latin typeface="Cambria Math" charset="0"/>
                          </a:rPr>
                          <m:t>𝑏</m:t>
                        </m:r>
                      </m:e>
                    </m:acc>
                    <m:r>
                      <a:rPr lang="en-GB" b="0" i="1" dirty="0" smtClean="0">
                        <a:latin typeface="Cambria Math" charset="0"/>
                      </a:rPr>
                      <m:t>, </m:t>
                    </m:r>
                    <m:r>
                      <a:rPr lang="en-GB" i="1" dirty="0">
                        <a:latin typeface="Cambria Math" charset="0"/>
                      </a:rPr>
                      <m:t>𝑐</m:t>
                    </m:r>
                    <m:acc>
                      <m:accPr>
                        <m:chr m:val="̅"/>
                        <m:ctrlPr>
                          <a:rPr lang="en-US" i="1" dirty="0">
                            <a:latin typeface="Cambria Math" charset="0"/>
                          </a:rPr>
                        </m:ctrlPr>
                      </m:accPr>
                      <m:e>
                        <m:r>
                          <a:rPr lang="en-GB" i="1" dirty="0">
                            <a:latin typeface="Cambria Math" charset="0"/>
                          </a:rPr>
                          <m:t>𝑐</m:t>
                        </m:r>
                      </m:e>
                    </m:acc>
                  </m:oMath>
                </a14:m>
                <a:r>
                  <a:rPr lang="en-GB" dirty="0" smtClean="0"/>
                  <a:t>,</a:t>
                </a:r>
                <a14:m>
                  <m:oMath xmlns:m="http://schemas.openxmlformats.org/officeDocument/2006/math">
                    <m:r>
                      <a:rPr lang="en-GB" b="0" i="1" dirty="0" smtClean="0">
                        <a:latin typeface="Cambria Math" charset="0"/>
                      </a:rPr>
                      <m:t>𝑔𝑔</m:t>
                    </m:r>
                  </m:oMath>
                </a14:m>
                <a:r>
                  <a:rPr lang="en-US" dirty="0" smtClean="0"/>
                  <a:t> @ </a:t>
                </a:r>
                <a:r>
                  <a:rPr lang="en-US" dirty="0" smtClean="0"/>
                  <a:t>350 </a:t>
                </a:r>
                <a:r>
                  <a:rPr lang="en-US" dirty="0"/>
                  <a:t>G</a:t>
                </a:r>
                <a:r>
                  <a:rPr lang="en-US" dirty="0" smtClean="0"/>
                  <a:t>eV</a:t>
                </a:r>
                <a:endParaRPr lang="en-US"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685800" y="29967"/>
                <a:ext cx="7737509" cy="630433"/>
              </a:xfrm>
              <a:blipFill rotWithShape="0">
                <a:blip r:embed="rId2"/>
                <a:stretch>
                  <a:fillRect t="-8738" b="-28155"/>
                </a:stretch>
              </a:blipFill>
            </p:spPr>
            <p:txBody>
              <a:bodyPr/>
              <a:lstStyle/>
              <a:p>
                <a:r>
                  <a:rPr lang="en-GB">
                    <a:noFill/>
                  </a:rPr>
                  <a:t> </a:t>
                </a:r>
              </a:p>
            </p:txBody>
          </p:sp>
        </mc:Fallback>
      </mc:AlternateContent>
      <p:sp>
        <p:nvSpPr>
          <p:cNvPr id="4" name="Footer Placeholder 3"/>
          <p:cNvSpPr>
            <a:spLocks noGrp="1"/>
          </p:cNvSpPr>
          <p:nvPr>
            <p:ph type="ftr" sz="quarter" idx="10"/>
          </p:nvPr>
        </p:nvSpPr>
        <p:spPr>
          <a:xfrm>
            <a:off x="2944554" y="6551047"/>
            <a:ext cx="3254892" cy="365125"/>
          </a:xfrm>
        </p:spPr>
        <p:txBody>
          <a:bodyPr/>
          <a:lstStyle/>
          <a:p>
            <a:r>
              <a:rPr lang="en-US" smtClean="0"/>
              <a:t>Moriond QCD 2018 / Nigel Watson</a:t>
            </a:r>
            <a:endParaRPr lang="en-US"/>
          </a:p>
        </p:txBody>
      </p:sp>
      <p:sp>
        <p:nvSpPr>
          <p:cNvPr id="5" name="Slide Number Placeholder 4"/>
          <p:cNvSpPr>
            <a:spLocks noGrp="1"/>
          </p:cNvSpPr>
          <p:nvPr>
            <p:ph type="sldNum" sz="quarter" idx="11"/>
          </p:nvPr>
        </p:nvSpPr>
        <p:spPr>
          <a:xfrm>
            <a:off x="7095744" y="6538856"/>
            <a:ext cx="2057400" cy="365125"/>
          </a:xfrm>
        </p:spPr>
        <p:txBody>
          <a:bodyPr/>
          <a:lstStyle/>
          <a:p>
            <a:fld id="{57C39CEA-1F7B-3444-B605-6C36DF480EDC}" type="slidenum">
              <a:rPr lang="en-US" smtClean="0"/>
              <a:t>14</a:t>
            </a:fld>
            <a:endParaRPr lang="en-US"/>
          </a:p>
        </p:txBody>
      </p:sp>
      <mc:AlternateContent xmlns:mc="http://schemas.openxmlformats.org/markup-compatibility/2006">
        <mc:Choice xmlns:a14="http://schemas.microsoft.com/office/drawing/2010/main" Requires="a14">
          <p:sp>
            <p:nvSpPr>
              <p:cNvPr id="8" name="TextBox 7"/>
              <p:cNvSpPr txBox="1"/>
              <p:nvPr/>
            </p:nvSpPr>
            <p:spPr>
              <a:xfrm>
                <a:off x="720720" y="609600"/>
                <a:ext cx="8062143" cy="406971"/>
              </a:xfrm>
              <a:prstGeom prst="rect">
                <a:avLst/>
              </a:prstGeom>
              <a:noFill/>
            </p:spPr>
            <p:txBody>
              <a:bodyPr wrap="none" rtlCol="0">
                <a:spAutoFit/>
              </a:bodyPr>
              <a:lstStyle/>
              <a:p>
                <a:r>
                  <a:rPr lang="en-GB" sz="2000" b="0" dirty="0" smtClean="0"/>
                  <a:t>Compare </a:t>
                </a:r>
                <a14:m>
                  <m:oMath xmlns:m="http://schemas.openxmlformats.org/officeDocument/2006/math">
                    <m:r>
                      <a:rPr lang="en-GB" sz="2000" b="0" i="1" dirty="0" smtClean="0">
                        <a:latin typeface="Cambria Math" charset="0"/>
                      </a:rPr>
                      <m:t>𝑏</m:t>
                    </m:r>
                    <m:acc>
                      <m:accPr>
                        <m:chr m:val="̅"/>
                        <m:ctrlPr>
                          <a:rPr lang="en-US" sz="2000" i="1" dirty="0" smtClean="0">
                            <a:latin typeface="Cambria Math" charset="0"/>
                          </a:rPr>
                        </m:ctrlPr>
                      </m:accPr>
                      <m:e>
                        <m:r>
                          <a:rPr lang="en-GB" sz="2000" b="0" i="1" dirty="0" smtClean="0">
                            <a:latin typeface="Cambria Math" charset="0"/>
                          </a:rPr>
                          <m:t>𝑏</m:t>
                        </m:r>
                      </m:e>
                    </m:acc>
                    <m:r>
                      <a:rPr lang="en-US" sz="2000" i="1" dirty="0" smtClean="0">
                        <a:latin typeface="Cambria Math" charset="0"/>
                      </a:rPr>
                      <m:t> </m:t>
                    </m:r>
                  </m:oMath>
                </a14:m>
                <a:r>
                  <a:rPr lang="en-US" sz="2000" dirty="0" smtClean="0"/>
                  <a:t>likelihood </a:t>
                </a:r>
                <a:r>
                  <a:rPr lang="en-US" sz="2000" dirty="0" smtClean="0"/>
                  <a:t>versus </a:t>
                </a:r>
                <a14:m>
                  <m:oMath xmlns:m="http://schemas.openxmlformats.org/officeDocument/2006/math">
                    <m:r>
                      <a:rPr lang="en-GB" sz="2000" b="0" i="1" dirty="0" smtClean="0">
                        <a:latin typeface="Cambria Math" charset="0"/>
                      </a:rPr>
                      <m:t>𝑐</m:t>
                    </m:r>
                    <m:acc>
                      <m:accPr>
                        <m:chr m:val="̅"/>
                        <m:ctrlPr>
                          <a:rPr lang="en-US" sz="2000" i="1" dirty="0">
                            <a:latin typeface="Cambria Math" charset="0"/>
                          </a:rPr>
                        </m:ctrlPr>
                      </m:accPr>
                      <m:e>
                        <m:r>
                          <a:rPr lang="en-GB" sz="2000" b="0" i="1" dirty="0" smtClean="0">
                            <a:latin typeface="Cambria Math" charset="0"/>
                          </a:rPr>
                          <m:t>𝑐</m:t>
                        </m:r>
                      </m:e>
                    </m:acc>
                    <m:r>
                      <a:rPr lang="en-GB" sz="2000" i="1" dirty="0">
                        <a:latin typeface="Cambria Math" charset="0"/>
                      </a:rPr>
                      <m:t> </m:t>
                    </m:r>
                  </m:oMath>
                </a14:m>
                <a:r>
                  <a:rPr lang="en-US" sz="2000" dirty="0" smtClean="0"/>
                  <a:t> likelihood </a:t>
                </a:r>
                <a:r>
                  <a:rPr lang="en-US" sz="2000" dirty="0" smtClean="0"/>
                  <a:t>for different event classes</a:t>
                </a:r>
                <a:endParaRPr lang="en-US" sz="2000" dirty="0"/>
              </a:p>
            </p:txBody>
          </p:sp>
        </mc:Choice>
        <mc:Fallback>
          <p:sp>
            <p:nvSpPr>
              <p:cNvPr id="8" name="TextBox 7"/>
              <p:cNvSpPr txBox="1">
                <a:spLocks noRot="1" noChangeAspect="1" noMove="1" noResize="1" noEditPoints="1" noAdjustHandles="1" noChangeArrowheads="1" noChangeShapeType="1" noTextEdit="1"/>
              </p:cNvSpPr>
              <p:nvPr/>
            </p:nvSpPr>
            <p:spPr>
              <a:xfrm>
                <a:off x="720720" y="609600"/>
                <a:ext cx="8062143" cy="406971"/>
              </a:xfrm>
              <a:prstGeom prst="rect">
                <a:avLst/>
              </a:prstGeom>
              <a:blipFill rotWithShape="0">
                <a:blip r:embed="rId3"/>
                <a:stretch>
                  <a:fillRect l="-756" t="-92537" b="-125373"/>
                </a:stretch>
              </a:blipFill>
            </p:spPr>
            <p:txBody>
              <a:bodyPr/>
              <a:lstStyle/>
              <a:p>
                <a:r>
                  <a:rPr lang="en-GB">
                    <a:noFill/>
                  </a:rPr>
                  <a:t> </a:t>
                </a:r>
              </a:p>
            </p:txBody>
          </p:sp>
        </mc:Fallback>
      </mc:AlternateContent>
      <p:grpSp>
        <p:nvGrpSpPr>
          <p:cNvPr id="21" name="Group 20"/>
          <p:cNvGrpSpPr/>
          <p:nvPr/>
        </p:nvGrpSpPr>
        <p:grpSpPr>
          <a:xfrm>
            <a:off x="154310" y="964170"/>
            <a:ext cx="8873616" cy="3205002"/>
            <a:chOff x="154310" y="1459470"/>
            <a:chExt cx="8873616" cy="3205002"/>
          </a:xfrm>
        </p:grpSpPr>
        <p:sp>
          <p:nvSpPr>
            <p:cNvPr id="13" name="TextBox 12"/>
            <p:cNvSpPr txBox="1"/>
            <p:nvPr/>
          </p:nvSpPr>
          <p:spPr>
            <a:xfrm>
              <a:off x="6858000" y="1460500"/>
              <a:ext cx="184731" cy="369332"/>
            </a:xfrm>
            <a:prstGeom prst="rect">
              <a:avLst/>
            </a:prstGeom>
            <a:noFill/>
          </p:spPr>
          <p:txBody>
            <a:bodyPr wrap="none" rtlCol="0">
              <a:spAutoFit/>
            </a:bodyPr>
            <a:lstStyle/>
            <a:p>
              <a:endParaRPr lang="en-US" dirty="0"/>
            </a:p>
          </p:txBody>
        </p:sp>
        <p:pic>
          <p:nvPicPr>
            <p:cNvPr id="14" name="Picture 13" descr="Screen Shot 2017-01-18 at 09.24.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310" y="1779032"/>
              <a:ext cx="5842000" cy="2885440"/>
            </a:xfrm>
            <a:prstGeom prst="rect">
              <a:avLst/>
            </a:prstGeom>
          </p:spPr>
        </p:pic>
        <p:pic>
          <p:nvPicPr>
            <p:cNvPr id="15" name="Picture 14" descr="Screen Shot 2017-01-18 at 09.25.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1686" y="1779032"/>
              <a:ext cx="2936240" cy="2885440"/>
            </a:xfrm>
            <a:prstGeom prst="rect">
              <a:avLst/>
            </a:prstGeom>
          </p:spPr>
        </p:pic>
        <mc:AlternateContent xmlns:mc="http://schemas.openxmlformats.org/markup-compatibility/2006">
          <mc:Choice xmlns:a14="http://schemas.microsoft.com/office/drawing/2010/main" Requires="a14">
            <p:sp>
              <p:nvSpPr>
                <p:cNvPr id="12" name="TextBox 11"/>
                <p:cNvSpPr txBox="1"/>
                <p:nvPr/>
              </p:nvSpPr>
              <p:spPr>
                <a:xfrm>
                  <a:off x="1279534" y="1459470"/>
                  <a:ext cx="1279004" cy="469809"/>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GB" sz="2400" b="0" i="1" dirty="0" smtClean="0">
                            <a:latin typeface="Cambria Math" charset="0"/>
                          </a:rPr>
                          <m:t>𝐻</m:t>
                        </m:r>
                        <m:r>
                          <a:rPr lang="is-IS" sz="2400" b="0" i="1" dirty="0" smtClean="0">
                            <a:latin typeface="Cambria Math" charset="0"/>
                            <a:ea typeface="Cambria Math" charset="0"/>
                            <a:cs typeface="Cambria Math" charset="0"/>
                          </a:rPr>
                          <m:t>→</m:t>
                        </m:r>
                        <m:r>
                          <a:rPr lang="en-GB" sz="2400" i="1" dirty="0">
                            <a:latin typeface="Cambria Math" charset="0"/>
                          </a:rPr>
                          <m:t>𝑏</m:t>
                        </m:r>
                        <m:acc>
                          <m:accPr>
                            <m:chr m:val="̅"/>
                            <m:ctrlPr>
                              <a:rPr lang="en-US" sz="2400" i="1" dirty="0">
                                <a:latin typeface="Cambria Math" charset="0"/>
                              </a:rPr>
                            </m:ctrlPr>
                          </m:accPr>
                          <m:e>
                            <m:r>
                              <a:rPr lang="en-GB" sz="2400" i="1" dirty="0">
                                <a:latin typeface="Cambria Math" charset="0"/>
                              </a:rPr>
                              <m:t>𝑏</m:t>
                            </m:r>
                          </m:e>
                        </m:acc>
                      </m:oMath>
                    </m:oMathPara>
                  </a14:m>
                  <a:endParaRPr lang="en-US" sz="2400" dirty="0"/>
                </a:p>
              </p:txBody>
            </p:sp>
          </mc:Choice>
          <mc:Fallback>
            <p:sp>
              <p:nvSpPr>
                <p:cNvPr id="12" name="TextBox 11"/>
                <p:cNvSpPr txBox="1">
                  <a:spLocks noRot="1" noChangeAspect="1" noMove="1" noResize="1" noEditPoints="1" noAdjustHandles="1" noChangeArrowheads="1" noChangeShapeType="1" noTextEdit="1"/>
                </p:cNvSpPr>
                <p:nvPr/>
              </p:nvSpPr>
              <p:spPr>
                <a:xfrm>
                  <a:off x="1279534" y="1459470"/>
                  <a:ext cx="1279004" cy="469809"/>
                </a:xfrm>
                <a:prstGeom prst="rect">
                  <a:avLst/>
                </a:prstGeom>
                <a:blipFill rotWithShape="0">
                  <a:blip r:embed="rId6"/>
                  <a:stretch>
                    <a:fillRect r="-22381"/>
                  </a:stretch>
                </a:blipFill>
              </p:spPr>
              <p:txBody>
                <a:bodyPr/>
                <a:lstStyle/>
                <a:p>
                  <a:r>
                    <a:rPr lang="en-GB">
                      <a:noFill/>
                    </a:rPr>
                    <a:t> </a:t>
                  </a:r>
                </a:p>
              </p:txBody>
            </p:sp>
          </mc:Fallback>
        </mc:AlternateContent>
      </p:grpSp>
      <p:pic>
        <p:nvPicPr>
          <p:cNvPr id="22" name="Picture 21" descr="Screen Shot 2017-01-18 at 09.32.36.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88062" y="4779271"/>
            <a:ext cx="4564224" cy="1910178"/>
          </a:xfrm>
          <a:prstGeom prst="rect">
            <a:avLst/>
          </a:prstGeom>
        </p:spPr>
      </p:pic>
      <p:pic>
        <p:nvPicPr>
          <p:cNvPr id="23" name="Picture 22" descr="Screen Shot 2017-01-18 at 09.36.31.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1309" y="4103765"/>
            <a:ext cx="3104829" cy="2668907"/>
          </a:xfrm>
          <a:prstGeom prst="rect">
            <a:avLst/>
          </a:prstGeom>
        </p:spPr>
      </p:pic>
      <p:sp>
        <p:nvSpPr>
          <p:cNvPr id="24" name="TextBox 23"/>
          <p:cNvSpPr txBox="1"/>
          <p:nvPr/>
        </p:nvSpPr>
        <p:spPr>
          <a:xfrm>
            <a:off x="3795192" y="4056322"/>
            <a:ext cx="4245073" cy="400110"/>
          </a:xfrm>
          <a:prstGeom prst="rect">
            <a:avLst/>
          </a:prstGeom>
          <a:noFill/>
        </p:spPr>
        <p:txBody>
          <a:bodyPr wrap="none" rtlCol="0">
            <a:spAutoFit/>
          </a:bodyPr>
          <a:lstStyle/>
          <a:p>
            <a:r>
              <a:rPr lang="en-US" sz="2000" b="1" dirty="0" smtClean="0">
                <a:solidFill>
                  <a:srgbClr val="0000FF"/>
                </a:solidFill>
              </a:rPr>
              <a:t> </a:t>
            </a:r>
            <a:r>
              <a:rPr lang="en-US" sz="2000" b="1" dirty="0" smtClean="0">
                <a:solidFill>
                  <a:srgbClr val="0000FF"/>
                </a:solidFill>
              </a:rPr>
              <a:t>2 production and 3 decay modes</a:t>
            </a:r>
            <a:endParaRPr lang="en-US" sz="2000" b="1" dirty="0">
              <a:solidFill>
                <a:srgbClr val="0000FF"/>
              </a:solidFill>
            </a:endParaRPr>
          </a:p>
        </p:txBody>
      </p:sp>
      <p:sp>
        <p:nvSpPr>
          <p:cNvPr id="25" name="TextBox 24"/>
          <p:cNvSpPr txBox="1"/>
          <p:nvPr/>
        </p:nvSpPr>
        <p:spPr>
          <a:xfrm rot="16200000">
            <a:off x="8266906" y="1611113"/>
            <a:ext cx="1461057" cy="307777"/>
          </a:xfrm>
          <a:prstGeom prst="rect">
            <a:avLst/>
          </a:prstGeom>
          <a:noFill/>
        </p:spPr>
        <p:txBody>
          <a:bodyPr wrap="none" rtlCol="0">
            <a:spAutoFit/>
          </a:bodyPr>
          <a:lstStyle/>
          <a:p>
            <a:r>
              <a:rPr lang="hr-HR" sz="1400" smtClean="0">
                <a:hlinkClick r:id="rId9"/>
              </a:rPr>
              <a:t>arXiv:1608.07538</a:t>
            </a:r>
            <a:endParaRPr lang="en-US" sz="1400"/>
          </a:p>
        </p:txBody>
      </p:sp>
      <p:sp>
        <p:nvSpPr>
          <p:cNvPr id="26" name="TextBox 25"/>
          <p:cNvSpPr txBox="1"/>
          <p:nvPr/>
        </p:nvSpPr>
        <p:spPr>
          <a:xfrm>
            <a:off x="4064405" y="4483100"/>
            <a:ext cx="4105361" cy="369332"/>
          </a:xfrm>
          <a:prstGeom prst="rect">
            <a:avLst/>
          </a:prstGeom>
          <a:noFill/>
        </p:spPr>
        <p:txBody>
          <a:bodyPr wrap="none" rtlCol="0">
            <a:spAutoFit/>
          </a:bodyPr>
          <a:lstStyle/>
          <a:p>
            <a:r>
              <a:rPr lang="en-US" b="1" err="1" smtClean="0"/>
              <a:t>Δ</a:t>
            </a:r>
            <a:r>
              <a:rPr lang="en-US" b="1" smtClean="0"/>
              <a:t>(</a:t>
            </a:r>
            <a:r>
              <a:rPr lang="en-US" b="1" err="1" smtClean="0"/>
              <a:t>σ</a:t>
            </a:r>
            <a:r>
              <a:rPr lang="en-US" sz="1200" b="1" err="1" smtClean="0">
                <a:latin typeface="Zapf Dingbats"/>
                <a:ea typeface="Zapf Dingbats"/>
                <a:cs typeface="Zapf Dingbats"/>
                <a:sym typeface="Zapf Dingbats"/>
              </a:rPr>
              <a:t>✕</a:t>
            </a:r>
            <a:r>
              <a:rPr lang="en-US" b="1" err="1" smtClean="0"/>
              <a:t>BR</a:t>
            </a:r>
            <a:r>
              <a:rPr lang="en-US" b="1" smtClean="0"/>
              <a:t>)</a:t>
            </a:r>
            <a:r>
              <a:rPr lang="en-US" b="1" baseline="-25000" smtClean="0"/>
              <a:t>SM</a:t>
            </a:r>
            <a:r>
              <a:rPr lang="en-US" b="1" smtClean="0"/>
              <a:t>/</a:t>
            </a:r>
            <a:r>
              <a:rPr lang="en-US" b="1"/>
              <a:t>(</a:t>
            </a:r>
            <a:r>
              <a:rPr lang="en-US" b="1" err="1"/>
              <a:t>σ</a:t>
            </a:r>
            <a:r>
              <a:rPr lang="en-US" sz="1200" b="1" err="1">
                <a:latin typeface="Zapf Dingbats"/>
                <a:ea typeface="Zapf Dingbats"/>
                <a:cs typeface="Zapf Dingbats"/>
                <a:sym typeface="Zapf Dingbats"/>
              </a:rPr>
              <a:t>✕</a:t>
            </a:r>
            <a:r>
              <a:rPr lang="en-US" b="1" err="1"/>
              <a:t>BR</a:t>
            </a:r>
            <a:r>
              <a:rPr lang="en-US" b="1"/>
              <a:t>)</a:t>
            </a:r>
            <a:r>
              <a:rPr lang="en-US" b="1" baseline="-25000" smtClean="0"/>
              <a:t>SM </a:t>
            </a:r>
            <a:r>
              <a:rPr lang="en-US" b="1" smtClean="0"/>
              <a:t>at 350 </a:t>
            </a:r>
            <a:r>
              <a:rPr lang="en-US" b="1" err="1" smtClean="0"/>
              <a:t>GeV</a:t>
            </a:r>
            <a:r>
              <a:rPr lang="en-US" b="1" smtClean="0"/>
              <a:t>, 500 fb</a:t>
            </a:r>
            <a:r>
              <a:rPr lang="en-US" b="1" baseline="30000" smtClean="0"/>
              <a:t>-1</a:t>
            </a:r>
            <a:endParaRPr lang="en-US" b="1" baseline="30000"/>
          </a:p>
        </p:txBody>
      </p:sp>
      <p:sp>
        <p:nvSpPr>
          <p:cNvPr id="3" name="Date Placeholder 2"/>
          <p:cNvSpPr>
            <a:spLocks noGrp="1"/>
          </p:cNvSpPr>
          <p:nvPr>
            <p:ph type="dt" sz="half" idx="12"/>
          </p:nvPr>
        </p:nvSpPr>
        <p:spPr>
          <a:xfrm>
            <a:off x="457200" y="6356350"/>
            <a:ext cx="2133600" cy="365125"/>
          </a:xfrm>
        </p:spPr>
        <p:txBody>
          <a:bodyPr/>
          <a:lstStyle/>
          <a:p>
            <a:r>
              <a:rPr lang="en-GB" smtClean="0"/>
              <a:t>21-Mar-2018</a:t>
            </a:r>
            <a:endParaRPr lang="en-US"/>
          </a:p>
        </p:txBody>
      </p:sp>
      <mc:AlternateContent xmlns:mc="http://schemas.openxmlformats.org/markup-compatibility/2006">
        <mc:Choice xmlns:a14="http://schemas.microsoft.com/office/drawing/2010/main" Requires="a14">
          <p:sp>
            <p:nvSpPr>
              <p:cNvPr id="27" name="TextBox 26"/>
              <p:cNvSpPr txBox="1"/>
              <p:nvPr/>
            </p:nvSpPr>
            <p:spPr>
              <a:xfrm>
                <a:off x="4269999" y="985397"/>
                <a:ext cx="1233736" cy="461665"/>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GB" sz="2400" b="0" i="1" dirty="0" smtClean="0">
                          <a:latin typeface="Cambria Math" charset="0"/>
                        </a:rPr>
                        <m:t>𝐻</m:t>
                      </m:r>
                      <m:r>
                        <a:rPr lang="is-IS" sz="2400" b="0" i="1" dirty="0" smtClean="0">
                          <a:latin typeface="Cambria Math" charset="0"/>
                          <a:ea typeface="Cambria Math" charset="0"/>
                          <a:cs typeface="Cambria Math" charset="0"/>
                        </a:rPr>
                        <m:t>→</m:t>
                      </m:r>
                      <m:r>
                        <a:rPr lang="en-GB" sz="2400" b="0" i="1" dirty="0" smtClean="0">
                          <a:latin typeface="Cambria Math" charset="0"/>
                        </a:rPr>
                        <m:t>𝑐</m:t>
                      </m:r>
                      <m:acc>
                        <m:accPr>
                          <m:chr m:val="̅"/>
                          <m:ctrlPr>
                            <a:rPr lang="en-US" sz="2400" i="1" dirty="0">
                              <a:latin typeface="Cambria Math" charset="0"/>
                            </a:rPr>
                          </m:ctrlPr>
                        </m:accPr>
                        <m:e>
                          <m:r>
                            <a:rPr lang="en-GB" sz="2400" b="0" i="1" dirty="0" smtClean="0">
                              <a:latin typeface="Cambria Math" charset="0"/>
                            </a:rPr>
                            <m:t>𝑐</m:t>
                          </m:r>
                        </m:e>
                      </m:acc>
                    </m:oMath>
                  </m:oMathPara>
                </a14:m>
                <a:endParaRPr lang="en-US" sz="2400" dirty="0"/>
              </a:p>
            </p:txBody>
          </p:sp>
        </mc:Choice>
        <mc:Fallback>
          <p:sp>
            <p:nvSpPr>
              <p:cNvPr id="27" name="TextBox 26"/>
              <p:cNvSpPr txBox="1">
                <a:spLocks noRot="1" noChangeAspect="1" noMove="1" noResize="1" noEditPoints="1" noAdjustHandles="1" noChangeArrowheads="1" noChangeShapeType="1" noTextEdit="1"/>
              </p:cNvSpPr>
              <p:nvPr/>
            </p:nvSpPr>
            <p:spPr>
              <a:xfrm>
                <a:off x="4269999" y="985397"/>
                <a:ext cx="1233736" cy="461665"/>
              </a:xfrm>
              <a:prstGeom prst="rect">
                <a:avLst/>
              </a:prstGeom>
              <a:blipFill rotWithShape="0">
                <a:blip r:embed="rId10"/>
                <a:stretch>
                  <a:fillRect r="-2758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8" name="TextBox 27"/>
              <p:cNvSpPr txBox="1"/>
              <p:nvPr/>
            </p:nvSpPr>
            <p:spPr>
              <a:xfrm>
                <a:off x="7285016" y="980133"/>
                <a:ext cx="1312475" cy="461665"/>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GB" sz="2400" b="0" i="1" dirty="0" smtClean="0">
                          <a:latin typeface="Cambria Math" charset="0"/>
                        </a:rPr>
                        <m:t>𝐻</m:t>
                      </m:r>
                      <m:r>
                        <a:rPr lang="is-IS" sz="2400" b="0" i="1" dirty="0" smtClean="0">
                          <a:latin typeface="Cambria Math" charset="0"/>
                          <a:ea typeface="Cambria Math" charset="0"/>
                          <a:cs typeface="Cambria Math" charset="0"/>
                        </a:rPr>
                        <m:t>→</m:t>
                      </m:r>
                      <m:r>
                        <a:rPr lang="en-GB" sz="2400" b="0" i="1" dirty="0" smtClean="0">
                          <a:latin typeface="Cambria Math" charset="0"/>
                          <a:ea typeface="Cambria Math" charset="0"/>
                          <a:cs typeface="Cambria Math" charset="0"/>
                        </a:rPr>
                        <m:t>𝑔𝑔</m:t>
                      </m:r>
                    </m:oMath>
                  </m:oMathPara>
                </a14:m>
                <a:endParaRPr lang="en-US" sz="2400" dirty="0"/>
              </a:p>
            </p:txBody>
          </p:sp>
        </mc:Choice>
        <mc:Fallback>
          <p:sp>
            <p:nvSpPr>
              <p:cNvPr id="28" name="TextBox 27"/>
              <p:cNvSpPr txBox="1">
                <a:spLocks noRot="1" noChangeAspect="1" noMove="1" noResize="1" noEditPoints="1" noAdjustHandles="1" noChangeArrowheads="1" noChangeShapeType="1" noTextEdit="1"/>
              </p:cNvSpPr>
              <p:nvPr/>
            </p:nvSpPr>
            <p:spPr>
              <a:xfrm>
                <a:off x="7285016" y="980133"/>
                <a:ext cx="1312475" cy="461665"/>
              </a:xfrm>
              <a:prstGeom prst="rect">
                <a:avLst/>
              </a:prstGeom>
              <a:blipFill rotWithShape="0">
                <a:blip r:embed="rId11"/>
                <a:stretch>
                  <a:fillRect b="-11842"/>
                </a:stretch>
              </a:blipFill>
            </p:spPr>
            <p:txBody>
              <a:bodyPr/>
              <a:lstStyle/>
              <a:p>
                <a:r>
                  <a:rPr lang="en-GB">
                    <a:noFill/>
                  </a:rPr>
                  <a:t> </a:t>
                </a:r>
              </a:p>
            </p:txBody>
          </p:sp>
        </mc:Fallback>
      </mc:AlternateContent>
    </p:spTree>
    <p:extLst>
      <p:ext uri="{BB962C8B-B14F-4D97-AF65-F5344CB8AC3E}">
        <p14:creationId xmlns:p14="http://schemas.microsoft.com/office/powerpoint/2010/main" val="8775413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Screen Shot 2017-01-23 at 13.25.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059" y="744217"/>
            <a:ext cx="4080642" cy="3912368"/>
          </a:xfrm>
          <a:prstGeom prst="rect">
            <a:avLst/>
          </a:prstGeom>
        </p:spPr>
      </p:pic>
      <p:sp>
        <p:nvSpPr>
          <p:cNvPr id="4" name="Footer Placeholder 3"/>
          <p:cNvSpPr>
            <a:spLocks noGrp="1"/>
          </p:cNvSpPr>
          <p:nvPr>
            <p:ph type="ftr" sz="quarter" idx="10"/>
          </p:nvPr>
        </p:nvSpPr>
        <p:spPr/>
        <p:txBody>
          <a:bodyPr/>
          <a:lstStyle/>
          <a:p>
            <a:r>
              <a:rPr lang="en-US" smtClean="0"/>
              <a:t>Moriond QCD 2018 / Nigel Watson</a:t>
            </a:r>
            <a:endParaRPr lang="en-US"/>
          </a:p>
        </p:txBody>
      </p:sp>
      <p:sp>
        <p:nvSpPr>
          <p:cNvPr id="5" name="Slide Number Placeholder 4"/>
          <p:cNvSpPr>
            <a:spLocks noGrp="1"/>
          </p:cNvSpPr>
          <p:nvPr>
            <p:ph type="sldNum" sz="quarter" idx="11"/>
          </p:nvPr>
        </p:nvSpPr>
        <p:spPr/>
        <p:txBody>
          <a:bodyPr/>
          <a:lstStyle/>
          <a:p>
            <a:fld id="{57C39CEA-1F7B-3444-B605-6C36DF480EDC}" type="slidenum">
              <a:rPr lang="en-US" smtClean="0"/>
              <a:t>15</a:t>
            </a:fld>
            <a:endParaRPr lang="en-US"/>
          </a:p>
        </p:txBody>
      </p:sp>
      <p:sp>
        <p:nvSpPr>
          <p:cNvPr id="9" name="Date Placeholder 8"/>
          <p:cNvSpPr>
            <a:spLocks noGrp="1"/>
          </p:cNvSpPr>
          <p:nvPr>
            <p:ph type="dt" sz="half" idx="12"/>
          </p:nvPr>
        </p:nvSpPr>
        <p:spPr/>
        <p:txBody>
          <a:bodyPr/>
          <a:lstStyle/>
          <a:p>
            <a:r>
              <a:rPr lang="en-GB" smtClean="0"/>
              <a:t>21-Mar-2018</a:t>
            </a:r>
            <a:endParaRPr lang="en-US"/>
          </a:p>
        </p:txBody>
      </p:sp>
      <p:sp>
        <p:nvSpPr>
          <p:cNvPr id="2" name="Title 1"/>
          <p:cNvSpPr>
            <a:spLocks noGrp="1"/>
          </p:cNvSpPr>
          <p:nvPr>
            <p:ph type="title"/>
          </p:nvPr>
        </p:nvSpPr>
        <p:spPr/>
        <p:txBody>
          <a:bodyPr>
            <a:normAutofit/>
          </a:bodyPr>
          <a:lstStyle/>
          <a:p>
            <a:r>
              <a:rPr lang="en-US" sz="3200"/>
              <a:t>Higgs physics </a:t>
            </a:r>
            <a:r>
              <a:rPr lang="en-US" sz="3200" smtClean="0"/>
              <a:t>above 1 TeV</a:t>
            </a:r>
            <a:endParaRPr lang="en-US" sz="3200"/>
          </a:p>
        </p:txBody>
      </p:sp>
      <p:pic>
        <p:nvPicPr>
          <p:cNvPr id="7" name="Picture 6" descr="Screen Shot 2012-06-03 at 6.27.4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049" y="4657301"/>
            <a:ext cx="2066105" cy="1770947"/>
          </a:xfrm>
          <a:prstGeom prst="rect">
            <a:avLst/>
          </a:prstGeom>
          <a:ln w="38100" cmpd="sng">
            <a:solidFill>
              <a:srgbClr val="00B0F0"/>
            </a:solidFill>
          </a:ln>
        </p:spPr>
      </p:pic>
      <p:sp>
        <p:nvSpPr>
          <p:cNvPr id="14" name="Oval 13"/>
          <p:cNvSpPr/>
          <p:nvPr/>
        </p:nvSpPr>
        <p:spPr>
          <a:xfrm>
            <a:off x="1577873" y="2262432"/>
            <a:ext cx="523810" cy="344387"/>
          </a:xfrm>
          <a:prstGeom prst="ellipse">
            <a:avLst/>
          </a:prstGeom>
          <a:no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36229" y="2902710"/>
            <a:ext cx="842441" cy="338671"/>
          </a:xfrm>
          <a:prstGeom prst="ellipse">
            <a:avLst/>
          </a:prstGeom>
          <a:noFill/>
          <a:ln w="38100" cmpd="sng">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Screen Shot 2012-11-25 at 8.58.30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4727" y="2191008"/>
            <a:ext cx="1938585" cy="1509554"/>
          </a:xfrm>
          <a:prstGeom prst="rect">
            <a:avLst/>
          </a:prstGeom>
          <a:ln w="38100" cmpd="sng">
            <a:solidFill>
              <a:srgbClr val="008000"/>
            </a:solidFill>
          </a:ln>
        </p:spPr>
      </p:pic>
      <p:pic>
        <p:nvPicPr>
          <p:cNvPr id="8" name="Picture 7" descr="Screen Shot 2015-09-01 at 20.36.3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8109" y="4665137"/>
            <a:ext cx="2050085" cy="1749820"/>
          </a:xfrm>
          <a:prstGeom prst="rect">
            <a:avLst/>
          </a:prstGeom>
          <a:ln w="38100" cmpd="sng">
            <a:solidFill>
              <a:srgbClr val="00B0F0"/>
            </a:solidFill>
          </a:ln>
        </p:spPr>
      </p:pic>
      <p:grpSp>
        <p:nvGrpSpPr>
          <p:cNvPr id="6" name="Group 5"/>
          <p:cNvGrpSpPr/>
          <p:nvPr/>
        </p:nvGrpSpPr>
        <p:grpSpPr>
          <a:xfrm>
            <a:off x="5264727" y="3750725"/>
            <a:ext cx="3617643" cy="2597197"/>
            <a:chOff x="5530170" y="3822700"/>
            <a:chExt cx="3352200" cy="2525222"/>
          </a:xfrm>
        </p:grpSpPr>
        <p:sp>
          <p:nvSpPr>
            <p:cNvPr id="22" name="Rectangle 21"/>
            <p:cNvSpPr/>
            <p:nvPr/>
          </p:nvSpPr>
          <p:spPr>
            <a:xfrm>
              <a:off x="5530170" y="3939570"/>
              <a:ext cx="3352200" cy="2408352"/>
            </a:xfrm>
            <a:prstGeom prst="rect">
              <a:avLst/>
            </a:prstGeom>
            <a:ln w="19050" cmpd="sng">
              <a:solidFill>
                <a:srgbClr val="008000"/>
              </a:solidFill>
            </a:ln>
          </p:spPr>
          <p:txBody>
            <a:bodyPr wrap="none">
              <a:spAutoFit/>
            </a:bodyPr>
            <a:lstStyle/>
            <a:p>
              <a:r>
                <a:rPr lang="en-US" b="1" dirty="0" err="1" smtClean="0"/>
                <a:t>ttH</a:t>
              </a:r>
              <a:r>
                <a:rPr lang="en-US" b="1" dirty="0" smtClean="0"/>
                <a:t> production:</a:t>
              </a:r>
              <a:endParaRPr lang="en-US" b="1" baseline="-25000" dirty="0" smtClean="0">
                <a:sym typeface="Wingdings"/>
              </a:endParaRPr>
            </a:p>
            <a:p>
              <a:pPr marL="140400" indent="-140400">
                <a:buFont typeface="Arial"/>
                <a:buChar char="•"/>
              </a:pPr>
              <a:r>
                <a:rPr lang="en-US" dirty="0" smtClean="0">
                  <a:sym typeface="Wingdings"/>
                </a:rPr>
                <a:t>Extraction of Yukawa coupling </a:t>
              </a:r>
              <a:r>
                <a:rPr lang="en-US" dirty="0" err="1" smtClean="0">
                  <a:sym typeface="Wingdings"/>
                </a:rPr>
                <a:t>y</a:t>
              </a:r>
              <a:r>
                <a:rPr lang="en-US" baseline="-25000" dirty="0" err="1" smtClean="0">
                  <a:sym typeface="Wingdings"/>
                </a:rPr>
                <a:t>t</a:t>
              </a:r>
              <a:endParaRPr lang="en-US" baseline="-25000" dirty="0" smtClean="0">
                <a:sym typeface="Wingdings"/>
              </a:endParaRPr>
            </a:p>
            <a:p>
              <a:pPr marL="140400" indent="-140400">
                <a:buFont typeface="Arial"/>
                <a:buChar char="•"/>
              </a:pPr>
              <a:r>
                <a:rPr lang="en-US" dirty="0" smtClean="0">
                  <a:sym typeface="Wingdings"/>
                </a:rPr>
                <a:t>Best at √s above 700 GeV</a:t>
              </a:r>
            </a:p>
            <a:p>
              <a:pPr marL="140400" indent="-140400">
                <a:buFont typeface="Arial"/>
                <a:buChar char="•"/>
              </a:pPr>
              <a:endParaRPr lang="en-US" sz="1050" dirty="0">
                <a:sym typeface="Wingdings"/>
              </a:endParaRPr>
            </a:p>
            <a:p>
              <a:r>
                <a:rPr lang="en-US" b="1" dirty="0" smtClean="0">
                  <a:sym typeface="Wingdings"/>
                </a:rPr>
                <a:t>Studied at 1.4 </a:t>
              </a:r>
              <a:r>
                <a:rPr lang="en-US" b="1" dirty="0" err="1" smtClean="0">
                  <a:sym typeface="Wingdings"/>
                </a:rPr>
                <a:t>TeV</a:t>
              </a:r>
              <a:r>
                <a:rPr lang="en-US" b="1" dirty="0">
                  <a:sym typeface="Wingdings"/>
                </a:rPr>
                <a:t>,</a:t>
              </a:r>
              <a:r>
                <a:rPr lang="en-US" b="1" dirty="0" smtClean="0">
                  <a:sym typeface="Wingdings"/>
                </a:rPr>
                <a:t> 1.5 ab</a:t>
              </a:r>
              <a:r>
                <a:rPr lang="en-US" b="1" baseline="30000" dirty="0" smtClean="0">
                  <a:sym typeface="Wingdings"/>
                </a:rPr>
                <a:t>-1</a:t>
              </a:r>
            </a:p>
            <a:p>
              <a:pPr marL="285750" indent="-285750">
                <a:buFont typeface="Arial"/>
                <a:buChar char="•"/>
              </a:pPr>
              <a:r>
                <a:rPr lang="en-US" sz="1600" dirty="0" smtClean="0">
                  <a:sym typeface="Wingdings"/>
                </a:rPr>
                <a:t>Fully hadronic (8 jets)</a:t>
              </a:r>
            </a:p>
            <a:p>
              <a:pPr marL="285750" indent="-285750">
                <a:buFont typeface="Arial"/>
                <a:buChar char="•"/>
              </a:pPr>
              <a:r>
                <a:rPr lang="en-US" sz="1600" dirty="0" smtClean="0">
                  <a:sym typeface="Wingdings"/>
                </a:rPr>
                <a:t>Semi-</a:t>
              </a:r>
              <a:r>
                <a:rPr lang="en-US" sz="1600" dirty="0" err="1" smtClean="0">
                  <a:sym typeface="Wingdings"/>
                </a:rPr>
                <a:t>leptonic</a:t>
              </a:r>
              <a:r>
                <a:rPr lang="en-US" sz="1600" dirty="0" smtClean="0">
                  <a:sym typeface="Wingdings"/>
                </a:rPr>
                <a:t> (6 jets + lepton + </a:t>
              </a:r>
              <a:r>
                <a:rPr lang="en-US" sz="1600" dirty="0" err="1" smtClean="0">
                  <a:sym typeface="Wingdings"/>
                </a:rPr>
                <a:t>ν</a:t>
              </a:r>
              <a:r>
                <a:rPr lang="en-US" sz="1600" dirty="0" smtClean="0">
                  <a:sym typeface="Wingdings"/>
                </a:rPr>
                <a:t>)</a:t>
              </a:r>
            </a:p>
            <a:p>
              <a:r>
                <a:rPr lang="en-US" dirty="0" smtClean="0">
                  <a:sym typeface="Wingdings"/>
                </a:rPr>
                <a:t>Statistical accuracy:</a:t>
              </a:r>
            </a:p>
            <a:p>
              <a:pPr marL="140400" indent="-140400">
                <a:buFont typeface="Arial"/>
                <a:buChar char="•"/>
              </a:pPr>
              <a:r>
                <a:rPr lang="en-US" b="1" dirty="0" err="1" smtClean="0">
                  <a:solidFill>
                    <a:srgbClr val="FF0000"/>
                  </a:solidFill>
                </a:rPr>
                <a:t>Δ</a:t>
              </a:r>
              <a:r>
                <a:rPr lang="en-US" b="1" dirty="0" smtClean="0">
                  <a:solidFill>
                    <a:srgbClr val="FF0000"/>
                  </a:solidFill>
                </a:rPr>
                <a:t>(</a:t>
              </a:r>
              <a:r>
                <a:rPr lang="en-US" b="1" dirty="0" err="1" smtClean="0">
                  <a:solidFill>
                    <a:srgbClr val="FF0000"/>
                  </a:solidFill>
                </a:rPr>
                <a:t>g</a:t>
              </a:r>
              <a:r>
                <a:rPr lang="en-US" b="1" baseline="-25000" dirty="0" err="1" smtClean="0">
                  <a:solidFill>
                    <a:srgbClr val="FF0000"/>
                  </a:solidFill>
                </a:rPr>
                <a:t>Htt</a:t>
              </a:r>
              <a:r>
                <a:rPr lang="en-US" b="1" dirty="0" smtClean="0">
                  <a:solidFill>
                    <a:srgbClr val="FF0000"/>
                  </a:solidFill>
                </a:rPr>
                <a:t>) </a:t>
              </a:r>
              <a:r>
                <a:rPr lang="en-US" b="1" dirty="0">
                  <a:solidFill>
                    <a:srgbClr val="FF0000"/>
                  </a:solidFill>
                </a:rPr>
                <a:t>= </a:t>
              </a:r>
              <a:r>
                <a:rPr lang="en-US" b="1" dirty="0" smtClean="0">
                  <a:solidFill>
                    <a:srgbClr val="FF0000"/>
                  </a:solidFill>
                </a:rPr>
                <a:t>±4.4% </a:t>
              </a:r>
              <a:r>
                <a:rPr lang="en-US" dirty="0" smtClean="0">
                  <a:solidFill>
                    <a:srgbClr val="FF0000"/>
                  </a:solidFill>
                </a:rPr>
                <a:t>at 1.4 </a:t>
              </a:r>
              <a:r>
                <a:rPr lang="en-US" dirty="0" err="1" smtClean="0">
                  <a:solidFill>
                    <a:srgbClr val="FF0000"/>
                  </a:solidFill>
                </a:rPr>
                <a:t>TeV</a:t>
              </a:r>
              <a:endParaRPr lang="en-US" dirty="0">
                <a:solidFill>
                  <a:srgbClr val="FF0000"/>
                </a:solidFill>
              </a:endParaRPr>
            </a:p>
          </p:txBody>
        </p:sp>
        <p:sp>
          <p:nvSpPr>
            <p:cNvPr id="11" name="TextBox 10"/>
            <p:cNvSpPr txBox="1"/>
            <p:nvPr/>
          </p:nvSpPr>
          <p:spPr>
            <a:xfrm>
              <a:off x="5600700" y="3822700"/>
              <a:ext cx="255336" cy="369332"/>
            </a:xfrm>
            <a:prstGeom prst="rect">
              <a:avLst/>
            </a:prstGeom>
            <a:noFill/>
          </p:spPr>
          <p:txBody>
            <a:bodyPr wrap="none" rtlCol="0">
              <a:spAutoFit/>
            </a:bodyPr>
            <a:lstStyle/>
            <a:p>
              <a:r>
                <a:rPr lang="en-US" smtClean="0"/>
                <a:t>-</a:t>
              </a:r>
              <a:endParaRPr lang="en-US"/>
            </a:p>
          </p:txBody>
        </p:sp>
      </p:grpSp>
      <p:sp>
        <p:nvSpPr>
          <p:cNvPr id="10" name="TextBox 9"/>
          <p:cNvSpPr txBox="1"/>
          <p:nvPr/>
        </p:nvSpPr>
        <p:spPr>
          <a:xfrm>
            <a:off x="5264727" y="870478"/>
            <a:ext cx="3219151" cy="1200329"/>
          </a:xfrm>
          <a:prstGeom prst="rect">
            <a:avLst/>
          </a:prstGeom>
          <a:noFill/>
          <a:ln w="19050" cmpd="sng">
            <a:solidFill>
              <a:srgbClr val="FF0000"/>
            </a:solidFill>
          </a:ln>
        </p:spPr>
        <p:txBody>
          <a:bodyPr wrap="none" rtlCol="0">
            <a:spAutoFit/>
          </a:bodyPr>
          <a:lstStyle/>
          <a:p>
            <a:r>
              <a:rPr lang="en-US" smtClean="0"/>
              <a:t>Vector boson fusion:</a:t>
            </a:r>
          </a:p>
          <a:p>
            <a:r>
              <a:rPr lang="en-US" err="1" smtClean="0">
                <a:solidFill>
                  <a:srgbClr val="FF0000"/>
                </a:solidFill>
              </a:rPr>
              <a:t>e</a:t>
            </a:r>
            <a:r>
              <a:rPr lang="en-US" baseline="30000" err="1" smtClean="0">
                <a:solidFill>
                  <a:srgbClr val="FF0000"/>
                </a:solidFill>
              </a:rPr>
              <a:t>+</a:t>
            </a:r>
            <a:r>
              <a:rPr lang="en-US" err="1" smtClean="0">
                <a:solidFill>
                  <a:srgbClr val="FF0000"/>
                </a:solidFill>
              </a:rPr>
              <a:t>e</a:t>
            </a:r>
            <a:r>
              <a:rPr lang="en-US" baseline="30000" smtClean="0">
                <a:solidFill>
                  <a:srgbClr val="FF0000"/>
                </a:solidFill>
              </a:rPr>
              <a:t>-</a:t>
            </a:r>
            <a:r>
              <a:rPr lang="en-US" smtClean="0">
                <a:solidFill>
                  <a:srgbClr val="FF0000"/>
                </a:solidFill>
              </a:rPr>
              <a:t> </a:t>
            </a:r>
            <a:r>
              <a:rPr lang="en-US" sz="1200">
                <a:solidFill>
                  <a:srgbClr val="FF0000"/>
                </a:solidFill>
                <a:latin typeface="Wingdings"/>
                <a:ea typeface="Wingdings"/>
                <a:cs typeface="Wingdings"/>
                <a:sym typeface="Wingdings"/>
              </a:rPr>
              <a:t></a:t>
            </a:r>
            <a:r>
              <a:rPr lang="en-US" smtClean="0">
                <a:solidFill>
                  <a:srgbClr val="FF0000"/>
                </a:solidFill>
              </a:rPr>
              <a:t> </a:t>
            </a:r>
            <a:r>
              <a:rPr lang="en-US" err="1" smtClean="0">
                <a:solidFill>
                  <a:srgbClr val="FF0000"/>
                </a:solidFill>
              </a:rPr>
              <a:t>Hνν</a:t>
            </a:r>
            <a:r>
              <a:rPr lang="en-US" smtClean="0"/>
              <a:t>, </a:t>
            </a:r>
            <a:r>
              <a:rPr lang="en-US" err="1">
                <a:solidFill>
                  <a:srgbClr val="0000FF"/>
                </a:solidFill>
              </a:rPr>
              <a:t>e</a:t>
            </a:r>
            <a:r>
              <a:rPr lang="en-US" baseline="30000" err="1">
                <a:solidFill>
                  <a:srgbClr val="0000FF"/>
                </a:solidFill>
              </a:rPr>
              <a:t>+</a:t>
            </a:r>
            <a:r>
              <a:rPr lang="en-US" err="1">
                <a:solidFill>
                  <a:srgbClr val="0000FF"/>
                </a:solidFill>
              </a:rPr>
              <a:t>e</a:t>
            </a:r>
            <a:r>
              <a:rPr lang="en-US" baseline="30000">
                <a:solidFill>
                  <a:srgbClr val="0000FF"/>
                </a:solidFill>
              </a:rPr>
              <a:t>-</a:t>
            </a:r>
            <a:r>
              <a:rPr lang="en-US">
                <a:solidFill>
                  <a:srgbClr val="0000FF"/>
                </a:solidFill>
              </a:rPr>
              <a:t> </a:t>
            </a:r>
            <a:r>
              <a:rPr lang="en-US" sz="1200">
                <a:solidFill>
                  <a:srgbClr val="0000FF"/>
                </a:solidFill>
                <a:latin typeface="Wingdings"/>
                <a:ea typeface="Wingdings"/>
                <a:cs typeface="Wingdings"/>
                <a:sym typeface="Wingdings"/>
              </a:rPr>
              <a:t></a:t>
            </a:r>
            <a:r>
              <a:rPr lang="en-US">
                <a:solidFill>
                  <a:srgbClr val="0000FF"/>
                </a:solidFill>
              </a:rPr>
              <a:t> </a:t>
            </a:r>
            <a:r>
              <a:rPr lang="en-US" err="1" smtClean="0">
                <a:solidFill>
                  <a:srgbClr val="0000FF"/>
                </a:solidFill>
              </a:rPr>
              <a:t>He</a:t>
            </a:r>
            <a:r>
              <a:rPr lang="en-US" baseline="30000" err="1" smtClean="0">
                <a:solidFill>
                  <a:srgbClr val="0000FF"/>
                </a:solidFill>
              </a:rPr>
              <a:t>+</a:t>
            </a:r>
            <a:r>
              <a:rPr lang="en-US" err="1" smtClean="0">
                <a:solidFill>
                  <a:srgbClr val="0000FF"/>
                </a:solidFill>
              </a:rPr>
              <a:t>e</a:t>
            </a:r>
            <a:r>
              <a:rPr lang="en-US" baseline="30000" smtClean="0">
                <a:solidFill>
                  <a:srgbClr val="0000FF"/>
                </a:solidFill>
              </a:rPr>
              <a:t>-</a:t>
            </a:r>
            <a:r>
              <a:rPr lang="en-US" smtClean="0">
                <a:solidFill>
                  <a:srgbClr val="0000FF"/>
                </a:solidFill>
              </a:rPr>
              <a:t> </a:t>
            </a:r>
          </a:p>
          <a:p>
            <a:r>
              <a:rPr lang="en-US"/>
              <a:t>H</a:t>
            </a:r>
            <a:r>
              <a:rPr lang="en-US" smtClean="0"/>
              <a:t>igh </a:t>
            </a:r>
            <a:r>
              <a:rPr lang="en-US" err="1" smtClean="0"/>
              <a:t>σ</a:t>
            </a:r>
            <a:r>
              <a:rPr lang="en-US" smtClean="0"/>
              <a:t> + increased luminosity</a:t>
            </a:r>
          </a:p>
          <a:p>
            <a:r>
              <a:rPr lang="en-US" smtClean="0"/>
              <a:t>Access to rare Higgs decays</a:t>
            </a:r>
            <a:endParaRPr lang="en-US"/>
          </a:p>
        </p:txBody>
      </p:sp>
      <p:sp>
        <p:nvSpPr>
          <p:cNvPr id="16" name="Oval 15"/>
          <p:cNvSpPr/>
          <p:nvPr/>
        </p:nvSpPr>
        <p:spPr>
          <a:xfrm>
            <a:off x="1521301" y="956007"/>
            <a:ext cx="725985" cy="338671"/>
          </a:xfrm>
          <a:prstGeom prst="ellipse">
            <a:avLst/>
          </a:prstGeom>
          <a:noFill/>
          <a:ln w="19050" cmpd="sng">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FF"/>
              </a:solidFill>
            </a:endParaRPr>
          </a:p>
        </p:txBody>
      </p:sp>
      <p:sp>
        <p:nvSpPr>
          <p:cNvPr id="18" name="Oval 17"/>
          <p:cNvSpPr/>
          <p:nvPr/>
        </p:nvSpPr>
        <p:spPr>
          <a:xfrm>
            <a:off x="2242871" y="1466302"/>
            <a:ext cx="725985" cy="338671"/>
          </a:xfrm>
          <a:prstGeom prst="ellipse">
            <a:avLst/>
          </a:prstGeom>
          <a:noFill/>
          <a:ln w="19050" cmpd="sng">
            <a:solidFill>
              <a:srgbClr val="0000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FF"/>
              </a:solidFill>
            </a:endParaRPr>
          </a:p>
        </p:txBody>
      </p:sp>
    </p:spTree>
    <p:extLst>
      <p:ext uri="{BB962C8B-B14F-4D97-AF65-F5344CB8AC3E}">
        <p14:creationId xmlns:p14="http://schemas.microsoft.com/office/powerpoint/2010/main" val="2068089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p:cNvPicPr>
            <a:picLocks noGrp="1" noChangeAspect="1"/>
          </p:cNvPicPr>
          <p:nvPr>
            <p:ph sz="quarter" idx="15"/>
          </p:nvPr>
        </p:nvPicPr>
        <p:blipFill>
          <a:blip r:embed="rId2">
            <a:extLst>
              <a:ext uri="{28A0092B-C50C-407E-A947-70E740481C1C}">
                <a14:useLocalDpi xmlns:a14="http://schemas.microsoft.com/office/drawing/2010/main" val="0"/>
              </a:ext>
            </a:extLst>
          </a:blip>
          <a:stretch>
            <a:fillRect/>
          </a:stretch>
        </p:blipFill>
        <p:spPr>
          <a:xfrm>
            <a:off x="196170" y="750277"/>
            <a:ext cx="4959576" cy="4819623"/>
          </a:xfrm>
        </p:spPr>
      </p:pic>
      <p:sp>
        <p:nvSpPr>
          <p:cNvPr id="2" name="Slide Number Placeholder 1"/>
          <p:cNvSpPr>
            <a:spLocks noGrp="1"/>
          </p:cNvSpPr>
          <p:nvPr>
            <p:ph type="sldNum" sz="quarter" idx="4"/>
          </p:nvPr>
        </p:nvSpPr>
        <p:spPr/>
        <p:txBody>
          <a:bodyPr/>
          <a:lstStyle/>
          <a:p>
            <a:fld id="{DEF62AA5-A9F9-344C-9738-C68EB5A8EDFF}" type="slidenum">
              <a:rPr lang="en-US" smtClean="0">
                <a:solidFill>
                  <a:prstClr val="white"/>
                </a:solidFill>
              </a:rPr>
              <a:pPr/>
              <a:t>16</a:t>
            </a:fld>
            <a:endParaRPr lang="en-US" dirty="0">
              <a:solidFill>
                <a:prstClr val="white"/>
              </a:solidFill>
            </a:endParaRPr>
          </a:p>
        </p:txBody>
      </p:sp>
      <p:sp>
        <p:nvSpPr>
          <p:cNvPr id="3" name="Date Placeholder 2"/>
          <p:cNvSpPr>
            <a:spLocks noGrp="1"/>
          </p:cNvSpPr>
          <p:nvPr>
            <p:ph type="dt" sz="half" idx="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4" name="Footer Placeholder 3"/>
          <p:cNvSpPr>
            <a:spLocks noGrp="1"/>
          </p:cNvSpPr>
          <p:nvPr>
            <p:ph type="ftr" sz="quarter" idx="3"/>
          </p:nvPr>
        </p:nvSpPr>
        <p:spPr/>
        <p:txBody>
          <a:bodyPr/>
          <a:lstStyle/>
          <a:p>
            <a:r>
              <a:rPr lang="en-US" smtClean="0">
                <a:solidFill>
                  <a:prstClr val="white"/>
                </a:solidFill>
              </a:rPr>
              <a:t>Moriond QCD 2018 / Nigel Watson</a:t>
            </a:r>
            <a:endParaRPr lang="en-US" dirty="0">
              <a:solidFill>
                <a:prstClr val="white"/>
              </a:solidFill>
            </a:endParaRPr>
          </a:p>
        </p:txBody>
      </p:sp>
      <p:sp>
        <p:nvSpPr>
          <p:cNvPr id="11" name="Content Placeholder 10"/>
          <p:cNvSpPr>
            <a:spLocks noGrp="1"/>
          </p:cNvSpPr>
          <p:nvPr>
            <p:ph sz="quarter" idx="14"/>
          </p:nvPr>
        </p:nvSpPr>
        <p:spPr>
          <a:xfrm>
            <a:off x="4963720" y="987021"/>
            <a:ext cx="4217141" cy="4938502"/>
          </a:xfrm>
        </p:spPr>
        <p:txBody>
          <a:bodyPr/>
          <a:lstStyle/>
          <a:p>
            <a:r>
              <a:rPr lang="en-GB" dirty="0" smtClean="0"/>
              <a:t>Full CLIC programme, 5 years each stage</a:t>
            </a:r>
          </a:p>
          <a:p>
            <a:pPr lvl="1"/>
            <a:r>
              <a:rPr lang="en-GB" dirty="0" smtClean="0"/>
              <a:t>Assumes 80% e- pol., &gt;1 </a:t>
            </a:r>
            <a:r>
              <a:rPr lang="en-GB" dirty="0" err="1" smtClean="0"/>
              <a:t>TeV</a:t>
            </a:r>
            <a:endParaRPr lang="en-GB" dirty="0" smtClean="0"/>
          </a:p>
          <a:p>
            <a:r>
              <a:rPr lang="en-GB" dirty="0" smtClean="0">
                <a:solidFill>
                  <a:srgbClr val="FF0000"/>
                </a:solidFill>
              </a:rPr>
              <a:t>Recoil mass approach</a:t>
            </a:r>
          </a:p>
          <a:p>
            <a:pPr lvl="1"/>
            <a:r>
              <a:rPr lang="en-GB" dirty="0" smtClean="0">
                <a:solidFill>
                  <a:srgbClr val="FF0000"/>
                </a:solidFill>
              </a:rPr>
              <a:t>Model independent analysis</a:t>
            </a:r>
          </a:p>
          <a:p>
            <a:pPr lvl="1"/>
            <a:r>
              <a:rPr lang="en-GB" dirty="0" smtClean="0">
                <a:solidFill>
                  <a:srgbClr val="FF40FF"/>
                </a:solidFill>
              </a:rPr>
              <a:t>~1%</a:t>
            </a:r>
            <a:r>
              <a:rPr lang="en-GB" dirty="0" smtClean="0"/>
              <a:t> level for most couplings</a:t>
            </a:r>
          </a:p>
          <a:p>
            <a:pPr lvl="1"/>
            <a:r>
              <a:rPr lang="en-GB" dirty="0" smtClean="0"/>
              <a:t>H width free, allows extra non-SM decays,</a:t>
            </a:r>
          </a:p>
          <a:p>
            <a:pPr lvl="1"/>
            <a:r>
              <a:rPr lang="en-GB" dirty="0" smtClean="0"/>
              <a:t>H width to +-3.6%</a:t>
            </a:r>
          </a:p>
          <a:p>
            <a:endParaRPr lang="is-IS" dirty="0" smtClean="0"/>
          </a:p>
          <a:p>
            <a:r>
              <a:rPr lang="is-IS" dirty="0" smtClean="0"/>
              <a:t>Full simulation study, details</a:t>
            </a:r>
          </a:p>
          <a:p>
            <a:pPr lvl="1"/>
            <a:r>
              <a:rPr lang="is-IS" dirty="0" smtClean="0"/>
              <a:t>Eur</a:t>
            </a:r>
            <a:r>
              <a:rPr lang="is-IS" dirty="0"/>
              <a:t>. Phys. J. C 77, 475 (2017</a:t>
            </a:r>
            <a:r>
              <a:rPr lang="is-IS" dirty="0" smtClean="0"/>
              <a:t>)</a:t>
            </a:r>
            <a:endParaRPr lang="is-IS" dirty="0"/>
          </a:p>
          <a:p>
            <a:endParaRPr lang="en-GB" dirty="0" smtClean="0"/>
          </a:p>
          <a:p>
            <a:endParaRPr lang="en-GB" dirty="0"/>
          </a:p>
        </p:txBody>
      </p:sp>
      <p:sp>
        <p:nvSpPr>
          <p:cNvPr id="10" name="Title 9"/>
          <p:cNvSpPr>
            <a:spLocks noGrp="1"/>
          </p:cNvSpPr>
          <p:nvPr>
            <p:ph type="title"/>
          </p:nvPr>
        </p:nvSpPr>
        <p:spPr/>
        <p:txBody>
          <a:bodyPr/>
          <a:lstStyle/>
          <a:p>
            <a:r>
              <a:rPr lang="en-GB" dirty="0" smtClean="0"/>
              <a:t>Higgs coupling precision</a:t>
            </a:r>
            <a:endParaRPr lang="en-GB" dirty="0"/>
          </a:p>
        </p:txBody>
      </p:sp>
      <p:sp>
        <p:nvSpPr>
          <p:cNvPr id="14" name="TextBox 13"/>
          <p:cNvSpPr txBox="1"/>
          <p:nvPr/>
        </p:nvSpPr>
        <p:spPr>
          <a:xfrm>
            <a:off x="1389258" y="5545787"/>
            <a:ext cx="6383479" cy="461665"/>
          </a:xfrm>
          <a:prstGeom prst="rect">
            <a:avLst/>
          </a:prstGeom>
          <a:noFill/>
          <a:ln w="38100">
            <a:solidFill>
              <a:srgbClr val="FF40FF"/>
            </a:solidFill>
          </a:ln>
        </p:spPr>
        <p:txBody>
          <a:bodyPr wrap="none" rtlCol="0">
            <a:spAutoFit/>
          </a:bodyPr>
          <a:lstStyle/>
          <a:p>
            <a:r>
              <a:rPr lang="en-GB" sz="2400" dirty="0" smtClean="0"/>
              <a:t>CLIC has unique sensitivity and energy reach</a:t>
            </a:r>
            <a:endParaRPr lang="en-GB" sz="2400" dirty="0"/>
          </a:p>
        </p:txBody>
      </p:sp>
      <p:grpSp>
        <p:nvGrpSpPr>
          <p:cNvPr id="21" name="Group 20"/>
          <p:cNvGrpSpPr/>
          <p:nvPr/>
        </p:nvGrpSpPr>
        <p:grpSpPr>
          <a:xfrm>
            <a:off x="2689641" y="1147552"/>
            <a:ext cx="1782358" cy="1140597"/>
            <a:chOff x="2689641" y="1133264"/>
            <a:chExt cx="1782358" cy="1140597"/>
          </a:xfrm>
        </p:grpSpPr>
        <p:grpSp>
          <p:nvGrpSpPr>
            <p:cNvPr id="19" name="Group 18"/>
            <p:cNvGrpSpPr/>
            <p:nvPr/>
          </p:nvGrpSpPr>
          <p:grpSpPr>
            <a:xfrm>
              <a:off x="2689641" y="1133264"/>
              <a:ext cx="1574014" cy="1140597"/>
              <a:chOff x="2332441" y="1147552"/>
              <a:chExt cx="1574014" cy="1140597"/>
            </a:xfrm>
          </p:grpSpPr>
          <p:pic>
            <p:nvPicPr>
              <p:cNvPr id="17" name="Content Placeholder 15"/>
              <p:cNvPicPr>
                <a:picLocks noChangeAspect="1"/>
              </p:cNvPicPr>
              <p:nvPr/>
            </p:nvPicPr>
            <p:blipFill rotWithShape="1">
              <a:blip r:embed="rId2">
                <a:extLst>
                  <a:ext uri="{28A0092B-C50C-407E-A947-70E740481C1C}">
                    <a14:useLocalDpi xmlns:a14="http://schemas.microsoft.com/office/drawing/2010/main" val="0"/>
                  </a:ext>
                </a:extLst>
              </a:blip>
              <a:srcRect l="62998" t="8117" r="16571" b="76041"/>
              <a:stretch/>
            </p:blipFill>
            <p:spPr>
              <a:xfrm>
                <a:off x="2332441" y="1147552"/>
                <a:ext cx="1503766" cy="1133163"/>
              </a:xfrm>
              <a:prstGeom prst="rect">
                <a:avLst/>
              </a:prstGeom>
            </p:spPr>
          </p:pic>
          <p:sp>
            <p:nvSpPr>
              <p:cNvPr id="18" name="TextBox 17"/>
              <p:cNvSpPr txBox="1"/>
              <p:nvPr/>
            </p:nvSpPr>
            <p:spPr>
              <a:xfrm flipH="1">
                <a:off x="3623078" y="1918817"/>
                <a:ext cx="283377" cy="369332"/>
              </a:xfrm>
              <a:prstGeom prst="rect">
                <a:avLst/>
              </a:prstGeom>
              <a:solidFill>
                <a:schemeClr val="bg1"/>
              </a:solidFill>
            </p:spPr>
            <p:txBody>
              <a:bodyPr wrap="square" rtlCol="0">
                <a:spAutoFit/>
              </a:bodyPr>
              <a:lstStyle/>
              <a:p>
                <a:endParaRPr lang="en-GB"/>
              </a:p>
            </p:txBody>
          </p:sp>
        </p:grpSp>
        <p:sp>
          <p:nvSpPr>
            <p:cNvPr id="20" name="TextBox 19"/>
            <p:cNvSpPr txBox="1"/>
            <p:nvPr/>
          </p:nvSpPr>
          <p:spPr>
            <a:xfrm flipH="1">
              <a:off x="4188622" y="1186074"/>
              <a:ext cx="283377" cy="369332"/>
            </a:xfrm>
            <a:prstGeom prst="rect">
              <a:avLst/>
            </a:prstGeom>
            <a:solidFill>
              <a:schemeClr val="bg1"/>
            </a:solidFill>
          </p:spPr>
          <p:txBody>
            <a:bodyPr wrap="square" rtlCol="0">
              <a:spAutoFit/>
            </a:bodyPr>
            <a:lstStyle/>
            <a:p>
              <a:endParaRPr lang="en-GB"/>
            </a:p>
          </p:txBody>
        </p:sp>
      </p:grpSp>
    </p:spTree>
    <p:extLst>
      <p:ext uri="{BB962C8B-B14F-4D97-AF65-F5344CB8AC3E}">
        <p14:creationId xmlns:p14="http://schemas.microsoft.com/office/powerpoint/2010/main" val="919348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17</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r>
              <a:rPr lang="en-GB" dirty="0" smtClean="0"/>
              <a:t>Summary</a:t>
            </a:r>
            <a:endParaRPr lang="en-GB" dirty="0"/>
          </a:p>
        </p:txBody>
      </p:sp>
      <p:sp>
        <p:nvSpPr>
          <p:cNvPr id="6" name="Content Placeholder 5"/>
          <p:cNvSpPr>
            <a:spLocks noGrp="1"/>
          </p:cNvSpPr>
          <p:nvPr>
            <p:ph sz="quarter" idx="13"/>
          </p:nvPr>
        </p:nvSpPr>
        <p:spPr>
          <a:xfrm>
            <a:off x="346364" y="1066801"/>
            <a:ext cx="8806780" cy="4863736"/>
          </a:xfrm>
        </p:spPr>
        <p:txBody>
          <a:bodyPr/>
          <a:lstStyle/>
          <a:p>
            <a:r>
              <a:rPr lang="en-US" dirty="0" err="1"/>
              <a:t>e</a:t>
            </a:r>
            <a:r>
              <a:rPr lang="en-US" baseline="30000" dirty="0" err="1"/>
              <a:t>+</a:t>
            </a:r>
            <a:r>
              <a:rPr lang="en-US" dirty="0" err="1"/>
              <a:t>e</a:t>
            </a:r>
            <a:r>
              <a:rPr lang="en-US" baseline="30000" dirty="0"/>
              <a:t>−</a:t>
            </a:r>
            <a:r>
              <a:rPr lang="en-US" dirty="0"/>
              <a:t> machine at few 10</a:t>
            </a:r>
            <a:r>
              <a:rPr lang="en-US" baseline="30000" dirty="0"/>
              <a:t>2</a:t>
            </a:r>
            <a:r>
              <a:rPr lang="en-US" dirty="0"/>
              <a:t> GeV will measure Higgs and top </a:t>
            </a:r>
            <a:r>
              <a:rPr lang="en-US" dirty="0" smtClean="0"/>
              <a:t>properties</a:t>
            </a:r>
          </a:p>
          <a:p>
            <a:pPr lvl="1"/>
            <a:r>
              <a:rPr lang="en-US" dirty="0" smtClean="0"/>
              <a:t>Precision &gt;&gt; HL-LHC </a:t>
            </a:r>
            <a:r>
              <a:rPr lang="en-US" dirty="0" smtClean="0">
                <a:solidFill>
                  <a:srgbClr val="FF0000"/>
                </a:solidFill>
              </a:rPr>
              <a:t>and</a:t>
            </a:r>
            <a:r>
              <a:rPr lang="en-US" dirty="0" smtClean="0"/>
              <a:t> less model dependent</a:t>
            </a:r>
            <a:endParaRPr lang="en-US" dirty="0"/>
          </a:p>
          <a:p>
            <a:endParaRPr lang="en-US" dirty="0" smtClean="0"/>
          </a:p>
          <a:p>
            <a:r>
              <a:rPr lang="en-US" dirty="0" smtClean="0"/>
              <a:t>First </a:t>
            </a:r>
            <a:r>
              <a:rPr lang="en-US" dirty="0"/>
              <a:t>CLIC stage at </a:t>
            </a:r>
            <a:r>
              <a:rPr lang="en-US" dirty="0">
                <a:solidFill>
                  <a:srgbClr val="FF0000"/>
                </a:solidFill>
              </a:rPr>
              <a:t>350/380 </a:t>
            </a:r>
            <a:r>
              <a:rPr lang="en-US" dirty="0"/>
              <a:t>GeV allows</a:t>
            </a:r>
          </a:p>
          <a:p>
            <a:pPr lvl="1"/>
            <a:r>
              <a:rPr lang="en-US" dirty="0"/>
              <a:t>Higgs </a:t>
            </a:r>
            <a:r>
              <a:rPr lang="en-US" dirty="0" smtClean="0"/>
              <a:t>production: </a:t>
            </a:r>
            <a:r>
              <a:rPr lang="en-US" dirty="0" err="1"/>
              <a:t>Higgsstrahlung</a:t>
            </a:r>
            <a:r>
              <a:rPr lang="en-US" dirty="0"/>
              <a:t> and WW fusion</a:t>
            </a:r>
          </a:p>
          <a:p>
            <a:pPr lvl="1"/>
            <a:r>
              <a:rPr lang="en-US" dirty="0"/>
              <a:t>Top </a:t>
            </a:r>
            <a:r>
              <a:rPr lang="en-US" dirty="0" smtClean="0"/>
              <a:t>quark: </a:t>
            </a:r>
            <a:r>
              <a:rPr lang="en-US" dirty="0"/>
              <a:t>threshold and continuum regions</a:t>
            </a:r>
          </a:p>
          <a:p>
            <a:pPr lvl="1"/>
            <a:r>
              <a:rPr lang="en-US" dirty="0" smtClean="0">
                <a:solidFill>
                  <a:srgbClr val="FF0000"/>
                </a:solidFill>
              </a:rPr>
              <a:t>Rare decays</a:t>
            </a:r>
          </a:p>
          <a:p>
            <a:pPr lvl="1"/>
            <a:endParaRPr lang="en-US" dirty="0" smtClean="0">
              <a:solidFill>
                <a:srgbClr val="FF0000"/>
              </a:solidFill>
            </a:endParaRPr>
          </a:p>
          <a:p>
            <a:r>
              <a:rPr lang="en-US" dirty="0" smtClean="0">
                <a:solidFill>
                  <a:srgbClr val="FF0000"/>
                </a:solidFill>
              </a:rPr>
              <a:t>Higher-energy </a:t>
            </a:r>
            <a:r>
              <a:rPr lang="en-US" dirty="0" err="1"/>
              <a:t>e</a:t>
            </a:r>
            <a:r>
              <a:rPr lang="en-US" baseline="30000" dirty="0" err="1"/>
              <a:t>+</a:t>
            </a:r>
            <a:r>
              <a:rPr lang="en-US" dirty="0" err="1"/>
              <a:t>e</a:t>
            </a:r>
            <a:r>
              <a:rPr lang="en-US" baseline="30000" dirty="0"/>
              <a:t>−</a:t>
            </a:r>
            <a:r>
              <a:rPr lang="en-US" dirty="0"/>
              <a:t> collider has </a:t>
            </a:r>
            <a:r>
              <a:rPr lang="en-US" dirty="0" smtClean="0"/>
              <a:t>more BSM </a:t>
            </a:r>
            <a:r>
              <a:rPr lang="en-US" dirty="0"/>
              <a:t>discovery </a:t>
            </a:r>
            <a:r>
              <a:rPr lang="en-US" dirty="0" smtClean="0"/>
              <a:t>potential </a:t>
            </a:r>
            <a:endParaRPr lang="en-US" dirty="0"/>
          </a:p>
          <a:p>
            <a:pPr lvl="1"/>
            <a:r>
              <a:rPr lang="en-US" dirty="0"/>
              <a:t>Direct detection up to </a:t>
            </a:r>
            <a:r>
              <a:rPr lang="en-US" dirty="0" smtClean="0"/>
              <a:t>kinematic </a:t>
            </a:r>
            <a:r>
              <a:rPr lang="en-US" dirty="0"/>
              <a:t>limit</a:t>
            </a:r>
          </a:p>
          <a:p>
            <a:pPr lvl="1"/>
            <a:r>
              <a:rPr lang="en-US" dirty="0"/>
              <a:t>Indirect discovery via precise EW measurements up to ~few x10 </a:t>
            </a:r>
            <a:r>
              <a:rPr lang="en-US" dirty="0" err="1"/>
              <a:t>TeV</a:t>
            </a:r>
            <a:r>
              <a:rPr lang="en-US" dirty="0"/>
              <a:t> </a:t>
            </a:r>
          </a:p>
          <a:p>
            <a:pPr lvl="1"/>
            <a:r>
              <a:rPr lang="en-US" dirty="0">
                <a:solidFill>
                  <a:srgbClr val="FF0000"/>
                </a:solidFill>
              </a:rPr>
              <a:t>Sensitivity</a:t>
            </a:r>
            <a:r>
              <a:rPr lang="en-US" dirty="0"/>
              <a:t> often </a:t>
            </a:r>
            <a:r>
              <a:rPr lang="en-US" dirty="0">
                <a:solidFill>
                  <a:srgbClr val="FF0000"/>
                </a:solidFill>
              </a:rPr>
              <a:t>rises steeply </a:t>
            </a:r>
            <a:r>
              <a:rPr lang="en-US" dirty="0"/>
              <a:t>with the </a:t>
            </a:r>
            <a:r>
              <a:rPr lang="en-US" dirty="0" err="1"/>
              <a:t>centre</a:t>
            </a:r>
            <a:r>
              <a:rPr lang="en-US" dirty="0"/>
              <a:t>-of-mass energy </a:t>
            </a:r>
          </a:p>
          <a:p>
            <a:pPr marL="342900" lvl="1" indent="0" algn="ctr">
              <a:buNone/>
            </a:pPr>
            <a:endParaRPr lang="en-US" dirty="0"/>
          </a:p>
          <a:p>
            <a:pPr marL="342900" lvl="1" indent="0" algn="ctr">
              <a:buNone/>
            </a:pPr>
            <a:r>
              <a:rPr lang="en-US" sz="2400" dirty="0" smtClean="0"/>
              <a:t>CLIC </a:t>
            </a:r>
            <a:r>
              <a:rPr lang="en-US" sz="2400" dirty="0"/>
              <a:t>is unique, only proposed multi-</a:t>
            </a:r>
            <a:r>
              <a:rPr lang="en-US" sz="2400" dirty="0" err="1"/>
              <a:t>TeV</a:t>
            </a:r>
            <a:r>
              <a:rPr lang="en-US" sz="2400" dirty="0"/>
              <a:t> </a:t>
            </a:r>
            <a:r>
              <a:rPr lang="en-US" sz="2400" dirty="0" err="1" smtClean="0"/>
              <a:t>e</a:t>
            </a:r>
            <a:r>
              <a:rPr lang="en-US" sz="2400" baseline="30000" dirty="0" err="1" smtClean="0"/>
              <a:t>+</a:t>
            </a:r>
            <a:r>
              <a:rPr lang="en-US" sz="2400" dirty="0" err="1" smtClean="0"/>
              <a:t>e</a:t>
            </a:r>
            <a:r>
              <a:rPr lang="en-US" sz="2400" baseline="30000" dirty="0" smtClean="0"/>
              <a:t>−</a:t>
            </a:r>
            <a:r>
              <a:rPr lang="en-US" sz="2400" dirty="0" smtClean="0"/>
              <a:t> </a:t>
            </a:r>
            <a:r>
              <a:rPr lang="en-US" sz="2400" dirty="0"/>
              <a:t>machine</a:t>
            </a:r>
          </a:p>
          <a:p>
            <a:endParaRPr lang="en-GB" dirty="0"/>
          </a:p>
        </p:txBody>
      </p:sp>
    </p:spTree>
    <p:extLst>
      <p:ext uri="{BB962C8B-B14F-4D97-AF65-F5344CB8AC3E}">
        <p14:creationId xmlns:p14="http://schemas.microsoft.com/office/powerpoint/2010/main" val="407055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18</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r>
              <a:rPr lang="en-GB" dirty="0" smtClean="0"/>
              <a:t>Backup material</a:t>
            </a:r>
            <a:endParaRPr lang="en-GB" dirty="0"/>
          </a:p>
        </p:txBody>
      </p:sp>
      <p:sp>
        <p:nvSpPr>
          <p:cNvPr id="8" name="Content Placeholder 7"/>
          <p:cNvSpPr>
            <a:spLocks noGrp="1"/>
          </p:cNvSpPr>
          <p:nvPr>
            <p:ph sz="quarter" idx="13"/>
          </p:nvPr>
        </p:nvSpPr>
        <p:spPr/>
        <p:txBody>
          <a:bodyPr/>
          <a:lstStyle/>
          <a:p>
            <a:endParaRPr lang="en-GB" dirty="0"/>
          </a:p>
        </p:txBody>
      </p:sp>
    </p:spTree>
    <p:extLst>
      <p:ext uri="{BB962C8B-B14F-4D97-AF65-F5344CB8AC3E}">
        <p14:creationId xmlns:p14="http://schemas.microsoft.com/office/powerpoint/2010/main" val="1459111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7501982" y="744134"/>
            <a:ext cx="1464008" cy="1385085"/>
          </a:xfrm>
          <a:prstGeom prst="rect">
            <a:avLst/>
          </a:prstGeom>
        </p:spPr>
      </p:pic>
      <p:sp>
        <p:nvSpPr>
          <p:cNvPr id="6" name="Slide Number Placeholder 5"/>
          <p:cNvSpPr>
            <a:spLocks noGrp="1"/>
          </p:cNvSpPr>
          <p:nvPr>
            <p:ph type="sldNum" sz="quarter" idx="4"/>
          </p:nvPr>
        </p:nvSpPr>
        <p:spPr/>
        <p:txBody>
          <a:bodyPr/>
          <a:lstStyle/>
          <a:p>
            <a:fld id="{6D40E459-D43E-8F4D-AABE-9715FDCFEFD4}" type="slidenum">
              <a:rPr lang="en-US" smtClean="0"/>
              <a:t>19</a:t>
            </a:fld>
            <a:endParaRPr lang="en-US"/>
          </a:p>
        </p:txBody>
      </p:sp>
      <p:sp>
        <p:nvSpPr>
          <p:cNvPr id="4" name="Date Placeholder 3"/>
          <p:cNvSpPr>
            <a:spLocks noGrp="1"/>
          </p:cNvSpPr>
          <p:nvPr>
            <p:ph type="dt" sz="half" idx="2"/>
          </p:nvPr>
        </p:nvSpPr>
        <p:spPr/>
        <p:txBody>
          <a:bodyPr/>
          <a:lstStyle/>
          <a:p>
            <a:r>
              <a:rPr lang="en-GB" smtClean="0"/>
              <a:t>21-Mar-2018</a:t>
            </a:r>
            <a:endParaRPr lang="en-US"/>
          </a:p>
        </p:txBody>
      </p:sp>
      <p:sp>
        <p:nvSpPr>
          <p:cNvPr id="5" name="Footer Placeholder 4"/>
          <p:cNvSpPr>
            <a:spLocks noGrp="1"/>
          </p:cNvSpPr>
          <p:nvPr>
            <p:ph type="ftr" sz="quarter" idx="3"/>
          </p:nvPr>
        </p:nvSpPr>
        <p:spPr/>
        <p:txBody>
          <a:bodyPr/>
          <a:lstStyle/>
          <a:p>
            <a:r>
              <a:rPr lang="en-US" smtClean="0"/>
              <a:t>Moriond QCD 2018 / Nigel Watson</a:t>
            </a:r>
            <a:endParaRPr lang="en-US"/>
          </a:p>
        </p:txBody>
      </p:sp>
      <p:sp>
        <p:nvSpPr>
          <p:cNvPr id="16" name="Rectangle 15"/>
          <p:cNvSpPr/>
          <p:nvPr/>
        </p:nvSpPr>
        <p:spPr>
          <a:xfrm>
            <a:off x="2703424" y="1294563"/>
            <a:ext cx="1546607" cy="347982"/>
          </a:xfrm>
          <a:prstGeom prst="rect">
            <a:avLst/>
          </a:prstGeom>
        </p:spPr>
        <p:txBody>
          <a:bodyPr wrap="square">
            <a:spAutoFit/>
          </a:bodyPr>
          <a:lstStyle/>
          <a:p>
            <a:pPr algn="just"/>
            <a:r>
              <a:rPr lang="en-US" b="1" smtClean="0">
                <a:solidFill>
                  <a:schemeClr val="bg1"/>
                </a:solidFill>
                <a:latin typeface="Myriad Pro Light"/>
              </a:rPr>
              <a:t>proton</a:t>
            </a:r>
            <a:endParaRPr lang="en-US">
              <a:solidFill>
                <a:schemeClr val="bg1"/>
              </a:solidFill>
            </a:endParaRPr>
          </a:p>
        </p:txBody>
      </p:sp>
      <p:pic>
        <p:nvPicPr>
          <p:cNvPr id="19" name="Content Placeholder 18"/>
          <p:cNvPicPr>
            <a:picLocks noGrp="1" noChangeAspect="1"/>
          </p:cNvPicPr>
          <p:nvPr>
            <p:ph sz="quarter" idx="4294967295"/>
          </p:nvPr>
        </p:nvPicPr>
        <p:blipFill>
          <a:blip r:embed="rId3"/>
          <a:stretch>
            <a:fillRect/>
          </a:stretch>
        </p:blipFill>
        <p:spPr>
          <a:xfrm>
            <a:off x="1093515" y="1048176"/>
            <a:ext cx="2463800" cy="1828800"/>
          </a:xfrm>
          <a:prstGeom prst="rect">
            <a:avLst/>
          </a:prstGeom>
        </p:spPr>
      </p:pic>
      <p:graphicFrame>
        <p:nvGraphicFramePr>
          <p:cNvPr id="21" name="Table 20"/>
          <p:cNvGraphicFramePr>
            <a:graphicFrameLocks noGrp="1"/>
          </p:cNvGraphicFramePr>
          <p:nvPr>
            <p:extLst>
              <p:ext uri="{D42A27DB-BD31-4B8C-83A1-F6EECF244321}">
                <p14:modId xmlns:p14="http://schemas.microsoft.com/office/powerpoint/2010/main" val="1163653803"/>
              </p:ext>
            </p:extLst>
          </p:nvPr>
        </p:nvGraphicFramePr>
        <p:xfrm>
          <a:off x="272834" y="3049137"/>
          <a:ext cx="8629866" cy="3482204"/>
        </p:xfrm>
        <a:graphic>
          <a:graphicData uri="http://schemas.openxmlformats.org/drawingml/2006/table">
            <a:tbl>
              <a:tblPr firstRow="1" bandRow="1">
                <a:tableStyleId>{3B4B98B0-60AC-42C2-AFA5-B58CD77FA1E5}</a:tableStyleId>
              </a:tblPr>
              <a:tblGrid>
                <a:gridCol w="4040086"/>
                <a:gridCol w="4589780"/>
              </a:tblGrid>
              <a:tr h="435223">
                <a:tc>
                  <a:txBody>
                    <a:bodyPr/>
                    <a:lstStyle/>
                    <a:p>
                      <a:pPr algn="l"/>
                      <a:r>
                        <a:rPr lang="en-US" sz="2400" dirty="0" smtClean="0"/>
                        <a:t>p-p collisions</a:t>
                      </a:r>
                      <a:endParaRPr lang="en-US" sz="2400" dirty="0">
                        <a:solidFill>
                          <a:srgbClr val="000000"/>
                        </a:solidFill>
                      </a:endParaRPr>
                    </a:p>
                  </a:txBody>
                  <a:tcPr/>
                </a:tc>
                <a:tc>
                  <a:txBody>
                    <a:bodyPr/>
                    <a:lstStyle/>
                    <a:p>
                      <a:pPr algn="l"/>
                      <a:r>
                        <a:rPr lang="en-US" sz="2400" dirty="0" err="1" smtClean="0"/>
                        <a:t>e</a:t>
                      </a:r>
                      <a:r>
                        <a:rPr lang="en-US" sz="2400" baseline="30000" dirty="0" err="1" smtClean="0"/>
                        <a:t>+</a:t>
                      </a:r>
                      <a:r>
                        <a:rPr lang="en-US" sz="2400" dirty="0" err="1" smtClean="0"/>
                        <a:t>e</a:t>
                      </a:r>
                      <a:r>
                        <a:rPr lang="en-US" sz="2400" baseline="30000" dirty="0" smtClean="0">
                          <a:latin typeface="Symbol" charset="2"/>
                          <a:ea typeface="Symbol" charset="2"/>
                          <a:cs typeface="Symbol" charset="2"/>
                        </a:rPr>
                        <a:t>-</a:t>
                      </a:r>
                      <a:r>
                        <a:rPr lang="en-US" sz="2400" dirty="0" smtClean="0"/>
                        <a:t> collisions</a:t>
                      </a:r>
                      <a:endParaRPr lang="en-US" sz="2400" dirty="0">
                        <a:solidFill>
                          <a:schemeClr val="tx1"/>
                        </a:solidFill>
                      </a:endParaRPr>
                    </a:p>
                  </a:txBody>
                  <a:tcPr/>
                </a:tc>
              </a:tr>
              <a:tr h="965838">
                <a:tc>
                  <a:txBody>
                    <a:bodyPr/>
                    <a:lstStyle/>
                    <a:p>
                      <a:r>
                        <a:rPr lang="en-US" sz="1800" dirty="0" smtClean="0">
                          <a:solidFill>
                            <a:srgbClr val="FF0000"/>
                          </a:solidFill>
                        </a:rPr>
                        <a:t>Initial</a:t>
                      </a:r>
                      <a:r>
                        <a:rPr lang="en-US" sz="1800" baseline="0" dirty="0" smtClean="0">
                          <a:solidFill>
                            <a:srgbClr val="FF0000"/>
                          </a:solidFill>
                        </a:rPr>
                        <a:t> state for hard scatter</a:t>
                      </a:r>
                      <a:r>
                        <a:rPr lang="en-US" sz="1800" baseline="0" dirty="0" smtClean="0">
                          <a:solidFill>
                            <a:srgbClr val="FF0000"/>
                          </a:solidFill>
                        </a:rPr>
                        <a:t>?</a:t>
                      </a:r>
                      <a:endParaRPr lang="en-US" sz="1800" dirty="0" smtClean="0">
                        <a:solidFill>
                          <a:srgbClr val="FF0000"/>
                        </a:solidFill>
                      </a:endParaRPr>
                    </a:p>
                    <a:p>
                      <a:pPr marL="285750" indent="-285750">
                        <a:buFont typeface="Wingdings" charset="0"/>
                        <a:buChar char="à"/>
                      </a:pPr>
                      <a:r>
                        <a:rPr lang="en-US" sz="1800" baseline="0" dirty="0" smtClean="0">
                          <a:sym typeface="Wingdings"/>
                        </a:rPr>
                        <a:t>Initial </a:t>
                      </a:r>
                      <a:r>
                        <a:rPr lang="en-US" sz="1800" baseline="0" dirty="0" smtClean="0">
                          <a:sym typeface="Wingdings"/>
                        </a:rPr>
                        <a:t>state/event </a:t>
                      </a:r>
                      <a:r>
                        <a:rPr lang="en-US" sz="1800" baseline="0" dirty="0" smtClean="0">
                          <a:solidFill>
                            <a:srgbClr val="FF40FF"/>
                          </a:solidFill>
                          <a:sym typeface="Wingdings"/>
                        </a:rPr>
                        <a:t>unknown</a:t>
                      </a:r>
                      <a:endParaRPr lang="en-US" sz="1800" baseline="0" dirty="0" smtClean="0">
                        <a:solidFill>
                          <a:srgbClr val="FF40FF"/>
                        </a:solidFill>
                        <a:sym typeface="Wingdings"/>
                      </a:endParaRPr>
                    </a:p>
                    <a:p>
                      <a:pPr marL="285750" indent="-285750">
                        <a:buFont typeface="Wingdings" charset="0"/>
                        <a:buChar char="à"/>
                      </a:pPr>
                      <a:r>
                        <a:rPr lang="en-US" sz="1800" baseline="0" dirty="0" smtClean="0">
                          <a:sym typeface="Wingdings"/>
                        </a:rPr>
                        <a:t>Limits achievable precision</a:t>
                      </a:r>
                    </a:p>
                    <a:p>
                      <a:pPr marL="285750" marR="0" indent="-285750" algn="l" defTabSz="685800" rtl="0" eaLnBrk="1" fontAlgn="auto" latinLnBrk="0" hangingPunct="1">
                        <a:lnSpc>
                          <a:spcPct val="100000"/>
                        </a:lnSpc>
                        <a:spcBef>
                          <a:spcPts val="0"/>
                        </a:spcBef>
                        <a:spcAft>
                          <a:spcPts val="0"/>
                        </a:spcAft>
                        <a:buClrTx/>
                        <a:buSzTx/>
                        <a:buFont typeface="Wingdings" charset="0"/>
                        <a:buChar char="à"/>
                        <a:tabLst/>
                        <a:defRPr/>
                      </a:pPr>
                      <a:r>
                        <a:rPr lang="en-US" sz="1800" dirty="0" smtClean="0">
                          <a:solidFill>
                            <a:srgbClr val="FF0000"/>
                          </a:solidFill>
                        </a:rPr>
                        <a:t>Proton are</a:t>
                      </a:r>
                      <a:r>
                        <a:rPr lang="en-US" sz="1800" baseline="0" dirty="0" smtClean="0">
                          <a:solidFill>
                            <a:srgbClr val="FF0000"/>
                          </a:solidFill>
                        </a:rPr>
                        <a:t> complicated...</a:t>
                      </a:r>
                      <a:endParaRPr lang="en-US" sz="1800" b="1" baseline="0" dirty="0" smtClean="0">
                        <a:solidFill>
                          <a:srgbClr val="FF0000"/>
                        </a:solidFill>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 typeface="Wingdings" charset="0"/>
                        <a:buNone/>
                        <a:tabLst/>
                        <a:defRPr/>
                      </a:pPr>
                      <a:r>
                        <a:rPr lang="en-US" sz="1800" kern="1200" noProof="0" dirty="0" smtClean="0">
                          <a:solidFill>
                            <a:srgbClr val="FF0000"/>
                          </a:solidFill>
                          <a:sym typeface="Wingdings"/>
                        </a:rPr>
                        <a:t>Initial </a:t>
                      </a:r>
                      <a:r>
                        <a:rPr lang="en-US" sz="1800" kern="1200" noProof="0" dirty="0" smtClean="0">
                          <a:solidFill>
                            <a:srgbClr val="FF0000"/>
                          </a:solidFill>
                          <a:sym typeface="Wingdings"/>
                        </a:rPr>
                        <a:t>state</a:t>
                      </a:r>
                      <a:endParaRPr lang="en-US" sz="1800" kern="1200" noProof="0" dirty="0" smtClean="0">
                        <a:solidFill>
                          <a:srgbClr val="FF0000"/>
                        </a:solidFill>
                        <a:sym typeface="Wingdings"/>
                      </a:endParaRPr>
                    </a:p>
                    <a:p>
                      <a:pPr marL="285750" indent="-285750">
                        <a:buFont typeface="Wingdings" charset="0"/>
                        <a:buChar char="à"/>
                      </a:pPr>
                      <a:r>
                        <a:rPr lang="en-US" sz="1800" dirty="0" smtClean="0">
                          <a:sym typeface="Wingdings"/>
                        </a:rPr>
                        <a:t>Initial state </a:t>
                      </a:r>
                      <a:r>
                        <a:rPr lang="en-US" sz="1800" dirty="0" smtClean="0">
                          <a:sym typeface="Wingdings"/>
                        </a:rPr>
                        <a:t>~</a:t>
                      </a:r>
                      <a:r>
                        <a:rPr lang="en-US" sz="1800" dirty="0" smtClean="0">
                          <a:solidFill>
                            <a:srgbClr val="FF40FF"/>
                          </a:solidFill>
                          <a:sym typeface="Wingdings"/>
                        </a:rPr>
                        <a:t>well </a:t>
                      </a:r>
                      <a:r>
                        <a:rPr lang="en-US" sz="1800" dirty="0" smtClean="0">
                          <a:solidFill>
                            <a:srgbClr val="FF40FF"/>
                          </a:solidFill>
                          <a:sym typeface="Wingdings"/>
                        </a:rPr>
                        <a:t>defined</a:t>
                      </a:r>
                      <a:r>
                        <a:rPr lang="en-US" sz="1800" baseline="0" dirty="0" smtClean="0">
                          <a:solidFill>
                            <a:srgbClr val="FF40FF"/>
                          </a:solidFill>
                          <a:sym typeface="Wingdings"/>
                        </a:rPr>
                        <a:t> </a:t>
                      </a:r>
                      <a:endParaRPr lang="en-US" sz="1800" dirty="0" smtClean="0">
                        <a:solidFill>
                          <a:srgbClr val="FF40FF"/>
                        </a:solidFill>
                        <a:sym typeface="Wingdings"/>
                      </a:endParaRPr>
                    </a:p>
                    <a:p>
                      <a:pPr marL="285750" indent="-285750">
                        <a:buFont typeface="Wingdings" charset="0"/>
                        <a:buChar char="à"/>
                      </a:pPr>
                      <a:r>
                        <a:rPr lang="en-US" sz="1800" dirty="0" smtClean="0">
                          <a:sym typeface="Wingdings"/>
                        </a:rPr>
                        <a:t>High</a:t>
                      </a:r>
                      <a:r>
                        <a:rPr lang="en-US" sz="1800" baseline="0" dirty="0" smtClean="0">
                          <a:sym typeface="Wingdings"/>
                        </a:rPr>
                        <a:t>-precision measurements</a:t>
                      </a:r>
                    </a:p>
                    <a:p>
                      <a:pPr marL="285750" marR="0" indent="-285750" algn="l" defTabSz="685800" rtl="0" eaLnBrk="1" fontAlgn="auto" latinLnBrk="0" hangingPunct="1">
                        <a:lnSpc>
                          <a:spcPct val="100000"/>
                        </a:lnSpc>
                        <a:spcBef>
                          <a:spcPts val="0"/>
                        </a:spcBef>
                        <a:spcAft>
                          <a:spcPts val="0"/>
                        </a:spcAft>
                        <a:buClrTx/>
                        <a:buSzTx/>
                        <a:buFont typeface="Wingdings" charset="0"/>
                        <a:buChar char="à"/>
                        <a:tabLst/>
                        <a:defRPr/>
                      </a:pPr>
                      <a:r>
                        <a:rPr lang="en-US" sz="1800" dirty="0" smtClean="0">
                          <a:solidFill>
                            <a:srgbClr val="FF0000"/>
                          </a:solidFill>
                        </a:rPr>
                        <a:t>e</a:t>
                      </a:r>
                      <a:r>
                        <a:rPr lang="en-US" sz="1800" baseline="30000" dirty="0" smtClean="0">
                          <a:solidFill>
                            <a:srgbClr val="FF0000"/>
                          </a:solidFill>
                        </a:rPr>
                        <a:t>+</a:t>
                      </a:r>
                      <a:r>
                        <a:rPr lang="en-US" sz="1800" dirty="0" smtClean="0">
                          <a:solidFill>
                            <a:srgbClr val="FF0000"/>
                          </a:solidFill>
                        </a:rPr>
                        <a:t>/e</a:t>
                      </a:r>
                      <a:r>
                        <a:rPr lang="en-US" sz="1800" baseline="30000" dirty="0" smtClean="0">
                          <a:solidFill>
                            <a:srgbClr val="FF0000"/>
                          </a:solidFill>
                          <a:latin typeface="Symbol" charset="2"/>
                          <a:ea typeface="Symbol" charset="2"/>
                          <a:cs typeface="Symbol" charset="2"/>
                        </a:rPr>
                        <a:t>-</a:t>
                      </a:r>
                      <a:r>
                        <a:rPr lang="en-US" sz="1800" dirty="0" smtClean="0">
                          <a:solidFill>
                            <a:srgbClr val="FF0000"/>
                          </a:solidFill>
                        </a:rPr>
                        <a:t> are </a:t>
                      </a:r>
                      <a:r>
                        <a:rPr lang="en-US" sz="1800" dirty="0" smtClean="0">
                          <a:solidFill>
                            <a:srgbClr val="FF0000"/>
                          </a:solidFill>
                        </a:rPr>
                        <a:t>point-like</a:t>
                      </a:r>
                      <a:endParaRPr lang="en-US" sz="1800" dirty="0">
                        <a:solidFill>
                          <a:srgbClr val="0000FF"/>
                        </a:solidFill>
                      </a:endParaRPr>
                    </a:p>
                  </a:txBody>
                  <a:tcPr/>
                </a:tc>
              </a:tr>
              <a:tr h="965838">
                <a:tc>
                  <a:txBody>
                    <a:bodyPr/>
                    <a:lstStyle/>
                    <a:p>
                      <a:r>
                        <a:rPr lang="en-US" sz="1800" dirty="0" smtClean="0">
                          <a:solidFill>
                            <a:srgbClr val="FF0000"/>
                          </a:solidFill>
                        </a:rPr>
                        <a:t>High rates of QCD backgrounds</a:t>
                      </a:r>
                    </a:p>
                    <a:p>
                      <a:pPr marL="285750" indent="-285750">
                        <a:buFont typeface="Wingdings" charset="0"/>
                        <a:buChar char="à"/>
                      </a:pPr>
                      <a:r>
                        <a:rPr lang="en-US" sz="1800" dirty="0" smtClean="0">
                          <a:sym typeface="Wingdings"/>
                        </a:rPr>
                        <a:t>Complex triggering schemes</a:t>
                      </a:r>
                    </a:p>
                    <a:p>
                      <a:pPr marL="285750" indent="-285750">
                        <a:buFont typeface="Wingdings" charset="0"/>
                        <a:buChar char="à"/>
                      </a:pPr>
                      <a:r>
                        <a:rPr lang="en-US" sz="1800" dirty="0" smtClean="0">
                          <a:solidFill>
                            <a:srgbClr val="FF40FF"/>
                          </a:solidFill>
                          <a:sym typeface="Wingdings"/>
                        </a:rPr>
                        <a:t>High</a:t>
                      </a:r>
                      <a:r>
                        <a:rPr lang="en-US" sz="1800" dirty="0" smtClean="0">
                          <a:sym typeface="Wingdings"/>
                        </a:rPr>
                        <a:t> </a:t>
                      </a:r>
                      <a:r>
                        <a:rPr lang="en-US" sz="1800" dirty="0" smtClean="0">
                          <a:sym typeface="Wingdings"/>
                        </a:rPr>
                        <a:t>radiation levels</a:t>
                      </a:r>
                      <a:endParaRPr lang="en-US" sz="1800" dirty="0"/>
                    </a:p>
                  </a:txBody>
                  <a:tcPr/>
                </a:tc>
                <a:tc>
                  <a:txBody>
                    <a:bodyPr/>
                    <a:lstStyle/>
                    <a:p>
                      <a:r>
                        <a:rPr lang="en-US" sz="1800" dirty="0" smtClean="0">
                          <a:solidFill>
                            <a:srgbClr val="FF0000"/>
                          </a:solidFill>
                        </a:rPr>
                        <a:t>Cleaner</a:t>
                      </a:r>
                      <a:r>
                        <a:rPr lang="en-US" sz="1800" baseline="0" dirty="0" smtClean="0">
                          <a:solidFill>
                            <a:srgbClr val="FF0000"/>
                          </a:solidFill>
                        </a:rPr>
                        <a:t> experimental environment</a:t>
                      </a:r>
                    </a:p>
                    <a:p>
                      <a:pPr marL="285750" indent="-285750">
                        <a:buFont typeface="Wingdings" charset="0"/>
                        <a:buChar char="à"/>
                      </a:pPr>
                      <a:r>
                        <a:rPr lang="en-US" sz="1800" baseline="0" dirty="0" smtClean="0">
                          <a:sym typeface="Wingdings"/>
                        </a:rPr>
                        <a:t>Simple trigger scheme/readout</a:t>
                      </a:r>
                    </a:p>
                    <a:p>
                      <a:pPr marL="285750" indent="-285750">
                        <a:buFont typeface="Wingdings" charset="0"/>
                        <a:buChar char="à"/>
                      </a:pPr>
                      <a:r>
                        <a:rPr lang="en-US" sz="1800" baseline="0" dirty="0" smtClean="0">
                          <a:solidFill>
                            <a:srgbClr val="FF40FF"/>
                          </a:solidFill>
                          <a:sym typeface="Wingdings"/>
                        </a:rPr>
                        <a:t>Low</a:t>
                      </a:r>
                      <a:r>
                        <a:rPr lang="en-US" sz="1800" baseline="0" dirty="0" smtClean="0">
                          <a:sym typeface="Wingdings"/>
                        </a:rPr>
                        <a:t> radiation levels</a:t>
                      </a:r>
                      <a:endParaRPr lang="en-US" sz="1800" baseline="0" dirty="0" smtClean="0">
                        <a:solidFill>
                          <a:srgbClr val="0000FF"/>
                        </a:solidFill>
                        <a:sym typeface="Wingdings"/>
                      </a:endParaRPr>
                    </a:p>
                  </a:txBody>
                  <a:tcPr/>
                </a:tc>
              </a:tr>
              <a:tr h="435223">
                <a:tc>
                  <a:txBody>
                    <a:bodyPr/>
                    <a:lstStyle/>
                    <a:p>
                      <a:r>
                        <a:rPr lang="en-US" sz="1800" dirty="0" smtClean="0"/>
                        <a:t>High cross-sections for </a:t>
                      </a:r>
                      <a:r>
                        <a:rPr lang="en-US" sz="1800" dirty="0" smtClean="0">
                          <a:solidFill>
                            <a:srgbClr val="FF0000"/>
                          </a:solidFill>
                        </a:rPr>
                        <a:t>colored-states</a:t>
                      </a:r>
                      <a:endParaRPr lang="en-US" sz="1800" b="1" dirty="0">
                        <a:solidFill>
                          <a:srgbClr val="FF0000"/>
                        </a:solidFill>
                      </a:endParaRPr>
                    </a:p>
                  </a:txBody>
                  <a:tcPr/>
                </a:tc>
                <a:tc>
                  <a:txBody>
                    <a:bodyPr/>
                    <a:lstStyle/>
                    <a:p>
                      <a:r>
                        <a:rPr lang="en-US" sz="1800" dirty="0" smtClean="0"/>
                        <a:t>Superior</a:t>
                      </a:r>
                      <a:r>
                        <a:rPr lang="en-US" sz="1800" baseline="0" dirty="0" smtClean="0"/>
                        <a:t> sensitivity for</a:t>
                      </a:r>
                      <a:r>
                        <a:rPr lang="en-US" sz="1800" dirty="0" smtClean="0"/>
                        <a:t> </a:t>
                      </a:r>
                      <a:r>
                        <a:rPr lang="en-US" sz="1800" dirty="0" smtClean="0">
                          <a:solidFill>
                            <a:srgbClr val="FF0000"/>
                          </a:solidFill>
                        </a:rPr>
                        <a:t>electro-weak states</a:t>
                      </a:r>
                      <a:endParaRPr lang="en-US" sz="1800" b="1" dirty="0">
                        <a:solidFill>
                          <a:srgbClr val="FF0000"/>
                        </a:solidFill>
                      </a:endParaRPr>
                    </a:p>
                  </a:txBody>
                  <a:tcPr/>
                </a:tc>
              </a:tr>
              <a:tr h="435223">
                <a:tc>
                  <a:txBody>
                    <a:bodyPr/>
                    <a:lstStyle/>
                    <a:p>
                      <a:r>
                        <a:rPr lang="en-US" sz="1800" dirty="0" smtClean="0">
                          <a:solidFill>
                            <a:srgbClr val="FF40FF"/>
                          </a:solidFill>
                        </a:rPr>
                        <a:t>High</a:t>
                      </a:r>
                      <a:r>
                        <a:rPr lang="en-US" sz="1800" baseline="0" dirty="0" smtClean="0">
                          <a:solidFill>
                            <a:srgbClr val="FF40FF"/>
                          </a:solidFill>
                        </a:rPr>
                        <a:t>-energy</a:t>
                      </a:r>
                      <a:r>
                        <a:rPr lang="en-US" sz="1800" baseline="0" dirty="0" smtClean="0"/>
                        <a:t> circular </a:t>
                      </a:r>
                      <a:r>
                        <a:rPr lang="en-US" sz="1800" baseline="0" dirty="0" smtClean="0"/>
                        <a:t>colliders </a:t>
                      </a:r>
                      <a:r>
                        <a:rPr lang="en-US" sz="1800" baseline="0" dirty="0" smtClean="0"/>
                        <a:t>feasible</a:t>
                      </a:r>
                      <a:endParaRPr lang="en-US" sz="1800" b="0" dirty="0">
                        <a:solidFill>
                          <a:schemeClr val="tx1"/>
                        </a:solidFill>
                      </a:endParaRPr>
                    </a:p>
                  </a:txBody>
                  <a:tcPr/>
                </a:tc>
                <a:tc>
                  <a:txBody>
                    <a:bodyPr/>
                    <a:lstStyle/>
                    <a:p>
                      <a:r>
                        <a:rPr lang="en-US" sz="1800" dirty="0" smtClean="0">
                          <a:solidFill>
                            <a:srgbClr val="FF40FF"/>
                          </a:solidFill>
                        </a:rPr>
                        <a:t>&gt;</a:t>
                      </a:r>
                      <a:r>
                        <a:rPr lang="en-US" sz="1800" dirty="0" smtClean="0">
                          <a:solidFill>
                            <a:srgbClr val="FF40FF"/>
                          </a:solidFill>
                        </a:rPr>
                        <a:t>≈350 </a:t>
                      </a:r>
                      <a:r>
                        <a:rPr lang="en-US" sz="1800" dirty="0" smtClean="0">
                          <a:solidFill>
                            <a:srgbClr val="FF40FF"/>
                          </a:solidFill>
                        </a:rPr>
                        <a:t>GeV</a:t>
                      </a:r>
                      <a:r>
                        <a:rPr lang="en-US" sz="1800" baseline="0" dirty="0" smtClean="0">
                          <a:solidFill>
                            <a:srgbClr val="FF40FF"/>
                          </a:solidFill>
                        </a:rPr>
                        <a:t> </a:t>
                      </a:r>
                      <a:r>
                        <a:rPr lang="en-US" sz="1800" dirty="0" smtClean="0"/>
                        <a:t>needs a </a:t>
                      </a:r>
                      <a:r>
                        <a:rPr lang="en-US" sz="1800" baseline="0" dirty="0" smtClean="0"/>
                        <a:t>linear </a:t>
                      </a:r>
                      <a:r>
                        <a:rPr lang="en-US" sz="1800" baseline="0" dirty="0" smtClean="0"/>
                        <a:t>collider</a:t>
                      </a:r>
                      <a:endParaRPr lang="en-US" sz="1800" b="0" dirty="0">
                        <a:solidFill>
                          <a:srgbClr val="000000"/>
                        </a:solidFill>
                      </a:endParaRPr>
                    </a:p>
                  </a:txBody>
                  <a:tcPr/>
                </a:tc>
              </a:tr>
            </a:tbl>
          </a:graphicData>
        </a:graphic>
      </p:graphicFrame>
      <p:pic>
        <p:nvPicPr>
          <p:cNvPr id="2" name="Picture 1"/>
          <p:cNvPicPr>
            <a:picLocks noChangeAspect="1"/>
          </p:cNvPicPr>
          <p:nvPr/>
        </p:nvPicPr>
        <p:blipFill>
          <a:blip r:embed="rId4"/>
          <a:stretch>
            <a:fillRect/>
          </a:stretch>
        </p:blipFill>
        <p:spPr>
          <a:xfrm>
            <a:off x="5901191" y="1978829"/>
            <a:ext cx="1329785" cy="1072100"/>
          </a:xfrm>
          <a:prstGeom prst="rect">
            <a:avLst/>
          </a:prstGeom>
        </p:spPr>
      </p:pic>
      <p:pic>
        <p:nvPicPr>
          <p:cNvPr id="3" name="Picture 2"/>
          <p:cNvPicPr>
            <a:picLocks noChangeAspect="1"/>
          </p:cNvPicPr>
          <p:nvPr/>
        </p:nvPicPr>
        <p:blipFill>
          <a:blip r:embed="rId5"/>
          <a:stretch>
            <a:fillRect/>
          </a:stretch>
        </p:blipFill>
        <p:spPr>
          <a:xfrm>
            <a:off x="7567426" y="2015363"/>
            <a:ext cx="1357882" cy="1145608"/>
          </a:xfrm>
          <a:prstGeom prst="rect">
            <a:avLst/>
          </a:prstGeom>
        </p:spPr>
      </p:pic>
      <p:pic>
        <p:nvPicPr>
          <p:cNvPr id="7" name="Picture 6"/>
          <p:cNvPicPr>
            <a:picLocks noChangeAspect="1"/>
          </p:cNvPicPr>
          <p:nvPr/>
        </p:nvPicPr>
        <p:blipFill>
          <a:blip r:embed="rId6"/>
          <a:stretch>
            <a:fillRect/>
          </a:stretch>
        </p:blipFill>
        <p:spPr>
          <a:xfrm>
            <a:off x="4118793" y="1822214"/>
            <a:ext cx="1521285" cy="1270199"/>
          </a:xfrm>
          <a:prstGeom prst="rect">
            <a:avLst/>
          </a:prstGeom>
        </p:spPr>
      </p:pic>
      <p:pic>
        <p:nvPicPr>
          <p:cNvPr id="9" name="Picture 8"/>
          <p:cNvPicPr>
            <a:picLocks noChangeAspect="1"/>
          </p:cNvPicPr>
          <p:nvPr/>
        </p:nvPicPr>
        <p:blipFill>
          <a:blip r:embed="rId7"/>
          <a:stretch>
            <a:fillRect/>
          </a:stretch>
        </p:blipFill>
        <p:spPr>
          <a:xfrm>
            <a:off x="5877131" y="695625"/>
            <a:ext cx="1462691" cy="1360184"/>
          </a:xfrm>
          <a:prstGeom prst="rect">
            <a:avLst/>
          </a:prstGeom>
        </p:spPr>
      </p:pic>
      <p:pic>
        <p:nvPicPr>
          <p:cNvPr id="8" name="Picture 7"/>
          <p:cNvPicPr>
            <a:picLocks noChangeAspect="1"/>
          </p:cNvPicPr>
          <p:nvPr/>
        </p:nvPicPr>
        <p:blipFill>
          <a:blip r:embed="rId8"/>
          <a:stretch>
            <a:fillRect/>
          </a:stretch>
        </p:blipFill>
        <p:spPr>
          <a:xfrm>
            <a:off x="4103500" y="667978"/>
            <a:ext cx="1519905" cy="1260408"/>
          </a:xfrm>
          <a:prstGeom prst="rect">
            <a:avLst/>
          </a:prstGeom>
        </p:spPr>
      </p:pic>
      <p:sp>
        <p:nvSpPr>
          <p:cNvPr id="10" name="Title 9"/>
          <p:cNvSpPr>
            <a:spLocks noGrp="1"/>
          </p:cNvSpPr>
          <p:nvPr>
            <p:ph type="title"/>
          </p:nvPr>
        </p:nvSpPr>
        <p:spPr>
          <a:xfrm>
            <a:off x="820616" y="177074"/>
            <a:ext cx="7549662" cy="750434"/>
          </a:xfrm>
        </p:spPr>
        <p:txBody>
          <a:bodyPr/>
          <a:lstStyle/>
          <a:p>
            <a:r>
              <a:rPr lang="en-US" dirty="0" smtClean="0"/>
              <a:t>Motivation: </a:t>
            </a:r>
            <a:r>
              <a:rPr lang="en-US" dirty="0" smtClean="0"/>
              <a:t>why </a:t>
            </a:r>
            <a:r>
              <a:rPr lang="en-US" dirty="0" err="1" smtClean="0"/>
              <a:t>e</a:t>
            </a:r>
            <a:r>
              <a:rPr lang="en-US" baseline="30000" dirty="0" err="1" smtClean="0"/>
              <a:t>+</a:t>
            </a:r>
            <a:r>
              <a:rPr lang="en-US" dirty="0" err="1" smtClean="0"/>
              <a:t>e</a:t>
            </a:r>
            <a:r>
              <a:rPr lang="en-US" baseline="30000" dirty="0" smtClean="0">
                <a:latin typeface="Symbol" charset="2"/>
                <a:ea typeface="Symbol" charset="2"/>
                <a:cs typeface="Symbol" charset="2"/>
              </a:rPr>
              <a:t>-</a:t>
            </a:r>
            <a:r>
              <a:rPr lang="en-US" dirty="0" smtClean="0"/>
              <a:t>?</a:t>
            </a:r>
            <a:endParaRPr lang="en-US" dirty="0"/>
          </a:p>
        </p:txBody>
      </p:sp>
    </p:spTree>
    <p:extLst>
      <p:ext uri="{BB962C8B-B14F-4D97-AF65-F5344CB8AC3E}">
        <p14:creationId xmlns:p14="http://schemas.microsoft.com/office/powerpoint/2010/main" val="1855993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112" y="859988"/>
            <a:ext cx="4020372" cy="3015750"/>
          </a:xfrm>
          <a:prstGeom prst="rect">
            <a:avLst/>
          </a:prstGeom>
        </p:spPr>
      </p:pic>
      <p:pic>
        <p:nvPicPr>
          <p:cNvPr id="21" name="Content Placeholder 20" descr="FCC-footprint.png"/>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4552481" y="848263"/>
            <a:ext cx="2976728" cy="2984170"/>
          </a:xfrm>
          <a:prstGeom prst="rect">
            <a:avLst/>
          </a:prstGeom>
        </p:spPr>
      </p:pic>
      <p:pic>
        <p:nvPicPr>
          <p:cNvPr id="22" name="Content Placeholder 21" descr="7i5Cxnl.jpg"/>
          <p:cNvPicPr>
            <a:picLocks noGrp="1" noChangeAspect="1"/>
          </p:cNvPicPr>
          <p:nvPr>
            <p:ph sz="quarter" idx="4294967295"/>
          </p:nvPr>
        </p:nvPicPr>
        <p:blipFill rotWithShape="1">
          <a:blip r:embed="rId4">
            <a:extLst>
              <a:ext uri="{28A0092B-C50C-407E-A947-70E740481C1C}">
                <a14:useLocalDpi xmlns:a14="http://schemas.microsoft.com/office/drawing/2010/main" val="0"/>
              </a:ext>
            </a:extLst>
          </a:blip>
          <a:srcRect l="-1" r="-793"/>
          <a:stretch/>
        </p:blipFill>
        <p:spPr>
          <a:xfrm>
            <a:off x="4552481" y="3799470"/>
            <a:ext cx="4306460" cy="2786278"/>
          </a:xfrm>
          <a:prstGeom prst="rect">
            <a:avLst/>
          </a:prstGeom>
        </p:spPr>
      </p:pic>
      <p:pic>
        <p:nvPicPr>
          <p:cNvPr id="23" name="Content Placeholder 22"/>
          <p:cNvPicPr>
            <a:picLocks noGrp="1" noChangeAspect="1"/>
          </p:cNvPicPr>
          <p:nvPr>
            <p:ph sz="quarter" idx="4294967295"/>
          </p:nvPr>
        </p:nvPicPr>
        <p:blipFill>
          <a:blip r:embed="rId5"/>
          <a:stretch>
            <a:fillRect/>
          </a:stretch>
        </p:blipFill>
        <p:spPr>
          <a:xfrm>
            <a:off x="425197" y="3710511"/>
            <a:ext cx="3998979" cy="2661821"/>
          </a:xfrm>
          <a:prstGeom prst="rect">
            <a:avLst/>
          </a:prstGeom>
        </p:spPr>
      </p:pic>
      <p:sp>
        <p:nvSpPr>
          <p:cNvPr id="2" name="Title 1"/>
          <p:cNvSpPr>
            <a:spLocks noGrp="1"/>
          </p:cNvSpPr>
          <p:nvPr>
            <p:ph type="title"/>
          </p:nvPr>
        </p:nvSpPr>
        <p:spPr>
          <a:xfrm>
            <a:off x="820616" y="177074"/>
            <a:ext cx="7549662" cy="750434"/>
          </a:xfrm>
        </p:spPr>
        <p:txBody>
          <a:bodyPr/>
          <a:lstStyle/>
          <a:p>
            <a:r>
              <a:rPr lang="en-US" dirty="0" smtClean="0"/>
              <a:t>Motivation: </a:t>
            </a:r>
            <a:r>
              <a:rPr lang="en-US" dirty="0" smtClean="0"/>
              <a:t>why CLIC</a:t>
            </a:r>
            <a:r>
              <a:rPr lang="en-US" dirty="0" smtClean="0"/>
              <a:t>?</a:t>
            </a:r>
            <a:endParaRPr lang="en-US" dirty="0"/>
          </a:p>
        </p:txBody>
      </p:sp>
      <p:sp>
        <p:nvSpPr>
          <p:cNvPr id="3" name="Slide Number Placeholder 2"/>
          <p:cNvSpPr>
            <a:spLocks noGrp="1"/>
          </p:cNvSpPr>
          <p:nvPr>
            <p:ph type="sldNum" sz="quarter" idx="4"/>
          </p:nvPr>
        </p:nvSpPr>
        <p:spPr/>
        <p:txBody>
          <a:bodyPr/>
          <a:lstStyle/>
          <a:p>
            <a:fld id="{DEF62AA5-A9F9-344C-9738-C68EB5A8EDFF}" type="slidenum">
              <a:rPr lang="en-US" smtClean="0">
                <a:solidFill>
                  <a:prstClr val="white"/>
                </a:solidFill>
              </a:rPr>
              <a:pPr/>
              <a:t>2</a:t>
            </a:fld>
            <a:endParaRPr lang="en-US">
              <a:solidFill>
                <a:prstClr val="white"/>
              </a:solidFill>
            </a:endParaRPr>
          </a:p>
        </p:txBody>
      </p:sp>
      <p:sp>
        <p:nvSpPr>
          <p:cNvPr id="4" name="Date Placeholder 3"/>
          <p:cNvSpPr>
            <a:spLocks noGrp="1"/>
          </p:cNvSpPr>
          <p:nvPr>
            <p:ph type="dt" sz="half" idx="2"/>
          </p:nvPr>
        </p:nvSpPr>
        <p:spPr/>
        <p:txBody>
          <a:bodyPr/>
          <a:lstStyle/>
          <a:p>
            <a:r>
              <a:rPr lang="en-GB" smtClean="0">
                <a:solidFill>
                  <a:prstClr val="white"/>
                </a:solidFill>
                <a:latin typeface="Arial"/>
              </a:rPr>
              <a:t>21-Mar-2018</a:t>
            </a:r>
            <a:endParaRPr lang="en-US">
              <a:solidFill>
                <a:prstClr val="white"/>
              </a:solidFill>
              <a:latin typeface="Arial"/>
            </a:endParaRPr>
          </a:p>
        </p:txBody>
      </p:sp>
      <p:sp>
        <p:nvSpPr>
          <p:cNvPr id="5" name="Footer Placeholder 4"/>
          <p:cNvSpPr>
            <a:spLocks noGrp="1"/>
          </p:cNvSpPr>
          <p:nvPr>
            <p:ph type="ftr" sz="quarter" idx="3"/>
          </p:nvPr>
        </p:nvSpPr>
        <p:spPr/>
        <p:txBody>
          <a:bodyPr/>
          <a:lstStyle/>
          <a:p>
            <a:r>
              <a:rPr lang="en-US" smtClean="0">
                <a:solidFill>
                  <a:prstClr val="white"/>
                </a:solidFill>
              </a:rPr>
              <a:t>Moriond QCD 2018 / Nigel Watson</a:t>
            </a:r>
            <a:endParaRPr lang="en-US">
              <a:solidFill>
                <a:prstClr val="white"/>
              </a:solidFill>
            </a:endParaRPr>
          </a:p>
        </p:txBody>
      </p:sp>
      <p:grpSp>
        <p:nvGrpSpPr>
          <p:cNvPr id="12" name="Group 11"/>
          <p:cNvGrpSpPr/>
          <p:nvPr/>
        </p:nvGrpSpPr>
        <p:grpSpPr>
          <a:xfrm>
            <a:off x="113332" y="3095056"/>
            <a:ext cx="3429244" cy="830997"/>
            <a:chOff x="887980" y="3044741"/>
            <a:chExt cx="3756005" cy="830997"/>
          </a:xfrm>
        </p:grpSpPr>
        <p:sp>
          <p:nvSpPr>
            <p:cNvPr id="13" name="TextBox 12"/>
            <p:cNvSpPr txBox="1"/>
            <p:nvPr/>
          </p:nvSpPr>
          <p:spPr>
            <a:xfrm>
              <a:off x="887980" y="3044741"/>
              <a:ext cx="3756005" cy="830997"/>
            </a:xfrm>
            <a:prstGeom prst="rect">
              <a:avLst/>
            </a:prstGeom>
            <a:solidFill>
              <a:schemeClr val="bg1"/>
            </a:solidFill>
            <a:ln>
              <a:solidFill>
                <a:schemeClr val="tx1"/>
              </a:solidFill>
            </a:ln>
          </p:spPr>
          <p:txBody>
            <a:bodyPr wrap="square" rtlCol="0">
              <a:spAutoFit/>
            </a:bodyPr>
            <a:lstStyle/>
            <a:p>
              <a:pPr marL="0" lvl="1"/>
              <a:r>
                <a:rPr lang="en-US" sz="1600" dirty="0"/>
                <a:t>Compact Linear Collider (</a:t>
              </a:r>
              <a:r>
                <a:rPr lang="en-US" sz="1600" b="1" dirty="0">
                  <a:solidFill>
                    <a:srgbClr val="FF0000"/>
                  </a:solidFill>
                </a:rPr>
                <a:t>CLIC</a:t>
              </a:r>
              <a:r>
                <a:rPr lang="en-US" sz="1600" dirty="0" smtClean="0"/>
                <a:t>):</a:t>
              </a:r>
            </a:p>
            <a:p>
              <a:pPr marL="0" lvl="1"/>
              <a:r>
                <a:rPr lang="en-US" sz="1600" dirty="0" smtClean="0"/>
                <a:t> CERN √</a:t>
              </a:r>
              <a:r>
                <a:rPr lang="en-US" sz="1600" dirty="0"/>
                <a:t>s: </a:t>
              </a:r>
              <a:r>
                <a:rPr lang="en-US" sz="1600" dirty="0" smtClean="0"/>
                <a:t>380 GeV, 1.5 </a:t>
              </a:r>
              <a:r>
                <a:rPr lang="en-US" sz="1600" dirty="0" err="1" smtClean="0"/>
                <a:t>TeV</a:t>
              </a:r>
              <a:r>
                <a:rPr lang="en-US" sz="1600" dirty="0" smtClean="0"/>
                <a:t>, 3 </a:t>
              </a:r>
              <a:r>
                <a:rPr lang="en-US" sz="1600" dirty="0" err="1" smtClean="0"/>
                <a:t>TeV</a:t>
              </a:r>
              <a:endParaRPr lang="en-US" sz="1600" dirty="0"/>
            </a:p>
            <a:p>
              <a:pPr marL="0" lvl="1"/>
              <a:r>
                <a:rPr lang="en-US" sz="1600" dirty="0" smtClean="0"/>
                <a:t>Length: 11 km, 29 km , 50 km</a:t>
              </a:r>
              <a:endParaRPr lang="en-US" sz="1600" dirty="0"/>
            </a:p>
          </p:txBody>
        </p:sp>
        <p:sp>
          <p:nvSpPr>
            <p:cNvPr id="28" name="Rounded Rectangle 27"/>
            <p:cNvSpPr/>
            <p:nvPr/>
          </p:nvSpPr>
          <p:spPr>
            <a:xfrm>
              <a:off x="1714016" y="3323205"/>
              <a:ext cx="2821216" cy="260866"/>
            </a:xfrm>
            <a:prstGeom prst="roundRect">
              <a:avLst/>
            </a:prstGeom>
            <a:noFill/>
            <a:ln w="38100">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5563" y="5982475"/>
            <a:ext cx="4445177" cy="838994"/>
            <a:chOff x="652004" y="5780782"/>
            <a:chExt cx="3799433" cy="1077218"/>
          </a:xfrm>
        </p:grpSpPr>
        <p:sp>
          <p:nvSpPr>
            <p:cNvPr id="15" name="TextBox 14"/>
            <p:cNvSpPr txBox="1"/>
            <p:nvPr/>
          </p:nvSpPr>
          <p:spPr>
            <a:xfrm>
              <a:off x="652004" y="5780782"/>
              <a:ext cx="3799433" cy="1077218"/>
            </a:xfrm>
            <a:prstGeom prst="rect">
              <a:avLst/>
            </a:prstGeom>
            <a:solidFill>
              <a:schemeClr val="bg1"/>
            </a:solidFill>
            <a:ln>
              <a:solidFill>
                <a:schemeClr val="tx1"/>
              </a:solidFill>
            </a:ln>
          </p:spPr>
          <p:txBody>
            <a:bodyPr wrap="square" rtlCol="0">
              <a:spAutoFit/>
            </a:bodyPr>
            <a:lstStyle/>
            <a:p>
              <a:pPr marL="0" lvl="1"/>
              <a:r>
                <a:rPr lang="en-US" sz="1600" dirty="0" smtClean="0"/>
                <a:t>International Linear Collider (</a:t>
              </a:r>
              <a:r>
                <a:rPr lang="en-US" sz="1600" b="1" dirty="0" smtClean="0">
                  <a:solidFill>
                    <a:srgbClr val="FF0000"/>
                  </a:solidFill>
                </a:rPr>
                <a:t>ILC</a:t>
              </a:r>
              <a:r>
                <a:rPr lang="en-US" sz="1600" dirty="0" smtClean="0"/>
                <a:t>): </a:t>
              </a:r>
            </a:p>
            <a:p>
              <a:pPr marL="0" lvl="1"/>
              <a:r>
                <a:rPr lang="en-US" sz="1600" dirty="0" smtClean="0"/>
                <a:t>Japan (</a:t>
              </a:r>
              <a:r>
                <a:rPr lang="en-US" sz="1600" dirty="0" err="1"/>
                <a:t>Kitakami</a:t>
              </a:r>
              <a:r>
                <a:rPr lang="en-US" sz="1600" dirty="0" smtClean="0"/>
                <a:t>) √</a:t>
              </a:r>
              <a:r>
                <a:rPr lang="en-US" sz="1600" dirty="0"/>
                <a:t>s: </a:t>
              </a:r>
              <a:r>
                <a:rPr lang="en-US" sz="1600" dirty="0" smtClean="0"/>
                <a:t>250 </a:t>
              </a:r>
              <a:r>
                <a:rPr lang="en-US" sz="1600" dirty="0" smtClean="0"/>
                <a:t>(-500) GeV (+1 </a:t>
              </a:r>
              <a:r>
                <a:rPr lang="en-US" sz="1600" dirty="0" err="1" smtClean="0"/>
                <a:t>TeV</a:t>
              </a:r>
              <a:r>
                <a:rPr lang="en-US" sz="1600" dirty="0" smtClean="0"/>
                <a:t>)</a:t>
              </a:r>
              <a:endParaRPr lang="en-US" sz="1600" dirty="0"/>
            </a:p>
            <a:p>
              <a:pPr marL="0" lvl="1"/>
              <a:r>
                <a:rPr lang="en-US" sz="1600" dirty="0" smtClean="0"/>
                <a:t>Length: </a:t>
              </a:r>
              <a:r>
                <a:rPr lang="en-US" sz="1600" dirty="0" smtClean="0"/>
                <a:t>17, 31 </a:t>
              </a:r>
              <a:r>
                <a:rPr lang="en-US" sz="1600" dirty="0" smtClean="0"/>
                <a:t>km</a:t>
              </a:r>
              <a:r>
                <a:rPr lang="en-US" sz="1600" dirty="0"/>
                <a:t> </a:t>
              </a:r>
              <a:r>
                <a:rPr lang="en-US" sz="1600" dirty="0" smtClean="0"/>
                <a:t>(50 km)</a:t>
              </a:r>
              <a:endParaRPr lang="en-US" sz="1600" dirty="0"/>
            </a:p>
          </p:txBody>
        </p:sp>
        <p:sp>
          <p:nvSpPr>
            <p:cNvPr id="29" name="Rounded Rectangle 28"/>
            <p:cNvSpPr/>
            <p:nvPr/>
          </p:nvSpPr>
          <p:spPr>
            <a:xfrm>
              <a:off x="2063603" y="6129523"/>
              <a:ext cx="2232736" cy="400385"/>
            </a:xfrm>
            <a:prstGeom prst="roundRect">
              <a:avLst/>
            </a:prstGeom>
            <a:noFill/>
            <a:ln w="38100">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p:cNvGrpSpPr/>
          <p:nvPr/>
        </p:nvGrpSpPr>
        <p:grpSpPr>
          <a:xfrm>
            <a:off x="5865822" y="5983807"/>
            <a:ext cx="3237339" cy="830997"/>
            <a:chOff x="5958586" y="6010311"/>
            <a:chExt cx="3237339" cy="830997"/>
          </a:xfrm>
        </p:grpSpPr>
        <p:sp>
          <p:nvSpPr>
            <p:cNvPr id="11" name="TextBox 10"/>
            <p:cNvSpPr txBox="1"/>
            <p:nvPr/>
          </p:nvSpPr>
          <p:spPr>
            <a:xfrm>
              <a:off x="5958586" y="6010311"/>
              <a:ext cx="3237339" cy="830997"/>
            </a:xfrm>
            <a:prstGeom prst="rect">
              <a:avLst/>
            </a:prstGeom>
            <a:solidFill>
              <a:schemeClr val="bg1"/>
            </a:solidFill>
            <a:ln>
              <a:solidFill>
                <a:schemeClr val="tx1"/>
              </a:solidFill>
            </a:ln>
          </p:spPr>
          <p:txBody>
            <a:bodyPr wrap="square" rtlCol="0">
              <a:spAutoFit/>
            </a:bodyPr>
            <a:lstStyle/>
            <a:p>
              <a:pPr marL="0" lvl="1"/>
              <a:r>
                <a:rPr lang="en-US" sz="1600" dirty="0" smtClean="0"/>
                <a:t>Circular Electron Positron Collider (</a:t>
              </a:r>
              <a:r>
                <a:rPr lang="en-US" sz="1600" b="1" dirty="0" smtClean="0">
                  <a:solidFill>
                    <a:srgbClr val="FF0000"/>
                  </a:solidFill>
                </a:rPr>
                <a:t>CEPC</a:t>
              </a:r>
              <a:r>
                <a:rPr lang="en-US" sz="1600" dirty="0" smtClean="0"/>
                <a:t>): </a:t>
              </a:r>
              <a:r>
                <a:rPr lang="en-US" sz="1600" dirty="0" err="1" smtClean="0"/>
                <a:t>China√</a:t>
              </a:r>
              <a:r>
                <a:rPr lang="en-US" sz="1600" dirty="0" err="1"/>
                <a:t>s</a:t>
              </a:r>
              <a:r>
                <a:rPr lang="en-US" sz="1600" dirty="0"/>
                <a:t>: </a:t>
              </a:r>
              <a:r>
                <a:rPr lang="is-IS" sz="1600" dirty="0" smtClean="0"/>
                <a:t>90-240 </a:t>
              </a:r>
              <a:r>
                <a:rPr lang="is-IS" sz="1600" dirty="0" smtClean="0"/>
                <a:t>GeV </a:t>
              </a:r>
              <a:endParaRPr lang="en-US" sz="1600" dirty="0"/>
            </a:p>
            <a:p>
              <a:pPr marL="0" lvl="1"/>
              <a:r>
                <a:rPr lang="en-US" sz="1600" dirty="0" smtClean="0"/>
                <a:t>Length: </a:t>
              </a:r>
              <a:r>
                <a:rPr lang="en-US" sz="1600" dirty="0" smtClean="0"/>
                <a:t>100 </a:t>
              </a:r>
              <a:r>
                <a:rPr lang="en-US" sz="1600" dirty="0" smtClean="0"/>
                <a:t>km</a:t>
              </a:r>
              <a:endParaRPr lang="en-US" sz="1600" dirty="0"/>
            </a:p>
          </p:txBody>
        </p:sp>
        <p:sp>
          <p:nvSpPr>
            <p:cNvPr id="30" name="Rounded Rectangle 29"/>
            <p:cNvSpPr/>
            <p:nvPr/>
          </p:nvSpPr>
          <p:spPr>
            <a:xfrm>
              <a:off x="7384598" y="6290293"/>
              <a:ext cx="1524940" cy="287330"/>
            </a:xfrm>
            <a:prstGeom prst="roundRect">
              <a:avLst/>
            </a:prstGeom>
            <a:noFill/>
            <a:ln w="38100">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p:nvPr/>
        </p:nvGrpSpPr>
        <p:grpSpPr>
          <a:xfrm>
            <a:off x="5852762" y="3175287"/>
            <a:ext cx="3234122" cy="769765"/>
            <a:chOff x="5347170" y="3105973"/>
            <a:chExt cx="3785295" cy="769765"/>
          </a:xfrm>
        </p:grpSpPr>
        <p:sp>
          <p:nvSpPr>
            <p:cNvPr id="10" name="TextBox 9"/>
            <p:cNvSpPr txBox="1"/>
            <p:nvPr/>
          </p:nvSpPr>
          <p:spPr>
            <a:xfrm>
              <a:off x="5347170" y="3105973"/>
              <a:ext cx="3785295" cy="769765"/>
            </a:xfrm>
            <a:prstGeom prst="rect">
              <a:avLst/>
            </a:prstGeom>
            <a:solidFill>
              <a:schemeClr val="bg1"/>
            </a:solidFill>
            <a:ln>
              <a:solidFill>
                <a:schemeClr val="tx1"/>
              </a:solidFill>
            </a:ln>
          </p:spPr>
          <p:txBody>
            <a:bodyPr wrap="square" rtlCol="0">
              <a:noAutofit/>
            </a:bodyPr>
            <a:lstStyle/>
            <a:p>
              <a:pPr marL="0" lvl="1"/>
              <a:r>
                <a:rPr lang="en-US" sz="1600" dirty="0" smtClean="0"/>
                <a:t>Future Circular Collider (</a:t>
              </a:r>
              <a:r>
                <a:rPr lang="en-US" sz="1600" b="1" dirty="0" smtClean="0">
                  <a:solidFill>
                    <a:srgbClr val="FF0000"/>
                  </a:solidFill>
                </a:rPr>
                <a:t>FCC-</a:t>
              </a:r>
              <a:r>
                <a:rPr lang="en-US" sz="1600" b="1" dirty="0" err="1" smtClean="0">
                  <a:solidFill>
                    <a:srgbClr val="FF0000"/>
                  </a:solidFill>
                </a:rPr>
                <a:t>ee</a:t>
              </a:r>
              <a:r>
                <a:rPr lang="en-US" sz="1600" dirty="0" smtClean="0"/>
                <a:t>): CERN √</a:t>
              </a:r>
              <a:r>
                <a:rPr lang="en-US" sz="1600" dirty="0"/>
                <a:t>s</a:t>
              </a:r>
              <a:r>
                <a:rPr lang="en-US" sz="1600" dirty="0" smtClean="0"/>
                <a:t>: 90</a:t>
              </a:r>
              <a:r>
                <a:rPr lang="is-IS" sz="1600" dirty="0" smtClean="0"/>
                <a:t>-350 </a:t>
              </a:r>
              <a:r>
                <a:rPr lang="is-IS" sz="1600" dirty="0" smtClean="0"/>
                <a:t>GeV</a:t>
              </a:r>
              <a:endParaRPr lang="en-US" sz="1600" dirty="0"/>
            </a:p>
            <a:p>
              <a:pPr marL="0" lvl="1"/>
              <a:r>
                <a:rPr lang="en-US" sz="1600" dirty="0" smtClean="0"/>
                <a:t>Circumference</a:t>
              </a:r>
              <a:r>
                <a:rPr lang="en-US" sz="1600" dirty="0" smtClean="0"/>
                <a:t>: </a:t>
              </a:r>
              <a:r>
                <a:rPr lang="en-US" sz="1600" dirty="0" smtClean="0"/>
                <a:t>97.75 </a:t>
              </a:r>
              <a:r>
                <a:rPr lang="en-US" sz="1600" dirty="0" smtClean="0"/>
                <a:t>km</a:t>
              </a:r>
              <a:endParaRPr lang="en-US" sz="1600" dirty="0"/>
            </a:p>
          </p:txBody>
        </p:sp>
        <p:sp>
          <p:nvSpPr>
            <p:cNvPr id="31" name="Rounded Rectangle 30"/>
            <p:cNvSpPr/>
            <p:nvPr/>
          </p:nvSpPr>
          <p:spPr>
            <a:xfrm>
              <a:off x="6129812" y="3399471"/>
              <a:ext cx="1805162" cy="234684"/>
            </a:xfrm>
            <a:prstGeom prst="roundRect">
              <a:avLst/>
            </a:prstGeom>
            <a:noFill/>
            <a:ln w="38100">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18883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20</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r>
              <a:rPr lang="en-GB" dirty="0" smtClean="0"/>
              <a:t>Contact Interaction vs. </a:t>
            </a:r>
            <a:r>
              <a:rPr lang="en-GB" dirty="0" err="1" smtClean="0"/>
              <a:t>sqrt</a:t>
            </a:r>
            <a:r>
              <a:rPr lang="en-GB" dirty="0" smtClean="0"/>
              <a:t>(s)</a:t>
            </a:r>
            <a:endParaRPr lang="en-GB" dirty="0"/>
          </a:p>
        </p:txBody>
      </p:sp>
      <p:pic>
        <p:nvPicPr>
          <p:cNvPr id="7" name="Content Placeholder 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021701" y="1569720"/>
            <a:ext cx="6826899" cy="4317010"/>
          </a:xfrm>
        </p:spPr>
      </p:pic>
      <p:sp>
        <p:nvSpPr>
          <p:cNvPr id="6" name="TextBox 5"/>
          <p:cNvSpPr txBox="1"/>
          <p:nvPr/>
        </p:nvSpPr>
        <p:spPr>
          <a:xfrm>
            <a:off x="1406115" y="917219"/>
            <a:ext cx="6058069" cy="923330"/>
          </a:xfrm>
          <a:prstGeom prst="rect">
            <a:avLst/>
          </a:prstGeom>
          <a:noFill/>
        </p:spPr>
        <p:txBody>
          <a:bodyPr wrap="none" rtlCol="0">
            <a:spAutoFit/>
          </a:bodyPr>
          <a:lstStyle/>
          <a:p>
            <a:pPr algn="ctr"/>
            <a:r>
              <a:rPr lang="en-US" b="1" dirty="0"/>
              <a:t>Gauthier </a:t>
            </a:r>
            <a:r>
              <a:rPr lang="en-US" b="1" dirty="0" err="1"/>
              <a:t>Durieux</a:t>
            </a:r>
            <a:r>
              <a:rPr lang="hr-HR" b="1" dirty="0" smtClean="0"/>
              <a:t>, arXiv:1708.09849,</a:t>
            </a:r>
            <a:r>
              <a:rPr lang="is-IS" b="1" dirty="0">
                <a:hlinkClick r:id="rId4"/>
              </a:rPr>
              <a:t> PoS(DIS2017)088</a:t>
            </a:r>
            <a:endParaRPr lang="is-IS" b="1" dirty="0"/>
          </a:p>
          <a:p>
            <a:pPr algn="ctr"/>
            <a:endParaRPr lang="en-US" dirty="0"/>
          </a:p>
          <a:p>
            <a:endParaRPr lang="hr-HR" b="1" dirty="0"/>
          </a:p>
        </p:txBody>
      </p:sp>
    </p:spTree>
    <p:extLst>
      <p:ext uri="{BB962C8B-B14F-4D97-AF65-F5344CB8AC3E}">
        <p14:creationId xmlns:p14="http://schemas.microsoft.com/office/powerpoint/2010/main" val="406751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21</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endParaRPr lang="en-GB"/>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3933" y="34195"/>
            <a:ext cx="9207939" cy="6905954"/>
          </a:xfrm>
        </p:spPr>
      </p:pic>
    </p:spTree>
    <p:extLst>
      <p:ext uri="{BB962C8B-B14F-4D97-AF65-F5344CB8AC3E}">
        <p14:creationId xmlns:p14="http://schemas.microsoft.com/office/powerpoint/2010/main" val="1839160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22</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r>
              <a:rPr lang="en-GB" dirty="0" smtClean="0"/>
              <a:t>Costings</a:t>
            </a:r>
            <a:endParaRPr lang="en-GB" dirty="0"/>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8280" y="256040"/>
            <a:ext cx="9765205" cy="6900591"/>
          </a:xfrm>
        </p:spPr>
      </p:pic>
    </p:spTree>
    <p:extLst>
      <p:ext uri="{BB962C8B-B14F-4D97-AF65-F5344CB8AC3E}">
        <p14:creationId xmlns:p14="http://schemas.microsoft.com/office/powerpoint/2010/main" val="20055875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23</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r>
              <a:rPr lang="en-GB" dirty="0" smtClean="0"/>
              <a:t>Initial energy</a:t>
            </a:r>
            <a:endParaRPr lang="en-GB" dirty="0"/>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19973" y="750277"/>
            <a:ext cx="8915678" cy="4861535"/>
          </a:xfrm>
        </p:spPr>
      </p:pic>
    </p:spTree>
    <p:extLst>
      <p:ext uri="{BB962C8B-B14F-4D97-AF65-F5344CB8AC3E}">
        <p14:creationId xmlns:p14="http://schemas.microsoft.com/office/powerpoint/2010/main" val="20970171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24</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r>
              <a:rPr lang="en-GB" dirty="0" smtClean="0"/>
              <a:t>Higher energy</a:t>
            </a:r>
            <a:endParaRPr lang="en-GB" dirty="0"/>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2871" y="1007458"/>
            <a:ext cx="8915677" cy="4861535"/>
          </a:xfrm>
        </p:spPr>
      </p:pic>
    </p:spTree>
    <p:extLst>
      <p:ext uri="{BB962C8B-B14F-4D97-AF65-F5344CB8AC3E}">
        <p14:creationId xmlns:p14="http://schemas.microsoft.com/office/powerpoint/2010/main" val="18401657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25</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endParaRPr lang="en-GB"/>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684" y="-57344"/>
            <a:ext cx="4886733" cy="6915344"/>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5142" y="-108680"/>
            <a:ext cx="4846211" cy="6858000"/>
          </a:xfrm>
          <a:prstGeom prst="rect">
            <a:avLst/>
          </a:prstGeom>
        </p:spPr>
      </p:pic>
    </p:spTree>
    <p:extLst>
      <p:ext uri="{BB962C8B-B14F-4D97-AF65-F5344CB8AC3E}">
        <p14:creationId xmlns:p14="http://schemas.microsoft.com/office/powerpoint/2010/main" val="912688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prstClr val="white"/>
                </a:solidFill>
              </a:rPr>
              <a:t>Moriond QCD 2018 / Nigel Watson</a:t>
            </a:r>
            <a:endParaRPr lang="en-US" dirty="0">
              <a:solidFill>
                <a:prstClr val="white"/>
              </a:solidFill>
            </a:endParaRPr>
          </a:p>
        </p:txBody>
      </p:sp>
      <p:sp>
        <p:nvSpPr>
          <p:cNvPr id="3" name="Slide Number Placeholder 2"/>
          <p:cNvSpPr>
            <a:spLocks noGrp="1"/>
          </p:cNvSpPr>
          <p:nvPr>
            <p:ph type="sldNum" sz="quarter" idx="11"/>
          </p:nvPr>
        </p:nvSpPr>
        <p:spPr/>
        <p:txBody>
          <a:bodyPr/>
          <a:lstStyle/>
          <a:p>
            <a:fld id="{DEF62AA5-A9F9-344C-9738-C68EB5A8EDFF}" type="slidenum">
              <a:rPr lang="en-US" smtClean="0">
                <a:solidFill>
                  <a:prstClr val="white"/>
                </a:solidFill>
              </a:rPr>
              <a:pPr/>
              <a:t>26</a:t>
            </a:fld>
            <a:endParaRPr lang="en-US" dirty="0">
              <a:solidFill>
                <a:prstClr val="white"/>
              </a:solidFill>
            </a:endParaRPr>
          </a:p>
        </p:txBody>
      </p:sp>
      <p:sp>
        <p:nvSpPr>
          <p:cNvPr id="4" name="Date Placeholder 3"/>
          <p:cNvSpPr>
            <a:spLocks noGrp="1"/>
          </p:cNvSpPr>
          <p:nvPr>
            <p:ph type="dt" sz="half" idx="1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Title 4"/>
          <p:cNvSpPr>
            <a:spLocks noGrp="1"/>
          </p:cNvSpPr>
          <p:nvPr>
            <p:ph type="title"/>
          </p:nvPr>
        </p:nvSpPr>
        <p:spPr/>
        <p:txBody>
          <a:bodyPr/>
          <a:lstStyle/>
          <a:p>
            <a:endParaRPr lang="en-GB"/>
          </a:p>
        </p:txBody>
      </p:sp>
      <p:pic>
        <p:nvPicPr>
          <p:cNvPr id="7" name="Content Placeholder 6"/>
          <p:cNvPicPr>
            <a:picLocks noGrp="1" noChangeAspect="1"/>
          </p:cNvPicPr>
          <p:nvPr>
            <p:ph sz="quarter" idx="13"/>
          </p:nvPr>
        </p:nvPicPr>
        <p:blipFill>
          <a:blip r:embed="rId2"/>
          <a:stretch>
            <a:fillRect/>
          </a:stretch>
        </p:blipFill>
        <p:spPr>
          <a:xfrm>
            <a:off x="929020" y="142869"/>
            <a:ext cx="7469667" cy="6468578"/>
          </a:xfrm>
          <a:prstGeom prst="rect">
            <a:avLst/>
          </a:prstGeom>
        </p:spPr>
      </p:pic>
    </p:spTree>
    <p:extLst>
      <p:ext uri="{BB962C8B-B14F-4D97-AF65-F5344CB8AC3E}">
        <p14:creationId xmlns:p14="http://schemas.microsoft.com/office/powerpoint/2010/main" val="907759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stretch>
            <a:fillRect/>
          </a:stretch>
        </p:blipFill>
        <p:spPr>
          <a:xfrm>
            <a:off x="4847092" y="531875"/>
            <a:ext cx="3723967" cy="3431451"/>
          </a:xfrm>
          <a:prstGeom prst="rect">
            <a:avLst/>
          </a:prstGeom>
        </p:spPr>
      </p:pic>
      <p:sp>
        <p:nvSpPr>
          <p:cNvPr id="4" name="Footer Placeholder 3"/>
          <p:cNvSpPr>
            <a:spLocks noGrp="1"/>
          </p:cNvSpPr>
          <p:nvPr>
            <p:ph type="ftr" sz="quarter" idx="10"/>
          </p:nvPr>
        </p:nvSpPr>
        <p:spPr/>
        <p:txBody>
          <a:bodyPr/>
          <a:lstStyle/>
          <a:p>
            <a:r>
              <a:rPr lang="en-US" smtClean="0"/>
              <a:t>Moriond QCD 2018 / Nigel Watson</a:t>
            </a:r>
            <a:endParaRPr lang="en-US"/>
          </a:p>
        </p:txBody>
      </p:sp>
      <p:sp>
        <p:nvSpPr>
          <p:cNvPr id="5" name="Slide Number Placeholder 4"/>
          <p:cNvSpPr>
            <a:spLocks noGrp="1"/>
          </p:cNvSpPr>
          <p:nvPr>
            <p:ph type="sldNum" sz="quarter" idx="11"/>
          </p:nvPr>
        </p:nvSpPr>
        <p:spPr/>
        <p:txBody>
          <a:bodyPr/>
          <a:lstStyle/>
          <a:p>
            <a:fld id="{57C39CEA-1F7B-3444-B605-6C36DF480EDC}" type="slidenum">
              <a:rPr lang="en-US" smtClean="0"/>
              <a:t>27</a:t>
            </a:fld>
            <a:endParaRPr lang="en-US"/>
          </a:p>
        </p:txBody>
      </p:sp>
      <p:sp>
        <p:nvSpPr>
          <p:cNvPr id="14" name="Date Placeholder 13"/>
          <p:cNvSpPr>
            <a:spLocks noGrp="1"/>
          </p:cNvSpPr>
          <p:nvPr>
            <p:ph type="dt" sz="half" idx="12"/>
          </p:nvPr>
        </p:nvSpPr>
        <p:spPr>
          <a:xfrm>
            <a:off x="762" y="6539231"/>
            <a:ext cx="2057400" cy="365125"/>
          </a:xfrm>
        </p:spPr>
        <p:txBody>
          <a:bodyPr/>
          <a:lstStyle/>
          <a:p>
            <a:r>
              <a:rPr lang="en-GB" smtClean="0"/>
              <a:t>21-Mar-2018</a:t>
            </a:r>
            <a:endParaRPr lang="en-US"/>
          </a:p>
        </p:txBody>
      </p:sp>
      <p:sp>
        <p:nvSpPr>
          <p:cNvPr id="2" name="Title 1"/>
          <p:cNvSpPr>
            <a:spLocks noGrp="1"/>
          </p:cNvSpPr>
          <p:nvPr>
            <p:ph type="title"/>
          </p:nvPr>
        </p:nvSpPr>
        <p:spPr/>
        <p:txBody>
          <a:bodyPr>
            <a:normAutofit/>
          </a:bodyPr>
          <a:lstStyle/>
          <a:p>
            <a:r>
              <a:rPr lang="en-US" sz="3200" dirty="0" err="1" smtClean="0"/>
              <a:t>e</a:t>
            </a:r>
            <a:r>
              <a:rPr lang="en-US" sz="3200" baseline="30000" dirty="0" err="1" smtClean="0"/>
              <a:t>+</a:t>
            </a:r>
            <a:r>
              <a:rPr lang="en-US" sz="3200" dirty="0" err="1" smtClean="0"/>
              <a:t>e</a:t>
            </a:r>
            <a:r>
              <a:rPr lang="en-US" sz="3200" baseline="30000" dirty="0" smtClean="0"/>
              <a:t>-</a:t>
            </a:r>
            <a:r>
              <a:rPr lang="en-US" sz="3200" dirty="0" smtClean="0"/>
              <a:t> </a:t>
            </a:r>
            <a:r>
              <a:rPr lang="en-US" sz="2400" dirty="0">
                <a:sym typeface="Wingdings"/>
              </a:rPr>
              <a:t></a:t>
            </a:r>
            <a:r>
              <a:rPr lang="en-US" sz="3200" dirty="0" smtClean="0"/>
              <a:t> ZH  @ ~350 GeV</a:t>
            </a:r>
            <a:endParaRPr lang="en-US" sz="3200" dirty="0"/>
          </a:p>
        </p:txBody>
      </p:sp>
      <p:pic>
        <p:nvPicPr>
          <p:cNvPr id="8" name="Picture 7" descr="Screen Shot 2012-11-26 at 8.05.36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0148" y="764618"/>
            <a:ext cx="2475553" cy="1809994"/>
          </a:xfrm>
          <a:prstGeom prst="rect">
            <a:avLst/>
          </a:prstGeom>
          <a:ln w="38100" cmpd="sng">
            <a:solidFill>
              <a:srgbClr val="FF0000"/>
            </a:solidFill>
          </a:ln>
        </p:spPr>
      </p:pic>
      <p:sp>
        <p:nvSpPr>
          <p:cNvPr id="22" name="TextBox 21"/>
          <p:cNvSpPr txBox="1"/>
          <p:nvPr/>
        </p:nvSpPr>
        <p:spPr>
          <a:xfrm>
            <a:off x="6930741" y="4163226"/>
            <a:ext cx="2035460" cy="400110"/>
          </a:xfrm>
          <a:prstGeom prst="rect">
            <a:avLst/>
          </a:prstGeom>
          <a:noFill/>
          <a:ln w="38100">
            <a:solidFill>
              <a:srgbClr val="FF0000"/>
            </a:solidFill>
          </a:ln>
        </p:spPr>
        <p:txBody>
          <a:bodyPr wrap="square" rtlCol="0">
            <a:spAutoFit/>
          </a:bodyPr>
          <a:lstStyle>
            <a:defPPr>
              <a:defRPr lang="en-US"/>
            </a:defPPr>
            <a:lvl1pPr>
              <a:defRPr sz="2000">
                <a:solidFill>
                  <a:srgbClr val="0000FF"/>
                </a:solidFill>
              </a:defRPr>
            </a:lvl1pPr>
          </a:lstStyle>
          <a:p>
            <a:r>
              <a:rPr lang="en-US" dirty="0" err="1"/>
              <a:t>Δ</a:t>
            </a:r>
            <a:r>
              <a:rPr lang="en-US" dirty="0"/>
              <a:t>(</a:t>
            </a:r>
            <a:r>
              <a:rPr lang="en-US" dirty="0" err="1"/>
              <a:t>g</a:t>
            </a:r>
            <a:r>
              <a:rPr lang="en-US" baseline="-25000" dirty="0" err="1"/>
              <a:t>HZZ</a:t>
            </a:r>
            <a:r>
              <a:rPr lang="en-US" dirty="0"/>
              <a:t>) = ±0.8%</a:t>
            </a:r>
            <a:endParaRPr lang="en-US" dirty="0"/>
          </a:p>
        </p:txBody>
      </p:sp>
      <p:grpSp>
        <p:nvGrpSpPr>
          <p:cNvPr id="28" name="Group 27"/>
          <p:cNvGrpSpPr/>
          <p:nvPr/>
        </p:nvGrpSpPr>
        <p:grpSpPr>
          <a:xfrm>
            <a:off x="388369" y="5702606"/>
            <a:ext cx="8182690" cy="646976"/>
            <a:chOff x="386584" y="4791914"/>
            <a:chExt cx="4746944" cy="646976"/>
          </a:xfrm>
        </p:grpSpPr>
        <p:sp>
          <p:nvSpPr>
            <p:cNvPr id="15" name="TextBox 14"/>
            <p:cNvSpPr txBox="1"/>
            <p:nvPr/>
          </p:nvSpPr>
          <p:spPr>
            <a:xfrm>
              <a:off x="386584" y="4792559"/>
              <a:ext cx="4746944" cy="646331"/>
            </a:xfrm>
            <a:prstGeom prst="rect">
              <a:avLst/>
            </a:prstGeom>
            <a:noFill/>
            <a:ln w="38100">
              <a:solidFill>
                <a:srgbClr val="FF0000"/>
              </a:solidFill>
            </a:ln>
          </p:spPr>
          <p:txBody>
            <a:bodyPr wrap="square" rtlCol="0">
              <a:spAutoFit/>
            </a:bodyPr>
            <a:lstStyle>
              <a:defPPr>
                <a:defRPr lang="en-US"/>
              </a:defPPr>
            </a:lstStyle>
            <a:p>
              <a:r>
                <a:rPr lang="en-US" dirty="0"/>
                <a:t>ZH </a:t>
              </a:r>
              <a:r>
                <a:rPr lang="en-US" dirty="0">
                  <a:sym typeface="Wingdings"/>
                </a:rPr>
                <a:t></a:t>
              </a:r>
              <a:r>
                <a:rPr lang="en-US" dirty="0"/>
                <a:t> </a:t>
              </a:r>
              <a:r>
                <a:rPr lang="en-US" dirty="0" err="1"/>
                <a:t>Hqq</a:t>
              </a:r>
              <a:r>
                <a:rPr lang="en-US" dirty="0"/>
                <a:t>:  better precision at 350 GeV</a:t>
              </a:r>
              <a:r>
                <a:rPr lang="en-US" dirty="0"/>
                <a:t> </a:t>
              </a:r>
              <a:r>
                <a:rPr lang="en-US" dirty="0"/>
                <a:t>than at 250 GeV or 420 GeV</a:t>
              </a:r>
            </a:p>
            <a:p>
              <a:r>
                <a:rPr lang="en-US" dirty="0" smtClean="0"/>
                <a:t>	Trade-off </a:t>
              </a:r>
              <a:r>
                <a:rPr lang="en-US" dirty="0"/>
                <a:t>between detector resolution and physics </a:t>
              </a:r>
              <a:r>
                <a:rPr lang="en-US" dirty="0" smtClean="0"/>
                <a:t>background</a:t>
              </a:r>
              <a:endParaRPr lang="en-US" dirty="0"/>
            </a:p>
          </p:txBody>
        </p:sp>
        <p:sp>
          <p:nvSpPr>
            <p:cNvPr id="20" name="TextBox 19"/>
            <p:cNvSpPr txBox="1"/>
            <p:nvPr/>
          </p:nvSpPr>
          <p:spPr>
            <a:xfrm>
              <a:off x="783412" y="4791914"/>
              <a:ext cx="326274" cy="369332"/>
            </a:xfrm>
            <a:prstGeom prst="rect">
              <a:avLst/>
            </a:prstGeom>
            <a:noFill/>
            <a:ln w="38100">
              <a:solidFill>
                <a:srgbClr val="FF0000"/>
              </a:solidFill>
            </a:ln>
          </p:spPr>
          <p:txBody>
            <a:bodyPr wrap="square" rtlCol="0">
              <a:spAutoFit/>
            </a:bodyPr>
            <a:lstStyle>
              <a:defPPr>
                <a:defRPr lang="en-US"/>
              </a:defPPr>
            </a:lstStyle>
            <a:p>
              <a:endParaRPr lang="en-US"/>
            </a:p>
          </p:txBody>
        </p:sp>
      </p:grpSp>
      <p:sp>
        <p:nvSpPr>
          <p:cNvPr id="25" name="TextBox 24"/>
          <p:cNvSpPr txBox="1"/>
          <p:nvPr/>
        </p:nvSpPr>
        <p:spPr>
          <a:xfrm>
            <a:off x="927100" y="4279900"/>
            <a:ext cx="330200" cy="520699"/>
          </a:xfrm>
          <a:prstGeom prst="rect">
            <a:avLst/>
          </a:prstGeom>
          <a:noFill/>
          <a:ln w="38100">
            <a:solidFill>
              <a:srgbClr val="FF0000"/>
            </a:solidFill>
          </a:ln>
        </p:spPr>
        <p:txBody>
          <a:bodyPr wrap="square" rtlCol="0">
            <a:noAutofit/>
          </a:bodyPr>
          <a:lstStyle/>
          <a:p>
            <a:endParaRPr lang="en-US" sz="2400" dirty="0"/>
          </a:p>
        </p:txBody>
      </p:sp>
      <p:grpSp>
        <p:nvGrpSpPr>
          <p:cNvPr id="30" name="Group 29"/>
          <p:cNvGrpSpPr/>
          <p:nvPr/>
        </p:nvGrpSpPr>
        <p:grpSpPr>
          <a:xfrm>
            <a:off x="348151" y="4880918"/>
            <a:ext cx="8280059" cy="871923"/>
            <a:chOff x="276136" y="6022110"/>
            <a:chExt cx="6902534" cy="871923"/>
          </a:xfrm>
        </p:grpSpPr>
        <mc:AlternateContent xmlns:mc="http://schemas.openxmlformats.org/markup-compatibility/2006">
          <mc:Choice xmlns:a14="http://schemas.microsoft.com/office/drawing/2010/main" Requires="a14">
            <p:sp>
              <p:nvSpPr>
                <p:cNvPr id="10" name="TextBox 9"/>
                <p:cNvSpPr txBox="1"/>
                <p:nvPr/>
              </p:nvSpPr>
              <p:spPr>
                <a:xfrm>
                  <a:off x="276136" y="6224041"/>
                  <a:ext cx="6902534" cy="669992"/>
                </a:xfrm>
                <a:prstGeom prst="rect">
                  <a:avLst/>
                </a:prstGeom>
                <a:noFill/>
              </p:spPr>
              <p:txBody>
                <a:bodyPr wrap="square" rtlCol="0">
                  <a:spAutoFit/>
                </a:bodyPr>
                <a:lstStyle/>
                <a:p>
                  <a14:m>
                    <m:oMath xmlns:m="http://schemas.openxmlformats.org/officeDocument/2006/math">
                      <m:r>
                        <a:rPr lang="en-GB" sz="2000" b="0" i="1" dirty="0" smtClean="0">
                          <a:solidFill>
                            <a:srgbClr val="0000FF"/>
                          </a:solidFill>
                          <a:latin typeface="Cambria Math" charset="0"/>
                        </a:rPr>
                        <m:t>𝐻𝑍</m:t>
                      </m:r>
                      <m:r>
                        <a:rPr lang="is-IS" sz="2000" b="0" i="1" dirty="0" smtClean="0">
                          <a:solidFill>
                            <a:srgbClr val="0000FF"/>
                          </a:solidFill>
                          <a:latin typeface="Cambria Math" charset="0"/>
                          <a:ea typeface="Cambria Math" charset="0"/>
                          <a:cs typeface="Cambria Math" charset="0"/>
                        </a:rPr>
                        <m:t>→</m:t>
                      </m:r>
                      <m:r>
                        <a:rPr lang="en-GB" sz="2000" b="0" i="1" dirty="0" smtClean="0">
                          <a:solidFill>
                            <a:srgbClr val="0000FF"/>
                          </a:solidFill>
                          <a:latin typeface="Cambria Math" charset="0"/>
                          <a:ea typeface="Cambria Math" charset="0"/>
                          <a:cs typeface="Cambria Math" charset="0"/>
                        </a:rPr>
                        <m:t>𝐻𝑞</m:t>
                      </m:r>
                      <m:acc>
                        <m:accPr>
                          <m:chr m:val="̅"/>
                          <m:ctrlPr>
                            <a:rPr lang="en-GB" sz="2000" b="0" i="1" dirty="0" smtClean="0">
                              <a:solidFill>
                                <a:srgbClr val="0000FF"/>
                              </a:solidFill>
                              <a:latin typeface="Cambria Math" charset="0"/>
                              <a:ea typeface="Cambria Math" charset="0"/>
                              <a:cs typeface="Cambria Math" charset="0"/>
                            </a:rPr>
                          </m:ctrlPr>
                        </m:accPr>
                        <m:e>
                          <m:r>
                            <a:rPr lang="en-GB" sz="2000" b="0" i="1" dirty="0" smtClean="0">
                              <a:solidFill>
                                <a:srgbClr val="0000FF"/>
                              </a:solidFill>
                              <a:latin typeface="Cambria Math" charset="0"/>
                              <a:ea typeface="Cambria Math" charset="0"/>
                              <a:cs typeface="Cambria Math" charset="0"/>
                            </a:rPr>
                            <m:t>𝑞</m:t>
                          </m:r>
                        </m:e>
                      </m:acc>
                    </m:oMath>
                  </a14:m>
                  <a:r>
                    <a:rPr lang="en-US" dirty="0" smtClean="0">
                      <a:solidFill>
                        <a:srgbClr val="0000FF"/>
                      </a:solidFill>
                    </a:rPr>
                    <a:t>  </a:t>
                  </a:r>
                  <a:r>
                    <a:rPr lang="en-US" b="1" dirty="0" smtClean="0">
                      <a:solidFill>
                        <a:srgbClr val="0000FF"/>
                      </a:solidFill>
                    </a:rPr>
                    <a:t>access </a:t>
                  </a:r>
                  <a:r>
                    <a:rPr lang="en-US" b="1" dirty="0" smtClean="0">
                      <a:solidFill>
                        <a:srgbClr val="0000FF"/>
                      </a:solidFill>
                    </a:rPr>
                    <a:t>to invisible Higgs decay  </a:t>
                  </a:r>
                  <a:r>
                    <a:rPr lang="en-US" dirty="0" smtClean="0">
                      <a:solidFill>
                        <a:srgbClr val="FF0000"/>
                      </a:solidFill>
                    </a:rPr>
                    <a:t>BR(</a:t>
                  </a:r>
                  <a:r>
                    <a:rPr lang="en-US" dirty="0" err="1" smtClean="0">
                      <a:solidFill>
                        <a:srgbClr val="FF0000"/>
                      </a:solidFill>
                    </a:rPr>
                    <a:t>H</a:t>
                  </a:r>
                  <a:r>
                    <a:rPr lang="en-US" dirty="0" err="1" smtClean="0">
                      <a:solidFill>
                        <a:srgbClr val="FF0000"/>
                      </a:solidFill>
                      <a:sym typeface="Wingdings"/>
                    </a:rPr>
                    <a:t></a:t>
                  </a:r>
                  <a:r>
                    <a:rPr lang="en-US" dirty="0" err="1" smtClean="0">
                      <a:solidFill>
                        <a:srgbClr val="FF0000"/>
                      </a:solidFill>
                    </a:rPr>
                    <a:t>inv</a:t>
                  </a:r>
                  <a:r>
                    <a:rPr lang="en-US" dirty="0" smtClean="0">
                      <a:solidFill>
                        <a:srgbClr val="FF0000"/>
                      </a:solidFill>
                    </a:rPr>
                    <a:t>) &lt; 1% @ 90% CL</a:t>
                  </a:r>
                  <a:endParaRPr lang="en-US" dirty="0">
                    <a:solidFill>
                      <a:srgbClr val="FF0000"/>
                    </a:solidFill>
                  </a:endParaRPr>
                </a:p>
              </p:txBody>
            </p:sp>
          </mc:Choice>
          <mc:Fallback>
            <p:sp>
              <p:nvSpPr>
                <p:cNvPr id="10" name="TextBox 9"/>
                <p:cNvSpPr txBox="1">
                  <a:spLocks noRot="1" noChangeAspect="1" noMove="1" noResize="1" noEditPoints="1" noAdjustHandles="1" noChangeArrowheads="1" noChangeShapeType="1" noTextEdit="1"/>
                </p:cNvSpPr>
                <p:nvPr/>
              </p:nvSpPr>
              <p:spPr>
                <a:xfrm>
                  <a:off x="276136" y="6224041"/>
                  <a:ext cx="6902534" cy="669992"/>
                </a:xfrm>
                <a:prstGeom prst="rect">
                  <a:avLst/>
                </a:prstGeom>
                <a:blipFill rotWithShape="0">
                  <a:blip r:embed="rId5"/>
                  <a:stretch>
                    <a:fillRect t="-1818"/>
                  </a:stretch>
                </a:blipFill>
              </p:spPr>
              <p:txBody>
                <a:bodyPr/>
                <a:lstStyle/>
                <a:p>
                  <a:r>
                    <a:rPr lang="en-GB">
                      <a:noFill/>
                    </a:rPr>
                    <a:t> </a:t>
                  </a:r>
                </a:p>
              </p:txBody>
            </p:sp>
          </mc:Fallback>
        </mc:AlternateContent>
        <p:sp>
          <p:nvSpPr>
            <p:cNvPr id="26" name="TextBox 25"/>
            <p:cNvSpPr txBox="1"/>
            <p:nvPr/>
          </p:nvSpPr>
          <p:spPr>
            <a:xfrm>
              <a:off x="1201297" y="6022110"/>
              <a:ext cx="94998" cy="461665"/>
            </a:xfrm>
            <a:prstGeom prst="rect">
              <a:avLst/>
            </a:prstGeom>
            <a:noFill/>
          </p:spPr>
          <p:txBody>
            <a:bodyPr wrap="square" rtlCol="0">
              <a:spAutoFit/>
            </a:bodyPr>
            <a:lstStyle/>
            <a:p>
              <a:endParaRPr lang="en-US" sz="2400" dirty="0">
                <a:solidFill>
                  <a:srgbClr val="0000FF"/>
                </a:solidFill>
              </a:endParaRPr>
            </a:p>
          </p:txBody>
        </p:sp>
      </p:grpSp>
      <p:sp>
        <p:nvSpPr>
          <p:cNvPr id="21" name="TextBox 20"/>
          <p:cNvSpPr txBox="1"/>
          <p:nvPr/>
        </p:nvSpPr>
        <p:spPr>
          <a:xfrm>
            <a:off x="575225" y="2638112"/>
            <a:ext cx="3877985" cy="954107"/>
          </a:xfrm>
          <a:prstGeom prst="rect">
            <a:avLst/>
          </a:prstGeom>
          <a:noFill/>
          <a:ln w="19050" cmpd="sng">
            <a:noFill/>
          </a:ln>
        </p:spPr>
        <p:txBody>
          <a:bodyPr wrap="none" rtlCol="0">
            <a:spAutoFit/>
          </a:bodyPr>
          <a:lstStyle/>
          <a:p>
            <a:pPr algn="ctr"/>
            <a:r>
              <a:rPr lang="en-US" b="1" dirty="0" smtClean="0">
                <a:solidFill>
                  <a:srgbClr val="0000FF"/>
                </a:solidFill>
              </a:rPr>
              <a:t>Select via recoil </a:t>
            </a:r>
            <a:r>
              <a:rPr lang="en-US" b="1" dirty="0" smtClean="0">
                <a:solidFill>
                  <a:srgbClr val="0000FF"/>
                </a:solidFill>
              </a:rPr>
              <a:t>mass </a:t>
            </a:r>
            <a:endParaRPr lang="en-US" b="1" dirty="0" smtClean="0">
              <a:solidFill>
                <a:srgbClr val="0000FF"/>
              </a:solidFill>
            </a:endParaRPr>
          </a:p>
          <a:p>
            <a:pPr algn="ctr"/>
            <a:r>
              <a:rPr lang="en-US" b="1" dirty="0" smtClean="0">
                <a:solidFill>
                  <a:srgbClr val="FF0000"/>
                </a:solidFill>
              </a:rPr>
              <a:t>model-independent </a:t>
            </a:r>
            <a:r>
              <a:rPr lang="en-US" b="1" dirty="0" smtClean="0">
                <a:solidFill>
                  <a:srgbClr val="FF0000"/>
                </a:solidFill>
              </a:rPr>
              <a:t>measurement</a:t>
            </a:r>
          </a:p>
          <a:p>
            <a:pPr algn="ctr"/>
            <a:r>
              <a:rPr lang="en-US" sz="2000" b="1" dirty="0" err="1" smtClean="0">
                <a:solidFill>
                  <a:srgbClr val="FF0000"/>
                </a:solidFill>
              </a:rPr>
              <a:t>Δσ</a:t>
            </a:r>
            <a:r>
              <a:rPr lang="en-US" sz="2000" b="1" baseline="-25000" dirty="0" err="1" smtClean="0">
                <a:solidFill>
                  <a:srgbClr val="FF0000"/>
                </a:solidFill>
              </a:rPr>
              <a:t>HZ</a:t>
            </a:r>
            <a:r>
              <a:rPr lang="en-US" sz="2000" b="1" dirty="0" smtClean="0">
                <a:solidFill>
                  <a:srgbClr val="FF0000"/>
                </a:solidFill>
              </a:rPr>
              <a:t> ~ </a:t>
            </a:r>
            <a:r>
              <a:rPr lang="en-US" sz="2000" b="1" dirty="0" err="1" smtClean="0">
                <a:solidFill>
                  <a:srgbClr val="FF0000"/>
                </a:solidFill>
              </a:rPr>
              <a:t>g</a:t>
            </a:r>
            <a:r>
              <a:rPr lang="en-US" sz="2000" b="1" baseline="-25000" dirty="0" err="1" smtClean="0">
                <a:solidFill>
                  <a:srgbClr val="FF0000"/>
                </a:solidFill>
              </a:rPr>
              <a:t>ZHH</a:t>
            </a:r>
            <a:endParaRPr lang="en-US" sz="2000" b="1" baseline="-25000" dirty="0">
              <a:solidFill>
                <a:srgbClr val="FF0000"/>
              </a:solidFill>
            </a:endParaRPr>
          </a:p>
        </p:txBody>
      </p:sp>
      <p:grpSp>
        <p:nvGrpSpPr>
          <p:cNvPr id="18" name="Group 17"/>
          <p:cNvGrpSpPr/>
          <p:nvPr/>
        </p:nvGrpSpPr>
        <p:grpSpPr>
          <a:xfrm>
            <a:off x="388369" y="3920206"/>
            <a:ext cx="6500805" cy="923330"/>
            <a:chOff x="57066" y="3841929"/>
            <a:chExt cx="6496134" cy="923330"/>
          </a:xfrm>
        </p:grpSpPr>
        <p:sp>
          <p:nvSpPr>
            <p:cNvPr id="3" name="TextBox 2"/>
            <p:cNvSpPr txBox="1"/>
            <p:nvPr/>
          </p:nvSpPr>
          <p:spPr>
            <a:xfrm>
              <a:off x="57066" y="3841929"/>
              <a:ext cx="6496134" cy="923330"/>
            </a:xfrm>
            <a:prstGeom prst="rect">
              <a:avLst/>
            </a:prstGeom>
            <a:noFill/>
            <a:ln w="38100">
              <a:solidFill>
                <a:srgbClr val="FF0000"/>
              </a:solidFill>
            </a:ln>
          </p:spPr>
          <p:txBody>
            <a:bodyPr wrap="square" rtlCol="0">
              <a:spAutoFit/>
            </a:bodyPr>
            <a:lstStyle/>
            <a:p>
              <a:r>
                <a:rPr lang="en-US" dirty="0" smtClean="0"/>
                <a:t>Z </a:t>
              </a:r>
              <a:r>
                <a:rPr lang="en-US" dirty="0" smtClean="0">
                  <a:sym typeface="Wingdings"/>
                </a:rPr>
                <a:t> </a:t>
              </a:r>
              <a:r>
                <a:rPr lang="en-US" dirty="0" err="1" smtClean="0"/>
                <a:t>μμ</a:t>
              </a:r>
              <a:r>
                <a:rPr lang="en-US" dirty="0" smtClean="0"/>
                <a:t>	BR~3.5%	   very clean		</a:t>
              </a:r>
            </a:p>
            <a:p>
              <a:r>
                <a:rPr lang="en-US" dirty="0" smtClean="0"/>
                <a:t>Z </a:t>
              </a:r>
              <a:r>
                <a:rPr lang="en-US" dirty="0" smtClean="0">
                  <a:sym typeface="Wingdings"/>
                </a:rPr>
                <a:t></a:t>
              </a:r>
              <a:r>
                <a:rPr lang="en-US" dirty="0" smtClean="0"/>
                <a:t> </a:t>
              </a:r>
              <a:r>
                <a:rPr lang="en-US" dirty="0" err="1" smtClean="0"/>
                <a:t>ee</a:t>
              </a:r>
              <a:r>
                <a:rPr lang="en-US" dirty="0" smtClean="0"/>
                <a:t>	BR~3.5</a:t>
              </a:r>
              <a:r>
                <a:rPr lang="en-US" dirty="0" smtClean="0"/>
                <a:t>%	   very clean</a:t>
              </a:r>
            </a:p>
            <a:p>
              <a:r>
                <a:rPr lang="en-US" dirty="0" smtClean="0"/>
                <a:t>Z </a:t>
              </a:r>
              <a:r>
                <a:rPr lang="en-US" dirty="0">
                  <a:sym typeface="Wingdings"/>
                </a:rPr>
                <a:t></a:t>
              </a:r>
              <a:r>
                <a:rPr lang="en-US" dirty="0" smtClean="0"/>
                <a:t> </a:t>
              </a:r>
              <a:r>
                <a:rPr lang="en-US" dirty="0" err="1" smtClean="0"/>
                <a:t>qq</a:t>
              </a:r>
              <a:r>
                <a:rPr lang="en-US" dirty="0"/>
                <a:t>	</a:t>
              </a:r>
              <a:r>
                <a:rPr lang="en-US" dirty="0" smtClean="0"/>
                <a:t>BR~70%	   </a:t>
              </a:r>
              <a:r>
                <a:rPr lang="en-US" sz="1600" dirty="0" smtClean="0"/>
                <a:t>almost model independent</a:t>
              </a:r>
              <a:r>
                <a:rPr lang="en-US" dirty="0" smtClean="0"/>
                <a:t>			</a:t>
              </a:r>
              <a:endParaRPr lang="en-US" dirty="0"/>
            </a:p>
          </p:txBody>
        </p:sp>
        <p:sp>
          <p:nvSpPr>
            <p:cNvPr id="9" name="TextBox 8"/>
            <p:cNvSpPr txBox="1"/>
            <p:nvPr/>
          </p:nvSpPr>
          <p:spPr>
            <a:xfrm>
              <a:off x="4613882" y="3886969"/>
              <a:ext cx="1939317" cy="400110"/>
            </a:xfrm>
            <a:prstGeom prst="rect">
              <a:avLst/>
            </a:prstGeom>
            <a:noFill/>
            <a:ln w="38100">
              <a:solidFill>
                <a:srgbClr val="FF0000"/>
              </a:solidFill>
            </a:ln>
          </p:spPr>
          <p:txBody>
            <a:bodyPr wrap="square" rtlCol="0">
              <a:spAutoFit/>
            </a:bodyPr>
            <a:lstStyle/>
            <a:p>
              <a:r>
                <a:rPr lang="en-US" sz="2000" dirty="0" err="1" smtClean="0">
                  <a:solidFill>
                    <a:srgbClr val="0000FF"/>
                  </a:solidFill>
                </a:rPr>
                <a:t>Δ</a:t>
              </a:r>
              <a:r>
                <a:rPr lang="en-US" sz="2000" dirty="0" smtClean="0">
                  <a:solidFill>
                    <a:srgbClr val="0000FF"/>
                  </a:solidFill>
                </a:rPr>
                <a:t>(</a:t>
              </a:r>
              <a:r>
                <a:rPr lang="en-US" sz="2000" dirty="0" err="1" smtClean="0">
                  <a:solidFill>
                    <a:srgbClr val="0000FF"/>
                  </a:solidFill>
                </a:rPr>
                <a:t>σ</a:t>
              </a:r>
              <a:r>
                <a:rPr lang="en-US" sz="2000" baseline="-25000" dirty="0" err="1" smtClean="0">
                  <a:solidFill>
                    <a:srgbClr val="0000FF"/>
                  </a:solidFill>
                </a:rPr>
                <a:t>HZ</a:t>
              </a:r>
              <a:r>
                <a:rPr lang="en-US" sz="2000" dirty="0" smtClean="0">
                  <a:solidFill>
                    <a:srgbClr val="0000FF"/>
                  </a:solidFill>
                </a:rPr>
                <a:t>) = ±3.8%</a:t>
              </a:r>
              <a:endParaRPr lang="en-US" sz="2000" dirty="0">
                <a:solidFill>
                  <a:srgbClr val="0000FF"/>
                </a:solidFill>
              </a:endParaRPr>
            </a:p>
          </p:txBody>
        </p:sp>
        <p:sp>
          <p:nvSpPr>
            <p:cNvPr id="12" name="TextBox 11"/>
            <p:cNvSpPr txBox="1"/>
            <p:nvPr/>
          </p:nvSpPr>
          <p:spPr>
            <a:xfrm>
              <a:off x="4635880" y="4347634"/>
              <a:ext cx="1917318" cy="400110"/>
            </a:xfrm>
            <a:prstGeom prst="rect">
              <a:avLst/>
            </a:prstGeom>
            <a:noFill/>
            <a:ln w="38100">
              <a:solidFill>
                <a:srgbClr val="FF0000"/>
              </a:solidFill>
            </a:ln>
          </p:spPr>
          <p:txBody>
            <a:bodyPr wrap="square" rtlCol="0">
              <a:spAutoFit/>
            </a:bodyPr>
            <a:lstStyle/>
            <a:p>
              <a:r>
                <a:rPr lang="en-US" sz="2000" dirty="0" err="1" smtClean="0">
                  <a:solidFill>
                    <a:srgbClr val="0000FF"/>
                  </a:solidFill>
                </a:rPr>
                <a:t>Δ</a:t>
              </a:r>
              <a:r>
                <a:rPr lang="en-US" sz="2000" dirty="0" smtClean="0">
                  <a:solidFill>
                    <a:srgbClr val="0000FF"/>
                  </a:solidFill>
                </a:rPr>
                <a:t>(</a:t>
              </a:r>
              <a:r>
                <a:rPr lang="en-US" sz="2000" dirty="0" err="1" smtClean="0">
                  <a:solidFill>
                    <a:srgbClr val="0000FF"/>
                  </a:solidFill>
                </a:rPr>
                <a:t>σ</a:t>
              </a:r>
              <a:r>
                <a:rPr lang="en-US" sz="2000" baseline="-25000" dirty="0" err="1" smtClean="0">
                  <a:solidFill>
                    <a:srgbClr val="0000FF"/>
                  </a:solidFill>
                </a:rPr>
                <a:t>HZ</a:t>
              </a:r>
              <a:r>
                <a:rPr lang="en-US" sz="2000" dirty="0" smtClean="0">
                  <a:solidFill>
                    <a:srgbClr val="0000FF"/>
                  </a:solidFill>
                </a:rPr>
                <a:t>) = ±1.8%</a:t>
              </a:r>
              <a:endParaRPr lang="en-US" sz="2000" dirty="0">
                <a:solidFill>
                  <a:srgbClr val="0000FF"/>
                </a:solidFill>
              </a:endParaRPr>
            </a:p>
          </p:txBody>
        </p:sp>
        <p:sp>
          <p:nvSpPr>
            <p:cNvPr id="13" name="Right Brace 12"/>
            <p:cNvSpPr/>
            <p:nvPr/>
          </p:nvSpPr>
          <p:spPr>
            <a:xfrm>
              <a:off x="3656445" y="3975100"/>
              <a:ext cx="279400" cy="431800"/>
            </a:xfrm>
            <a:prstGeom prst="rightBrace">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33" name="TextBox 32"/>
          <p:cNvSpPr txBox="1"/>
          <p:nvPr/>
        </p:nvSpPr>
        <p:spPr>
          <a:xfrm rot="16200000">
            <a:off x="3588362" y="1738060"/>
            <a:ext cx="2744662" cy="400110"/>
          </a:xfrm>
          <a:prstGeom prst="rect">
            <a:avLst/>
          </a:prstGeom>
          <a:solidFill>
            <a:schemeClr val="bg1"/>
          </a:solidFill>
        </p:spPr>
        <p:txBody>
          <a:bodyPr wrap="none" rtlCol="0">
            <a:spAutoFit/>
          </a:bodyPr>
          <a:lstStyle/>
          <a:p>
            <a:r>
              <a:rPr lang="en-GB" sz="2000" smtClean="0"/>
              <a:t>M reconstructed </a:t>
            </a:r>
            <a:r>
              <a:rPr lang="en-GB" sz="2000" dirty="0" smtClean="0"/>
              <a:t>[GeV]</a:t>
            </a:r>
            <a:endParaRPr lang="en-GB" sz="2000" dirty="0"/>
          </a:p>
        </p:txBody>
      </p:sp>
      <p:sp>
        <p:nvSpPr>
          <p:cNvPr id="34" name="TextBox 33"/>
          <p:cNvSpPr txBox="1"/>
          <p:nvPr/>
        </p:nvSpPr>
        <p:spPr>
          <a:xfrm>
            <a:off x="7473666" y="3735845"/>
            <a:ext cx="1311578" cy="400110"/>
          </a:xfrm>
          <a:prstGeom prst="rect">
            <a:avLst/>
          </a:prstGeom>
          <a:solidFill>
            <a:schemeClr val="bg1"/>
          </a:solidFill>
        </p:spPr>
        <p:txBody>
          <a:bodyPr wrap="none" rtlCol="0">
            <a:spAutoFit/>
          </a:bodyPr>
          <a:lstStyle/>
          <a:p>
            <a:r>
              <a:rPr lang="en-GB" sz="2000" dirty="0" err="1" smtClean="0"/>
              <a:t>M</a:t>
            </a:r>
            <a:r>
              <a:rPr lang="en-GB" sz="2000" baseline="-25000" dirty="0" err="1" smtClean="0"/>
              <a:t>qq</a:t>
            </a:r>
            <a:r>
              <a:rPr lang="en-GB" sz="2000" dirty="0" smtClean="0"/>
              <a:t> </a:t>
            </a:r>
            <a:r>
              <a:rPr lang="en-GB" sz="2000" dirty="0" smtClean="0"/>
              <a:t>[GeV]</a:t>
            </a:r>
            <a:endParaRPr lang="en-GB" sz="2000" dirty="0"/>
          </a:p>
        </p:txBody>
      </p:sp>
      <p:sp>
        <p:nvSpPr>
          <p:cNvPr id="35" name="Rectangle 34"/>
          <p:cNvSpPr/>
          <p:nvPr/>
        </p:nvSpPr>
        <p:spPr>
          <a:xfrm>
            <a:off x="6040165" y="2927168"/>
            <a:ext cx="2588045" cy="369332"/>
          </a:xfrm>
          <a:prstGeom prst="rect">
            <a:avLst/>
          </a:prstGeom>
        </p:spPr>
        <p:txBody>
          <a:bodyPr wrap="square">
            <a:spAutoFit/>
          </a:bodyPr>
          <a:lstStyle/>
          <a:p>
            <a:r>
              <a:rPr lang="en-US" dirty="0">
                <a:solidFill>
                  <a:schemeClr val="bg1"/>
                </a:solidFill>
              </a:rPr>
              <a:t>[</a:t>
            </a:r>
            <a:r>
              <a:rPr lang="is-IS" dirty="0">
                <a:solidFill>
                  <a:schemeClr val="bg1"/>
                </a:solidFill>
              </a:rPr>
              <a:t>EPJ C (2017) 77:475</a:t>
            </a:r>
            <a:r>
              <a:rPr lang="is-IS" dirty="0" smtClean="0">
                <a:solidFill>
                  <a:schemeClr val="bg1"/>
                </a:solidFill>
              </a:rPr>
              <a:t>]     </a:t>
            </a:r>
            <a:endParaRPr lang="en-GB" dirty="0">
              <a:solidFill>
                <a:schemeClr val="bg1"/>
              </a:solidFill>
            </a:endParaRPr>
          </a:p>
        </p:txBody>
      </p:sp>
    </p:spTree>
    <p:extLst>
      <p:ext uri="{BB962C8B-B14F-4D97-AF65-F5344CB8AC3E}">
        <p14:creationId xmlns:p14="http://schemas.microsoft.com/office/powerpoint/2010/main" val="6874825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11"/>
          <p:cNvPicPr>
            <a:picLocks noGrp="1" noChangeAspect="1"/>
          </p:cNvPicPr>
          <p:nvPr>
            <p:ph sz="quarter" idx="16"/>
          </p:nvPr>
        </p:nvPicPr>
        <p:blipFill rotWithShape="1">
          <a:blip r:embed="rId2"/>
          <a:srcRect l="2308" t="1565" b="1726"/>
          <a:stretch/>
        </p:blipFill>
        <p:spPr>
          <a:xfrm>
            <a:off x="4661690" y="750277"/>
            <a:ext cx="4454454" cy="3900806"/>
          </a:xfrm>
          <a:prstGeom prst="rect">
            <a:avLst/>
          </a:prstGeom>
        </p:spPr>
      </p:pic>
      <p:pic>
        <p:nvPicPr>
          <p:cNvPr id="11" name="Content Placeholder 10"/>
          <p:cNvPicPr>
            <a:picLocks noGrp="1" noChangeAspect="1"/>
          </p:cNvPicPr>
          <p:nvPr>
            <p:ph sz="quarter" idx="14"/>
          </p:nvPr>
        </p:nvPicPr>
        <p:blipFill rotWithShape="1">
          <a:blip r:embed="rId3">
            <a:extLst>
              <a:ext uri="{28A0092B-C50C-407E-A947-70E740481C1C}">
                <a14:useLocalDpi xmlns:a14="http://schemas.microsoft.com/office/drawing/2010/main" val="0"/>
              </a:ext>
            </a:extLst>
          </a:blip>
          <a:srcRect t="3460" r="4154"/>
          <a:stretch/>
        </p:blipFill>
        <p:spPr>
          <a:xfrm>
            <a:off x="16002" y="750277"/>
            <a:ext cx="4676901" cy="3987973"/>
          </a:xfrm>
        </p:spPr>
      </p:pic>
      <p:sp>
        <p:nvSpPr>
          <p:cNvPr id="2" name="Slide Number Placeholder 1"/>
          <p:cNvSpPr>
            <a:spLocks noGrp="1"/>
          </p:cNvSpPr>
          <p:nvPr>
            <p:ph type="sldNum" sz="quarter" idx="4"/>
          </p:nvPr>
        </p:nvSpPr>
        <p:spPr/>
        <p:txBody>
          <a:bodyPr/>
          <a:lstStyle/>
          <a:p>
            <a:fld id="{DEF62AA5-A9F9-344C-9738-C68EB5A8EDFF}" type="slidenum">
              <a:rPr lang="en-US" smtClean="0">
                <a:solidFill>
                  <a:prstClr val="white"/>
                </a:solidFill>
              </a:rPr>
              <a:pPr/>
              <a:t>3</a:t>
            </a:fld>
            <a:endParaRPr lang="en-US" dirty="0">
              <a:solidFill>
                <a:prstClr val="white"/>
              </a:solidFill>
            </a:endParaRPr>
          </a:p>
        </p:txBody>
      </p:sp>
      <p:sp>
        <p:nvSpPr>
          <p:cNvPr id="3" name="Date Placeholder 2"/>
          <p:cNvSpPr>
            <a:spLocks noGrp="1"/>
          </p:cNvSpPr>
          <p:nvPr>
            <p:ph type="dt" sz="half" idx="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4" name="Footer Placeholder 3"/>
          <p:cNvSpPr>
            <a:spLocks noGrp="1"/>
          </p:cNvSpPr>
          <p:nvPr>
            <p:ph type="ftr" sz="quarter" idx="3"/>
          </p:nvPr>
        </p:nvSpPr>
        <p:spPr/>
        <p:txBody>
          <a:bodyPr/>
          <a:lstStyle/>
          <a:p>
            <a:r>
              <a:rPr lang="en-US" smtClean="0">
                <a:solidFill>
                  <a:prstClr val="white"/>
                </a:solidFill>
              </a:rPr>
              <a:t>Moriond QCD 2018 / Nigel Watson</a:t>
            </a:r>
            <a:endParaRPr lang="en-US" dirty="0">
              <a:solidFill>
                <a:prstClr val="white"/>
              </a:solidFill>
            </a:endParaRPr>
          </a:p>
        </p:txBody>
      </p:sp>
      <p:sp>
        <p:nvSpPr>
          <p:cNvPr id="9" name="Title 8"/>
          <p:cNvSpPr>
            <a:spLocks noGrp="1"/>
          </p:cNvSpPr>
          <p:nvPr>
            <p:ph type="title"/>
          </p:nvPr>
        </p:nvSpPr>
        <p:spPr/>
        <p:txBody>
          <a:bodyPr/>
          <a:lstStyle/>
          <a:p>
            <a:r>
              <a:rPr lang="en-GB" dirty="0" smtClean="0"/>
              <a:t>Precise top quark mass</a:t>
            </a:r>
            <a:endParaRPr lang="en-GB" dirty="0"/>
          </a:p>
        </p:txBody>
      </p:sp>
      <mc:AlternateContent xmlns:mc="http://schemas.openxmlformats.org/markup-compatibility/2006">
        <mc:Choice xmlns:a14="http://schemas.microsoft.com/office/drawing/2010/main" Requires="a14">
          <p:sp>
            <p:nvSpPr>
              <p:cNvPr id="12" name="Content Placeholder 8"/>
              <p:cNvSpPr txBox="1">
                <a:spLocks/>
              </p:cNvSpPr>
              <p:nvPr/>
            </p:nvSpPr>
            <p:spPr>
              <a:xfrm>
                <a:off x="469870" y="4581364"/>
                <a:ext cx="8646274" cy="2272220"/>
              </a:xfrm>
              <a:prstGeom prst="rect">
                <a:avLst/>
              </a:prstGeom>
            </p:spPr>
            <p:txBody>
              <a:bodyPr/>
              <a:lstStyle>
                <a:lvl1pPr marL="342900" indent="-342900" algn="l" defTabSz="685800" rtl="0" eaLnBrk="1" latinLnBrk="0" hangingPunct="1">
                  <a:lnSpc>
                    <a:spcPct val="90000"/>
                  </a:lnSpc>
                  <a:spcBef>
                    <a:spcPts val="750"/>
                  </a:spcBef>
                  <a:buFont typeface="Arial" charset="0"/>
                  <a:buChar char="•"/>
                  <a:defRPr sz="2000" i="0" kern="1200" baseline="0">
                    <a:solidFill>
                      <a:schemeClr val="tx1"/>
                    </a:solidFill>
                    <a:latin typeface="+mn-lt"/>
                    <a:ea typeface="+mn-ea"/>
                    <a:cs typeface="+mn-cs"/>
                  </a:defRPr>
                </a:lvl1pPr>
                <a:lvl2pPr marL="628650" indent="-285750" algn="l" defTabSz="685800" rtl="0" eaLnBrk="1" latinLnBrk="0" hangingPunct="1">
                  <a:lnSpc>
                    <a:spcPct val="90000"/>
                  </a:lnSpc>
                  <a:spcBef>
                    <a:spcPts val="375"/>
                  </a:spcBef>
                  <a:buClr>
                    <a:srgbClr val="00B0F0"/>
                  </a:buClr>
                  <a:buFont typeface="LucidaGrande" charset="0"/>
                  <a:buChar char="►"/>
                  <a:defRPr sz="1800" kern="1200">
                    <a:solidFill>
                      <a:schemeClr val="tx1"/>
                    </a:solidFill>
                    <a:latin typeface="+mn-lt"/>
                    <a:ea typeface="+mn-ea"/>
                    <a:cs typeface="+mn-cs"/>
                  </a:defRPr>
                </a:lvl2pPr>
                <a:lvl3pPr marL="971550" indent="-285750" algn="l" defTabSz="685800" rtl="0" eaLnBrk="1" latinLnBrk="0" hangingPunct="1">
                  <a:lnSpc>
                    <a:spcPct val="90000"/>
                  </a:lnSpc>
                  <a:spcBef>
                    <a:spcPts val="375"/>
                  </a:spcBef>
                  <a:buClr>
                    <a:schemeClr val="accent6"/>
                  </a:buClr>
                  <a:buFont typeface="Wingdings" charset="2"/>
                  <a:buChar char="§"/>
                  <a:defRPr sz="1600" kern="1200">
                    <a:solidFill>
                      <a:schemeClr val="tx1"/>
                    </a:solidFill>
                    <a:latin typeface="+mn-lt"/>
                    <a:ea typeface="+mn-ea"/>
                    <a:cs typeface="+mn-cs"/>
                  </a:defRPr>
                </a:lvl3pPr>
                <a:lvl4pPr marL="1314450" indent="-285750" algn="l" defTabSz="685800" rtl="0" eaLnBrk="1" latinLnBrk="0" hangingPunct="1">
                  <a:lnSpc>
                    <a:spcPct val="90000"/>
                  </a:lnSpc>
                  <a:spcBef>
                    <a:spcPts val="375"/>
                  </a:spcBef>
                  <a:buFont typeface="Arial" charset="0"/>
                  <a:buChar char="•"/>
                  <a:defRPr sz="1400" kern="1200">
                    <a:solidFill>
                      <a:schemeClr val="tx1"/>
                    </a:solidFill>
                    <a:latin typeface="+mn-lt"/>
                    <a:ea typeface="+mn-ea"/>
                    <a:cs typeface="+mn-cs"/>
                  </a:defRPr>
                </a:lvl4pPr>
                <a:lvl5pPr marL="1657350" indent="-285750" algn="l" defTabSz="685800" rtl="0" eaLnBrk="1" latinLnBrk="0" hangingPunct="1">
                  <a:lnSpc>
                    <a:spcPct val="90000"/>
                  </a:lnSpc>
                  <a:spcBef>
                    <a:spcPts val="375"/>
                  </a:spcBef>
                  <a:buFont typeface="Arial"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GB" dirty="0" smtClean="0"/>
                  <a:t>Strategy: </a:t>
                </a:r>
                <a:r>
                  <a:rPr lang="en-GB" u="sng" dirty="0" smtClean="0">
                    <a:solidFill>
                      <a:srgbClr val="FF0000"/>
                    </a:solidFill>
                  </a:rPr>
                  <a:t>10</a:t>
                </a:r>
                <a:r>
                  <a:rPr lang="en-US" u="sng" dirty="0">
                    <a:solidFill>
                      <a:srgbClr val="FF0000"/>
                    </a:solidFill>
                  </a:rPr>
                  <a:t> fb</a:t>
                </a:r>
                <a:r>
                  <a:rPr lang="en-US" u="sng" baseline="30000" dirty="0">
                    <a:solidFill>
                      <a:srgbClr val="FF0000"/>
                    </a:solidFill>
                  </a:rPr>
                  <a:t>-1  </a:t>
                </a:r>
                <a:r>
                  <a:rPr lang="en-US" u="sng" dirty="0">
                    <a:solidFill>
                      <a:srgbClr val="FF0000"/>
                    </a:solidFill>
                  </a:rPr>
                  <a:t>@ 10 √</a:t>
                </a:r>
                <a:r>
                  <a:rPr lang="en-US" u="sng" dirty="0" smtClean="0">
                    <a:solidFill>
                      <a:srgbClr val="FF0000"/>
                    </a:solidFill>
                  </a:rPr>
                  <a:t>s </a:t>
                </a:r>
                <a:r>
                  <a:rPr lang="en-US" dirty="0" smtClean="0">
                    <a:sym typeface="Wingdings"/>
                  </a:rPr>
                  <a:t> </a:t>
                </a:r>
                <a:r>
                  <a:rPr lang="en-US" dirty="0">
                    <a:solidFill>
                      <a:srgbClr val="FF0000"/>
                    </a:solidFill>
                    <a:sym typeface="Wingdings"/>
                  </a:rPr>
                  <a:t>50-75</a:t>
                </a:r>
                <a:r>
                  <a:rPr lang="en-US" dirty="0">
                    <a:solidFill>
                      <a:srgbClr val="FF0000"/>
                    </a:solidFill>
                  </a:rPr>
                  <a:t> MeV total (stat.+</a:t>
                </a:r>
                <a:r>
                  <a:rPr lang="en-US" dirty="0" err="1">
                    <a:solidFill>
                      <a:srgbClr val="FF0000"/>
                    </a:solidFill>
                  </a:rPr>
                  <a:t>syst</a:t>
                </a:r>
                <a:r>
                  <a:rPr lang="en-US" dirty="0">
                    <a:solidFill>
                      <a:srgbClr val="FF0000"/>
                    </a:solidFill>
                  </a:rPr>
                  <a:t>.) uncertainty</a:t>
                </a:r>
                <a:endParaRPr lang="en-US" dirty="0" smtClean="0"/>
              </a:p>
              <a:p>
                <a:pPr lvl="1"/>
                <a:r>
                  <a:rPr lang="en-US" dirty="0"/>
                  <a:t>Expected 1S mass precision ≈50 </a:t>
                </a:r>
                <a:r>
                  <a:rPr lang="en-US" dirty="0" smtClean="0"/>
                  <a:t>MeV (NNNLO </a:t>
                </a:r>
                <a:r>
                  <a:rPr lang="en-US" dirty="0"/>
                  <a:t>scale </a:t>
                </a:r>
                <a:r>
                  <a:rPr lang="en-US" dirty="0" smtClean="0"/>
                  <a:t>dominates)</a:t>
                </a:r>
                <a:endParaRPr lang="en-US" dirty="0"/>
              </a:p>
              <a:p>
                <a:pPr lvl="2"/>
                <a:r>
                  <a:rPr lang="en-US" dirty="0"/>
                  <a:t>Theoretical uncertainty ≈10 MeV, 1S </a:t>
                </a:r>
                <a:r>
                  <a:rPr lang="en-US" dirty="0">
                    <a:sym typeface="Wingdings"/>
                  </a:rPr>
                  <a:t> </a:t>
                </a:r>
                <a14:m>
                  <m:oMath xmlns:m="http://schemas.openxmlformats.org/officeDocument/2006/math">
                    <m:acc>
                      <m:accPr>
                        <m:chr m:val="̅"/>
                        <m:ctrlPr>
                          <a:rPr lang="en-US" i="1" dirty="0">
                            <a:latin typeface="Cambria Math" charset="0"/>
                          </a:rPr>
                        </m:ctrlPr>
                      </m:accPr>
                      <m:e>
                        <m:r>
                          <a:rPr lang="en-GB" i="1" dirty="0">
                            <a:latin typeface="Cambria Math" charset="0"/>
                          </a:rPr>
                          <m:t>𝑀𝑆</m:t>
                        </m:r>
                      </m:e>
                    </m:acc>
                  </m:oMath>
                </a14:m>
                <a:r>
                  <a:rPr lang="en-US" dirty="0"/>
                  <a:t> scheme </a:t>
                </a:r>
                <a:r>
                  <a:rPr lang="pt-BR" dirty="0"/>
                  <a:t>[PRL </a:t>
                </a:r>
                <a:r>
                  <a:rPr lang="pt-BR" b="1" dirty="0"/>
                  <a:t>114</a:t>
                </a:r>
                <a:r>
                  <a:rPr lang="pt-BR" dirty="0"/>
                  <a:t>, 142002 (2015)]</a:t>
                </a:r>
                <a:endParaRPr lang="en-US" dirty="0"/>
              </a:p>
              <a:p>
                <a:pPr lvl="1"/>
                <a:r>
                  <a:rPr lang="en-US" dirty="0"/>
                  <a:t>Significant improvement cf. HL-LHC </a:t>
                </a:r>
                <a:r>
                  <a:rPr lang="en-US" dirty="0" smtClean="0"/>
                  <a:t>estimates</a:t>
                </a:r>
              </a:p>
              <a:p>
                <a:r>
                  <a:rPr lang="en-US" dirty="0">
                    <a:solidFill>
                      <a:srgbClr val="FF0000"/>
                    </a:solidFill>
                  </a:rPr>
                  <a:t>t</a:t>
                </a:r>
                <a:r>
                  <a:rPr lang="en-US" dirty="0" smtClean="0">
                    <a:solidFill>
                      <a:srgbClr val="FF0000"/>
                    </a:solidFill>
                  </a:rPr>
                  <a:t> mass from cross-section outperforms “direct” kinematic measurement</a:t>
                </a:r>
              </a:p>
              <a:p>
                <a:pPr lvl="1"/>
                <a:r>
                  <a:rPr lang="en-US" dirty="0" smtClean="0"/>
                  <a:t>Compare to W mass from LEP2 (161-209 GeV)</a:t>
                </a:r>
              </a:p>
              <a:p>
                <a:pPr lvl="1"/>
                <a:endParaRPr lang="en-US" dirty="0" smtClean="0"/>
              </a:p>
            </p:txBody>
          </p:sp>
        </mc:Choice>
        <mc:Fallback>
          <p:sp>
            <p:nvSpPr>
              <p:cNvPr id="12" name="Content Placeholder 8"/>
              <p:cNvSpPr txBox="1">
                <a:spLocks noRot="1" noChangeAspect="1" noMove="1" noResize="1" noEditPoints="1" noAdjustHandles="1" noChangeArrowheads="1" noChangeShapeType="1" noTextEdit="1"/>
              </p:cNvSpPr>
              <p:nvPr/>
            </p:nvSpPr>
            <p:spPr>
              <a:xfrm>
                <a:off x="469870" y="4581364"/>
                <a:ext cx="8646274" cy="2272220"/>
              </a:xfrm>
              <a:prstGeom prst="rect">
                <a:avLst/>
              </a:prstGeom>
              <a:blipFill rotWithShape="0">
                <a:blip r:embed="rId4"/>
                <a:stretch>
                  <a:fillRect l="-635" t="-2688"/>
                </a:stretch>
              </a:blipFill>
            </p:spPr>
            <p:txBody>
              <a:bodyPr/>
              <a:lstStyle/>
              <a:p>
                <a:r>
                  <a:rPr lang="en-GB">
                    <a:noFill/>
                  </a:rPr>
                  <a:t> </a:t>
                </a:r>
              </a:p>
            </p:txBody>
          </p:sp>
        </mc:Fallback>
      </mc:AlternateContent>
      <p:sp>
        <p:nvSpPr>
          <p:cNvPr id="16" name="TextBox 15"/>
          <p:cNvSpPr txBox="1"/>
          <p:nvPr/>
        </p:nvSpPr>
        <p:spPr>
          <a:xfrm>
            <a:off x="1639946" y="2884577"/>
            <a:ext cx="1864613" cy="1200329"/>
          </a:xfrm>
          <a:prstGeom prst="rect">
            <a:avLst/>
          </a:prstGeom>
          <a:noFill/>
        </p:spPr>
        <p:txBody>
          <a:bodyPr wrap="none" rtlCol="0">
            <a:spAutoFit/>
          </a:bodyPr>
          <a:lstStyle/>
          <a:p>
            <a:r>
              <a:rPr lang="en-GB" dirty="0" smtClean="0">
                <a:solidFill>
                  <a:srgbClr val="FF0000"/>
                </a:solidFill>
              </a:rPr>
              <a:t>CLIC flexibility:</a:t>
            </a:r>
          </a:p>
          <a:p>
            <a:r>
              <a:rPr lang="en-GB" dirty="0" smtClean="0">
                <a:solidFill>
                  <a:srgbClr val="FF0000"/>
                </a:solidFill>
              </a:rPr>
              <a:t>Dedicated </a:t>
            </a:r>
            <a:r>
              <a:rPr lang="en-GB" dirty="0" smtClean="0"/>
              <a:t>beam</a:t>
            </a:r>
          </a:p>
          <a:p>
            <a:r>
              <a:rPr lang="en-GB" dirty="0" err="1"/>
              <a:t>p</a:t>
            </a:r>
            <a:r>
              <a:rPr lang="en-GB" dirty="0" err="1" smtClean="0"/>
              <a:t>arams</a:t>
            </a:r>
            <a:r>
              <a:rPr lang="en-GB" dirty="0" smtClean="0"/>
              <a:t> reduce</a:t>
            </a:r>
          </a:p>
          <a:p>
            <a:r>
              <a:rPr lang="en-GB" dirty="0" err="1" smtClean="0"/>
              <a:t>beamstrahlung</a:t>
            </a:r>
            <a:endParaRPr lang="en-GB" dirty="0"/>
          </a:p>
        </p:txBody>
      </p:sp>
      <p:sp>
        <p:nvSpPr>
          <p:cNvPr id="17" name="TextBox 16"/>
          <p:cNvSpPr txBox="1"/>
          <p:nvPr/>
        </p:nvSpPr>
        <p:spPr>
          <a:xfrm>
            <a:off x="5306328" y="1897724"/>
            <a:ext cx="2903359" cy="369332"/>
          </a:xfrm>
          <a:prstGeom prst="rect">
            <a:avLst/>
          </a:prstGeom>
          <a:noFill/>
        </p:spPr>
        <p:txBody>
          <a:bodyPr wrap="none" rtlCol="0">
            <a:spAutoFit/>
          </a:bodyPr>
          <a:lstStyle/>
          <a:p>
            <a:r>
              <a:rPr lang="en-GB" dirty="0" smtClean="0"/>
              <a:t>Nominal beam parameters</a:t>
            </a:r>
            <a:endParaRPr lang="en-GB" dirty="0"/>
          </a:p>
        </p:txBody>
      </p:sp>
      <p:sp>
        <p:nvSpPr>
          <p:cNvPr id="19" name="TextBox 18"/>
          <p:cNvSpPr txBox="1"/>
          <p:nvPr/>
        </p:nvSpPr>
        <p:spPr>
          <a:xfrm>
            <a:off x="1324442" y="629174"/>
            <a:ext cx="2723823" cy="369332"/>
          </a:xfrm>
          <a:prstGeom prst="rect">
            <a:avLst/>
          </a:prstGeom>
          <a:solidFill>
            <a:schemeClr val="bg1"/>
          </a:solidFill>
          <a:ln w="38100">
            <a:solidFill>
              <a:schemeClr val="tx1"/>
            </a:solidFill>
          </a:ln>
        </p:spPr>
        <p:txBody>
          <a:bodyPr wrap="none" rtlCol="0">
            <a:spAutoFit/>
          </a:bodyPr>
          <a:lstStyle/>
          <a:p>
            <a:r>
              <a:rPr lang="en-GB" dirty="0" err="1" smtClean="0"/>
              <a:t>CLICdp</a:t>
            </a:r>
            <a:r>
              <a:rPr lang="en-GB" dirty="0" smtClean="0"/>
              <a:t> work in progress</a:t>
            </a:r>
            <a:endParaRPr lang="en-GB" dirty="0"/>
          </a:p>
        </p:txBody>
      </p:sp>
      <p:sp>
        <p:nvSpPr>
          <p:cNvPr id="20" name="TextBox 19"/>
          <p:cNvSpPr txBox="1"/>
          <p:nvPr/>
        </p:nvSpPr>
        <p:spPr>
          <a:xfrm>
            <a:off x="5711908" y="609195"/>
            <a:ext cx="2723823" cy="369332"/>
          </a:xfrm>
          <a:prstGeom prst="rect">
            <a:avLst/>
          </a:prstGeom>
          <a:solidFill>
            <a:schemeClr val="bg1"/>
          </a:solidFill>
          <a:ln w="38100">
            <a:solidFill>
              <a:schemeClr val="tx1"/>
            </a:solidFill>
          </a:ln>
        </p:spPr>
        <p:txBody>
          <a:bodyPr wrap="none" rtlCol="0">
            <a:spAutoFit/>
          </a:bodyPr>
          <a:lstStyle/>
          <a:p>
            <a:r>
              <a:rPr lang="en-GB" dirty="0" err="1" smtClean="0"/>
              <a:t>CLICdp</a:t>
            </a:r>
            <a:r>
              <a:rPr lang="en-GB" dirty="0" smtClean="0"/>
              <a:t> work in progress</a:t>
            </a:r>
            <a:endParaRPr lang="en-GB" dirty="0"/>
          </a:p>
        </p:txBody>
      </p:sp>
    </p:spTree>
    <p:extLst>
      <p:ext uri="{BB962C8B-B14F-4D97-AF65-F5344CB8AC3E}">
        <p14:creationId xmlns:p14="http://schemas.microsoft.com/office/powerpoint/2010/main" val="1044028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6"/>
          </p:nvPr>
        </p:nvPicPr>
        <p:blipFill rotWithShape="1">
          <a:blip r:embed="rId2">
            <a:extLst>
              <a:ext uri="{28A0092B-C50C-407E-A947-70E740481C1C}">
                <a14:useLocalDpi xmlns:a14="http://schemas.microsoft.com/office/drawing/2010/main" val="0"/>
              </a:ext>
            </a:extLst>
          </a:blip>
          <a:srcRect l="2356" t="2805" r="6762" b="2371"/>
          <a:stretch/>
        </p:blipFill>
        <p:spPr>
          <a:xfrm>
            <a:off x="4664542" y="762309"/>
            <a:ext cx="4462821" cy="3941924"/>
          </a:xfrm>
        </p:spPr>
      </p:pic>
      <p:pic>
        <p:nvPicPr>
          <p:cNvPr id="11" name="Content Placeholder 10"/>
          <p:cNvPicPr>
            <a:picLocks noGrp="1" noChangeAspect="1"/>
          </p:cNvPicPr>
          <p:nvPr>
            <p:ph sz="quarter" idx="14"/>
          </p:nvPr>
        </p:nvPicPr>
        <p:blipFill rotWithShape="1">
          <a:blip r:embed="rId3">
            <a:extLst>
              <a:ext uri="{28A0092B-C50C-407E-A947-70E740481C1C}">
                <a14:useLocalDpi xmlns:a14="http://schemas.microsoft.com/office/drawing/2010/main" val="0"/>
              </a:ext>
            </a:extLst>
          </a:blip>
          <a:srcRect t="3460" r="4154"/>
          <a:stretch/>
        </p:blipFill>
        <p:spPr>
          <a:xfrm>
            <a:off x="16002" y="750277"/>
            <a:ext cx="4676901" cy="3987973"/>
          </a:xfrm>
        </p:spPr>
      </p:pic>
      <p:sp>
        <p:nvSpPr>
          <p:cNvPr id="2" name="Slide Number Placeholder 1"/>
          <p:cNvSpPr>
            <a:spLocks noGrp="1"/>
          </p:cNvSpPr>
          <p:nvPr>
            <p:ph type="sldNum" sz="quarter" idx="4"/>
          </p:nvPr>
        </p:nvSpPr>
        <p:spPr/>
        <p:txBody>
          <a:bodyPr/>
          <a:lstStyle/>
          <a:p>
            <a:fld id="{DEF62AA5-A9F9-344C-9738-C68EB5A8EDFF}" type="slidenum">
              <a:rPr lang="en-US" smtClean="0">
                <a:solidFill>
                  <a:prstClr val="white"/>
                </a:solidFill>
              </a:rPr>
              <a:pPr/>
              <a:t>4</a:t>
            </a:fld>
            <a:endParaRPr lang="en-US" dirty="0">
              <a:solidFill>
                <a:prstClr val="white"/>
              </a:solidFill>
            </a:endParaRPr>
          </a:p>
        </p:txBody>
      </p:sp>
      <p:sp>
        <p:nvSpPr>
          <p:cNvPr id="3" name="Date Placeholder 2"/>
          <p:cNvSpPr>
            <a:spLocks noGrp="1"/>
          </p:cNvSpPr>
          <p:nvPr>
            <p:ph type="dt" sz="half" idx="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4" name="Footer Placeholder 3"/>
          <p:cNvSpPr>
            <a:spLocks noGrp="1"/>
          </p:cNvSpPr>
          <p:nvPr>
            <p:ph type="ftr" sz="quarter" idx="3"/>
          </p:nvPr>
        </p:nvSpPr>
        <p:spPr/>
        <p:txBody>
          <a:bodyPr/>
          <a:lstStyle/>
          <a:p>
            <a:r>
              <a:rPr lang="en-US" smtClean="0">
                <a:solidFill>
                  <a:prstClr val="white"/>
                </a:solidFill>
              </a:rPr>
              <a:t>Moriond QCD 2018 / Nigel Watson</a:t>
            </a:r>
            <a:endParaRPr lang="en-US" dirty="0">
              <a:solidFill>
                <a:prstClr val="white"/>
              </a:solidFill>
            </a:endParaRPr>
          </a:p>
        </p:txBody>
      </p:sp>
      <p:sp>
        <p:nvSpPr>
          <p:cNvPr id="9" name="Title 8"/>
          <p:cNvSpPr>
            <a:spLocks noGrp="1"/>
          </p:cNvSpPr>
          <p:nvPr>
            <p:ph type="title"/>
          </p:nvPr>
        </p:nvSpPr>
        <p:spPr/>
        <p:txBody>
          <a:bodyPr/>
          <a:lstStyle/>
          <a:p>
            <a:r>
              <a:rPr lang="en-GB" dirty="0" smtClean="0"/>
              <a:t>Precise top quark mass</a:t>
            </a:r>
            <a:endParaRPr lang="en-GB" dirty="0"/>
          </a:p>
        </p:txBody>
      </p:sp>
      <p:sp>
        <p:nvSpPr>
          <p:cNvPr id="16" name="TextBox 15"/>
          <p:cNvSpPr txBox="1"/>
          <p:nvPr/>
        </p:nvSpPr>
        <p:spPr>
          <a:xfrm>
            <a:off x="1639946" y="2884577"/>
            <a:ext cx="1864613" cy="1200329"/>
          </a:xfrm>
          <a:prstGeom prst="rect">
            <a:avLst/>
          </a:prstGeom>
          <a:noFill/>
        </p:spPr>
        <p:txBody>
          <a:bodyPr wrap="none" rtlCol="0">
            <a:spAutoFit/>
          </a:bodyPr>
          <a:lstStyle/>
          <a:p>
            <a:r>
              <a:rPr lang="en-GB" dirty="0" smtClean="0">
                <a:solidFill>
                  <a:srgbClr val="FF0000"/>
                </a:solidFill>
              </a:rPr>
              <a:t>CLIC flexibility:</a:t>
            </a:r>
          </a:p>
          <a:p>
            <a:r>
              <a:rPr lang="en-GB" dirty="0" smtClean="0">
                <a:solidFill>
                  <a:srgbClr val="FF0000"/>
                </a:solidFill>
              </a:rPr>
              <a:t>Dedicated </a:t>
            </a:r>
            <a:r>
              <a:rPr lang="en-GB" dirty="0" smtClean="0"/>
              <a:t>beam</a:t>
            </a:r>
          </a:p>
          <a:p>
            <a:r>
              <a:rPr lang="en-GB" dirty="0" err="1"/>
              <a:t>p</a:t>
            </a:r>
            <a:r>
              <a:rPr lang="en-GB" dirty="0" err="1" smtClean="0"/>
              <a:t>arams</a:t>
            </a:r>
            <a:r>
              <a:rPr lang="en-GB" dirty="0" smtClean="0"/>
              <a:t> reduce</a:t>
            </a:r>
          </a:p>
          <a:p>
            <a:r>
              <a:rPr lang="en-GB" dirty="0" err="1" smtClean="0"/>
              <a:t>beamstrahlung</a:t>
            </a:r>
            <a:endParaRPr lang="en-GB" dirty="0"/>
          </a:p>
        </p:txBody>
      </p:sp>
      <p:sp>
        <p:nvSpPr>
          <p:cNvPr id="17" name="TextBox 16"/>
          <p:cNvSpPr txBox="1"/>
          <p:nvPr/>
        </p:nvSpPr>
        <p:spPr>
          <a:xfrm>
            <a:off x="5306328" y="1897724"/>
            <a:ext cx="2608406" cy="369332"/>
          </a:xfrm>
          <a:prstGeom prst="rect">
            <a:avLst/>
          </a:prstGeom>
          <a:noFill/>
        </p:spPr>
        <p:txBody>
          <a:bodyPr wrap="none" rtlCol="0">
            <a:spAutoFit/>
          </a:bodyPr>
          <a:lstStyle/>
          <a:p>
            <a:r>
              <a:rPr lang="en-GB" dirty="0" smtClean="0"/>
              <a:t>Low charge parameters</a:t>
            </a:r>
            <a:endParaRPr lang="en-GB" dirty="0"/>
          </a:p>
        </p:txBody>
      </p:sp>
      <p:sp>
        <p:nvSpPr>
          <p:cNvPr id="14" name="TextBox 13"/>
          <p:cNvSpPr txBox="1"/>
          <p:nvPr/>
        </p:nvSpPr>
        <p:spPr>
          <a:xfrm>
            <a:off x="1324442" y="629174"/>
            <a:ext cx="2723823" cy="369332"/>
          </a:xfrm>
          <a:prstGeom prst="rect">
            <a:avLst/>
          </a:prstGeom>
          <a:solidFill>
            <a:schemeClr val="bg1"/>
          </a:solidFill>
          <a:ln w="38100">
            <a:solidFill>
              <a:schemeClr val="tx1"/>
            </a:solidFill>
          </a:ln>
        </p:spPr>
        <p:txBody>
          <a:bodyPr wrap="none" rtlCol="0">
            <a:spAutoFit/>
          </a:bodyPr>
          <a:lstStyle/>
          <a:p>
            <a:r>
              <a:rPr lang="en-GB" dirty="0" err="1" smtClean="0"/>
              <a:t>CLICdp</a:t>
            </a:r>
            <a:r>
              <a:rPr lang="en-GB" dirty="0" smtClean="0"/>
              <a:t> work in progress</a:t>
            </a:r>
            <a:endParaRPr lang="en-GB" dirty="0"/>
          </a:p>
        </p:txBody>
      </p:sp>
      <p:sp>
        <p:nvSpPr>
          <p:cNvPr id="15" name="TextBox 14"/>
          <p:cNvSpPr txBox="1"/>
          <p:nvPr/>
        </p:nvSpPr>
        <p:spPr>
          <a:xfrm>
            <a:off x="5711908" y="609195"/>
            <a:ext cx="2723823" cy="369332"/>
          </a:xfrm>
          <a:prstGeom prst="rect">
            <a:avLst/>
          </a:prstGeom>
          <a:solidFill>
            <a:schemeClr val="bg1"/>
          </a:solidFill>
          <a:ln w="38100">
            <a:solidFill>
              <a:schemeClr val="tx1"/>
            </a:solidFill>
          </a:ln>
        </p:spPr>
        <p:txBody>
          <a:bodyPr wrap="none" rtlCol="0">
            <a:spAutoFit/>
          </a:bodyPr>
          <a:lstStyle/>
          <a:p>
            <a:r>
              <a:rPr lang="en-GB" dirty="0" err="1" smtClean="0"/>
              <a:t>CLICdp</a:t>
            </a:r>
            <a:r>
              <a:rPr lang="en-GB" dirty="0" smtClean="0"/>
              <a:t> work in progress</a:t>
            </a:r>
            <a:endParaRPr lang="en-GB" dirty="0"/>
          </a:p>
        </p:txBody>
      </p:sp>
      <mc:AlternateContent xmlns:mc="http://schemas.openxmlformats.org/markup-compatibility/2006">
        <mc:Choice xmlns:a14="http://schemas.microsoft.com/office/drawing/2010/main" Requires="a14">
          <p:sp>
            <p:nvSpPr>
              <p:cNvPr id="18" name="Content Placeholder 8"/>
              <p:cNvSpPr txBox="1">
                <a:spLocks/>
              </p:cNvSpPr>
              <p:nvPr/>
            </p:nvSpPr>
            <p:spPr>
              <a:xfrm>
                <a:off x="469870" y="4581364"/>
                <a:ext cx="8646274" cy="2272220"/>
              </a:xfrm>
              <a:prstGeom prst="rect">
                <a:avLst/>
              </a:prstGeom>
            </p:spPr>
            <p:txBody>
              <a:bodyPr/>
              <a:lstStyle>
                <a:lvl1pPr marL="342900" indent="-342900" algn="l" defTabSz="685800" rtl="0" eaLnBrk="1" latinLnBrk="0" hangingPunct="1">
                  <a:lnSpc>
                    <a:spcPct val="90000"/>
                  </a:lnSpc>
                  <a:spcBef>
                    <a:spcPts val="750"/>
                  </a:spcBef>
                  <a:buFont typeface="Arial" charset="0"/>
                  <a:buChar char="•"/>
                  <a:defRPr sz="2000" i="0" kern="1200" baseline="0">
                    <a:solidFill>
                      <a:schemeClr val="tx1"/>
                    </a:solidFill>
                    <a:latin typeface="+mn-lt"/>
                    <a:ea typeface="+mn-ea"/>
                    <a:cs typeface="+mn-cs"/>
                  </a:defRPr>
                </a:lvl1pPr>
                <a:lvl2pPr marL="628650" indent="-285750" algn="l" defTabSz="685800" rtl="0" eaLnBrk="1" latinLnBrk="0" hangingPunct="1">
                  <a:lnSpc>
                    <a:spcPct val="90000"/>
                  </a:lnSpc>
                  <a:spcBef>
                    <a:spcPts val="375"/>
                  </a:spcBef>
                  <a:buClr>
                    <a:srgbClr val="00B0F0"/>
                  </a:buClr>
                  <a:buFont typeface="LucidaGrande" charset="0"/>
                  <a:buChar char="►"/>
                  <a:defRPr sz="1800" kern="1200">
                    <a:solidFill>
                      <a:schemeClr val="tx1"/>
                    </a:solidFill>
                    <a:latin typeface="+mn-lt"/>
                    <a:ea typeface="+mn-ea"/>
                    <a:cs typeface="+mn-cs"/>
                  </a:defRPr>
                </a:lvl2pPr>
                <a:lvl3pPr marL="971550" indent="-285750" algn="l" defTabSz="685800" rtl="0" eaLnBrk="1" latinLnBrk="0" hangingPunct="1">
                  <a:lnSpc>
                    <a:spcPct val="90000"/>
                  </a:lnSpc>
                  <a:spcBef>
                    <a:spcPts val="375"/>
                  </a:spcBef>
                  <a:buClr>
                    <a:schemeClr val="accent6"/>
                  </a:buClr>
                  <a:buFont typeface="Wingdings" charset="2"/>
                  <a:buChar char="§"/>
                  <a:defRPr sz="1600" kern="1200">
                    <a:solidFill>
                      <a:schemeClr val="tx1"/>
                    </a:solidFill>
                    <a:latin typeface="+mn-lt"/>
                    <a:ea typeface="+mn-ea"/>
                    <a:cs typeface="+mn-cs"/>
                  </a:defRPr>
                </a:lvl3pPr>
                <a:lvl4pPr marL="1314450" indent="-285750" algn="l" defTabSz="685800" rtl="0" eaLnBrk="1" latinLnBrk="0" hangingPunct="1">
                  <a:lnSpc>
                    <a:spcPct val="90000"/>
                  </a:lnSpc>
                  <a:spcBef>
                    <a:spcPts val="375"/>
                  </a:spcBef>
                  <a:buFont typeface="Arial" charset="0"/>
                  <a:buChar char="•"/>
                  <a:defRPr sz="1400" kern="1200">
                    <a:solidFill>
                      <a:schemeClr val="tx1"/>
                    </a:solidFill>
                    <a:latin typeface="+mn-lt"/>
                    <a:ea typeface="+mn-ea"/>
                    <a:cs typeface="+mn-cs"/>
                  </a:defRPr>
                </a:lvl4pPr>
                <a:lvl5pPr marL="1657350" indent="-285750" algn="l" defTabSz="685800" rtl="0" eaLnBrk="1" latinLnBrk="0" hangingPunct="1">
                  <a:lnSpc>
                    <a:spcPct val="90000"/>
                  </a:lnSpc>
                  <a:spcBef>
                    <a:spcPts val="375"/>
                  </a:spcBef>
                  <a:buFont typeface="Arial"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GB" dirty="0" smtClean="0"/>
                  <a:t>Strategy: </a:t>
                </a:r>
                <a:r>
                  <a:rPr lang="en-GB" u="sng" dirty="0" smtClean="0">
                    <a:solidFill>
                      <a:srgbClr val="FF0000"/>
                    </a:solidFill>
                  </a:rPr>
                  <a:t>10</a:t>
                </a:r>
                <a:r>
                  <a:rPr lang="en-US" u="sng" dirty="0">
                    <a:solidFill>
                      <a:srgbClr val="FF0000"/>
                    </a:solidFill>
                  </a:rPr>
                  <a:t> fb</a:t>
                </a:r>
                <a:r>
                  <a:rPr lang="en-US" u="sng" baseline="30000" dirty="0">
                    <a:solidFill>
                      <a:srgbClr val="FF0000"/>
                    </a:solidFill>
                  </a:rPr>
                  <a:t>-1  </a:t>
                </a:r>
                <a:r>
                  <a:rPr lang="en-US" u="sng" dirty="0">
                    <a:solidFill>
                      <a:srgbClr val="FF0000"/>
                    </a:solidFill>
                  </a:rPr>
                  <a:t>@ 10 √</a:t>
                </a:r>
                <a:r>
                  <a:rPr lang="en-US" u="sng" dirty="0" smtClean="0">
                    <a:solidFill>
                      <a:srgbClr val="FF0000"/>
                    </a:solidFill>
                  </a:rPr>
                  <a:t>s </a:t>
                </a:r>
                <a:r>
                  <a:rPr lang="en-US" dirty="0" smtClean="0">
                    <a:sym typeface="Wingdings"/>
                  </a:rPr>
                  <a:t> </a:t>
                </a:r>
                <a:r>
                  <a:rPr lang="en-US" dirty="0">
                    <a:solidFill>
                      <a:srgbClr val="FF0000"/>
                    </a:solidFill>
                    <a:sym typeface="Wingdings"/>
                  </a:rPr>
                  <a:t>50-75</a:t>
                </a:r>
                <a:r>
                  <a:rPr lang="en-US" dirty="0">
                    <a:solidFill>
                      <a:srgbClr val="FF0000"/>
                    </a:solidFill>
                  </a:rPr>
                  <a:t> MeV total (stat.+</a:t>
                </a:r>
                <a:r>
                  <a:rPr lang="en-US" dirty="0" err="1">
                    <a:solidFill>
                      <a:srgbClr val="FF0000"/>
                    </a:solidFill>
                  </a:rPr>
                  <a:t>syst</a:t>
                </a:r>
                <a:r>
                  <a:rPr lang="en-US" dirty="0">
                    <a:solidFill>
                      <a:srgbClr val="FF0000"/>
                    </a:solidFill>
                  </a:rPr>
                  <a:t>.) uncertainty</a:t>
                </a:r>
                <a:endParaRPr lang="en-US" dirty="0" smtClean="0"/>
              </a:p>
              <a:p>
                <a:pPr lvl="1"/>
                <a:r>
                  <a:rPr lang="en-US" dirty="0"/>
                  <a:t>Expected 1S mass precision ≈50 </a:t>
                </a:r>
                <a:r>
                  <a:rPr lang="en-US" dirty="0" smtClean="0"/>
                  <a:t>MeV (NNNLO </a:t>
                </a:r>
                <a:r>
                  <a:rPr lang="en-US" dirty="0"/>
                  <a:t>scale </a:t>
                </a:r>
                <a:r>
                  <a:rPr lang="en-US" dirty="0" smtClean="0"/>
                  <a:t>dominates)</a:t>
                </a:r>
                <a:endParaRPr lang="en-US" dirty="0"/>
              </a:p>
              <a:p>
                <a:pPr lvl="2"/>
                <a:r>
                  <a:rPr lang="en-US" dirty="0"/>
                  <a:t>Theoretical uncertainty ≈10 MeV, 1S </a:t>
                </a:r>
                <a:r>
                  <a:rPr lang="en-US" dirty="0">
                    <a:sym typeface="Wingdings"/>
                  </a:rPr>
                  <a:t> </a:t>
                </a:r>
                <a14:m>
                  <m:oMath xmlns:m="http://schemas.openxmlformats.org/officeDocument/2006/math">
                    <m:acc>
                      <m:accPr>
                        <m:chr m:val="̅"/>
                        <m:ctrlPr>
                          <a:rPr lang="en-US" i="1" dirty="0">
                            <a:latin typeface="Cambria Math" charset="0"/>
                          </a:rPr>
                        </m:ctrlPr>
                      </m:accPr>
                      <m:e>
                        <m:r>
                          <a:rPr lang="en-GB" i="1" dirty="0">
                            <a:latin typeface="Cambria Math" charset="0"/>
                          </a:rPr>
                          <m:t>𝑀𝑆</m:t>
                        </m:r>
                      </m:e>
                    </m:acc>
                  </m:oMath>
                </a14:m>
                <a:r>
                  <a:rPr lang="en-US" dirty="0"/>
                  <a:t> scheme </a:t>
                </a:r>
                <a:r>
                  <a:rPr lang="pt-BR" dirty="0"/>
                  <a:t>[PRL </a:t>
                </a:r>
                <a:r>
                  <a:rPr lang="pt-BR" b="1" dirty="0"/>
                  <a:t>114</a:t>
                </a:r>
                <a:r>
                  <a:rPr lang="pt-BR" dirty="0"/>
                  <a:t>, 142002 (2015</a:t>
                </a:r>
                <a:r>
                  <a:rPr lang="pt-BR" dirty="0"/>
                  <a:t>)]</a:t>
                </a:r>
                <a:endParaRPr lang="en-US" dirty="0"/>
              </a:p>
              <a:p>
                <a:pPr lvl="1"/>
                <a:r>
                  <a:rPr lang="en-US" dirty="0"/>
                  <a:t>Significant improvement cf. HL-LHC </a:t>
                </a:r>
                <a:r>
                  <a:rPr lang="en-US" dirty="0" smtClean="0"/>
                  <a:t>estimates</a:t>
                </a:r>
              </a:p>
              <a:p>
                <a:r>
                  <a:rPr lang="en-US" dirty="0">
                    <a:solidFill>
                      <a:srgbClr val="FF0000"/>
                    </a:solidFill>
                  </a:rPr>
                  <a:t>t</a:t>
                </a:r>
                <a:r>
                  <a:rPr lang="en-US" dirty="0" smtClean="0">
                    <a:solidFill>
                      <a:srgbClr val="FF0000"/>
                    </a:solidFill>
                  </a:rPr>
                  <a:t> mass from cross-section outperforms “direct” kinematic measurement</a:t>
                </a:r>
              </a:p>
              <a:p>
                <a:pPr lvl="1"/>
                <a:r>
                  <a:rPr lang="en-US" dirty="0" smtClean="0"/>
                  <a:t>Compare to W mass from LEP2 (161-209 GeV)</a:t>
                </a:r>
              </a:p>
              <a:p>
                <a:pPr lvl="1"/>
                <a:endParaRPr lang="en-US" dirty="0" smtClean="0"/>
              </a:p>
            </p:txBody>
          </p:sp>
        </mc:Choice>
        <mc:Fallback>
          <p:sp>
            <p:nvSpPr>
              <p:cNvPr id="18" name="Content Placeholder 8"/>
              <p:cNvSpPr txBox="1">
                <a:spLocks noRot="1" noChangeAspect="1" noMove="1" noResize="1" noEditPoints="1" noAdjustHandles="1" noChangeArrowheads="1" noChangeShapeType="1" noTextEdit="1"/>
              </p:cNvSpPr>
              <p:nvPr/>
            </p:nvSpPr>
            <p:spPr>
              <a:xfrm>
                <a:off x="469870" y="4581364"/>
                <a:ext cx="8646274" cy="2272220"/>
              </a:xfrm>
              <a:prstGeom prst="rect">
                <a:avLst/>
              </a:prstGeom>
              <a:blipFill rotWithShape="0">
                <a:blip r:embed="rId4"/>
                <a:stretch>
                  <a:fillRect l="-635" t="-2688"/>
                </a:stretch>
              </a:blipFill>
            </p:spPr>
            <p:txBody>
              <a:bodyPr/>
              <a:lstStyle/>
              <a:p>
                <a:r>
                  <a:rPr lang="en-GB">
                    <a:noFill/>
                  </a:rPr>
                  <a:t> </a:t>
                </a:r>
              </a:p>
            </p:txBody>
          </p:sp>
        </mc:Fallback>
      </mc:AlternateContent>
    </p:spTree>
    <p:extLst>
      <p:ext uri="{BB962C8B-B14F-4D97-AF65-F5344CB8AC3E}">
        <p14:creationId xmlns:p14="http://schemas.microsoft.com/office/powerpoint/2010/main" val="309326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820616" y="177074"/>
                <a:ext cx="7549662" cy="750434"/>
              </a:xfrm>
            </p:spPr>
            <p:txBody>
              <a:bodyPr/>
              <a:lstStyle/>
              <a:p>
                <a14:m>
                  <m:oMath xmlns:m="http://schemas.openxmlformats.org/officeDocument/2006/math">
                    <m:r>
                      <a:rPr lang="en-GB" b="0" i="1" smtClean="0">
                        <a:solidFill>
                          <a:schemeClr val="tx1"/>
                        </a:solidFill>
                        <a:latin typeface="Cambria Math" charset="0"/>
                        <a:ea typeface="Cambria Math" charset="0"/>
                        <a:cs typeface="Cambria Math" charset="0"/>
                      </a:rPr>
                      <m:t>𝑡</m:t>
                    </m:r>
                    <m:acc>
                      <m:accPr>
                        <m:chr m:val="̅"/>
                        <m:ctrlPr>
                          <a:rPr lang="en-GB" i="1">
                            <a:solidFill>
                              <a:schemeClr val="tx1"/>
                            </a:solidFill>
                            <a:latin typeface="Cambria Math" charset="0"/>
                            <a:ea typeface="Cambria Math" charset="0"/>
                            <a:cs typeface="Cambria Math" charset="0"/>
                          </a:rPr>
                        </m:ctrlPr>
                      </m:accPr>
                      <m:e>
                        <m:r>
                          <a:rPr lang="en-GB" b="0" i="1">
                            <a:solidFill>
                              <a:schemeClr val="tx1"/>
                            </a:solidFill>
                            <a:latin typeface="Cambria Math" charset="0"/>
                            <a:ea typeface="Cambria Math" charset="0"/>
                            <a:cs typeface="Cambria Math" charset="0"/>
                          </a:rPr>
                          <m:t>𝑡</m:t>
                        </m:r>
                      </m:e>
                    </m:acc>
                  </m:oMath>
                </a14:m>
                <a:r>
                  <a:rPr lang="en-GB" dirty="0" smtClean="0"/>
                  <a:t> above threshold</a:t>
                </a:r>
                <a:endParaRPr lang="en-GB"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820616" y="177074"/>
                <a:ext cx="7549662" cy="750434"/>
              </a:xfrm>
              <a:blipFill rotWithShape="0">
                <a:blip r:embed="rId2"/>
                <a:stretch>
                  <a:fillRect t="-7317" b="-21138"/>
                </a:stretch>
              </a:blipFill>
            </p:spPr>
            <p:txBody>
              <a:bodyPr/>
              <a:lstStyle/>
              <a:p>
                <a:r>
                  <a:rPr lang="en-GB">
                    <a:noFill/>
                  </a:rPr>
                  <a:t> </a:t>
                </a:r>
              </a:p>
            </p:txBody>
          </p:sp>
        </mc:Fallback>
      </mc:AlternateContent>
      <p:sp>
        <p:nvSpPr>
          <p:cNvPr id="3" name="Slide Number Placeholder 2"/>
          <p:cNvSpPr>
            <a:spLocks noGrp="1"/>
          </p:cNvSpPr>
          <p:nvPr>
            <p:ph type="sldNum" sz="quarter" idx="4"/>
          </p:nvPr>
        </p:nvSpPr>
        <p:spPr/>
        <p:txBody>
          <a:bodyPr/>
          <a:lstStyle/>
          <a:p>
            <a:fld id="{DEF62AA5-A9F9-344C-9738-C68EB5A8EDFF}" type="slidenum">
              <a:rPr lang="en-US" smtClean="0">
                <a:solidFill>
                  <a:prstClr val="white"/>
                </a:solidFill>
              </a:rPr>
              <a:pPr/>
              <a:t>5</a:t>
            </a:fld>
            <a:endParaRPr lang="en-US" dirty="0">
              <a:solidFill>
                <a:prstClr val="white"/>
              </a:solidFill>
            </a:endParaRPr>
          </a:p>
        </p:txBody>
      </p:sp>
      <p:sp>
        <p:nvSpPr>
          <p:cNvPr id="4" name="Date Placeholder 3"/>
          <p:cNvSpPr>
            <a:spLocks noGrp="1"/>
          </p:cNvSpPr>
          <p:nvPr>
            <p:ph type="dt" sz="half" idx="2"/>
          </p:nvPr>
        </p:nvSpPr>
        <p:spPr/>
        <p:txBody>
          <a:bodyPr/>
          <a:lstStyle/>
          <a:p>
            <a:r>
              <a:rPr lang="en-GB" smtClean="0">
                <a:solidFill>
                  <a:prstClr val="white"/>
                </a:solidFill>
                <a:latin typeface="Arial"/>
              </a:rPr>
              <a:t>21-Mar-2018</a:t>
            </a:r>
            <a:endParaRPr lang="en-US" dirty="0">
              <a:solidFill>
                <a:prstClr val="white"/>
              </a:solidFill>
              <a:latin typeface="Arial"/>
            </a:endParaRPr>
          </a:p>
        </p:txBody>
      </p:sp>
      <p:sp>
        <p:nvSpPr>
          <p:cNvPr id="5" name="Footer Placeholder 4"/>
          <p:cNvSpPr>
            <a:spLocks noGrp="1"/>
          </p:cNvSpPr>
          <p:nvPr>
            <p:ph type="ftr" sz="quarter" idx="3"/>
          </p:nvPr>
        </p:nvSpPr>
        <p:spPr/>
        <p:txBody>
          <a:bodyPr/>
          <a:lstStyle/>
          <a:p>
            <a:r>
              <a:rPr lang="en-US" smtClean="0">
                <a:solidFill>
                  <a:prstClr val="white"/>
                </a:solidFill>
              </a:rPr>
              <a:t>Moriond QCD 2018 / Nigel Watson</a:t>
            </a:r>
            <a:endParaRPr lang="en-US" dirty="0">
              <a:solidFill>
                <a:prstClr val="white"/>
              </a:solidFill>
            </a:endParaRPr>
          </a:p>
        </p:txBody>
      </p:sp>
      <p:pic>
        <p:nvPicPr>
          <p:cNvPr id="11" name="Content Placeholder 10"/>
          <p:cNvPicPr>
            <a:picLocks noGrp="1" noChangeAspect="1"/>
          </p:cNvPicPr>
          <p:nvPr>
            <p:ph sz="quarter" idx="14"/>
          </p:nvPr>
        </p:nvPicPr>
        <p:blipFill rotWithShape="1">
          <a:blip r:embed="rId3">
            <a:extLst>
              <a:ext uri="{28A0092B-C50C-407E-A947-70E740481C1C}">
                <a14:useLocalDpi xmlns:a14="http://schemas.microsoft.com/office/drawing/2010/main" val="0"/>
              </a:ext>
            </a:extLst>
          </a:blip>
          <a:srcRect t="6196" r="5550" b="2694"/>
          <a:stretch/>
        </p:blipFill>
        <p:spPr>
          <a:xfrm>
            <a:off x="89607" y="814617"/>
            <a:ext cx="4224966" cy="3450187"/>
          </a:xfrm>
        </p:spPr>
      </p:pic>
      <mc:AlternateContent xmlns:mc="http://schemas.openxmlformats.org/markup-compatibility/2006">
        <mc:Choice xmlns:a14="http://schemas.microsoft.com/office/drawing/2010/main" Requires="a14">
          <p:sp>
            <p:nvSpPr>
              <p:cNvPr id="10" name="Content Placeholder 9"/>
              <p:cNvSpPr>
                <a:spLocks noGrp="1"/>
              </p:cNvSpPr>
              <p:nvPr>
                <p:ph sz="quarter" idx="16"/>
              </p:nvPr>
            </p:nvSpPr>
            <p:spPr>
              <a:xfrm>
                <a:off x="4343401" y="823875"/>
                <a:ext cx="4757886" cy="2272220"/>
              </a:xfrm>
            </p:spPr>
            <p:txBody>
              <a:bodyPr/>
              <a:lstStyle/>
              <a:p>
                <a14:m>
                  <m:oMath xmlns:m="http://schemas.openxmlformats.org/officeDocument/2006/math">
                    <m:sSup>
                      <m:sSupPr>
                        <m:ctrlPr>
                          <a:rPr lang="en-GB" b="1" i="1" u="sng" smtClean="0">
                            <a:solidFill>
                              <a:srgbClr val="FF0000"/>
                            </a:solidFill>
                            <a:latin typeface="Cambria Math" charset="0"/>
                          </a:rPr>
                        </m:ctrlPr>
                      </m:sSupPr>
                      <m:e>
                        <m:r>
                          <a:rPr lang="en-GB" b="1" i="1" u="sng">
                            <a:solidFill>
                              <a:srgbClr val="FF0000"/>
                            </a:solidFill>
                            <a:latin typeface="Cambria Math" charset="0"/>
                          </a:rPr>
                          <m:t>𝒆</m:t>
                        </m:r>
                      </m:e>
                      <m:sup>
                        <m:r>
                          <a:rPr lang="en-GB" b="1" i="1" u="sng">
                            <a:solidFill>
                              <a:srgbClr val="FF0000"/>
                            </a:solidFill>
                            <a:latin typeface="Cambria Math" charset="0"/>
                          </a:rPr>
                          <m:t>+</m:t>
                        </m:r>
                      </m:sup>
                    </m:sSup>
                    <m:sSup>
                      <m:sSupPr>
                        <m:ctrlPr>
                          <a:rPr lang="en-GB" b="1" i="1" u="sng">
                            <a:solidFill>
                              <a:srgbClr val="FF0000"/>
                            </a:solidFill>
                            <a:latin typeface="Cambria Math" charset="0"/>
                          </a:rPr>
                        </m:ctrlPr>
                      </m:sSupPr>
                      <m:e>
                        <m:r>
                          <a:rPr lang="en-GB" b="1" i="1" u="sng">
                            <a:solidFill>
                              <a:srgbClr val="FF0000"/>
                            </a:solidFill>
                            <a:latin typeface="Cambria Math" charset="0"/>
                          </a:rPr>
                          <m:t>𝒆</m:t>
                        </m:r>
                      </m:e>
                      <m:sup>
                        <m:r>
                          <a:rPr lang="en-GB" b="1" i="1" u="sng">
                            <a:solidFill>
                              <a:srgbClr val="FF0000"/>
                            </a:solidFill>
                            <a:latin typeface="Cambria Math" charset="0"/>
                          </a:rPr>
                          <m:t>−</m:t>
                        </m:r>
                      </m:sup>
                    </m:sSup>
                    <m:r>
                      <a:rPr lang="is-IS" b="1" i="1" u="sng">
                        <a:solidFill>
                          <a:srgbClr val="FF0000"/>
                        </a:solidFill>
                        <a:latin typeface="Cambria Math" charset="0"/>
                        <a:ea typeface="Cambria Math" charset="0"/>
                        <a:cs typeface="Cambria Math" charset="0"/>
                      </a:rPr>
                      <m:t>→</m:t>
                    </m:r>
                    <m:r>
                      <a:rPr lang="en-GB" b="1" i="1" u="sng">
                        <a:solidFill>
                          <a:srgbClr val="FF0000"/>
                        </a:solidFill>
                        <a:latin typeface="Cambria Math" charset="0"/>
                        <a:ea typeface="Cambria Math" charset="0"/>
                        <a:cs typeface="Cambria Math" charset="0"/>
                      </a:rPr>
                      <m:t>𝒕</m:t>
                    </m:r>
                    <m:acc>
                      <m:accPr>
                        <m:chr m:val="̅"/>
                        <m:ctrlPr>
                          <a:rPr lang="en-GB" b="1" i="1" u="sng">
                            <a:solidFill>
                              <a:srgbClr val="FF0000"/>
                            </a:solidFill>
                            <a:latin typeface="Cambria Math" charset="0"/>
                            <a:ea typeface="Cambria Math" charset="0"/>
                            <a:cs typeface="Cambria Math" charset="0"/>
                          </a:rPr>
                        </m:ctrlPr>
                      </m:accPr>
                      <m:e>
                        <m:r>
                          <a:rPr lang="en-GB" b="1" i="1" u="sng">
                            <a:solidFill>
                              <a:srgbClr val="FF0000"/>
                            </a:solidFill>
                            <a:latin typeface="Cambria Math" charset="0"/>
                            <a:ea typeface="Cambria Math" charset="0"/>
                            <a:cs typeface="Cambria Math" charset="0"/>
                          </a:rPr>
                          <m:t>𝒕</m:t>
                        </m:r>
                      </m:e>
                    </m:acc>
                  </m:oMath>
                </a14:m>
                <a:endParaRPr lang="en-US" b="1" u="sng" dirty="0" smtClean="0"/>
              </a:p>
              <a:p>
                <a:pPr lvl="1"/>
                <a:r>
                  <a:rPr lang="en-US" dirty="0" smtClean="0"/>
                  <a:t>Near max. but away from threshold</a:t>
                </a:r>
              </a:p>
              <a:p>
                <a:pPr lvl="1"/>
                <a:r>
                  <a:rPr lang="en-US" dirty="0" smtClean="0"/>
                  <a:t>500 fb</a:t>
                </a:r>
                <a:r>
                  <a:rPr lang="en-US" baseline="30000" dirty="0" smtClean="0"/>
                  <a:t>-1 </a:t>
                </a:r>
                <a:r>
                  <a:rPr lang="en-US" dirty="0" smtClean="0">
                    <a:sym typeface="Wingdings"/>
                  </a:rPr>
                  <a:t></a:t>
                </a:r>
                <a:r>
                  <a:rPr lang="en-US" baseline="30000" dirty="0" smtClean="0">
                    <a:sym typeface="Wingdings"/>
                  </a:rPr>
                  <a:t> </a:t>
                </a:r>
                <a:r>
                  <a:rPr lang="en-US" dirty="0" smtClean="0"/>
                  <a:t>350k</a:t>
                </a:r>
                <a:r>
                  <a:rPr lang="en-US" dirty="0" smtClean="0">
                    <a:solidFill>
                      <a:schemeClr val="tx1"/>
                    </a:solidFill>
                  </a:rPr>
                  <a:t> </a:t>
                </a:r>
                <a14:m>
                  <m:oMath xmlns:m="http://schemas.openxmlformats.org/officeDocument/2006/math">
                    <m:r>
                      <a:rPr lang="en-GB" b="1" i="1">
                        <a:solidFill>
                          <a:schemeClr val="tx1"/>
                        </a:solidFill>
                        <a:latin typeface="Cambria Math" charset="0"/>
                        <a:ea typeface="Cambria Math" charset="0"/>
                        <a:cs typeface="Cambria Math" charset="0"/>
                      </a:rPr>
                      <m:t>𝒕</m:t>
                    </m:r>
                    <m:acc>
                      <m:accPr>
                        <m:chr m:val="̅"/>
                        <m:ctrlPr>
                          <a:rPr lang="en-GB" b="1" i="1">
                            <a:solidFill>
                              <a:schemeClr val="tx1"/>
                            </a:solidFill>
                            <a:latin typeface="Cambria Math" charset="0"/>
                            <a:ea typeface="Cambria Math" charset="0"/>
                            <a:cs typeface="Cambria Math" charset="0"/>
                          </a:rPr>
                        </m:ctrlPr>
                      </m:accPr>
                      <m:e>
                        <m:r>
                          <a:rPr lang="en-GB" b="1" i="1">
                            <a:solidFill>
                              <a:schemeClr val="tx1"/>
                            </a:solidFill>
                            <a:latin typeface="Cambria Math" charset="0"/>
                            <a:ea typeface="Cambria Math" charset="0"/>
                            <a:cs typeface="Cambria Math" charset="0"/>
                          </a:rPr>
                          <m:t>𝒕</m:t>
                        </m:r>
                      </m:e>
                    </m:acc>
                  </m:oMath>
                </a14:m>
                <a:r>
                  <a:rPr lang="en-US" dirty="0" smtClean="0"/>
                  <a:t>, test rare decays</a:t>
                </a:r>
                <a:endParaRPr lang="en-US" dirty="0"/>
              </a:p>
              <a:p>
                <a:pPr marL="342900" lvl="1" indent="0" algn="ctr">
                  <a:buNone/>
                </a:pPr>
                <a:r>
                  <a:rPr lang="en-US" u="sng" dirty="0" smtClean="0">
                    <a:solidFill>
                      <a:srgbClr val="FF0000"/>
                    </a:solidFill>
                    <a:sym typeface="Wingdings"/>
                  </a:rPr>
                  <a:t>Rich </a:t>
                </a:r>
                <a:r>
                  <a:rPr lang="en-US" u="sng" dirty="0" err="1">
                    <a:solidFill>
                      <a:srgbClr val="FF0000"/>
                    </a:solidFill>
                    <a:sym typeface="Wingdings"/>
                  </a:rPr>
                  <a:t>programme</a:t>
                </a:r>
                <a:r>
                  <a:rPr lang="en-US" u="sng" dirty="0">
                    <a:solidFill>
                      <a:srgbClr val="FF0000"/>
                    </a:solidFill>
                    <a:sym typeface="Wingdings"/>
                  </a:rPr>
                  <a:t> even in initial energy </a:t>
                </a:r>
                <a:r>
                  <a:rPr lang="en-US" u="sng" dirty="0" smtClean="0">
                    <a:solidFill>
                      <a:srgbClr val="FF0000"/>
                    </a:solidFill>
                    <a:sym typeface="Wingdings"/>
                  </a:rPr>
                  <a:t>phase</a:t>
                </a:r>
                <a:endParaRPr lang="en-GB" b="1" i="1" u="sng" dirty="0" smtClean="0">
                  <a:solidFill>
                    <a:schemeClr val="accent6"/>
                  </a:solidFill>
                  <a:latin typeface="Cambria Math" charset="0"/>
                </a:endParaRPr>
              </a:p>
              <a:p>
                <a14:m>
                  <m:oMath xmlns:m="http://schemas.openxmlformats.org/officeDocument/2006/math">
                    <m:sSup>
                      <m:sSupPr>
                        <m:ctrlPr>
                          <a:rPr lang="en-GB" b="1" i="1" u="sng" smtClean="0">
                            <a:solidFill>
                              <a:schemeClr val="accent6"/>
                            </a:solidFill>
                            <a:latin typeface="Cambria Math" charset="0"/>
                          </a:rPr>
                        </m:ctrlPr>
                      </m:sSupPr>
                      <m:e>
                        <m:r>
                          <a:rPr lang="en-GB" b="1" i="1" u="sng">
                            <a:solidFill>
                              <a:schemeClr val="accent6"/>
                            </a:solidFill>
                            <a:latin typeface="Cambria Math" charset="0"/>
                          </a:rPr>
                          <m:t>𝒆</m:t>
                        </m:r>
                      </m:e>
                      <m:sup>
                        <m:r>
                          <a:rPr lang="en-GB" b="1" i="1" u="sng" smtClean="0">
                            <a:solidFill>
                              <a:schemeClr val="accent6"/>
                            </a:solidFill>
                            <a:latin typeface="Cambria Math" charset="0"/>
                          </a:rPr>
                          <m:t>+</m:t>
                        </m:r>
                      </m:sup>
                    </m:sSup>
                    <m:sSup>
                      <m:sSupPr>
                        <m:ctrlPr>
                          <a:rPr lang="en-GB" b="1" i="1" u="sng" smtClean="0">
                            <a:solidFill>
                              <a:schemeClr val="accent6"/>
                            </a:solidFill>
                            <a:latin typeface="Cambria Math" charset="0"/>
                          </a:rPr>
                        </m:ctrlPr>
                      </m:sSupPr>
                      <m:e>
                        <m:r>
                          <a:rPr lang="en-GB" b="1" i="1" u="sng" smtClean="0">
                            <a:solidFill>
                              <a:schemeClr val="accent6"/>
                            </a:solidFill>
                            <a:latin typeface="Cambria Math" charset="0"/>
                          </a:rPr>
                          <m:t>𝒆</m:t>
                        </m:r>
                      </m:e>
                      <m:sup>
                        <m:r>
                          <a:rPr lang="en-GB" b="1" i="1" u="sng" smtClean="0">
                            <a:solidFill>
                              <a:schemeClr val="accent6"/>
                            </a:solidFill>
                            <a:latin typeface="Cambria Math" charset="0"/>
                          </a:rPr>
                          <m:t>−</m:t>
                        </m:r>
                      </m:sup>
                    </m:sSup>
                    <m:r>
                      <a:rPr lang="is-IS" b="1" i="1" u="sng" smtClean="0">
                        <a:solidFill>
                          <a:schemeClr val="accent6"/>
                        </a:solidFill>
                        <a:latin typeface="Cambria Math" charset="0"/>
                        <a:ea typeface="Cambria Math" charset="0"/>
                        <a:cs typeface="Cambria Math" charset="0"/>
                      </a:rPr>
                      <m:t>→</m:t>
                    </m:r>
                    <m:r>
                      <a:rPr lang="en-GB" b="1" i="1" u="sng" smtClean="0">
                        <a:solidFill>
                          <a:schemeClr val="accent6"/>
                        </a:solidFill>
                        <a:latin typeface="Cambria Math" charset="0"/>
                        <a:ea typeface="Cambria Math" charset="0"/>
                        <a:cs typeface="Cambria Math" charset="0"/>
                      </a:rPr>
                      <m:t>𝒕</m:t>
                    </m:r>
                    <m:acc>
                      <m:accPr>
                        <m:chr m:val="̅"/>
                        <m:ctrlPr>
                          <a:rPr lang="en-GB" b="1" i="1" u="sng" smtClean="0">
                            <a:solidFill>
                              <a:schemeClr val="accent6"/>
                            </a:solidFill>
                            <a:latin typeface="Cambria Math" charset="0"/>
                            <a:ea typeface="Cambria Math" charset="0"/>
                            <a:cs typeface="Cambria Math" charset="0"/>
                          </a:rPr>
                        </m:ctrlPr>
                      </m:accPr>
                      <m:e>
                        <m:r>
                          <a:rPr lang="en-GB" b="1" i="1" u="sng" smtClean="0">
                            <a:solidFill>
                              <a:schemeClr val="accent6"/>
                            </a:solidFill>
                            <a:latin typeface="Cambria Math" charset="0"/>
                            <a:ea typeface="Cambria Math" charset="0"/>
                            <a:cs typeface="Cambria Math" charset="0"/>
                          </a:rPr>
                          <m:t>𝒕</m:t>
                        </m:r>
                      </m:e>
                    </m:acc>
                    <m:r>
                      <a:rPr lang="en-GB" b="1" i="1" u="sng" smtClean="0">
                        <a:solidFill>
                          <a:schemeClr val="accent6"/>
                        </a:solidFill>
                        <a:latin typeface="Cambria Math" charset="0"/>
                        <a:ea typeface="Cambria Math" charset="0"/>
                        <a:cs typeface="Cambria Math" charset="0"/>
                      </a:rPr>
                      <m:t>𝑯</m:t>
                    </m:r>
                  </m:oMath>
                </a14:m>
                <a:r>
                  <a:rPr lang="en-US" dirty="0" smtClean="0">
                    <a:sym typeface="Wingdings"/>
                  </a:rPr>
                  <a:t>	peaks ~ 800 GeV</a:t>
                </a:r>
              </a:p>
              <a:p>
                <a:pPr lvl="1"/>
                <a:r>
                  <a:rPr lang="en-US" dirty="0" smtClean="0">
                    <a:sym typeface="Wingdings"/>
                  </a:rPr>
                  <a:t>Only CLIC (ILC </a:t>
                </a:r>
                <a:r>
                  <a:rPr lang="en-US" i="1" dirty="0" smtClean="0">
                    <a:sym typeface="Wingdings"/>
                  </a:rPr>
                  <a:t>just</a:t>
                </a:r>
                <a:r>
                  <a:rPr lang="en-US" dirty="0" smtClean="0">
                    <a:sym typeface="Wingdings"/>
                  </a:rPr>
                  <a:t> in 500 GeV option)</a:t>
                </a:r>
                <a:endParaRPr lang="en-US" u="sng" dirty="0" smtClean="0">
                  <a:sym typeface="Wingdings"/>
                </a:endParaRPr>
              </a:p>
              <a:p>
                <a14:m>
                  <m:oMath xmlns:m="http://schemas.openxmlformats.org/officeDocument/2006/math">
                    <m:sSup>
                      <m:sSupPr>
                        <m:ctrlPr>
                          <a:rPr lang="en-GB" b="1" i="1" u="sng">
                            <a:latin typeface="Cambria Math" charset="0"/>
                          </a:rPr>
                        </m:ctrlPr>
                      </m:sSupPr>
                      <m:e>
                        <m:r>
                          <a:rPr lang="en-GB" b="1" i="1" u="sng">
                            <a:latin typeface="Cambria Math" charset="0"/>
                          </a:rPr>
                          <m:t>𝒆</m:t>
                        </m:r>
                      </m:e>
                      <m:sup>
                        <m:r>
                          <a:rPr lang="en-GB" b="1" i="1" u="sng">
                            <a:latin typeface="Cambria Math" charset="0"/>
                          </a:rPr>
                          <m:t>+</m:t>
                        </m:r>
                      </m:sup>
                    </m:sSup>
                    <m:sSup>
                      <m:sSupPr>
                        <m:ctrlPr>
                          <a:rPr lang="en-GB" b="1" i="1" u="sng">
                            <a:latin typeface="Cambria Math" charset="0"/>
                          </a:rPr>
                        </m:ctrlPr>
                      </m:sSupPr>
                      <m:e>
                        <m:r>
                          <a:rPr lang="en-GB" b="1" i="1" u="sng">
                            <a:latin typeface="Cambria Math" charset="0"/>
                          </a:rPr>
                          <m:t>𝒆</m:t>
                        </m:r>
                      </m:e>
                      <m:sup>
                        <m:r>
                          <a:rPr lang="en-GB" b="1" i="1" u="sng">
                            <a:latin typeface="Cambria Math" charset="0"/>
                          </a:rPr>
                          <m:t>−</m:t>
                        </m:r>
                      </m:sup>
                    </m:sSup>
                    <m:r>
                      <a:rPr lang="is-IS" b="1" i="1" u="sng">
                        <a:latin typeface="Cambria Math" charset="0"/>
                        <a:ea typeface="Cambria Math" charset="0"/>
                        <a:cs typeface="Cambria Math" charset="0"/>
                      </a:rPr>
                      <m:t>→</m:t>
                    </m:r>
                    <m:r>
                      <a:rPr lang="en-GB" b="1" i="1" u="sng">
                        <a:latin typeface="Cambria Math" charset="0"/>
                        <a:ea typeface="Cambria Math" charset="0"/>
                        <a:cs typeface="Cambria Math" charset="0"/>
                      </a:rPr>
                      <m:t>𝒕</m:t>
                    </m:r>
                    <m:acc>
                      <m:accPr>
                        <m:chr m:val="̅"/>
                        <m:ctrlPr>
                          <a:rPr lang="en-GB" b="1" i="1" u="sng">
                            <a:latin typeface="Cambria Math" charset="0"/>
                            <a:ea typeface="Cambria Math" charset="0"/>
                            <a:cs typeface="Cambria Math" charset="0"/>
                          </a:rPr>
                        </m:ctrlPr>
                      </m:accPr>
                      <m:e>
                        <m:r>
                          <a:rPr lang="en-GB" b="1" i="1" u="sng">
                            <a:latin typeface="Cambria Math" charset="0"/>
                            <a:ea typeface="Cambria Math" charset="0"/>
                            <a:cs typeface="Cambria Math" charset="0"/>
                          </a:rPr>
                          <m:t>𝒕</m:t>
                        </m:r>
                      </m:e>
                    </m:acc>
                    <m:r>
                      <a:rPr lang="en-GB" b="1" i="1" u="sng" smtClean="0">
                        <a:latin typeface="Cambria Math" charset="0"/>
                        <a:ea typeface="Cambria Math" charset="0"/>
                        <a:cs typeface="Cambria Math" charset="0"/>
                      </a:rPr>
                      <m:t>𝝂</m:t>
                    </m:r>
                    <m:acc>
                      <m:accPr>
                        <m:chr m:val="̅"/>
                        <m:ctrlPr>
                          <a:rPr lang="en-GB" b="1" i="1" u="sng" smtClean="0">
                            <a:latin typeface="Cambria Math" charset="0"/>
                            <a:ea typeface="Cambria Math" charset="0"/>
                            <a:cs typeface="Cambria Math" charset="0"/>
                          </a:rPr>
                        </m:ctrlPr>
                      </m:accPr>
                      <m:e>
                        <m:r>
                          <a:rPr lang="en-GB" b="1" i="1" u="sng">
                            <a:latin typeface="Cambria Math" charset="0"/>
                            <a:ea typeface="Cambria Math" charset="0"/>
                            <a:cs typeface="Cambria Math" charset="0"/>
                          </a:rPr>
                          <m:t>𝝂</m:t>
                        </m:r>
                      </m:e>
                    </m:acc>
                  </m:oMath>
                </a14:m>
                <a:r>
                  <a:rPr lang="en-US" dirty="0" smtClean="0">
                    <a:sym typeface="Wingdings"/>
                  </a:rPr>
                  <a:t>	VBF</a:t>
                </a:r>
              </a:p>
              <a:p>
                <a:pPr lvl="1"/>
                <a:r>
                  <a:rPr lang="en-US" dirty="0" smtClean="0">
                    <a:sym typeface="Wingdings"/>
                  </a:rPr>
                  <a:t>The higher the </a:t>
                </a:r>
                <a14:m>
                  <m:oMath xmlns:m="http://schemas.openxmlformats.org/officeDocument/2006/math">
                    <m:rad>
                      <m:radPr>
                        <m:degHide m:val="on"/>
                        <m:ctrlPr>
                          <a:rPr lang="en-US" i="1" smtClean="0">
                            <a:latin typeface="Cambria Math" charset="0"/>
                            <a:sym typeface="Wingdings"/>
                          </a:rPr>
                        </m:ctrlPr>
                      </m:radPr>
                      <m:deg/>
                      <m:e>
                        <m:r>
                          <a:rPr lang="en-GB" b="0" i="1" smtClean="0">
                            <a:latin typeface="Cambria Math" charset="0"/>
                            <a:sym typeface="Wingdings"/>
                          </a:rPr>
                          <m:t>𝑠</m:t>
                        </m:r>
                      </m:e>
                    </m:rad>
                  </m:oMath>
                </a14:m>
                <a:r>
                  <a:rPr lang="en-US" dirty="0" smtClean="0">
                    <a:sym typeface="Wingdings"/>
                  </a:rPr>
                  <a:t> the better</a:t>
                </a:r>
              </a:p>
              <a:p>
                <a:endParaRPr lang="en-GB" dirty="0"/>
              </a:p>
              <a:p>
                <a:endParaRPr lang="en-GB" dirty="0"/>
              </a:p>
            </p:txBody>
          </p:sp>
        </mc:Choice>
        <mc:Fallback>
          <p:sp>
            <p:nvSpPr>
              <p:cNvPr id="10" name="Content Placeholder 9"/>
              <p:cNvSpPr>
                <a:spLocks noGrp="1" noRot="1" noChangeAspect="1" noMove="1" noResize="1" noEditPoints="1" noAdjustHandles="1" noChangeArrowheads="1" noChangeShapeType="1" noTextEdit="1"/>
              </p:cNvSpPr>
              <p:nvPr>
                <p:ph sz="quarter" idx="16"/>
              </p:nvPr>
            </p:nvSpPr>
            <p:spPr>
              <a:xfrm>
                <a:off x="4343401" y="823875"/>
                <a:ext cx="4757886" cy="2272220"/>
              </a:xfrm>
              <a:blipFill rotWithShape="0">
                <a:blip r:embed="rId4"/>
                <a:stretch>
                  <a:fillRect l="-1154" t="-1877" r="-1026" b="-31903"/>
                </a:stretch>
              </a:blipFill>
            </p:spPr>
            <p:txBody>
              <a:bodyPr/>
              <a:lstStyle/>
              <a:p>
                <a:r>
                  <a:rPr lang="en-GB">
                    <a:noFill/>
                  </a:rPr>
                  <a:t> </a:t>
                </a:r>
              </a:p>
            </p:txBody>
          </p:sp>
        </mc:Fallback>
      </mc:AlternateContent>
      <p:pic>
        <p:nvPicPr>
          <p:cNvPr id="12" name="Picture 11"/>
          <p:cNvPicPr>
            <a:picLocks noChangeAspect="1"/>
          </p:cNvPicPr>
          <p:nvPr/>
        </p:nvPicPr>
        <p:blipFill>
          <a:blip r:embed="rId5"/>
          <a:stretch>
            <a:fillRect/>
          </a:stretch>
        </p:blipFill>
        <p:spPr>
          <a:xfrm>
            <a:off x="3216772" y="4345705"/>
            <a:ext cx="2450249" cy="2031913"/>
          </a:xfrm>
          <a:prstGeom prst="rect">
            <a:avLst/>
          </a:prstGeom>
          <a:ln w="38100">
            <a:solidFill>
              <a:srgbClr val="00B050"/>
            </a:solidFill>
          </a:ln>
        </p:spPr>
      </p:pic>
      <p:pic>
        <p:nvPicPr>
          <p:cNvPr id="13" name="Picture 12"/>
          <p:cNvPicPr>
            <a:picLocks noChangeAspect="1"/>
          </p:cNvPicPr>
          <p:nvPr/>
        </p:nvPicPr>
        <p:blipFill>
          <a:blip r:embed="rId6"/>
          <a:stretch>
            <a:fillRect/>
          </a:stretch>
        </p:blipFill>
        <p:spPr>
          <a:xfrm>
            <a:off x="293289" y="4356508"/>
            <a:ext cx="2456427" cy="2021110"/>
          </a:xfrm>
          <a:prstGeom prst="rect">
            <a:avLst/>
          </a:prstGeom>
          <a:ln w="38100">
            <a:solidFill>
              <a:srgbClr val="FF0000"/>
            </a:solidFill>
          </a:ln>
        </p:spPr>
      </p:pic>
      <p:pic>
        <p:nvPicPr>
          <p:cNvPr id="14" name="Picture 13"/>
          <p:cNvPicPr>
            <a:picLocks noChangeAspect="1"/>
          </p:cNvPicPr>
          <p:nvPr/>
        </p:nvPicPr>
        <p:blipFill>
          <a:blip r:embed="rId7"/>
          <a:stretch>
            <a:fillRect/>
          </a:stretch>
        </p:blipFill>
        <p:spPr>
          <a:xfrm>
            <a:off x="6072986" y="4359347"/>
            <a:ext cx="2619459" cy="2018271"/>
          </a:xfrm>
          <a:prstGeom prst="rect">
            <a:avLst/>
          </a:prstGeom>
          <a:ln w="38100">
            <a:solidFill>
              <a:schemeClr val="tx1"/>
            </a:solidFill>
          </a:ln>
        </p:spPr>
      </p:pic>
      <p:pic>
        <p:nvPicPr>
          <p:cNvPr id="16" name="Picture 15"/>
          <p:cNvPicPr>
            <a:picLocks noChangeAspect="1"/>
          </p:cNvPicPr>
          <p:nvPr/>
        </p:nvPicPr>
        <p:blipFill>
          <a:blip r:embed="rId8"/>
          <a:stretch>
            <a:fillRect/>
          </a:stretch>
        </p:blipFill>
        <p:spPr>
          <a:xfrm>
            <a:off x="2453349" y="6048307"/>
            <a:ext cx="284546" cy="307010"/>
          </a:xfrm>
          <a:prstGeom prst="rect">
            <a:avLst/>
          </a:prstGeom>
        </p:spPr>
      </p:pic>
    </p:spTree>
    <p:extLst>
      <p:ext uri="{BB962C8B-B14F-4D97-AF65-F5344CB8AC3E}">
        <p14:creationId xmlns:p14="http://schemas.microsoft.com/office/powerpoint/2010/main" val="1115607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EF62AA5-A9F9-344C-9738-C68EB5A8EDFF}" type="slidenum">
              <a:rPr lang="en-US" smtClean="0">
                <a:solidFill>
                  <a:prstClr val="white"/>
                </a:solidFill>
              </a:rPr>
              <a:pPr/>
              <a:t>6</a:t>
            </a:fld>
            <a:endParaRPr lang="en-US" dirty="0">
              <a:solidFill>
                <a:prstClr val="white"/>
              </a:solidFill>
            </a:endParaRPr>
          </a:p>
        </p:txBody>
      </p:sp>
      <p:sp>
        <p:nvSpPr>
          <p:cNvPr id="3" name="Date Placeholder 2"/>
          <p:cNvSpPr>
            <a:spLocks noGrp="1"/>
          </p:cNvSpPr>
          <p:nvPr>
            <p:ph type="dt" sz="half" idx="2"/>
          </p:nvPr>
        </p:nvSpPr>
        <p:spPr/>
        <p:txBody>
          <a:bodyPr/>
          <a:lstStyle/>
          <a:p>
            <a:r>
              <a:rPr lang="en-GB" dirty="0" smtClean="0">
                <a:solidFill>
                  <a:prstClr val="white"/>
                </a:solidFill>
                <a:latin typeface="Arial"/>
              </a:rPr>
              <a:t>21-Mar-2018</a:t>
            </a:r>
            <a:endParaRPr lang="en-US" dirty="0">
              <a:solidFill>
                <a:prstClr val="white"/>
              </a:solidFill>
              <a:latin typeface="Arial"/>
            </a:endParaRPr>
          </a:p>
        </p:txBody>
      </p:sp>
      <p:sp>
        <p:nvSpPr>
          <p:cNvPr id="4" name="Footer Placeholder 3"/>
          <p:cNvSpPr>
            <a:spLocks noGrp="1"/>
          </p:cNvSpPr>
          <p:nvPr>
            <p:ph type="ftr" sz="quarter" idx="3"/>
          </p:nvPr>
        </p:nvSpPr>
        <p:spPr/>
        <p:txBody>
          <a:bodyPr/>
          <a:lstStyle/>
          <a:p>
            <a:r>
              <a:rPr lang="en-US" smtClean="0">
                <a:solidFill>
                  <a:prstClr val="white"/>
                </a:solidFill>
              </a:rPr>
              <a:t>Moriond QCD 2018 / Nigel Watson</a:t>
            </a:r>
            <a:endParaRPr lang="en-US" dirty="0">
              <a:solidFill>
                <a:prstClr val="white"/>
              </a:solidFill>
            </a:endParaRPr>
          </a:p>
        </p:txBody>
      </p:sp>
      <p:pic>
        <p:nvPicPr>
          <p:cNvPr id="10" name="Content Placeholder 9"/>
          <p:cNvPicPr>
            <a:picLocks noGrp="1" noChangeAspect="1"/>
          </p:cNvPicPr>
          <p:nvPr>
            <p:ph sz="quarter" idx="16"/>
          </p:nvPr>
        </p:nvPicPr>
        <p:blipFill>
          <a:blip r:embed="rId2">
            <a:extLst>
              <a:ext uri="{28A0092B-C50C-407E-A947-70E740481C1C}">
                <a14:useLocalDpi xmlns:a14="http://schemas.microsoft.com/office/drawing/2010/main" val="0"/>
              </a:ext>
            </a:extLst>
          </a:blip>
          <a:stretch>
            <a:fillRect/>
          </a:stretch>
        </p:blipFill>
        <p:spPr>
          <a:xfrm>
            <a:off x="4292934" y="787400"/>
            <a:ext cx="5105115" cy="3619500"/>
          </a:xfrm>
        </p:spPr>
      </p:pic>
      <mc:AlternateContent xmlns:mc="http://schemas.openxmlformats.org/markup-compatibility/2006">
        <mc:Choice xmlns:a14="http://schemas.microsoft.com/office/drawing/2010/main" Requires="a14">
          <p:sp>
            <p:nvSpPr>
              <p:cNvPr id="8" name="Content Placeholder 7"/>
              <p:cNvSpPr>
                <a:spLocks noGrp="1"/>
              </p:cNvSpPr>
              <p:nvPr>
                <p:ph sz="quarter" idx="17"/>
              </p:nvPr>
            </p:nvSpPr>
            <p:spPr>
              <a:xfrm>
                <a:off x="4806728" y="4318289"/>
                <a:ext cx="4913162" cy="2272220"/>
              </a:xfrm>
            </p:spPr>
            <p:txBody>
              <a:bodyPr/>
              <a:lstStyle/>
              <a:p>
                <a:r>
                  <a:rPr lang="en-GB" dirty="0" smtClean="0"/>
                  <a:t>CLIC copes with experimental </a:t>
                </a:r>
                <a:r>
                  <a:rPr lang="en-GB" dirty="0"/>
                  <a:t>challenges</a:t>
                </a:r>
                <a:endParaRPr lang="en-GB" dirty="0"/>
              </a:p>
              <a:p>
                <a:pPr lvl="1"/>
                <a:r>
                  <a:rPr lang="en-GB" dirty="0" smtClean="0">
                    <a:solidFill>
                      <a:srgbClr val="FF40FF"/>
                    </a:solidFill>
                  </a:rPr>
                  <a:t>Separation</a:t>
                </a:r>
                <a:r>
                  <a:rPr lang="en-GB" dirty="0"/>
                  <a:t> of </a:t>
                </a:r>
                <a14:m>
                  <m:oMath xmlns:m="http://schemas.openxmlformats.org/officeDocument/2006/math">
                    <m:r>
                      <a:rPr lang="en-GB" sz="2000" i="1">
                        <a:solidFill>
                          <a:srgbClr val="FF40FF"/>
                        </a:solidFill>
                        <a:latin typeface="Cambria Math" charset="0"/>
                      </a:rPr>
                      <m:t>𝑏</m:t>
                    </m:r>
                  </m:oMath>
                </a14:m>
                <a:r>
                  <a:rPr lang="en-GB" dirty="0">
                    <a:solidFill>
                      <a:srgbClr val="FF40FF"/>
                    </a:solidFill>
                  </a:rPr>
                  <a:t> </a:t>
                </a:r>
                <a:r>
                  <a:rPr lang="en-GB" dirty="0"/>
                  <a:t>from </a:t>
                </a:r>
                <a14:m>
                  <m:oMath xmlns:m="http://schemas.openxmlformats.org/officeDocument/2006/math">
                    <m:r>
                      <a:rPr lang="en-GB" sz="2000" b="0" i="0" smtClean="0">
                        <a:solidFill>
                          <a:srgbClr val="FF40FF"/>
                        </a:solidFill>
                        <a:latin typeface="Cambria Math" charset="0"/>
                      </a:rPr>
                      <m:t> </m:t>
                    </m:r>
                  </m:oMath>
                </a14:m>
                <a:endParaRPr lang="en-GB" sz="2000" dirty="0" smtClean="0"/>
              </a:p>
              <a:p>
                <a:pPr lvl="1"/>
                <a:r>
                  <a:rPr lang="en-GB" dirty="0"/>
                  <a:t>Signature ~ SM </a:t>
                </a:r>
                <a:r>
                  <a:rPr lang="en-GB" dirty="0"/>
                  <a:t>processes</a:t>
                </a:r>
                <a:endParaRPr lang="en-GB" dirty="0"/>
              </a:p>
              <a:p>
                <a:pPr lvl="1"/>
                <a:r>
                  <a:rPr lang="en-GB" dirty="0" smtClean="0">
                    <a:solidFill>
                      <a:srgbClr val="FF40FF"/>
                    </a:solidFill>
                  </a:rPr>
                  <a:t>Excellent </a:t>
                </a:r>
                <a:r>
                  <a:rPr lang="en-GB" dirty="0">
                    <a:solidFill>
                      <a:srgbClr val="FF40FF"/>
                    </a:solidFill>
                  </a:rPr>
                  <a:t>vertex detector </a:t>
                </a:r>
                <a:endParaRPr lang="en-GB" dirty="0"/>
              </a:p>
              <a:p>
                <a:pPr lvl="1"/>
                <a:r>
                  <a:rPr lang="en-GB" dirty="0" smtClean="0"/>
                  <a:t>Control </a:t>
                </a:r>
                <a:r>
                  <a:rPr lang="en-GB" dirty="0"/>
                  <a:t>of multi-jet SM background</a:t>
                </a:r>
                <a:endParaRPr lang="en-GB" dirty="0"/>
              </a:p>
              <a:p>
                <a:pPr lvl="8"/>
                <a:endParaRPr lang="en-GB" dirty="0"/>
              </a:p>
            </p:txBody>
          </p:sp>
        </mc:Choice>
        <mc:Fallback>
          <p:sp>
            <p:nvSpPr>
              <p:cNvPr id="8" name="Content Placeholder 7"/>
              <p:cNvSpPr>
                <a:spLocks noGrp="1" noRot="1" noChangeAspect="1" noMove="1" noResize="1" noEditPoints="1" noAdjustHandles="1" noChangeArrowheads="1" noChangeShapeType="1" noTextEdit="1"/>
              </p:cNvSpPr>
              <p:nvPr>
                <p:ph sz="quarter" idx="17"/>
              </p:nvPr>
            </p:nvSpPr>
            <p:spPr>
              <a:xfrm>
                <a:off x="4806728" y="4318289"/>
                <a:ext cx="4913162" cy="2272220"/>
              </a:xfrm>
              <a:blipFill rotWithShape="0">
                <a:blip r:embed="rId3"/>
                <a:stretch>
                  <a:fillRect l="-1118" t="-2413"/>
                </a:stretch>
              </a:blipFill>
            </p:spPr>
            <p:txBody>
              <a:bodyPr/>
              <a:lstStyle/>
              <a:p>
                <a:r>
                  <a:rPr lang="en-GB">
                    <a:noFill/>
                  </a:rPr>
                  <a:t> </a:t>
                </a:r>
              </a:p>
            </p:txBody>
          </p:sp>
        </mc:Fallback>
      </mc:AlternateContent>
      <p:sp>
        <p:nvSpPr>
          <p:cNvPr id="9" name="Title 8"/>
          <p:cNvSpPr>
            <a:spLocks noGrp="1"/>
          </p:cNvSpPr>
          <p:nvPr>
            <p:ph type="title"/>
          </p:nvPr>
        </p:nvSpPr>
        <p:spPr/>
        <p:txBody>
          <a:bodyPr/>
          <a:lstStyle/>
          <a:p>
            <a:r>
              <a:rPr lang="en-GB" dirty="0" smtClean="0"/>
              <a:t>Rare decays</a:t>
            </a:r>
            <a:endParaRPr lang="en-GB" dirty="0"/>
          </a:p>
        </p:txBody>
      </p:sp>
      <p:sp>
        <p:nvSpPr>
          <p:cNvPr id="11" name="TextBox 10"/>
          <p:cNvSpPr txBox="1"/>
          <p:nvPr/>
        </p:nvSpPr>
        <p:spPr>
          <a:xfrm>
            <a:off x="5327128" y="1294465"/>
            <a:ext cx="1518364" cy="646331"/>
          </a:xfrm>
          <a:prstGeom prst="rect">
            <a:avLst/>
          </a:prstGeom>
          <a:solidFill>
            <a:schemeClr val="bg1"/>
          </a:solidFill>
          <a:ln w="38100">
            <a:solidFill>
              <a:schemeClr val="tx1"/>
            </a:solidFill>
          </a:ln>
        </p:spPr>
        <p:txBody>
          <a:bodyPr wrap="none" rtlCol="0">
            <a:spAutoFit/>
          </a:bodyPr>
          <a:lstStyle/>
          <a:p>
            <a:r>
              <a:rPr lang="en-GB" dirty="0" err="1" smtClean="0"/>
              <a:t>CLICdp</a:t>
            </a:r>
            <a:r>
              <a:rPr lang="en-GB" dirty="0" smtClean="0"/>
              <a:t> work</a:t>
            </a:r>
          </a:p>
          <a:p>
            <a:r>
              <a:rPr lang="en-GB" dirty="0" smtClean="0"/>
              <a:t>in progress</a:t>
            </a:r>
            <a:endParaRPr lang="en-GB" dirty="0"/>
          </a:p>
        </p:txBody>
      </p:sp>
      <mc:AlternateContent xmlns:mc="http://schemas.openxmlformats.org/markup-compatibility/2006">
        <mc:Choice xmlns:a14="http://schemas.microsoft.com/office/drawing/2010/main" Requires="a14">
          <p:sp>
            <p:nvSpPr>
              <p:cNvPr id="12" name="Rectangle 11"/>
              <p:cNvSpPr/>
              <p:nvPr/>
            </p:nvSpPr>
            <p:spPr>
              <a:xfrm>
                <a:off x="5107481" y="2116277"/>
                <a:ext cx="1685058" cy="523220"/>
              </a:xfrm>
              <a:prstGeom prst="rect">
                <a:avLst/>
              </a:prstGeom>
            </p:spPr>
            <p:txBody>
              <a:bodyPr wrap="square">
                <a:spAutoFit/>
              </a:bodyPr>
              <a:lstStyle/>
              <a:p>
                <a:pPr lvl="1"/>
                <a14:m>
                  <m:oMathPara xmlns:m="http://schemas.openxmlformats.org/officeDocument/2006/math">
                    <m:oMathParaPr>
                      <m:jc m:val="centerGroup"/>
                    </m:oMathParaPr>
                    <m:oMath xmlns:m="http://schemas.openxmlformats.org/officeDocument/2006/math">
                      <m:r>
                        <a:rPr lang="en-GB" sz="2800" i="1" smtClean="0">
                          <a:latin typeface="Cambria Math" charset="0"/>
                        </a:rPr>
                        <m:t>𝑡</m:t>
                      </m:r>
                      <m:r>
                        <a:rPr lang="is-IS" sz="2800" i="1">
                          <a:latin typeface="Cambria Math" charset="0"/>
                          <a:ea typeface="Cambria Math" charset="0"/>
                          <a:cs typeface="Cambria Math" charset="0"/>
                        </a:rPr>
                        <m:t>→</m:t>
                      </m:r>
                      <m:r>
                        <a:rPr lang="en-GB" sz="2800" i="1">
                          <a:latin typeface="Cambria Math" charset="0"/>
                          <a:ea typeface="Cambria Math" charset="0"/>
                          <a:cs typeface="Cambria Math" charset="0"/>
                        </a:rPr>
                        <m:t>𝑐</m:t>
                      </m:r>
                      <m:r>
                        <a:rPr lang="en-GB" sz="2800" i="1">
                          <a:latin typeface="Cambria Math" charset="0"/>
                          <a:ea typeface="Cambria Math" charset="0"/>
                          <a:cs typeface="Cambria Math" charset="0"/>
                        </a:rPr>
                        <m:t>𝛾</m:t>
                      </m:r>
                    </m:oMath>
                  </m:oMathPara>
                </a14:m>
                <a:endParaRPr lang="en-GB" sz="2800" dirty="0"/>
              </a:p>
            </p:txBody>
          </p:sp>
        </mc:Choice>
        <mc:Fallback>
          <p:sp>
            <p:nvSpPr>
              <p:cNvPr id="12" name="Rectangle 11"/>
              <p:cNvSpPr>
                <a:spLocks noRot="1" noChangeAspect="1" noMove="1" noResize="1" noEditPoints="1" noAdjustHandles="1" noChangeArrowheads="1" noChangeShapeType="1" noTextEdit="1"/>
              </p:cNvSpPr>
              <p:nvPr/>
            </p:nvSpPr>
            <p:spPr>
              <a:xfrm>
                <a:off x="5107481" y="2116277"/>
                <a:ext cx="1685058" cy="523220"/>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Content Placeholder 4"/>
              <p:cNvSpPr>
                <a:spLocks noGrp="1"/>
              </p:cNvSpPr>
              <p:nvPr>
                <p:ph sz="quarter" idx="14"/>
              </p:nvPr>
            </p:nvSpPr>
            <p:spPr>
              <a:xfrm>
                <a:off x="127904" y="1877836"/>
                <a:ext cx="5199224" cy="4743957"/>
              </a:xfrm>
            </p:spPr>
            <p:txBody>
              <a:bodyPr/>
              <a:lstStyle/>
              <a:p>
                <a:r>
                  <a:rPr lang="en-GB" dirty="0"/>
                  <a:t>Focused on</a:t>
                </a:r>
                <a:r>
                  <a:rPr lang="en-GB" dirty="0">
                    <a:solidFill>
                      <a:srgbClr val="FF40FF"/>
                    </a:solidFill>
                  </a:rPr>
                  <a:t> modes</a:t>
                </a:r>
                <a:r>
                  <a:rPr lang="en-GB" dirty="0"/>
                  <a:t> </a:t>
                </a:r>
                <a:r>
                  <a:rPr lang="en-GB" dirty="0">
                    <a:solidFill>
                      <a:srgbClr val="FF40FF"/>
                    </a:solidFill>
                  </a:rPr>
                  <a:t>difficult </a:t>
                </a:r>
                <a:r>
                  <a:rPr lang="en-GB" dirty="0"/>
                  <a:t>for LHC</a:t>
                </a:r>
              </a:p>
              <a:p>
                <a:r>
                  <a:rPr lang="en-GB" dirty="0" smtClean="0"/>
                  <a:t>Any evidence for top FCNC</a:t>
                </a:r>
              </a:p>
              <a:p>
                <a:pPr lvl="1"/>
                <a:r>
                  <a:rPr lang="en-GB" dirty="0" smtClean="0"/>
                  <a:t>New physics</a:t>
                </a:r>
              </a:p>
              <a:p>
                <a:r>
                  <a:rPr lang="en-GB" dirty="0" smtClean="0"/>
                  <a:t>Full detector simulation studies</a:t>
                </a:r>
              </a:p>
              <a:p>
                <a:pPr lvl="1"/>
                <a14:m>
                  <m:oMath xmlns:m="http://schemas.openxmlformats.org/officeDocument/2006/math">
                    <m:r>
                      <a:rPr lang="en-GB" sz="2000" i="1">
                        <a:latin typeface="Cambria Math" charset="0"/>
                      </a:rPr>
                      <m:t>𝑡</m:t>
                    </m:r>
                    <m:r>
                      <a:rPr lang="is-IS" sz="2000" i="1">
                        <a:latin typeface="Cambria Math" charset="0"/>
                        <a:ea typeface="Cambria Math" charset="0"/>
                        <a:cs typeface="Cambria Math" charset="0"/>
                      </a:rPr>
                      <m:t>→</m:t>
                    </m:r>
                    <m:r>
                      <a:rPr lang="en-GB" sz="2000" i="1">
                        <a:latin typeface="Cambria Math" charset="0"/>
                        <a:ea typeface="Cambria Math" charset="0"/>
                        <a:cs typeface="Cambria Math" charset="0"/>
                      </a:rPr>
                      <m:t>𝑐</m:t>
                    </m:r>
                    <m:r>
                      <a:rPr lang="en-GB" sz="2000" i="1">
                        <a:latin typeface="Cambria Math" charset="0"/>
                        <a:ea typeface="Cambria Math" charset="0"/>
                        <a:cs typeface="Cambria Math" charset="0"/>
                      </a:rPr>
                      <m:t>+</m:t>
                    </m:r>
                    <m:r>
                      <m:rPr>
                        <m:nor/>
                      </m:rPr>
                      <a:rPr lang="en-GB" sz="2000">
                        <a:latin typeface="Cambria Math" charset="0"/>
                        <a:ea typeface="Cambria Math" charset="0"/>
                        <a:cs typeface="Cambria Math" charset="0"/>
                      </a:rPr>
                      <m:t>missing</m:t>
                    </m:r>
                    <m:r>
                      <m:rPr>
                        <m:nor/>
                      </m:rPr>
                      <a:rPr lang="en-GB" sz="2000">
                        <a:latin typeface="Cambria Math" charset="0"/>
                        <a:ea typeface="Cambria Math" charset="0"/>
                        <a:cs typeface="Cambria Math" charset="0"/>
                      </a:rPr>
                      <m:t> </m:t>
                    </m:r>
                    <m:r>
                      <m:rPr>
                        <m:nor/>
                      </m:rPr>
                      <a:rPr lang="en-GB" sz="2000">
                        <a:latin typeface="Cambria Math" charset="0"/>
                        <a:ea typeface="Cambria Math" charset="0"/>
                        <a:cs typeface="Cambria Math" charset="0"/>
                      </a:rPr>
                      <m:t>energy</m:t>
                    </m:r>
                  </m:oMath>
                </a14:m>
                <a:endParaRPr lang="en-GB" sz="2000" dirty="0" smtClean="0"/>
              </a:p>
              <a:p>
                <a:pPr lvl="2"/>
                <a:r>
                  <a:rPr lang="en-GB" sz="2000" dirty="0" smtClean="0"/>
                  <a:t>Promising!</a:t>
                </a:r>
                <a:endParaRPr lang="en-GB" sz="2000" dirty="0"/>
              </a:p>
              <a:p>
                <a:pPr lvl="1"/>
                <a14:m>
                  <m:oMath xmlns:m="http://schemas.openxmlformats.org/officeDocument/2006/math">
                    <m:r>
                      <a:rPr lang="en-GB" sz="2000" i="1">
                        <a:latin typeface="Cambria Math" charset="0"/>
                      </a:rPr>
                      <m:t>𝑡</m:t>
                    </m:r>
                    <m:r>
                      <a:rPr lang="is-IS" sz="2000" i="1">
                        <a:latin typeface="Cambria Math" charset="0"/>
                        <a:ea typeface="Cambria Math" charset="0"/>
                        <a:cs typeface="Cambria Math" charset="0"/>
                      </a:rPr>
                      <m:t>→</m:t>
                    </m:r>
                    <m:r>
                      <a:rPr lang="en-GB" sz="2000" i="1">
                        <a:latin typeface="Cambria Math" charset="0"/>
                        <a:ea typeface="Cambria Math" charset="0"/>
                        <a:cs typeface="Cambria Math" charset="0"/>
                      </a:rPr>
                      <m:t>𝑐</m:t>
                    </m:r>
                    <m:r>
                      <a:rPr lang="en-GB" sz="2000" i="1">
                        <a:latin typeface="Cambria Math" charset="0"/>
                        <a:ea typeface="Cambria Math" charset="0"/>
                        <a:cs typeface="Cambria Math" charset="0"/>
                      </a:rPr>
                      <m:t>𝛾</m:t>
                    </m:r>
                  </m:oMath>
                </a14:m>
                <a:endParaRPr lang="en-GB" sz="2000" b="0" i="1" dirty="0" smtClean="0">
                  <a:latin typeface="Cambria Math" charset="0"/>
                </a:endParaRPr>
              </a:p>
              <a:p>
                <a:pPr lvl="1"/>
                <a14:m>
                  <m:oMath xmlns:m="http://schemas.openxmlformats.org/officeDocument/2006/math">
                    <m:r>
                      <a:rPr lang="en-GB" sz="2000" b="0" i="1" smtClean="0">
                        <a:latin typeface="Cambria Math" charset="0"/>
                      </a:rPr>
                      <m:t>𝑡</m:t>
                    </m:r>
                    <m:r>
                      <a:rPr lang="is-IS" sz="2000" b="0" i="1" smtClean="0">
                        <a:latin typeface="Cambria Math" charset="0"/>
                        <a:ea typeface="Cambria Math" charset="0"/>
                        <a:cs typeface="Cambria Math" charset="0"/>
                      </a:rPr>
                      <m:t>→</m:t>
                    </m:r>
                    <m:r>
                      <a:rPr lang="en-GB" sz="2000" b="0" i="1" smtClean="0">
                        <a:latin typeface="Cambria Math" charset="0"/>
                        <a:ea typeface="Cambria Math" charset="0"/>
                        <a:cs typeface="Cambria Math" charset="0"/>
                      </a:rPr>
                      <m:t>𝑐𝐻</m:t>
                    </m:r>
                    <m:r>
                      <a:rPr lang="en-GB" sz="2000" b="0" i="1" smtClean="0">
                        <a:latin typeface="Cambria Math" charset="0"/>
                        <a:ea typeface="Cambria Math" charset="0"/>
                        <a:cs typeface="Cambria Math" charset="0"/>
                      </a:rPr>
                      <m:t> (</m:t>
                    </m:r>
                    <m:r>
                      <a:rPr lang="en-GB" sz="2000" b="0" i="1" smtClean="0">
                        <a:latin typeface="Cambria Math" charset="0"/>
                        <a:ea typeface="Cambria Math" charset="0"/>
                        <a:cs typeface="Cambria Math" charset="0"/>
                      </a:rPr>
                      <m:t>𝐻</m:t>
                    </m:r>
                    <m:r>
                      <a:rPr lang="is-IS" sz="2000" b="0" i="1" smtClean="0">
                        <a:latin typeface="Cambria Math" charset="0"/>
                        <a:ea typeface="Cambria Math" charset="0"/>
                        <a:cs typeface="Cambria Math" charset="0"/>
                      </a:rPr>
                      <m:t>→</m:t>
                    </m:r>
                    <m:r>
                      <a:rPr lang="en-GB" sz="2000" b="0" i="1" smtClean="0">
                        <a:latin typeface="Cambria Math" charset="0"/>
                        <a:ea typeface="Cambria Math" charset="0"/>
                        <a:cs typeface="Cambria Math" charset="0"/>
                      </a:rPr>
                      <m:t>𝑏</m:t>
                    </m:r>
                    <m:acc>
                      <m:accPr>
                        <m:chr m:val="̅"/>
                        <m:ctrlPr>
                          <a:rPr lang="en-GB" sz="2000" b="0" i="1" smtClean="0">
                            <a:latin typeface="Cambria Math" charset="0"/>
                            <a:ea typeface="Cambria Math" charset="0"/>
                            <a:cs typeface="Cambria Math" charset="0"/>
                          </a:rPr>
                        </m:ctrlPr>
                      </m:accPr>
                      <m:e>
                        <m:r>
                          <a:rPr lang="en-GB" sz="2000" b="0" i="1" smtClean="0">
                            <a:latin typeface="Cambria Math" charset="0"/>
                            <a:ea typeface="Cambria Math" charset="0"/>
                            <a:cs typeface="Cambria Math" charset="0"/>
                          </a:rPr>
                          <m:t>𝑏</m:t>
                        </m:r>
                      </m:e>
                    </m:acc>
                    <m:r>
                      <a:rPr lang="en-GB" sz="2000" b="0" i="1" smtClean="0">
                        <a:latin typeface="Cambria Math" charset="0"/>
                      </a:rPr>
                      <m:t>)</m:t>
                    </m:r>
                  </m:oMath>
                </a14:m>
                <a:endParaRPr lang="en-GB" sz="2000" dirty="0" smtClean="0"/>
              </a:p>
              <a:p>
                <a:pPr lvl="2"/>
                <a14:m>
                  <m:oMath xmlns:m="http://schemas.openxmlformats.org/officeDocument/2006/math">
                    <m:r>
                      <m:rPr>
                        <m:nor/>
                      </m:rPr>
                      <a:rPr lang="en-GB" sz="2000">
                        <a:latin typeface="Cambria Math" charset="0"/>
                      </a:rPr>
                      <m:t>Br</m:t>
                    </m:r>
                    <m:d>
                      <m:dPr>
                        <m:ctrlPr>
                          <a:rPr lang="en-GB" sz="2000" i="1">
                            <a:latin typeface="Cambria Math" charset="0"/>
                          </a:rPr>
                        </m:ctrlPr>
                      </m:dPr>
                      <m:e>
                        <m:r>
                          <a:rPr lang="en-GB" sz="2000" i="1">
                            <a:latin typeface="Cambria Math" charset="0"/>
                          </a:rPr>
                          <m:t>𝑡</m:t>
                        </m:r>
                        <m:r>
                          <a:rPr lang="is-IS" sz="2000" i="1">
                            <a:latin typeface="Cambria Math" charset="0"/>
                            <a:ea typeface="Cambria Math" charset="0"/>
                            <a:cs typeface="Cambria Math" charset="0"/>
                          </a:rPr>
                          <m:t>→</m:t>
                        </m:r>
                        <m:r>
                          <a:rPr lang="en-GB" sz="2000" i="1">
                            <a:latin typeface="Cambria Math" charset="0"/>
                            <a:ea typeface="Cambria Math" charset="0"/>
                            <a:cs typeface="Cambria Math" charset="0"/>
                          </a:rPr>
                          <m:t>𝑐𝐻</m:t>
                        </m:r>
                      </m:e>
                    </m:d>
                    <m:r>
                      <a:rPr lang="en-GB" sz="2000" i="1">
                        <a:latin typeface="Cambria Math" charset="0"/>
                        <a:ea typeface="Cambria Math" charset="0"/>
                        <a:cs typeface="Cambria Math" charset="0"/>
                      </a:rPr>
                      <m:t>×</m:t>
                    </m:r>
                    <m:r>
                      <m:rPr>
                        <m:nor/>
                      </m:rPr>
                      <a:rPr lang="en-GB" sz="2000">
                        <a:latin typeface="Cambria Math" charset="0"/>
                        <a:ea typeface="Cambria Math" charset="0"/>
                        <a:cs typeface="Cambria Math" charset="0"/>
                      </a:rPr>
                      <m:t>Br</m:t>
                    </m:r>
                    <m:d>
                      <m:dPr>
                        <m:ctrlPr>
                          <a:rPr lang="en-GB" sz="2000" i="1">
                            <a:latin typeface="Cambria Math" charset="0"/>
                            <a:ea typeface="Cambria Math" charset="0"/>
                            <a:cs typeface="Cambria Math" charset="0"/>
                          </a:rPr>
                        </m:ctrlPr>
                      </m:dPr>
                      <m:e>
                        <m:r>
                          <a:rPr lang="en-GB" sz="2000" i="1">
                            <a:latin typeface="Cambria Math" charset="0"/>
                            <a:ea typeface="Cambria Math" charset="0"/>
                            <a:cs typeface="Cambria Math" charset="0"/>
                          </a:rPr>
                          <m:t>𝐻</m:t>
                        </m:r>
                        <m:r>
                          <a:rPr lang="is-IS" sz="2000" i="1">
                            <a:latin typeface="Cambria Math" charset="0"/>
                            <a:ea typeface="Cambria Math" charset="0"/>
                            <a:cs typeface="Cambria Math" charset="0"/>
                          </a:rPr>
                          <m:t>→</m:t>
                        </m:r>
                        <m:r>
                          <a:rPr lang="en-GB" sz="2000" i="1">
                            <a:latin typeface="Cambria Math" charset="0"/>
                            <a:ea typeface="Cambria Math" charset="0"/>
                            <a:cs typeface="Cambria Math" charset="0"/>
                          </a:rPr>
                          <m:t>𝑏</m:t>
                        </m:r>
                        <m:acc>
                          <m:accPr>
                            <m:chr m:val="̅"/>
                            <m:ctrlPr>
                              <a:rPr lang="en-GB" sz="2000" i="1">
                                <a:latin typeface="Cambria Math" charset="0"/>
                                <a:ea typeface="Cambria Math" charset="0"/>
                                <a:cs typeface="Cambria Math" charset="0"/>
                              </a:rPr>
                            </m:ctrlPr>
                          </m:accPr>
                          <m:e>
                            <m:r>
                              <a:rPr lang="en-GB" sz="2000" i="1">
                                <a:latin typeface="Cambria Math" charset="0"/>
                                <a:ea typeface="Cambria Math" charset="0"/>
                                <a:cs typeface="Cambria Math" charset="0"/>
                              </a:rPr>
                              <m:t>𝑏</m:t>
                            </m:r>
                          </m:e>
                        </m:acc>
                      </m:e>
                    </m:d>
                    <m:r>
                      <a:rPr lang="en-GB" sz="2000" i="1">
                        <a:latin typeface="Cambria Math" charset="0"/>
                      </a:rPr>
                      <m:t>&lt;</m:t>
                    </m:r>
                    <m:sSup>
                      <m:sSupPr>
                        <m:ctrlPr>
                          <a:rPr lang="en-GB" sz="2000" i="1">
                            <a:latin typeface="Cambria Math" charset="0"/>
                          </a:rPr>
                        </m:ctrlPr>
                      </m:sSupPr>
                      <m:e>
                        <m:r>
                          <a:rPr lang="en-GB" sz="2000" i="1">
                            <a:latin typeface="Cambria Math" charset="0"/>
                          </a:rPr>
                          <m:t>10</m:t>
                        </m:r>
                      </m:e>
                      <m:sup>
                        <m:r>
                          <a:rPr lang="en-GB" sz="2000" i="1">
                            <a:latin typeface="Cambria Math" charset="0"/>
                          </a:rPr>
                          <m:t>−4</m:t>
                        </m:r>
                      </m:sup>
                    </m:sSup>
                  </m:oMath>
                </a14:m>
                <a:r>
                  <a:rPr lang="en-GB" sz="2000" dirty="0"/>
                  <a:t> (95% CL)</a:t>
                </a:r>
                <a:endParaRPr lang="en-GB" sz="2000" dirty="0"/>
              </a:p>
              <a:p>
                <a:pPr lvl="1"/>
                <a:endParaRPr lang="en-GB" dirty="0"/>
              </a:p>
              <a:p>
                <a:pPr lvl="1"/>
                <a:endParaRPr lang="en-GB" dirty="0"/>
              </a:p>
            </p:txBody>
          </p:sp>
        </mc:Choice>
        <mc:Fallback>
          <p:sp>
            <p:nvSpPr>
              <p:cNvPr id="5" name="Content Placeholder 4"/>
              <p:cNvSpPr>
                <a:spLocks noGrp="1" noRot="1" noChangeAspect="1" noMove="1" noResize="1" noEditPoints="1" noAdjustHandles="1" noChangeArrowheads="1" noChangeShapeType="1" noTextEdit="1"/>
              </p:cNvSpPr>
              <p:nvPr>
                <p:ph sz="quarter" idx="14"/>
              </p:nvPr>
            </p:nvSpPr>
            <p:spPr>
              <a:xfrm>
                <a:off x="127904" y="1877836"/>
                <a:ext cx="5199224" cy="4743957"/>
              </a:xfrm>
              <a:blipFill rotWithShape="0">
                <a:blip r:embed="rId5"/>
                <a:stretch>
                  <a:fillRect l="-1055" t="-1157"/>
                </a:stretch>
              </a:blipFill>
            </p:spPr>
            <p:txBody>
              <a:bodyPr/>
              <a:lstStyle/>
              <a:p>
                <a:r>
                  <a:rPr lang="en-GB">
                    <a:noFill/>
                  </a:rPr>
                  <a:t> </a:t>
                </a:r>
              </a:p>
            </p:txBody>
          </p:sp>
        </mc:Fallback>
      </mc:AlternateContent>
      <p:cxnSp>
        <p:nvCxnSpPr>
          <p:cNvPr id="15" name="Straight Arrow Connector 14"/>
          <p:cNvCxnSpPr/>
          <p:nvPr/>
        </p:nvCxnSpPr>
        <p:spPr>
          <a:xfrm flipV="1">
            <a:off x="1743075" y="3483511"/>
            <a:ext cx="3364406" cy="64947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493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pPr marL="0" lvl="0" indent="0">
              <a:spcBef>
                <a:spcPts val="0"/>
              </a:spcBef>
              <a:buSzPct val="25000"/>
              <a:buNone/>
            </a:pPr>
            <a:fld id="{00000000-1234-1234-1234-123412341234}" type="slidenum">
              <a:rPr lang="en" smtClean="0"/>
              <a:t>7</a:t>
            </a:fld>
            <a:endParaRPr lang="en"/>
          </a:p>
        </p:txBody>
      </p:sp>
      <p:sp>
        <p:nvSpPr>
          <p:cNvPr id="3" name="Date Placeholder 2"/>
          <p:cNvSpPr>
            <a:spLocks noGrp="1"/>
          </p:cNvSpPr>
          <p:nvPr>
            <p:ph type="dt" sz="half" idx="2"/>
          </p:nvPr>
        </p:nvSpPr>
        <p:spPr/>
        <p:txBody>
          <a:bodyPr/>
          <a:lstStyle/>
          <a:p>
            <a:r>
              <a:rPr lang="en-GB" smtClean="0"/>
              <a:t>21-Mar-2018</a:t>
            </a:r>
            <a:endParaRPr lang="en-GB" dirty="0"/>
          </a:p>
        </p:txBody>
      </p:sp>
      <p:sp>
        <p:nvSpPr>
          <p:cNvPr id="4" name="Footer Placeholder 3"/>
          <p:cNvSpPr>
            <a:spLocks noGrp="1"/>
          </p:cNvSpPr>
          <p:nvPr>
            <p:ph type="ftr" sz="quarter" idx="3"/>
          </p:nvPr>
        </p:nvSpPr>
        <p:spPr/>
        <p:txBody>
          <a:bodyPr/>
          <a:lstStyle/>
          <a:p>
            <a:r>
              <a:rPr lang="en-GB" smtClean="0"/>
              <a:t>Moriond QCD 2018 / Nigel Watson</a:t>
            </a:r>
            <a:endParaRPr lang="en-GB"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237599" y="939600"/>
            <a:ext cx="3409102" cy="2880000"/>
          </a:xfrm>
        </p:spPr>
      </p:pic>
      <p:sp>
        <p:nvSpPr>
          <p:cNvPr id="2" name="Title 1"/>
          <p:cNvSpPr>
            <a:spLocks noGrp="1"/>
          </p:cNvSpPr>
          <p:nvPr>
            <p:ph type="title"/>
          </p:nvPr>
        </p:nvSpPr>
        <p:spPr/>
        <p:txBody>
          <a:bodyPr/>
          <a:lstStyle/>
          <a:p>
            <a:r>
              <a:rPr lang="en-GB" dirty="0"/>
              <a:t>Boosted top reconstruction</a:t>
            </a:r>
            <a:endParaRPr lang="en-US" dirty="0"/>
          </a:p>
        </p:txBody>
      </p:sp>
      <p:grpSp>
        <p:nvGrpSpPr>
          <p:cNvPr id="11" name="Group 10"/>
          <p:cNvGrpSpPr/>
          <p:nvPr/>
        </p:nvGrpSpPr>
        <p:grpSpPr>
          <a:xfrm>
            <a:off x="457200" y="3231510"/>
            <a:ext cx="2146202" cy="967186"/>
            <a:chOff x="457200" y="3231510"/>
            <a:chExt cx="2146202" cy="967186"/>
          </a:xfrm>
        </p:grpSpPr>
        <p:sp>
          <p:nvSpPr>
            <p:cNvPr id="8" name="TextBox 7"/>
            <p:cNvSpPr txBox="1"/>
            <p:nvPr/>
          </p:nvSpPr>
          <p:spPr>
            <a:xfrm>
              <a:off x="457200" y="3737031"/>
              <a:ext cx="1891159" cy="461665"/>
            </a:xfrm>
            <a:prstGeom prst="rect">
              <a:avLst/>
            </a:prstGeom>
            <a:noFill/>
          </p:spPr>
          <p:txBody>
            <a:bodyPr wrap="none" rtlCol="0">
              <a:spAutoFit/>
            </a:bodyPr>
            <a:lstStyle/>
            <a:p>
              <a:r>
                <a:rPr lang="en-US" sz="2400" b="1" dirty="0" smtClean="0"/>
                <a:t>Typical event</a:t>
              </a:r>
              <a:endParaRPr lang="en-US" sz="2400" b="1" dirty="0"/>
            </a:p>
          </p:txBody>
        </p:sp>
        <p:sp>
          <p:nvSpPr>
            <p:cNvPr id="6" name="TextBox 5"/>
            <p:cNvSpPr txBox="1"/>
            <p:nvPr/>
          </p:nvSpPr>
          <p:spPr>
            <a:xfrm>
              <a:off x="721447" y="3231510"/>
              <a:ext cx="187552" cy="430887"/>
            </a:xfrm>
            <a:prstGeom prst="rect">
              <a:avLst/>
            </a:prstGeom>
            <a:solidFill>
              <a:schemeClr val="bg1"/>
            </a:solidFill>
          </p:spPr>
          <p:txBody>
            <a:bodyPr wrap="none" lIns="0" tIns="0" rIns="0" bIns="0" rtlCol="0">
              <a:spAutoFit/>
            </a:bodyPr>
            <a:lstStyle/>
            <a:p>
              <a:r>
                <a:rPr lang="en-GB" sz="2800" dirty="0" smtClean="0">
                  <a:latin typeface="symbol" charset="2"/>
                </a:rPr>
                <a:t>f</a:t>
              </a:r>
              <a:endParaRPr lang="en-GB" sz="2800" dirty="0">
                <a:latin typeface="symbol" charset="2"/>
              </a:endParaRPr>
            </a:p>
          </p:txBody>
        </p:sp>
        <p:sp>
          <p:nvSpPr>
            <p:cNvPr id="9" name="TextBox 8"/>
            <p:cNvSpPr txBox="1"/>
            <p:nvPr/>
          </p:nvSpPr>
          <p:spPr>
            <a:xfrm>
              <a:off x="2438400" y="3341077"/>
              <a:ext cx="165002" cy="430887"/>
            </a:xfrm>
            <a:prstGeom prst="rect">
              <a:avLst/>
            </a:prstGeom>
            <a:solidFill>
              <a:schemeClr val="bg1"/>
            </a:solidFill>
          </p:spPr>
          <p:txBody>
            <a:bodyPr wrap="square" lIns="0" tIns="0" rIns="0" bIns="0" rtlCol="0" anchor="ctr" anchorCtr="0">
              <a:spAutoFit/>
            </a:bodyPr>
            <a:lstStyle/>
            <a:p>
              <a:r>
                <a:rPr lang="en-GB" sz="2800" dirty="0" smtClean="0">
                  <a:latin typeface="symbol" charset="2"/>
                </a:rPr>
                <a:t>h</a:t>
              </a:r>
              <a:endParaRPr lang="en-GB" sz="2800" dirty="0">
                <a:latin typeface="symbol" charset="2"/>
              </a:endParaRPr>
            </a:p>
          </p:txBody>
        </p:sp>
      </p:grpSp>
      <p:sp>
        <p:nvSpPr>
          <p:cNvPr id="10" name="TextBox 9"/>
          <p:cNvSpPr txBox="1"/>
          <p:nvPr/>
        </p:nvSpPr>
        <p:spPr>
          <a:xfrm>
            <a:off x="268340" y="830633"/>
            <a:ext cx="3390800" cy="369332"/>
          </a:xfrm>
          <a:prstGeom prst="rect">
            <a:avLst/>
          </a:prstGeom>
          <a:solidFill>
            <a:schemeClr val="bg1"/>
          </a:solidFill>
        </p:spPr>
        <p:txBody>
          <a:bodyPr wrap="none" rtlCol="0">
            <a:spAutoFit/>
          </a:bodyPr>
          <a:lstStyle/>
          <a:p>
            <a:r>
              <a:rPr lang="en-US" b="1" dirty="0" smtClean="0"/>
              <a:t>Transverse momentum (GeV)</a:t>
            </a:r>
            <a:endParaRPr lang="en-US" b="1" dirty="0"/>
          </a:p>
        </p:txBody>
      </p:sp>
      <p:pic>
        <p:nvPicPr>
          <p:cNvPr id="12" name="Content Placeholder 6"/>
          <p:cNvPicPr>
            <a:picLocks noChangeAspect="1"/>
          </p:cNvPicPr>
          <p:nvPr/>
        </p:nvPicPr>
        <p:blipFill rotWithShape="1">
          <a:blip r:embed="rId2">
            <a:extLst>
              <a:ext uri="{28A0092B-C50C-407E-A947-70E740481C1C}">
                <a14:useLocalDpi xmlns:a14="http://schemas.microsoft.com/office/drawing/2010/main" val="0"/>
              </a:ext>
            </a:extLst>
          </a:blip>
          <a:srcRect l="69679" t="11671" r="9670" b="79619"/>
          <a:stretch/>
        </p:blipFill>
        <p:spPr>
          <a:xfrm>
            <a:off x="2383185" y="1177115"/>
            <a:ext cx="1368114" cy="487488"/>
          </a:xfrm>
          <a:prstGeom prst="rect">
            <a:avLst/>
          </a:prstGeom>
        </p:spPr>
      </p:pic>
      <p:pic>
        <p:nvPicPr>
          <p:cNvPr id="22" name="Content Placeholder 21"/>
          <p:cNvPicPr>
            <a:picLocks noGrp="1" noChangeAspect="1"/>
          </p:cNvPicPr>
          <p:nvPr>
            <p:ph sz="quarter" idx="16"/>
          </p:nvPr>
        </p:nvPicPr>
        <p:blipFill rotWithShape="1">
          <a:blip r:embed="rId3">
            <a:extLst>
              <a:ext uri="{28A0092B-C50C-407E-A947-70E740481C1C}">
                <a14:useLocalDpi xmlns:a14="http://schemas.microsoft.com/office/drawing/2010/main" val="0"/>
              </a:ext>
            </a:extLst>
          </a:blip>
          <a:srcRect l="9639" r="14515"/>
          <a:stretch/>
        </p:blipFill>
        <p:spPr>
          <a:xfrm>
            <a:off x="16002" y="4166083"/>
            <a:ext cx="3295842" cy="2420248"/>
          </a:xfrm>
        </p:spPr>
      </p:pic>
      <mc:AlternateContent xmlns:mc="http://schemas.openxmlformats.org/markup-compatibility/2006">
        <mc:Choice xmlns:a14="http://schemas.microsoft.com/office/drawing/2010/main" Requires="a14">
          <p:sp>
            <p:nvSpPr>
              <p:cNvPr id="28" name="TextBox 27"/>
              <p:cNvSpPr txBox="1"/>
              <p:nvPr/>
            </p:nvSpPr>
            <p:spPr>
              <a:xfrm>
                <a:off x="1568944" y="4170820"/>
                <a:ext cx="1726114" cy="406971"/>
              </a:xfrm>
              <a:prstGeom prst="rect">
                <a:avLst/>
              </a:prstGeom>
              <a:solidFill>
                <a:schemeClr val="bg1"/>
              </a:solidFill>
              <a:ln w="38100">
                <a:solidFill>
                  <a:srgbClr val="FF40FF"/>
                </a:solidFill>
              </a:ln>
            </p:spPr>
            <p:txBody>
              <a:bodyPr wrap="none" rtlCol="0">
                <a:spAutoFit/>
              </a:bodyPr>
              <a:lstStyle/>
              <a:p>
                <a14:m>
                  <m:oMathPara xmlns:m="http://schemas.openxmlformats.org/officeDocument/2006/math">
                    <m:oMathParaPr>
                      <m:jc m:val="centerGroup"/>
                    </m:oMathParaPr>
                    <m:oMath xmlns:m="http://schemas.openxmlformats.org/officeDocument/2006/math">
                      <m:r>
                        <a:rPr lang="en-GB" sz="2000" b="0" i="1" smtClean="0">
                          <a:latin typeface="Cambria Math" charset="0"/>
                        </a:rPr>
                        <m:t>𝑡</m:t>
                      </m:r>
                      <m:acc>
                        <m:accPr>
                          <m:chr m:val="̅"/>
                          <m:ctrlPr>
                            <a:rPr lang="en-GB" sz="2000" b="0" i="1" smtClean="0">
                              <a:latin typeface="Cambria Math" charset="0"/>
                            </a:rPr>
                          </m:ctrlPr>
                        </m:accPr>
                        <m:e>
                          <m:r>
                            <a:rPr lang="en-GB" sz="2000" b="0" i="1" smtClean="0">
                              <a:latin typeface="Cambria Math" charset="0"/>
                            </a:rPr>
                            <m:t>𝑡</m:t>
                          </m:r>
                        </m:e>
                      </m:acc>
                      <m:r>
                        <a:rPr lang="is-IS" sz="2000" b="0" i="1" smtClean="0">
                          <a:latin typeface="Cambria Math" charset="0"/>
                          <a:ea typeface="Cambria Math" charset="0"/>
                          <a:cs typeface="Cambria Math" charset="0"/>
                        </a:rPr>
                        <m:t>→</m:t>
                      </m:r>
                      <m:r>
                        <a:rPr lang="en-GB" sz="2000" b="0" i="1" smtClean="0">
                          <a:latin typeface="Cambria Math" charset="0"/>
                          <a:ea typeface="Cambria Math" charset="0"/>
                          <a:cs typeface="Cambria Math" charset="0"/>
                        </a:rPr>
                        <m:t>𝑏𝑞</m:t>
                      </m:r>
                      <m:acc>
                        <m:accPr>
                          <m:chr m:val="̅"/>
                          <m:ctrlPr>
                            <a:rPr lang="en-GB" sz="2000" b="0" i="1" smtClean="0">
                              <a:latin typeface="Cambria Math" charset="0"/>
                              <a:ea typeface="Cambria Math" charset="0"/>
                              <a:cs typeface="Cambria Math" charset="0"/>
                            </a:rPr>
                          </m:ctrlPr>
                        </m:accPr>
                        <m:e>
                          <m:r>
                            <a:rPr lang="en-GB" sz="2000" b="0" i="1" smtClean="0">
                              <a:latin typeface="Cambria Math" charset="0"/>
                              <a:ea typeface="Cambria Math" charset="0"/>
                              <a:cs typeface="Cambria Math" charset="0"/>
                            </a:rPr>
                            <m:t>𝑞</m:t>
                          </m:r>
                        </m:e>
                      </m:acc>
                      <m:r>
                        <a:rPr lang="en-GB" sz="2000" b="0" i="1" smtClean="0">
                          <a:latin typeface="Cambria Math" charset="0"/>
                        </a:rPr>
                        <m:t> </m:t>
                      </m:r>
                      <m:acc>
                        <m:accPr>
                          <m:chr m:val="̅"/>
                          <m:ctrlPr>
                            <a:rPr lang="en-GB" sz="2000" b="0" i="1" smtClean="0">
                              <a:latin typeface="Cambria Math" charset="0"/>
                              <a:ea typeface="Cambria Math" charset="0"/>
                              <a:cs typeface="Cambria Math" charset="0"/>
                            </a:rPr>
                          </m:ctrlPr>
                        </m:accPr>
                        <m:e>
                          <m:r>
                            <a:rPr lang="en-GB" sz="2000" b="0" i="1" smtClean="0">
                              <a:latin typeface="Cambria Math" charset="0"/>
                              <a:ea typeface="Cambria Math" charset="0"/>
                              <a:cs typeface="Cambria Math" charset="0"/>
                            </a:rPr>
                            <m:t>𝑏</m:t>
                          </m:r>
                        </m:e>
                      </m:acc>
                      <m:r>
                        <a:rPr lang="en-GB" sz="2000" b="0" i="1" smtClean="0">
                          <a:latin typeface="Cambria Math" charset="0"/>
                          <a:ea typeface="Cambria Math" charset="0"/>
                          <a:cs typeface="Cambria Math" charset="0"/>
                        </a:rPr>
                        <m:t>ℓ</m:t>
                      </m:r>
                      <m:r>
                        <a:rPr lang="en-GB" sz="2000" b="0" i="1" smtClean="0">
                          <a:latin typeface="Cambria Math" charset="0"/>
                          <a:ea typeface="Cambria Math" charset="0"/>
                          <a:cs typeface="Cambria Math" charset="0"/>
                        </a:rPr>
                        <m:t>𝜈</m:t>
                      </m:r>
                    </m:oMath>
                  </m:oMathPara>
                </a14:m>
                <a:endParaRPr lang="en-GB" sz="2000" dirty="0"/>
              </a:p>
            </p:txBody>
          </p:sp>
        </mc:Choice>
        <mc:Fallback>
          <p:sp>
            <p:nvSpPr>
              <p:cNvPr id="28" name="TextBox 27"/>
              <p:cNvSpPr txBox="1">
                <a:spLocks noRot="1" noChangeAspect="1" noMove="1" noResize="1" noEditPoints="1" noAdjustHandles="1" noChangeArrowheads="1" noChangeShapeType="1" noTextEdit="1"/>
              </p:cNvSpPr>
              <p:nvPr/>
            </p:nvSpPr>
            <p:spPr>
              <a:xfrm>
                <a:off x="1568944" y="4170820"/>
                <a:ext cx="1726114" cy="406971"/>
              </a:xfrm>
              <a:prstGeom prst="rect">
                <a:avLst/>
              </a:prstGeom>
              <a:blipFill rotWithShape="0">
                <a:blip r:embed="rId4"/>
                <a:stretch>
                  <a:fillRect t="-80822" b="-110959"/>
                </a:stretch>
              </a:blipFill>
              <a:ln w="38100">
                <a:solidFill>
                  <a:srgbClr val="FF40FF"/>
                </a:solidFill>
              </a:ln>
            </p:spPr>
            <p:txBody>
              <a:bodyPr/>
              <a:lstStyle/>
              <a:p>
                <a:r>
                  <a:rPr lang="en-GB">
                    <a:noFill/>
                  </a:rPr>
                  <a:t> </a:t>
                </a:r>
              </a:p>
            </p:txBody>
          </p:sp>
        </mc:Fallback>
      </mc:AlternateContent>
      <p:pic>
        <p:nvPicPr>
          <p:cNvPr id="31" name="Content Placeholder 15"/>
          <p:cNvPicPr>
            <a:picLocks noChangeAspect="1"/>
          </p:cNvPicPr>
          <p:nvPr/>
        </p:nvPicPr>
        <p:blipFill rotWithShape="1">
          <a:blip r:embed="rId5">
            <a:extLst>
              <a:ext uri="{28A0092B-C50C-407E-A947-70E740481C1C}">
                <a14:useLocalDpi xmlns:a14="http://schemas.microsoft.com/office/drawing/2010/main" val="0"/>
              </a:ext>
            </a:extLst>
          </a:blip>
          <a:srcRect l="10975" t="5738" r="6739" b="1691"/>
          <a:stretch/>
        </p:blipFill>
        <p:spPr>
          <a:xfrm>
            <a:off x="3744544" y="3454462"/>
            <a:ext cx="5371751" cy="2867035"/>
          </a:xfrm>
          <a:prstGeom prst="rect">
            <a:avLst/>
          </a:prstGeom>
        </p:spPr>
      </p:pic>
      <p:sp>
        <p:nvSpPr>
          <p:cNvPr id="32" name="TextBox 31"/>
          <p:cNvSpPr txBox="1"/>
          <p:nvPr/>
        </p:nvSpPr>
        <p:spPr>
          <a:xfrm>
            <a:off x="5714535" y="3220719"/>
            <a:ext cx="2723823" cy="369332"/>
          </a:xfrm>
          <a:prstGeom prst="rect">
            <a:avLst/>
          </a:prstGeom>
          <a:solidFill>
            <a:schemeClr val="bg1"/>
          </a:solidFill>
          <a:ln w="38100">
            <a:solidFill>
              <a:schemeClr val="tx1"/>
            </a:solidFill>
          </a:ln>
        </p:spPr>
        <p:txBody>
          <a:bodyPr wrap="none" rtlCol="0">
            <a:spAutoFit/>
          </a:bodyPr>
          <a:lstStyle/>
          <a:p>
            <a:r>
              <a:rPr lang="en-GB" dirty="0" err="1" smtClean="0"/>
              <a:t>CLICdp</a:t>
            </a:r>
            <a:r>
              <a:rPr lang="en-GB" dirty="0" smtClean="0"/>
              <a:t> work in progress</a:t>
            </a:r>
            <a:endParaRPr lang="en-GB" dirty="0"/>
          </a:p>
        </p:txBody>
      </p:sp>
      <p:sp>
        <p:nvSpPr>
          <p:cNvPr id="30" name="TextBox 29"/>
          <p:cNvSpPr txBox="1"/>
          <p:nvPr/>
        </p:nvSpPr>
        <p:spPr>
          <a:xfrm rot="16200000">
            <a:off x="2811098" y="3915478"/>
            <a:ext cx="1463157" cy="461665"/>
          </a:xfrm>
          <a:prstGeom prst="rect">
            <a:avLst/>
          </a:prstGeom>
          <a:solidFill>
            <a:schemeClr val="bg1"/>
          </a:solidFill>
        </p:spPr>
        <p:txBody>
          <a:bodyPr wrap="none" rtlCol="0">
            <a:spAutoFit/>
          </a:bodyPr>
          <a:lstStyle/>
          <a:p>
            <a:r>
              <a:rPr lang="en-GB" sz="2400" dirty="0" smtClean="0"/>
              <a:t>efficiency</a:t>
            </a:r>
            <a:endParaRPr lang="en-GB" sz="2400" dirty="0"/>
          </a:p>
        </p:txBody>
      </p:sp>
      <p:sp>
        <p:nvSpPr>
          <p:cNvPr id="34" name="Content Placeholder 17"/>
          <p:cNvSpPr>
            <a:spLocks noGrp="1"/>
          </p:cNvSpPr>
          <p:nvPr>
            <p:ph sz="quarter" idx="17"/>
          </p:nvPr>
        </p:nvSpPr>
        <p:spPr>
          <a:xfrm>
            <a:off x="4142989" y="1090490"/>
            <a:ext cx="5001010" cy="2808410"/>
          </a:xfrm>
        </p:spPr>
        <p:txBody>
          <a:bodyPr>
            <a:normAutofit/>
          </a:bodyPr>
          <a:lstStyle/>
          <a:p>
            <a:r>
              <a:rPr lang="en-US" dirty="0" smtClean="0"/>
              <a:t>Jets in </a:t>
            </a:r>
            <a:r>
              <a:rPr lang="en-US" dirty="0" smtClean="0">
                <a:solidFill>
                  <a:srgbClr val="FF0000"/>
                </a:solidFill>
              </a:rPr>
              <a:t>high-energy </a:t>
            </a:r>
            <a:r>
              <a:rPr lang="en-US" dirty="0" smtClean="0"/>
              <a:t>top decays </a:t>
            </a:r>
            <a:r>
              <a:rPr lang="en-US" dirty="0" smtClean="0">
                <a:solidFill>
                  <a:srgbClr val="FF0000"/>
                </a:solidFill>
              </a:rPr>
              <a:t>not</a:t>
            </a:r>
            <a:r>
              <a:rPr lang="en-US" dirty="0" smtClean="0"/>
              <a:t> distinct</a:t>
            </a:r>
          </a:p>
          <a:p>
            <a:r>
              <a:rPr lang="en-US" dirty="0" smtClean="0"/>
              <a:t>Reconstruct </a:t>
            </a:r>
            <a:r>
              <a:rPr lang="en-US" dirty="0"/>
              <a:t>“large” </a:t>
            </a:r>
            <a:r>
              <a:rPr lang="en-US" dirty="0" smtClean="0"/>
              <a:t>jet</a:t>
            </a:r>
          </a:p>
          <a:p>
            <a:pPr lvl="1"/>
            <a:r>
              <a:rPr lang="en-US" dirty="0" smtClean="0"/>
              <a:t>Find substructure ~ t </a:t>
            </a:r>
            <a:r>
              <a:rPr lang="en-US" dirty="0"/>
              <a:t>→ </a:t>
            </a:r>
            <a:r>
              <a:rPr lang="en-US" dirty="0" err="1"/>
              <a:t>Wb</a:t>
            </a:r>
            <a:r>
              <a:rPr lang="en-US" dirty="0"/>
              <a:t> → </a:t>
            </a:r>
            <a:r>
              <a:rPr lang="en-US" dirty="0" err="1"/>
              <a:t>qqb</a:t>
            </a:r>
            <a:r>
              <a:rPr lang="en-US" dirty="0"/>
              <a:t> </a:t>
            </a:r>
            <a:endParaRPr lang="en-US" dirty="0"/>
          </a:p>
          <a:p>
            <a:r>
              <a:rPr lang="en-US" dirty="0" smtClean="0"/>
              <a:t>CLIC profits from LHC experience</a:t>
            </a:r>
          </a:p>
          <a:p>
            <a:pPr lvl="1"/>
            <a:r>
              <a:rPr lang="en-US" dirty="0" err="1" smtClean="0"/>
              <a:t>e.g</a:t>
            </a:r>
            <a:r>
              <a:rPr lang="en-US" dirty="0" smtClean="0"/>
              <a:t> “Johns-Hopkins” top tagger</a:t>
            </a:r>
            <a:endParaRPr lang="en-US" dirty="0"/>
          </a:p>
          <a:p>
            <a:endParaRPr lang="en-GB" dirty="0"/>
          </a:p>
        </p:txBody>
      </p:sp>
      <p:pic>
        <p:nvPicPr>
          <p:cNvPr id="35" name="Content Placeholder 15"/>
          <p:cNvPicPr>
            <a:picLocks noChangeAspect="1"/>
          </p:cNvPicPr>
          <p:nvPr/>
        </p:nvPicPr>
        <p:blipFill rotWithShape="1">
          <a:blip r:embed="rId5">
            <a:extLst>
              <a:ext uri="{28A0092B-C50C-407E-A947-70E740481C1C}">
                <a14:useLocalDpi xmlns:a14="http://schemas.microsoft.com/office/drawing/2010/main" val="0"/>
              </a:ext>
            </a:extLst>
          </a:blip>
          <a:srcRect l="21738" t="12825" r="39444" b="64626"/>
          <a:stretch/>
        </p:blipFill>
        <p:spPr>
          <a:xfrm>
            <a:off x="4379445" y="3617080"/>
            <a:ext cx="3833655" cy="1056519"/>
          </a:xfrm>
          <a:prstGeom prst="rect">
            <a:avLst/>
          </a:prstGeom>
        </p:spPr>
      </p:pic>
    </p:spTree>
    <p:extLst>
      <p:ext uri="{BB962C8B-B14F-4D97-AF65-F5344CB8AC3E}">
        <p14:creationId xmlns:p14="http://schemas.microsoft.com/office/powerpoint/2010/main" val="1124099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pPr marL="0" lvl="0" indent="0">
              <a:spcBef>
                <a:spcPts val="0"/>
              </a:spcBef>
              <a:buSzPct val="25000"/>
              <a:buNone/>
            </a:pPr>
            <a:fld id="{00000000-1234-1234-1234-123412341234}" type="slidenum">
              <a:rPr lang="en" smtClean="0"/>
              <a:t>8</a:t>
            </a:fld>
            <a:endParaRPr lang="en"/>
          </a:p>
        </p:txBody>
      </p:sp>
      <p:sp>
        <p:nvSpPr>
          <p:cNvPr id="3" name="Date Placeholder 2"/>
          <p:cNvSpPr>
            <a:spLocks noGrp="1"/>
          </p:cNvSpPr>
          <p:nvPr>
            <p:ph type="dt" sz="half" idx="2"/>
          </p:nvPr>
        </p:nvSpPr>
        <p:spPr/>
        <p:txBody>
          <a:bodyPr/>
          <a:lstStyle/>
          <a:p>
            <a:r>
              <a:rPr lang="en-GB" smtClean="0"/>
              <a:t>21-Mar-2018</a:t>
            </a:r>
            <a:endParaRPr lang="en-GB" dirty="0"/>
          </a:p>
        </p:txBody>
      </p:sp>
      <p:sp>
        <p:nvSpPr>
          <p:cNvPr id="4" name="Footer Placeholder 3"/>
          <p:cNvSpPr>
            <a:spLocks noGrp="1"/>
          </p:cNvSpPr>
          <p:nvPr>
            <p:ph type="ftr" sz="quarter" idx="3"/>
          </p:nvPr>
        </p:nvSpPr>
        <p:spPr/>
        <p:txBody>
          <a:bodyPr/>
          <a:lstStyle/>
          <a:p>
            <a:r>
              <a:rPr lang="en-GB" smtClean="0"/>
              <a:t>Moriond QCD 2018 / Nigel Watson</a:t>
            </a:r>
            <a:endParaRPr lang="en-GB" dirty="0"/>
          </a:p>
        </p:txBody>
      </p:sp>
      <p:sp>
        <p:nvSpPr>
          <p:cNvPr id="18" name="Content Placeholder 17"/>
          <p:cNvSpPr>
            <a:spLocks noGrp="1"/>
          </p:cNvSpPr>
          <p:nvPr>
            <p:ph sz="quarter" idx="17"/>
          </p:nvPr>
        </p:nvSpPr>
        <p:spPr>
          <a:xfrm>
            <a:off x="4142989" y="1090490"/>
            <a:ext cx="5001010" cy="2808410"/>
          </a:xfrm>
        </p:spPr>
        <p:txBody>
          <a:bodyPr>
            <a:normAutofit/>
          </a:bodyPr>
          <a:lstStyle/>
          <a:p>
            <a:r>
              <a:rPr lang="en-US" dirty="0" smtClean="0"/>
              <a:t>Jets in </a:t>
            </a:r>
            <a:r>
              <a:rPr lang="en-US" dirty="0" smtClean="0">
                <a:solidFill>
                  <a:srgbClr val="FF0000"/>
                </a:solidFill>
              </a:rPr>
              <a:t>high-energy </a:t>
            </a:r>
            <a:r>
              <a:rPr lang="en-US" dirty="0" smtClean="0"/>
              <a:t>top decays </a:t>
            </a:r>
            <a:r>
              <a:rPr lang="en-US" dirty="0" smtClean="0">
                <a:solidFill>
                  <a:srgbClr val="FF0000"/>
                </a:solidFill>
              </a:rPr>
              <a:t>not</a:t>
            </a:r>
            <a:r>
              <a:rPr lang="en-US" dirty="0" smtClean="0"/>
              <a:t> distinct</a:t>
            </a:r>
          </a:p>
          <a:p>
            <a:r>
              <a:rPr lang="en-US" dirty="0" smtClean="0"/>
              <a:t>Reconstruct </a:t>
            </a:r>
            <a:r>
              <a:rPr lang="en-US" dirty="0"/>
              <a:t>“large” </a:t>
            </a:r>
            <a:r>
              <a:rPr lang="en-US" dirty="0" smtClean="0"/>
              <a:t>jet</a:t>
            </a:r>
          </a:p>
          <a:p>
            <a:pPr lvl="1"/>
            <a:r>
              <a:rPr lang="en-US" dirty="0" smtClean="0"/>
              <a:t>Find substructure ~ t </a:t>
            </a:r>
            <a:r>
              <a:rPr lang="en-US" dirty="0"/>
              <a:t>→ </a:t>
            </a:r>
            <a:r>
              <a:rPr lang="en-US" dirty="0" err="1"/>
              <a:t>Wb</a:t>
            </a:r>
            <a:r>
              <a:rPr lang="en-US" dirty="0"/>
              <a:t> → </a:t>
            </a:r>
            <a:r>
              <a:rPr lang="en-US" dirty="0" err="1"/>
              <a:t>qqb</a:t>
            </a:r>
            <a:r>
              <a:rPr lang="en-US" dirty="0"/>
              <a:t> </a:t>
            </a:r>
            <a:endParaRPr lang="en-US" dirty="0"/>
          </a:p>
          <a:p>
            <a:r>
              <a:rPr lang="en-US" dirty="0" smtClean="0"/>
              <a:t>CLIC profits from LHC experience</a:t>
            </a:r>
          </a:p>
          <a:p>
            <a:pPr lvl="1"/>
            <a:r>
              <a:rPr lang="en-US" dirty="0" err="1" smtClean="0"/>
              <a:t>e.g</a:t>
            </a:r>
            <a:r>
              <a:rPr lang="en-US" dirty="0" smtClean="0"/>
              <a:t> “Johns-Hopkins” top tagger</a:t>
            </a:r>
            <a:endParaRPr lang="en-US" dirty="0"/>
          </a:p>
          <a:p>
            <a:endParaRPr lang="en-GB" dirty="0"/>
          </a:p>
        </p:txBody>
      </p:sp>
      <p:sp>
        <p:nvSpPr>
          <p:cNvPr id="2" name="Title 1"/>
          <p:cNvSpPr>
            <a:spLocks noGrp="1"/>
          </p:cNvSpPr>
          <p:nvPr>
            <p:ph type="title"/>
          </p:nvPr>
        </p:nvSpPr>
        <p:spPr/>
        <p:txBody>
          <a:bodyPr/>
          <a:lstStyle/>
          <a:p>
            <a:r>
              <a:rPr lang="en-US" dirty="0"/>
              <a:t>Identified W and b-jet systems</a:t>
            </a:r>
            <a:endParaRPr lang="en-US" dirty="0"/>
          </a:p>
        </p:txBody>
      </p:sp>
      <p:sp>
        <p:nvSpPr>
          <p:cNvPr id="10" name="TextBox 9"/>
          <p:cNvSpPr txBox="1"/>
          <p:nvPr/>
        </p:nvSpPr>
        <p:spPr>
          <a:xfrm>
            <a:off x="268340" y="830633"/>
            <a:ext cx="3390800" cy="369332"/>
          </a:xfrm>
          <a:prstGeom prst="rect">
            <a:avLst/>
          </a:prstGeom>
          <a:solidFill>
            <a:schemeClr val="bg1"/>
          </a:solidFill>
        </p:spPr>
        <p:txBody>
          <a:bodyPr wrap="none" rtlCol="0">
            <a:spAutoFit/>
          </a:bodyPr>
          <a:lstStyle/>
          <a:p>
            <a:r>
              <a:rPr lang="en-US" b="1" dirty="0" smtClean="0"/>
              <a:t>Transverse momentum (GeV)</a:t>
            </a:r>
            <a:endParaRPr lang="en-US" b="1" dirty="0"/>
          </a:p>
        </p:txBody>
      </p:sp>
      <p:pic>
        <p:nvPicPr>
          <p:cNvPr id="19" name="Content Placeholder 21"/>
          <p:cNvPicPr>
            <a:picLocks noChangeAspect="1"/>
          </p:cNvPicPr>
          <p:nvPr/>
        </p:nvPicPr>
        <p:blipFill rotWithShape="1">
          <a:blip r:embed="rId2">
            <a:extLst>
              <a:ext uri="{28A0092B-C50C-407E-A947-70E740481C1C}">
                <a14:useLocalDpi xmlns:a14="http://schemas.microsoft.com/office/drawing/2010/main" val="0"/>
              </a:ext>
            </a:extLst>
          </a:blip>
          <a:srcRect l="25224" t="20838" r="25085" b="15707"/>
          <a:stretch/>
        </p:blipFill>
        <p:spPr>
          <a:xfrm>
            <a:off x="16002" y="4197324"/>
            <a:ext cx="3311842" cy="2380227"/>
          </a:xfrm>
          <a:prstGeom prst="rect">
            <a:avLst/>
          </a:prstGeom>
        </p:spPr>
      </p:pic>
      <p:pic>
        <p:nvPicPr>
          <p:cNvPr id="20" name="Content Placeholder 6"/>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237600" y="939600"/>
            <a:ext cx="3409102" cy="2880000"/>
          </a:xfrm>
          <a:prstGeom prst="rect">
            <a:avLst/>
          </a:prstGeom>
        </p:spPr>
      </p:pic>
      <p:pic>
        <p:nvPicPr>
          <p:cNvPr id="29" name="Content Placeholder 6"/>
          <p:cNvPicPr>
            <a:picLocks noChangeAspect="1"/>
          </p:cNvPicPr>
          <p:nvPr/>
        </p:nvPicPr>
        <p:blipFill rotWithShape="1">
          <a:blip r:embed="rId3">
            <a:extLst>
              <a:ext uri="{28A0092B-C50C-407E-A947-70E740481C1C}">
                <a14:useLocalDpi xmlns:a14="http://schemas.microsoft.com/office/drawing/2010/main" val="0"/>
              </a:ext>
            </a:extLst>
          </a:blip>
          <a:srcRect l="69666" t="11878" r="9898" b="71491"/>
          <a:stretch/>
        </p:blipFill>
        <p:spPr>
          <a:xfrm>
            <a:off x="2374068" y="1223333"/>
            <a:ext cx="1342706" cy="923109"/>
          </a:xfrm>
          <a:prstGeom prst="rect">
            <a:avLst/>
          </a:prstGeom>
        </p:spPr>
      </p:pic>
      <p:sp>
        <p:nvSpPr>
          <p:cNvPr id="30" name="TextBox 29"/>
          <p:cNvSpPr txBox="1"/>
          <p:nvPr/>
        </p:nvSpPr>
        <p:spPr>
          <a:xfrm>
            <a:off x="457200" y="3737031"/>
            <a:ext cx="1891159" cy="461665"/>
          </a:xfrm>
          <a:prstGeom prst="rect">
            <a:avLst/>
          </a:prstGeom>
          <a:noFill/>
        </p:spPr>
        <p:txBody>
          <a:bodyPr wrap="none" rtlCol="0">
            <a:spAutoFit/>
          </a:bodyPr>
          <a:lstStyle/>
          <a:p>
            <a:r>
              <a:rPr lang="en-US" sz="2400" b="1" dirty="0" smtClean="0"/>
              <a:t>Typical event</a:t>
            </a:r>
            <a:endParaRPr lang="en-US" sz="2400" b="1" dirty="0"/>
          </a:p>
        </p:txBody>
      </p:sp>
      <p:sp>
        <p:nvSpPr>
          <p:cNvPr id="32" name="TextBox 31"/>
          <p:cNvSpPr txBox="1"/>
          <p:nvPr/>
        </p:nvSpPr>
        <p:spPr>
          <a:xfrm>
            <a:off x="721447" y="3231510"/>
            <a:ext cx="187552" cy="430887"/>
          </a:xfrm>
          <a:prstGeom prst="rect">
            <a:avLst/>
          </a:prstGeom>
          <a:solidFill>
            <a:schemeClr val="bg1"/>
          </a:solidFill>
        </p:spPr>
        <p:txBody>
          <a:bodyPr wrap="none" lIns="0" tIns="0" rIns="0" bIns="0" rtlCol="0">
            <a:spAutoFit/>
          </a:bodyPr>
          <a:lstStyle/>
          <a:p>
            <a:r>
              <a:rPr lang="en-GB" sz="2800" dirty="0" smtClean="0">
                <a:latin typeface="symbol" charset="2"/>
              </a:rPr>
              <a:t>f</a:t>
            </a:r>
            <a:endParaRPr lang="en-GB" sz="2800" dirty="0">
              <a:latin typeface="symbol" charset="2"/>
            </a:endParaRPr>
          </a:p>
        </p:txBody>
      </p:sp>
      <p:sp>
        <p:nvSpPr>
          <p:cNvPr id="33" name="TextBox 32"/>
          <p:cNvSpPr txBox="1"/>
          <p:nvPr/>
        </p:nvSpPr>
        <p:spPr>
          <a:xfrm>
            <a:off x="2438400" y="3341077"/>
            <a:ext cx="165002" cy="430887"/>
          </a:xfrm>
          <a:prstGeom prst="rect">
            <a:avLst/>
          </a:prstGeom>
          <a:solidFill>
            <a:schemeClr val="bg1"/>
          </a:solidFill>
        </p:spPr>
        <p:txBody>
          <a:bodyPr wrap="square" lIns="0" tIns="0" rIns="0" bIns="0" rtlCol="0" anchor="ctr" anchorCtr="0">
            <a:spAutoFit/>
          </a:bodyPr>
          <a:lstStyle/>
          <a:p>
            <a:r>
              <a:rPr lang="en-GB" sz="2800" dirty="0" smtClean="0">
                <a:latin typeface="symbol" charset="2"/>
              </a:rPr>
              <a:t>h</a:t>
            </a:r>
            <a:endParaRPr lang="en-GB" sz="2800" dirty="0">
              <a:latin typeface="symbol" charset="2"/>
            </a:endParaRPr>
          </a:p>
        </p:txBody>
      </p:sp>
      <p:sp>
        <p:nvSpPr>
          <p:cNvPr id="35" name="TextBox 34"/>
          <p:cNvSpPr txBox="1"/>
          <p:nvPr/>
        </p:nvSpPr>
        <p:spPr>
          <a:xfrm>
            <a:off x="270000" y="831600"/>
            <a:ext cx="3390800" cy="369332"/>
          </a:xfrm>
          <a:prstGeom prst="rect">
            <a:avLst/>
          </a:prstGeom>
          <a:solidFill>
            <a:schemeClr val="bg1"/>
          </a:solidFill>
        </p:spPr>
        <p:txBody>
          <a:bodyPr wrap="none" rtlCol="0">
            <a:spAutoFit/>
          </a:bodyPr>
          <a:lstStyle/>
          <a:p>
            <a:r>
              <a:rPr lang="en-US" b="1" dirty="0" smtClean="0"/>
              <a:t>Transverse momentum (GeV)</a:t>
            </a:r>
            <a:endParaRPr lang="en-US" b="1" dirty="0"/>
          </a:p>
        </p:txBody>
      </p:sp>
      <mc:AlternateContent xmlns:mc="http://schemas.openxmlformats.org/markup-compatibility/2006">
        <mc:Choice xmlns:a14="http://schemas.microsoft.com/office/drawing/2010/main" Requires="a14">
          <p:sp>
            <p:nvSpPr>
              <p:cNvPr id="39" name="TextBox 38"/>
              <p:cNvSpPr txBox="1"/>
              <p:nvPr/>
            </p:nvSpPr>
            <p:spPr>
              <a:xfrm>
                <a:off x="1568944" y="4170820"/>
                <a:ext cx="1726114" cy="406971"/>
              </a:xfrm>
              <a:prstGeom prst="rect">
                <a:avLst/>
              </a:prstGeom>
              <a:solidFill>
                <a:schemeClr val="bg1"/>
              </a:solidFill>
              <a:ln w="38100">
                <a:solidFill>
                  <a:srgbClr val="FF40FF"/>
                </a:solidFill>
              </a:ln>
            </p:spPr>
            <p:txBody>
              <a:bodyPr wrap="none" rtlCol="0">
                <a:spAutoFit/>
              </a:bodyPr>
              <a:lstStyle/>
              <a:p>
                <a14:m>
                  <m:oMathPara xmlns:m="http://schemas.openxmlformats.org/officeDocument/2006/math">
                    <m:oMathParaPr>
                      <m:jc m:val="centerGroup"/>
                    </m:oMathParaPr>
                    <m:oMath xmlns:m="http://schemas.openxmlformats.org/officeDocument/2006/math">
                      <m:r>
                        <a:rPr lang="en-GB" sz="2000" b="0" i="1" smtClean="0">
                          <a:latin typeface="Cambria Math" charset="0"/>
                        </a:rPr>
                        <m:t>𝑡</m:t>
                      </m:r>
                      <m:acc>
                        <m:accPr>
                          <m:chr m:val="̅"/>
                          <m:ctrlPr>
                            <a:rPr lang="en-GB" sz="2000" b="0" i="1" smtClean="0">
                              <a:latin typeface="Cambria Math" charset="0"/>
                            </a:rPr>
                          </m:ctrlPr>
                        </m:accPr>
                        <m:e>
                          <m:r>
                            <a:rPr lang="en-GB" sz="2000" b="0" i="1" smtClean="0">
                              <a:latin typeface="Cambria Math" charset="0"/>
                            </a:rPr>
                            <m:t>𝑡</m:t>
                          </m:r>
                        </m:e>
                      </m:acc>
                      <m:r>
                        <a:rPr lang="is-IS" sz="2000" b="0" i="1" smtClean="0">
                          <a:latin typeface="Cambria Math" charset="0"/>
                          <a:ea typeface="Cambria Math" charset="0"/>
                          <a:cs typeface="Cambria Math" charset="0"/>
                        </a:rPr>
                        <m:t>→</m:t>
                      </m:r>
                      <m:r>
                        <a:rPr lang="en-GB" sz="2000" b="0" i="1" smtClean="0">
                          <a:latin typeface="Cambria Math" charset="0"/>
                          <a:ea typeface="Cambria Math" charset="0"/>
                          <a:cs typeface="Cambria Math" charset="0"/>
                        </a:rPr>
                        <m:t>𝑏𝑞</m:t>
                      </m:r>
                      <m:acc>
                        <m:accPr>
                          <m:chr m:val="̅"/>
                          <m:ctrlPr>
                            <a:rPr lang="en-GB" sz="2000" b="0" i="1" smtClean="0">
                              <a:latin typeface="Cambria Math" charset="0"/>
                              <a:ea typeface="Cambria Math" charset="0"/>
                              <a:cs typeface="Cambria Math" charset="0"/>
                            </a:rPr>
                          </m:ctrlPr>
                        </m:accPr>
                        <m:e>
                          <m:r>
                            <a:rPr lang="en-GB" sz="2000" b="0" i="1" smtClean="0">
                              <a:latin typeface="Cambria Math" charset="0"/>
                              <a:ea typeface="Cambria Math" charset="0"/>
                              <a:cs typeface="Cambria Math" charset="0"/>
                            </a:rPr>
                            <m:t>𝑞</m:t>
                          </m:r>
                        </m:e>
                      </m:acc>
                      <m:r>
                        <a:rPr lang="en-GB" sz="2000" b="0" i="1" smtClean="0">
                          <a:latin typeface="Cambria Math" charset="0"/>
                        </a:rPr>
                        <m:t> </m:t>
                      </m:r>
                      <m:acc>
                        <m:accPr>
                          <m:chr m:val="̅"/>
                          <m:ctrlPr>
                            <a:rPr lang="en-GB" sz="2000" b="0" i="1" smtClean="0">
                              <a:latin typeface="Cambria Math" charset="0"/>
                              <a:ea typeface="Cambria Math" charset="0"/>
                              <a:cs typeface="Cambria Math" charset="0"/>
                            </a:rPr>
                          </m:ctrlPr>
                        </m:accPr>
                        <m:e>
                          <m:r>
                            <a:rPr lang="en-GB" sz="2000" b="0" i="1" smtClean="0">
                              <a:latin typeface="Cambria Math" charset="0"/>
                              <a:ea typeface="Cambria Math" charset="0"/>
                              <a:cs typeface="Cambria Math" charset="0"/>
                            </a:rPr>
                            <m:t>𝑏</m:t>
                          </m:r>
                        </m:e>
                      </m:acc>
                      <m:r>
                        <a:rPr lang="en-GB" sz="2000" b="0" i="1" smtClean="0">
                          <a:latin typeface="Cambria Math" charset="0"/>
                          <a:ea typeface="Cambria Math" charset="0"/>
                          <a:cs typeface="Cambria Math" charset="0"/>
                        </a:rPr>
                        <m:t>ℓ</m:t>
                      </m:r>
                      <m:r>
                        <a:rPr lang="en-GB" sz="2000" b="0" i="1" smtClean="0">
                          <a:latin typeface="Cambria Math" charset="0"/>
                          <a:ea typeface="Cambria Math" charset="0"/>
                          <a:cs typeface="Cambria Math" charset="0"/>
                        </a:rPr>
                        <m:t>𝜈</m:t>
                      </m:r>
                    </m:oMath>
                  </m:oMathPara>
                </a14:m>
                <a:endParaRPr lang="en-GB" sz="2000" dirty="0"/>
              </a:p>
            </p:txBody>
          </p:sp>
        </mc:Choice>
        <mc:Fallback>
          <p:sp>
            <p:nvSpPr>
              <p:cNvPr id="39" name="TextBox 38"/>
              <p:cNvSpPr txBox="1">
                <a:spLocks noRot="1" noChangeAspect="1" noMove="1" noResize="1" noEditPoints="1" noAdjustHandles="1" noChangeArrowheads="1" noChangeShapeType="1" noTextEdit="1"/>
              </p:cNvSpPr>
              <p:nvPr/>
            </p:nvSpPr>
            <p:spPr>
              <a:xfrm>
                <a:off x="1568944" y="4170820"/>
                <a:ext cx="1726114" cy="406971"/>
              </a:xfrm>
              <a:prstGeom prst="rect">
                <a:avLst/>
              </a:prstGeom>
              <a:blipFill rotWithShape="0">
                <a:blip r:embed="rId4"/>
                <a:stretch>
                  <a:fillRect t="-80822" b="-110959"/>
                </a:stretch>
              </a:blipFill>
              <a:ln w="38100">
                <a:solidFill>
                  <a:srgbClr val="FF40FF"/>
                </a:solidFill>
              </a:ln>
            </p:spPr>
            <p:txBody>
              <a:bodyPr/>
              <a:lstStyle/>
              <a:p>
                <a:r>
                  <a:rPr lang="en-GB">
                    <a:noFill/>
                  </a:rPr>
                  <a:t> </a:t>
                </a:r>
              </a:p>
            </p:txBody>
          </p:sp>
        </mc:Fallback>
      </mc:AlternateContent>
      <p:pic>
        <p:nvPicPr>
          <p:cNvPr id="40" name="Content Placeholder 15"/>
          <p:cNvPicPr>
            <a:picLocks noChangeAspect="1"/>
          </p:cNvPicPr>
          <p:nvPr/>
        </p:nvPicPr>
        <p:blipFill rotWithShape="1">
          <a:blip r:embed="rId5">
            <a:extLst>
              <a:ext uri="{28A0092B-C50C-407E-A947-70E740481C1C}">
                <a14:useLocalDpi xmlns:a14="http://schemas.microsoft.com/office/drawing/2010/main" val="0"/>
              </a:ext>
            </a:extLst>
          </a:blip>
          <a:srcRect l="10975" t="5738" r="6739" b="1691"/>
          <a:stretch/>
        </p:blipFill>
        <p:spPr>
          <a:xfrm>
            <a:off x="3744544" y="3454462"/>
            <a:ext cx="5371751" cy="2867035"/>
          </a:xfrm>
          <a:prstGeom prst="rect">
            <a:avLst/>
          </a:prstGeom>
        </p:spPr>
      </p:pic>
      <p:sp>
        <p:nvSpPr>
          <p:cNvPr id="41" name="TextBox 40"/>
          <p:cNvSpPr txBox="1"/>
          <p:nvPr/>
        </p:nvSpPr>
        <p:spPr>
          <a:xfrm>
            <a:off x="5714535" y="3220719"/>
            <a:ext cx="2723823" cy="369332"/>
          </a:xfrm>
          <a:prstGeom prst="rect">
            <a:avLst/>
          </a:prstGeom>
          <a:solidFill>
            <a:schemeClr val="bg1"/>
          </a:solidFill>
          <a:ln w="38100">
            <a:solidFill>
              <a:schemeClr val="tx1"/>
            </a:solidFill>
          </a:ln>
        </p:spPr>
        <p:txBody>
          <a:bodyPr wrap="none" rtlCol="0">
            <a:spAutoFit/>
          </a:bodyPr>
          <a:lstStyle/>
          <a:p>
            <a:r>
              <a:rPr lang="en-GB" dirty="0" err="1" smtClean="0"/>
              <a:t>CLICdp</a:t>
            </a:r>
            <a:r>
              <a:rPr lang="en-GB" dirty="0" smtClean="0"/>
              <a:t> work in progress</a:t>
            </a:r>
            <a:endParaRPr lang="en-GB" dirty="0"/>
          </a:p>
        </p:txBody>
      </p:sp>
      <p:sp>
        <p:nvSpPr>
          <p:cNvPr id="42" name="TextBox 41"/>
          <p:cNvSpPr txBox="1"/>
          <p:nvPr/>
        </p:nvSpPr>
        <p:spPr>
          <a:xfrm rot="16200000">
            <a:off x="2811098" y="3915478"/>
            <a:ext cx="1463157" cy="461665"/>
          </a:xfrm>
          <a:prstGeom prst="rect">
            <a:avLst/>
          </a:prstGeom>
          <a:solidFill>
            <a:schemeClr val="bg1"/>
          </a:solidFill>
        </p:spPr>
        <p:txBody>
          <a:bodyPr wrap="none" rtlCol="0">
            <a:spAutoFit/>
          </a:bodyPr>
          <a:lstStyle/>
          <a:p>
            <a:r>
              <a:rPr lang="en-GB" sz="2400" dirty="0" smtClean="0"/>
              <a:t>efficiency</a:t>
            </a:r>
            <a:endParaRPr lang="en-GB" sz="2400" dirty="0"/>
          </a:p>
        </p:txBody>
      </p:sp>
      <p:pic>
        <p:nvPicPr>
          <p:cNvPr id="43" name="Content Placeholder 15"/>
          <p:cNvPicPr>
            <a:picLocks noChangeAspect="1"/>
          </p:cNvPicPr>
          <p:nvPr/>
        </p:nvPicPr>
        <p:blipFill rotWithShape="1">
          <a:blip r:embed="rId5">
            <a:extLst>
              <a:ext uri="{28A0092B-C50C-407E-A947-70E740481C1C}">
                <a14:useLocalDpi xmlns:a14="http://schemas.microsoft.com/office/drawing/2010/main" val="0"/>
              </a:ext>
            </a:extLst>
          </a:blip>
          <a:srcRect l="21738" t="12825" r="39444" b="64626"/>
          <a:stretch/>
        </p:blipFill>
        <p:spPr>
          <a:xfrm>
            <a:off x="4379445" y="3617080"/>
            <a:ext cx="3833655" cy="1056519"/>
          </a:xfrm>
          <a:prstGeom prst="rect">
            <a:avLst/>
          </a:prstGeom>
        </p:spPr>
      </p:pic>
    </p:spTree>
    <p:extLst>
      <p:ext uri="{BB962C8B-B14F-4D97-AF65-F5344CB8AC3E}">
        <p14:creationId xmlns:p14="http://schemas.microsoft.com/office/powerpoint/2010/main" val="1184902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2">
            <a:extLst>
              <a:ext uri="{28A0092B-C50C-407E-A947-70E740481C1C}">
                <a14:useLocalDpi xmlns:a14="http://schemas.microsoft.com/office/drawing/2010/main" val="0"/>
              </a:ext>
            </a:extLst>
          </a:blip>
          <a:srcRect t="4958" r="5418" b="2422"/>
          <a:stretch/>
        </p:blipFill>
        <p:spPr>
          <a:xfrm>
            <a:off x="5112647" y="675048"/>
            <a:ext cx="3856983" cy="2831056"/>
          </a:xfrm>
          <a:prstGeom prst="rect">
            <a:avLst/>
          </a:prstGeom>
          <a:pattFill prst="pct5">
            <a:fgClr>
              <a:schemeClr val="accent1"/>
            </a:fgClr>
            <a:bgClr>
              <a:schemeClr val="bg1"/>
            </a:bgClr>
          </a:pattFill>
        </p:spPr>
      </p:pic>
      <p:pic>
        <p:nvPicPr>
          <p:cNvPr id="6" name="Picture 2">
            <a:extLst>
              <a:ext uri="{FF2B5EF4-FFF2-40B4-BE49-F238E27FC236}">
                <a16:creationId xmlns:a16="http://schemas.microsoft.com/office/drawing/2014/main" xmlns="" id="{4FA4889C-C078-4BD4-B6D5-2A75DD433B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7319" y="1999723"/>
            <a:ext cx="3442052" cy="2298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a:extLst>
              <a:ext uri="{FF2B5EF4-FFF2-40B4-BE49-F238E27FC236}">
                <a16:creationId xmlns:a16="http://schemas.microsoft.com/office/drawing/2014/main" xmlns="" id="{BA1D2696-B2A0-4596-8C4E-1EE15FE89B21}"/>
              </a:ext>
            </a:extLst>
          </p:cNvPr>
          <p:cNvSpPr>
            <a:spLocks noGrp="1"/>
          </p:cNvSpPr>
          <p:nvPr>
            <p:ph type="ftr" sz="quarter" idx="10"/>
          </p:nvPr>
        </p:nvSpPr>
        <p:spPr/>
        <p:txBody>
          <a:bodyPr/>
          <a:lstStyle/>
          <a:p>
            <a:r>
              <a:rPr lang="en-GB" smtClean="0"/>
              <a:t>Moriond QCD 2018 / Nigel Watson</a:t>
            </a:r>
            <a:endParaRPr lang="en-GB" dirty="0"/>
          </a:p>
        </p:txBody>
      </p:sp>
      <p:sp>
        <p:nvSpPr>
          <p:cNvPr id="4" name="Slide Number Placeholder 3">
            <a:extLst>
              <a:ext uri="{FF2B5EF4-FFF2-40B4-BE49-F238E27FC236}">
                <a16:creationId xmlns:a16="http://schemas.microsoft.com/office/drawing/2014/main" xmlns="" id="{5F419300-058A-4EF9-9CE7-54C65FA6C6D9}"/>
              </a:ext>
            </a:extLst>
          </p:cNvPr>
          <p:cNvSpPr>
            <a:spLocks noGrp="1"/>
          </p:cNvSpPr>
          <p:nvPr>
            <p:ph type="sldNum" sz="quarter" idx="11"/>
          </p:nvPr>
        </p:nvSpPr>
        <p:spPr/>
        <p:txBody>
          <a:bodyPr/>
          <a:lstStyle/>
          <a:p>
            <a:pPr marL="0" lvl="0" indent="0">
              <a:spcBef>
                <a:spcPts val="0"/>
              </a:spcBef>
              <a:buSzPct val="25000"/>
              <a:buNone/>
            </a:pPr>
            <a:fld id="{00000000-1234-1234-1234-123412341234}" type="slidenum">
              <a:rPr lang="en" smtClean="0"/>
              <a:t>9</a:t>
            </a:fld>
            <a:endParaRPr lang="en"/>
          </a:p>
        </p:txBody>
      </p:sp>
      <p:sp>
        <p:nvSpPr>
          <p:cNvPr id="7" name="Date Placeholder 6"/>
          <p:cNvSpPr>
            <a:spLocks noGrp="1"/>
          </p:cNvSpPr>
          <p:nvPr>
            <p:ph type="dt" sz="half" idx="12"/>
          </p:nvPr>
        </p:nvSpPr>
        <p:spPr/>
        <p:txBody>
          <a:bodyPr/>
          <a:lstStyle/>
          <a:p>
            <a:r>
              <a:rPr lang="en-GB" smtClean="0"/>
              <a:t>21-Mar-2018</a:t>
            </a:r>
            <a:endParaRPr lang="en-GB" dirty="0"/>
          </a:p>
        </p:txBody>
      </p:sp>
      <p:sp>
        <p:nvSpPr>
          <p:cNvPr id="2" name="Title 1">
            <a:extLst>
              <a:ext uri="{FF2B5EF4-FFF2-40B4-BE49-F238E27FC236}">
                <a16:creationId xmlns:a16="http://schemas.microsoft.com/office/drawing/2014/main" xmlns="" id="{002E0D3E-1143-4AB8-8164-C0A417CEE7EF}"/>
              </a:ext>
            </a:extLst>
          </p:cNvPr>
          <p:cNvSpPr>
            <a:spLocks noGrp="1"/>
          </p:cNvSpPr>
          <p:nvPr>
            <p:ph type="title"/>
          </p:nvPr>
        </p:nvSpPr>
        <p:spPr/>
        <p:txBody>
          <a:bodyPr/>
          <a:lstStyle/>
          <a:p>
            <a:r>
              <a:rPr lang="en-GB" dirty="0" smtClean="0"/>
              <a:t>Asymmetries with radiative events</a:t>
            </a:r>
            <a:endParaRPr lang="en-GB" dirty="0"/>
          </a:p>
        </p:txBody>
      </p:sp>
      <p:sp>
        <p:nvSpPr>
          <p:cNvPr id="5" name="Content Placeholder 4">
            <a:extLst>
              <a:ext uri="{FF2B5EF4-FFF2-40B4-BE49-F238E27FC236}">
                <a16:creationId xmlns:a16="http://schemas.microsoft.com/office/drawing/2014/main" xmlns="" xmlns:a14="http://schemas.microsoft.com/office/drawing/2010/main" xmlns:mc="http://schemas.openxmlformats.org/markup-compatibility/2006" id="{84B97CDD-6FC3-4165-8EC5-732C5D9A965F}"/>
              </a:ext>
            </a:extLst>
          </p:cNvPr>
          <p:cNvSpPr>
            <a:spLocks noGrp="1"/>
          </p:cNvSpPr>
          <p:nvPr>
            <p:ph sz="quarter" idx="13"/>
          </p:nvPr>
        </p:nvSpPr>
        <p:spPr>
          <a:xfrm>
            <a:off x="100729" y="819542"/>
            <a:ext cx="4527095" cy="1377895"/>
          </a:xfrm>
        </p:spPr>
        <p:txBody>
          <a:bodyPr>
            <a:normAutofit/>
          </a:bodyPr>
          <a:lstStyle/>
          <a:p>
            <a:r>
              <a:rPr lang="en-GB" dirty="0" smtClean="0"/>
              <a:t>7 objects to be reconstructed:</a:t>
            </a:r>
          </a:p>
          <a:p>
            <a:pPr lvl="1"/>
            <a:r>
              <a:rPr lang="en-GB" dirty="0"/>
              <a:t>2 </a:t>
            </a:r>
            <a:r>
              <a:rPr lang="en-GB" dirty="0" smtClean="0"/>
              <a:t>b-jets, 2 other jets</a:t>
            </a:r>
            <a:endParaRPr lang="en-GB" dirty="0"/>
          </a:p>
          <a:p>
            <a:pPr lvl="1"/>
            <a:r>
              <a:rPr lang="en-GB" dirty="0" smtClean="0"/>
              <a:t>Charged lepton </a:t>
            </a:r>
            <a:r>
              <a:rPr lang="en-GB" dirty="0"/>
              <a:t>and </a:t>
            </a:r>
            <a:r>
              <a:rPr lang="en-GB" dirty="0">
                <a:solidFill>
                  <a:srgbClr val="FF40FF"/>
                </a:solidFill>
              </a:rPr>
              <a:t>neutrino </a:t>
            </a:r>
          </a:p>
          <a:p>
            <a:pPr lvl="1"/>
            <a:r>
              <a:rPr lang="en-GB" dirty="0" smtClean="0">
                <a:solidFill>
                  <a:srgbClr val="FF40FF"/>
                </a:solidFill>
              </a:rPr>
              <a:t>Photon(s)</a:t>
            </a:r>
            <a:r>
              <a:rPr lang="en-GB" dirty="0" smtClean="0"/>
              <a:t> </a:t>
            </a:r>
            <a:r>
              <a:rPr lang="en-GB" dirty="0"/>
              <a:t>from </a:t>
            </a:r>
            <a:r>
              <a:rPr lang="en-GB" dirty="0" smtClean="0"/>
              <a:t>ISR/</a:t>
            </a:r>
            <a:r>
              <a:rPr lang="en-GB" dirty="0" err="1" smtClean="0"/>
              <a:t>Beamstrahlung</a:t>
            </a:r>
            <a:endParaRPr lang="en-GB" dirty="0"/>
          </a:p>
          <a:p>
            <a:pPr lvl="1"/>
            <a:endParaRPr lang="en-GB" dirty="0" smtClean="0"/>
          </a:p>
        </p:txBody>
      </p:sp>
      <p:grpSp>
        <p:nvGrpSpPr>
          <p:cNvPr id="17" name="Group 16"/>
          <p:cNvGrpSpPr>
            <a:grpSpLocks noChangeAspect="1"/>
          </p:cNvGrpSpPr>
          <p:nvPr/>
        </p:nvGrpSpPr>
        <p:grpSpPr>
          <a:xfrm>
            <a:off x="5316131" y="3592051"/>
            <a:ext cx="3782534" cy="3129367"/>
            <a:chOff x="161769" y="2075829"/>
            <a:chExt cx="4204625" cy="3478572"/>
          </a:xfrm>
        </p:grpSpPr>
        <p:pic>
          <p:nvPicPr>
            <p:cNvPr id="8" name="Content Placeholder 13"/>
            <p:cNvPicPr>
              <a:picLocks noChangeAspect="1"/>
            </p:cNvPicPr>
            <p:nvPr/>
          </p:nvPicPr>
          <p:blipFill rotWithShape="1">
            <a:blip r:embed="rId4">
              <a:extLst>
                <a:ext uri="{28A0092B-C50C-407E-A947-70E740481C1C}">
                  <a14:useLocalDpi xmlns:a14="http://schemas.microsoft.com/office/drawing/2010/main" val="0"/>
                </a:ext>
              </a:extLst>
            </a:blip>
            <a:srcRect t="3485"/>
            <a:stretch/>
          </p:blipFill>
          <p:spPr>
            <a:xfrm>
              <a:off x="161769" y="2126133"/>
              <a:ext cx="4204625" cy="3428268"/>
            </a:xfrm>
            <a:prstGeom prst="rect">
              <a:avLst/>
            </a:prstGeom>
          </p:spPr>
        </p:pic>
        <p:sp>
          <p:nvSpPr>
            <p:cNvPr id="13" name="TextBox 12"/>
            <p:cNvSpPr txBox="1"/>
            <p:nvPr/>
          </p:nvSpPr>
          <p:spPr>
            <a:xfrm>
              <a:off x="1018518" y="2075829"/>
              <a:ext cx="1750416" cy="718455"/>
            </a:xfrm>
            <a:prstGeom prst="rect">
              <a:avLst/>
            </a:prstGeom>
            <a:solidFill>
              <a:schemeClr val="bg1"/>
            </a:solidFill>
            <a:ln w="38100">
              <a:solidFill>
                <a:schemeClr val="tx1"/>
              </a:solidFill>
            </a:ln>
          </p:spPr>
          <p:txBody>
            <a:bodyPr wrap="square" rtlCol="0">
              <a:spAutoFit/>
            </a:bodyPr>
            <a:lstStyle/>
            <a:p>
              <a:r>
                <a:rPr lang="en-GB" dirty="0" err="1" smtClean="0"/>
                <a:t>CLICdp</a:t>
              </a:r>
              <a:r>
                <a:rPr lang="en-GB" dirty="0" smtClean="0"/>
                <a:t> work</a:t>
              </a:r>
            </a:p>
            <a:p>
              <a:r>
                <a:rPr lang="en-GB" dirty="0" smtClean="0"/>
                <a:t>in progress</a:t>
              </a:r>
              <a:endParaRPr lang="en-GB" dirty="0"/>
            </a:p>
          </p:txBody>
        </p:sp>
      </p:grpSp>
      <p:sp>
        <p:nvSpPr>
          <p:cNvPr id="15" name="TextBox 14"/>
          <p:cNvSpPr txBox="1"/>
          <p:nvPr/>
        </p:nvSpPr>
        <p:spPr>
          <a:xfrm>
            <a:off x="5948839" y="1936552"/>
            <a:ext cx="1518364" cy="646331"/>
          </a:xfrm>
          <a:prstGeom prst="rect">
            <a:avLst/>
          </a:prstGeom>
          <a:solidFill>
            <a:schemeClr val="bg1"/>
          </a:solidFill>
          <a:ln w="38100">
            <a:solidFill>
              <a:schemeClr val="tx1"/>
            </a:solidFill>
          </a:ln>
        </p:spPr>
        <p:txBody>
          <a:bodyPr wrap="none" rtlCol="0">
            <a:spAutoFit/>
          </a:bodyPr>
          <a:lstStyle/>
          <a:p>
            <a:r>
              <a:rPr lang="en-GB" dirty="0" err="1" smtClean="0"/>
              <a:t>CLICdp</a:t>
            </a:r>
            <a:r>
              <a:rPr lang="en-GB" dirty="0" smtClean="0"/>
              <a:t> work</a:t>
            </a:r>
          </a:p>
          <a:p>
            <a:r>
              <a:rPr lang="en-GB" dirty="0" smtClean="0"/>
              <a:t>in progress</a:t>
            </a:r>
            <a:endParaRPr lang="en-GB" dirty="0"/>
          </a:p>
        </p:txBody>
      </p:sp>
      <mc:AlternateContent xmlns:mc="http://schemas.openxmlformats.org/markup-compatibility/2006">
        <mc:Choice xmlns:a14="http://schemas.microsoft.com/office/drawing/2010/main" Requires="a14">
          <p:sp>
            <p:nvSpPr>
              <p:cNvPr id="9" name="Content Placeholder 4">
                <a:extLst>
                  <a:ext uri="{FF2B5EF4-FFF2-40B4-BE49-F238E27FC236}">
                    <a16:creationId xmlns:a16="http://schemas.microsoft.com/office/drawing/2014/main" xmlns="" id="{84B97CDD-6FC3-4165-8EC5-732C5D9A965F}"/>
                  </a:ext>
                </a:extLst>
              </p:cNvPr>
              <p:cNvSpPr txBox="1">
                <a:spLocks/>
              </p:cNvSpPr>
              <p:nvPr/>
            </p:nvSpPr>
            <p:spPr>
              <a:xfrm>
                <a:off x="106148" y="3937965"/>
                <a:ext cx="5546507" cy="2170979"/>
              </a:xfrm>
              <a:prstGeom prst="rect">
                <a:avLst/>
              </a:prstGeom>
            </p:spPr>
            <p:txBody>
              <a:bodyPr>
                <a:normAutofit/>
              </a:bodyPr>
              <a:lstStyle>
                <a:lvl1pPr marL="342900" indent="-342900" algn="l" defTabSz="685800" rtl="0" eaLnBrk="1" latinLnBrk="0" hangingPunct="1">
                  <a:lnSpc>
                    <a:spcPct val="90000"/>
                  </a:lnSpc>
                  <a:spcBef>
                    <a:spcPts val="750"/>
                  </a:spcBef>
                  <a:buFont typeface="Arial" charset="0"/>
                  <a:buChar char="•"/>
                  <a:defRPr sz="2000" i="0" kern="1200" baseline="0">
                    <a:solidFill>
                      <a:schemeClr val="tx1"/>
                    </a:solidFill>
                    <a:latin typeface="+mn-lt"/>
                    <a:ea typeface="+mn-ea"/>
                    <a:cs typeface="+mn-cs"/>
                  </a:defRPr>
                </a:lvl1pPr>
                <a:lvl2pPr marL="628650" indent="-285750" algn="l" defTabSz="685800" rtl="0" eaLnBrk="1" latinLnBrk="0" hangingPunct="1">
                  <a:lnSpc>
                    <a:spcPct val="90000"/>
                  </a:lnSpc>
                  <a:spcBef>
                    <a:spcPts val="375"/>
                  </a:spcBef>
                  <a:buClr>
                    <a:srgbClr val="00B0F0"/>
                  </a:buClr>
                  <a:buFont typeface="LucidaGrande" charset="0"/>
                  <a:buChar char="►"/>
                  <a:defRPr sz="1800" kern="1200">
                    <a:solidFill>
                      <a:schemeClr val="tx1"/>
                    </a:solidFill>
                    <a:latin typeface="+mn-lt"/>
                    <a:ea typeface="+mn-ea"/>
                    <a:cs typeface="+mn-cs"/>
                  </a:defRPr>
                </a:lvl2pPr>
                <a:lvl3pPr marL="971550" indent="-285750" algn="l" defTabSz="685800" rtl="0" eaLnBrk="1" latinLnBrk="0" hangingPunct="1">
                  <a:lnSpc>
                    <a:spcPct val="90000"/>
                  </a:lnSpc>
                  <a:spcBef>
                    <a:spcPts val="375"/>
                  </a:spcBef>
                  <a:buClr>
                    <a:schemeClr val="accent6"/>
                  </a:buClr>
                  <a:buFont typeface="Wingdings" charset="2"/>
                  <a:buChar char="§"/>
                  <a:defRPr sz="1600" kern="1200">
                    <a:solidFill>
                      <a:schemeClr val="tx1"/>
                    </a:solidFill>
                    <a:latin typeface="+mn-lt"/>
                    <a:ea typeface="+mn-ea"/>
                    <a:cs typeface="+mn-cs"/>
                  </a:defRPr>
                </a:lvl3pPr>
                <a:lvl4pPr marL="1314450" indent="-285750" algn="l" defTabSz="685800" rtl="0" eaLnBrk="1" latinLnBrk="0" hangingPunct="1">
                  <a:lnSpc>
                    <a:spcPct val="90000"/>
                  </a:lnSpc>
                  <a:spcBef>
                    <a:spcPts val="375"/>
                  </a:spcBef>
                  <a:buFont typeface="Arial" charset="0"/>
                  <a:buChar char="•"/>
                  <a:defRPr sz="1400" kern="1200">
                    <a:solidFill>
                      <a:schemeClr val="tx1"/>
                    </a:solidFill>
                    <a:latin typeface="+mn-lt"/>
                    <a:ea typeface="+mn-ea"/>
                    <a:cs typeface="+mn-cs"/>
                  </a:defRPr>
                </a:lvl4pPr>
                <a:lvl5pPr marL="1657350" indent="-285750" algn="l" defTabSz="685800" rtl="0" eaLnBrk="1" latinLnBrk="0" hangingPunct="1">
                  <a:lnSpc>
                    <a:spcPct val="90000"/>
                  </a:lnSpc>
                  <a:spcBef>
                    <a:spcPts val="375"/>
                  </a:spcBef>
                  <a:buFont typeface="Arial"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lvl="1"/>
                <a:endParaRPr lang="en-GB" dirty="0" smtClean="0"/>
              </a:p>
              <a:p>
                <a14:m>
                  <m:oMath xmlns:m="http://schemas.openxmlformats.org/officeDocument/2006/math">
                    <m:rad>
                      <m:radPr>
                        <m:degHide m:val="on"/>
                        <m:ctrlPr>
                          <a:rPr lang="en-GB" i="1" smtClean="0">
                            <a:latin typeface="Cambria Math" charset="0"/>
                            <a:ea typeface="Cambria Math" charset="0"/>
                            <a:cs typeface="Cambria Math" charset="0"/>
                          </a:rPr>
                        </m:ctrlPr>
                      </m:radPr>
                      <m:deg/>
                      <m:e>
                        <m:r>
                          <a:rPr lang="en-GB" i="1" smtClean="0">
                            <a:latin typeface="Cambria Math" charset="0"/>
                            <a:ea typeface="Cambria Math" charset="0"/>
                            <a:cs typeface="Cambria Math" charset="0"/>
                          </a:rPr>
                          <m:t>𝑠</m:t>
                        </m:r>
                      </m:e>
                    </m:rad>
                    <m:r>
                      <a:rPr lang="en-GB" i="1" smtClean="0">
                        <a:latin typeface="Cambria Math" charset="0"/>
                        <a:ea typeface="Cambria Math" charset="0"/>
                        <a:cs typeface="Cambria Math" charset="0"/>
                      </a:rPr>
                      <m:t>≫</m:t>
                    </m:r>
                  </m:oMath>
                </a14:m>
                <a:r>
                  <a:rPr lang="en-GB" dirty="0" smtClean="0"/>
                  <a:t> threshold, </a:t>
                </a:r>
                <a:r>
                  <a:rPr lang="en-GB" dirty="0">
                    <a:solidFill>
                      <a:srgbClr val="FF0000"/>
                    </a:solidFill>
                  </a:rPr>
                  <a:t>highly </a:t>
                </a:r>
                <a:r>
                  <a:rPr lang="en-GB" dirty="0" smtClean="0">
                    <a:solidFill>
                      <a:srgbClr val="FF0000"/>
                    </a:solidFill>
                  </a:rPr>
                  <a:t>collimated jets</a:t>
                </a:r>
                <a:endParaRPr lang="en-GB" dirty="0" smtClean="0"/>
              </a:p>
              <a:p>
                <a:pPr lvl="1"/>
                <a:r>
                  <a:rPr lang="en-GB" dirty="0" smtClean="0"/>
                  <a:t>Use boosted </a:t>
                </a:r>
                <a:r>
                  <a:rPr lang="en-GB" dirty="0" smtClean="0"/>
                  <a:t>reconstruction</a:t>
                </a:r>
              </a:p>
              <a:p>
                <a:r>
                  <a:rPr lang="en-GB" dirty="0" smtClean="0">
                    <a:solidFill>
                      <a:srgbClr val="FF0000"/>
                    </a:solidFill>
                  </a:rPr>
                  <a:t>ISR used </a:t>
                </a:r>
                <a:r>
                  <a:rPr lang="en-GB" dirty="0" smtClean="0"/>
                  <a:t>to </a:t>
                </a:r>
                <a:r>
                  <a:rPr lang="en-GB" dirty="0" smtClean="0"/>
                  <a:t>measure </a:t>
                </a:r>
                <a:r>
                  <a:rPr lang="en-GB" dirty="0" smtClean="0">
                    <a:solidFill>
                      <a:srgbClr val="FF0000"/>
                    </a:solidFill>
                  </a:rPr>
                  <a:t>differential in </a:t>
                </a:r>
                <a14:m>
                  <m:oMath xmlns:m="http://schemas.openxmlformats.org/officeDocument/2006/math">
                    <m:rad>
                      <m:radPr>
                        <m:degHide m:val="on"/>
                        <m:ctrlPr>
                          <a:rPr lang="en-GB" i="1">
                            <a:latin typeface="Cambria Math" charset="0"/>
                            <a:ea typeface="Cambria Math" charset="0"/>
                            <a:cs typeface="Cambria Math" charset="0"/>
                          </a:rPr>
                        </m:ctrlPr>
                      </m:radPr>
                      <m:deg/>
                      <m:e>
                        <m:sSup>
                          <m:sSupPr>
                            <m:ctrlPr>
                              <a:rPr lang="en-GB" i="1" smtClean="0">
                                <a:latin typeface="Cambria Math" charset="0"/>
                                <a:ea typeface="Cambria Math" charset="0"/>
                                <a:cs typeface="Cambria Math" charset="0"/>
                              </a:rPr>
                            </m:ctrlPr>
                          </m:sSupPr>
                          <m:e>
                            <m:r>
                              <a:rPr lang="en-GB" i="1" smtClean="0">
                                <a:latin typeface="Cambria Math" charset="0"/>
                                <a:ea typeface="Cambria Math" charset="0"/>
                                <a:cs typeface="Cambria Math" charset="0"/>
                              </a:rPr>
                              <m:t>𝑠</m:t>
                            </m:r>
                          </m:e>
                          <m:sup>
                            <m:r>
                              <a:rPr lang="en-GB" i="1" smtClean="0">
                                <a:latin typeface="Cambria Math" charset="0"/>
                                <a:ea typeface="Cambria Math" charset="0"/>
                                <a:cs typeface="Cambria Math" charset="0"/>
                              </a:rPr>
                              <m:t>′</m:t>
                            </m:r>
                          </m:sup>
                        </m:sSup>
                      </m:e>
                    </m:rad>
                  </m:oMath>
                </a14:m>
                <a:endParaRPr lang="en-GB" dirty="0" smtClean="0">
                  <a:ea typeface="Cambria Math" charset="0"/>
                  <a:cs typeface="Cambria Math" charset="0"/>
                </a:endParaRPr>
              </a:p>
              <a:p>
                <a:r>
                  <a:rPr lang="en-GB" dirty="0" smtClean="0"/>
                  <a:t>Asymmetries, cross-sections </a:t>
                </a:r>
                <a:r>
                  <a:rPr lang="en-GB" dirty="0" smtClean="0">
                    <a:solidFill>
                      <a:srgbClr val="FF0000"/>
                    </a:solidFill>
                  </a:rPr>
                  <a:t>input</a:t>
                </a:r>
                <a:r>
                  <a:rPr lang="en-GB" dirty="0" smtClean="0"/>
                  <a:t> to </a:t>
                </a:r>
                <a:r>
                  <a:rPr lang="en-GB" dirty="0" smtClean="0">
                    <a:solidFill>
                      <a:srgbClr val="FF0000"/>
                    </a:solidFill>
                  </a:rPr>
                  <a:t>form factor</a:t>
                </a:r>
                <a:r>
                  <a:rPr lang="en-GB" dirty="0" smtClean="0"/>
                  <a:t> studies</a:t>
                </a:r>
                <a:endParaRPr lang="en-GB" dirty="0"/>
              </a:p>
            </p:txBody>
          </p:sp>
        </mc:Choice>
        <mc:Fallback>
          <p:sp>
            <p:nvSpPr>
              <p:cNvPr id="9" name="Content Placeholder 4">
                <a:extLst>
                  <a:ext uri="{FF2B5EF4-FFF2-40B4-BE49-F238E27FC236}">
                    <a16:creationId xmlns:a16="http://schemas.microsoft.com/office/drawing/2014/main" xmlns="" xmlns:a14="http://schemas.microsoft.com/office/drawing/2010/main" id="{84B97CDD-6FC3-4165-8EC5-732C5D9A965F}"/>
                  </a:ext>
                </a:extLst>
              </p:cNvPr>
              <p:cNvSpPr txBox="1">
                <a:spLocks noRot="1" noChangeAspect="1" noMove="1" noResize="1" noEditPoints="1" noAdjustHandles="1" noChangeArrowheads="1" noChangeShapeType="1" noTextEdit="1"/>
              </p:cNvSpPr>
              <p:nvPr/>
            </p:nvSpPr>
            <p:spPr>
              <a:xfrm>
                <a:off x="106148" y="3937965"/>
                <a:ext cx="5546507" cy="2170979"/>
              </a:xfrm>
              <a:prstGeom prst="rect">
                <a:avLst/>
              </a:prstGeom>
              <a:blipFill rotWithShape="0">
                <a:blip r:embed="rId5"/>
                <a:stretch>
                  <a:fillRect l="-989" b="-562"/>
                </a:stretch>
              </a:blipFill>
            </p:spPr>
            <p:txBody>
              <a:bodyPr/>
              <a:lstStyle/>
              <a:p>
                <a:r>
                  <a:rPr lang="en-GB">
                    <a:noFill/>
                  </a:rPr>
                  <a:t> </a:t>
                </a:r>
              </a:p>
            </p:txBody>
          </p:sp>
        </mc:Fallback>
      </mc:AlternateContent>
      <p:pic>
        <p:nvPicPr>
          <p:cNvPr id="14" name="Content Placeholder 6"/>
          <p:cNvPicPr>
            <a:picLocks noChangeAspect="1"/>
          </p:cNvPicPr>
          <p:nvPr/>
        </p:nvPicPr>
        <p:blipFill rotWithShape="1">
          <a:blip r:embed="rId2">
            <a:extLst>
              <a:ext uri="{28A0092B-C50C-407E-A947-70E740481C1C}">
                <a14:useLocalDpi xmlns:a14="http://schemas.microsoft.com/office/drawing/2010/main" val="0"/>
              </a:ext>
            </a:extLst>
          </a:blip>
          <a:srcRect l="20595" t="11142" r="51250" b="69681"/>
          <a:stretch/>
        </p:blipFill>
        <p:spPr>
          <a:xfrm>
            <a:off x="5979854" y="825499"/>
            <a:ext cx="1919164" cy="979851"/>
          </a:xfrm>
          <a:prstGeom prst="rect">
            <a:avLst/>
          </a:prstGeom>
          <a:pattFill prst="pct5">
            <a:fgClr>
              <a:schemeClr val="accent1"/>
            </a:fgClr>
            <a:bgClr>
              <a:schemeClr val="bg1"/>
            </a:bgClr>
          </a:pattFill>
        </p:spPr>
      </p:pic>
    </p:spTree>
    <p:extLst>
      <p:ext uri="{BB962C8B-B14F-4D97-AF65-F5344CB8AC3E}">
        <p14:creationId xmlns:p14="http://schemas.microsoft.com/office/powerpoint/2010/main" val="1564907088"/>
      </p:ext>
    </p:extLst>
  </p:cSld>
  <p:clrMapOvr>
    <a:masterClrMapping/>
  </p:clrMapOvr>
  <p:timing>
    <p:tnLst>
      <p:par>
        <p:cTn id="1" dur="indefinite" restart="never" nodeType="tmRoot"/>
      </p:par>
    </p:tnLst>
  </p:timing>
</p:sld>
</file>

<file path=ppt/theme/theme1.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ic_template_16_9" id="{8CB97986-31EC-A347-AB5E-DA5BFB4906D6}" vid="{291EC9B1-AC3A-C64B-898B-BB38D28EA4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20120</TotalTime>
  <Words>2151</Words>
  <Application>Microsoft Macintosh PowerPoint</Application>
  <PresentationFormat>On-screen Show (4:3)</PresentationFormat>
  <Paragraphs>357</Paragraphs>
  <Slides>27</Slides>
  <Notes>6</Notes>
  <HiddenSlides>1</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27</vt:i4>
      </vt:variant>
    </vt:vector>
  </HeadingPairs>
  <TitlesOfParts>
    <vt:vector size="39" baseType="lpstr">
      <vt:lpstr>Avenir Book</vt:lpstr>
      <vt:lpstr>Calibri</vt:lpstr>
      <vt:lpstr>Cambria Math</vt:lpstr>
      <vt:lpstr>LucidaGrande</vt:lpstr>
      <vt:lpstr>Mangal</vt:lpstr>
      <vt:lpstr>Myriad Pro Light</vt:lpstr>
      <vt:lpstr>symbol</vt:lpstr>
      <vt:lpstr>symbol</vt:lpstr>
      <vt:lpstr>Wingdings</vt:lpstr>
      <vt:lpstr>Zapf Dingbats</vt:lpstr>
      <vt:lpstr>Arial</vt:lpstr>
      <vt:lpstr>6_Office Theme</vt:lpstr>
      <vt:lpstr>News on the CLIC physics potential</vt:lpstr>
      <vt:lpstr>Motivation: why CLIC?</vt:lpstr>
      <vt:lpstr>Precise top quark mass</vt:lpstr>
      <vt:lpstr>Precise top quark mass</vt:lpstr>
      <vt:lpstr>tt ̅ above threshold</vt:lpstr>
      <vt:lpstr>Rare decays</vt:lpstr>
      <vt:lpstr>Boosted top reconstruction</vt:lpstr>
      <vt:lpstr>Identified W and b-jet systems</vt:lpstr>
      <vt:lpstr>Asymmetries with radiative events</vt:lpstr>
      <vt:lpstr>Top Form Factors </vt:lpstr>
      <vt:lpstr>Top Form Factors </vt:lpstr>
      <vt:lpstr> Higgs physics at CLIC ]</vt:lpstr>
      <vt:lpstr>e+e-  ZH  @ ~350 GeV</vt:lpstr>
      <vt:lpstr>Simultaneous H→bb ̅, cc ̅,gg @ 350 GeV</vt:lpstr>
      <vt:lpstr>Higgs physics above 1 TeV</vt:lpstr>
      <vt:lpstr>Higgs coupling precision</vt:lpstr>
      <vt:lpstr>Summary</vt:lpstr>
      <vt:lpstr>Backup material</vt:lpstr>
      <vt:lpstr>Motivation: why e+e-?</vt:lpstr>
      <vt:lpstr>Contact Interaction vs. sqrt(s)</vt:lpstr>
      <vt:lpstr>PowerPoint Presentation</vt:lpstr>
      <vt:lpstr>Costings</vt:lpstr>
      <vt:lpstr>Initial energy</vt:lpstr>
      <vt:lpstr>Higher energy</vt:lpstr>
      <vt:lpstr>PowerPoint Presentation</vt:lpstr>
      <vt:lpstr>PowerPoint Presentation</vt:lpstr>
      <vt:lpstr>e+e-  ZH  @ ~350 GeV</vt:lpstr>
    </vt:vector>
  </TitlesOfParts>
  <Manager/>
  <Company>University of Birmingham</Company>
  <LinksUpToDate>false</LinksUpToDate>
  <SharedDoc>false</SharedDoc>
  <HyperlinkBase/>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Nigel Watson</dc:creator>
  <cp:keywords/>
  <dc:description/>
  <cp:lastModifiedBy>Nigel Watson</cp:lastModifiedBy>
  <cp:revision>641</cp:revision>
  <cp:lastPrinted>2018-03-21T03:06:31Z</cp:lastPrinted>
  <dcterms:created xsi:type="dcterms:W3CDTF">2014-07-14T10:04:43Z</dcterms:created>
  <dcterms:modified xsi:type="dcterms:W3CDTF">2018-03-21T03:06:38Z</dcterms:modified>
  <cp:category/>
</cp:coreProperties>
</file>