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314" r:id="rId3"/>
    <p:sldId id="270" r:id="rId4"/>
    <p:sldId id="298" r:id="rId5"/>
    <p:sldId id="259" r:id="rId6"/>
    <p:sldId id="303" r:id="rId7"/>
    <p:sldId id="260" r:id="rId8"/>
    <p:sldId id="304" r:id="rId9"/>
    <p:sldId id="272" r:id="rId10"/>
    <p:sldId id="317" r:id="rId11"/>
    <p:sldId id="261" r:id="rId12"/>
    <p:sldId id="265" r:id="rId13"/>
    <p:sldId id="266" r:id="rId14"/>
    <p:sldId id="268" r:id="rId15"/>
    <p:sldId id="273" r:id="rId16"/>
    <p:sldId id="306" r:id="rId17"/>
    <p:sldId id="274" r:id="rId18"/>
    <p:sldId id="275" r:id="rId19"/>
    <p:sldId id="277" r:id="rId20"/>
    <p:sldId id="278" r:id="rId21"/>
    <p:sldId id="279" r:id="rId22"/>
    <p:sldId id="301" r:id="rId23"/>
    <p:sldId id="302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xmlns:mc="http://schemas.openxmlformats.org/markup-compatibility/2006" xmlns:a14="http://schemas.microsoft.com/office/drawing/2010/main" val="000000" mc:Ignorable=""/>
    <a:srgbClr xmlns:mc="http://schemas.openxmlformats.org/markup-compatibility/2006" xmlns:a14="http://schemas.microsoft.com/office/drawing/2010/main" val="4F81BD" mc:Ignorable=""/>
    <a:srgbClr xmlns:mc="http://schemas.openxmlformats.org/markup-compatibility/2006" xmlns:a14="http://schemas.microsoft.com/office/drawing/2010/main" val="B3A2C7" mc:Ignorable=""/>
    <a:srgbClr xmlns:mc="http://schemas.openxmlformats.org/markup-compatibility/2006" xmlns:a14="http://schemas.microsoft.com/office/drawing/2010/main" val="EEECE1" mc:Ignorable=""/>
    <a:srgbClr xmlns:mc="http://schemas.openxmlformats.org/markup-compatibility/2006" xmlns:a14="http://schemas.microsoft.com/office/drawing/2010/main" val="EAEAEA" mc:Ignorable=""/>
    <a:srgbClr xmlns:mc="http://schemas.openxmlformats.org/markup-compatibility/2006" xmlns:a14="http://schemas.microsoft.com/office/drawing/2010/main" val="CC3300" mc:Ignorable=""/>
    <a:srgbClr xmlns:mc="http://schemas.openxmlformats.org/markup-compatibility/2006" xmlns:a14="http://schemas.microsoft.com/office/drawing/2010/main" val="FF0000" mc:Ignorable=""/>
    <a:srgbClr xmlns:mc="http://schemas.openxmlformats.org/markup-compatibility/2006" xmlns:a14="http://schemas.microsoft.com/office/drawing/2010/main" val="F8F8F8" mc:Ignorable=""/>
    <a:srgbClr xmlns:mc="http://schemas.openxmlformats.org/markup-compatibility/2006" xmlns:a14="http://schemas.microsoft.com/office/drawing/2010/main" val="3366FF" mc:Ignorable=""/>
    <a:srgbClr xmlns:mc="http://schemas.openxmlformats.org/markup-compatibility/2006" xmlns:a14="http://schemas.microsoft.com/office/drawing/2010/main" val="0066FF" mc:Ignorable="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83618" autoAdjust="0"/>
  </p:normalViewPr>
  <p:slideViewPr>
    <p:cSldViewPr>
      <p:cViewPr varScale="1">
        <p:scale>
          <a:sx n="65" d="100"/>
          <a:sy n="65" d="100"/>
        </p:scale>
        <p:origin x="-1032" y="-102"/>
      </p:cViewPr>
      <p:guideLst>
        <p:guide orient="horz" pos="2064"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50"/>
    </p:cViewPr>
  </p:sorterViewPr>
  <p:notesViewPr>
    <p:cSldViewPr showGuides="1">
      <p:cViewPr varScale="1">
        <p:scale>
          <a:sx n="101" d="100"/>
          <a:sy n="101" d="100"/>
        </p:scale>
        <p:origin x="-352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image" Target="../media/image45.wmf"/><Relationship Id="rId1" Type="http://schemas.openxmlformats.org/officeDocument/2006/relationships/image" Target="../media/image44.wmf"/><Relationship Id="rId4" Type="http://schemas.openxmlformats.org/officeDocument/2006/relationships/image" Target="../media/image47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wmf"/><Relationship Id="rId7" Type="http://schemas.openxmlformats.org/officeDocument/2006/relationships/image" Target="../media/image53.wmf"/><Relationship Id="rId2" Type="http://schemas.openxmlformats.org/officeDocument/2006/relationships/image" Target="../media/image48.wmf"/><Relationship Id="rId1" Type="http://schemas.openxmlformats.org/officeDocument/2006/relationships/image" Target="../media/image44.wmf"/><Relationship Id="rId6" Type="http://schemas.openxmlformats.org/officeDocument/2006/relationships/image" Target="../media/image52.wmf"/><Relationship Id="rId5" Type="http://schemas.openxmlformats.org/officeDocument/2006/relationships/image" Target="../media/image51.wmf"/><Relationship Id="rId4" Type="http://schemas.openxmlformats.org/officeDocument/2006/relationships/image" Target="../media/image50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image" Target="../media/image67.wmf"/><Relationship Id="rId3" Type="http://schemas.openxmlformats.org/officeDocument/2006/relationships/image" Target="../media/image57.wmf"/><Relationship Id="rId7" Type="http://schemas.openxmlformats.org/officeDocument/2006/relationships/image" Target="../media/image61.wmf"/><Relationship Id="rId12" Type="http://schemas.openxmlformats.org/officeDocument/2006/relationships/image" Target="../media/image66.wmf"/><Relationship Id="rId2" Type="http://schemas.openxmlformats.org/officeDocument/2006/relationships/image" Target="../media/image56.wmf"/><Relationship Id="rId16" Type="http://schemas.openxmlformats.org/officeDocument/2006/relationships/image" Target="../media/image70.wmf"/><Relationship Id="rId1" Type="http://schemas.openxmlformats.org/officeDocument/2006/relationships/image" Target="../media/image55.wmf"/><Relationship Id="rId6" Type="http://schemas.openxmlformats.org/officeDocument/2006/relationships/image" Target="../media/image60.wmf"/><Relationship Id="rId11" Type="http://schemas.openxmlformats.org/officeDocument/2006/relationships/image" Target="../media/image65.wmf"/><Relationship Id="rId5" Type="http://schemas.openxmlformats.org/officeDocument/2006/relationships/image" Target="../media/image59.wmf"/><Relationship Id="rId15" Type="http://schemas.openxmlformats.org/officeDocument/2006/relationships/image" Target="../media/image69.wmf"/><Relationship Id="rId10" Type="http://schemas.openxmlformats.org/officeDocument/2006/relationships/image" Target="../media/image64.wmf"/><Relationship Id="rId4" Type="http://schemas.openxmlformats.org/officeDocument/2006/relationships/image" Target="../media/image58.wmf"/><Relationship Id="rId9" Type="http://schemas.openxmlformats.org/officeDocument/2006/relationships/image" Target="../media/image63.wmf"/><Relationship Id="rId14" Type="http://schemas.openxmlformats.org/officeDocument/2006/relationships/image" Target="../media/image6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326B9AA1-7ECC-4B24-B812-BB5EF8B7FBE0}" type="datetimeFigureOut">
              <a:rPr lang="en-US"/>
              <a:pPr>
                <a:defRPr/>
              </a:pPr>
              <a:t>7/23/2010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3FC12C9-7617-4A81-921F-8B178F1A5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933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Museum_of_Modern_Art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://en.wikipedia.org/wiki/New_York_Times" TargetMode="External"/><Relationship Id="rId4" Type="http://schemas.openxmlformats.org/officeDocument/2006/relationships/hyperlink" Target="http://en.wikipedia.org/wiki/1961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Oscar_W._Greenberg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Activities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   Lecture 1  SM + </a:t>
            </a:r>
            <a:r>
              <a:rPr lang="en-US" dirty="0" err="1" smtClean="0"/>
              <a:t>Partonic</a:t>
            </a:r>
            <a:r>
              <a:rPr lang="en-US" dirty="0" smtClean="0"/>
              <a:t> Cross Sections + Collaboration?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    1) Generate </a:t>
            </a:r>
            <a:r>
              <a:rPr lang="en-US" dirty="0" err="1" smtClean="0"/>
              <a:t>partonic</a:t>
            </a:r>
            <a:r>
              <a:rPr lang="en-US" dirty="0" smtClean="0"/>
              <a:t> diagrams  </a:t>
            </a:r>
            <a:r>
              <a:rPr lang="en-US" dirty="0" err="1" smtClean="0"/>
              <a:t>gg</a:t>
            </a:r>
            <a:r>
              <a:rPr lang="en-US" dirty="0" smtClean="0"/>
              <a:t> &gt; </a:t>
            </a:r>
            <a:r>
              <a:rPr lang="en-US" dirty="0" err="1" smtClean="0"/>
              <a:t>tt</a:t>
            </a:r>
            <a:r>
              <a:rPr lang="en-US" dirty="0" smtClean="0"/>
              <a:t>~,   </a:t>
            </a:r>
            <a:r>
              <a:rPr lang="en-US" dirty="0" err="1" smtClean="0"/>
              <a:t>gg</a:t>
            </a:r>
            <a:r>
              <a:rPr lang="en-US" dirty="0" smtClean="0"/>
              <a:t> &gt; </a:t>
            </a:r>
            <a:r>
              <a:rPr lang="en-US" dirty="0" err="1" smtClean="0"/>
              <a:t>tt~h</a:t>
            </a: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    2) Create account, repeat exercise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    2) Generate </a:t>
            </a:r>
            <a:r>
              <a:rPr lang="en-US" dirty="0" err="1" smtClean="0"/>
              <a:t>subprocesses</a:t>
            </a:r>
            <a:r>
              <a:rPr lang="en-US" dirty="0" smtClean="0"/>
              <a:t>?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   Lecture 2   (</a:t>
            </a:r>
            <a:r>
              <a:rPr lang="en-US" dirty="0" err="1" smtClean="0"/>
              <a:t>Hadronic</a:t>
            </a:r>
            <a:r>
              <a:rPr lang="en-US" dirty="0" smtClean="0"/>
              <a:t> Collisions)  MC integration…. Full explanation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    1) Generate pp &gt; </a:t>
            </a:r>
            <a:r>
              <a:rPr lang="en-US" dirty="0" err="1" smtClean="0"/>
              <a:t>tt</a:t>
            </a:r>
            <a:r>
              <a:rPr lang="en-US" dirty="0" smtClean="0"/>
              <a:t>~ &gt; </a:t>
            </a:r>
            <a:r>
              <a:rPr lang="en-US" dirty="0" err="1" smtClean="0"/>
              <a:t>bb~mu+e</a:t>
            </a:r>
            <a:r>
              <a:rPr lang="en-US" dirty="0" smtClean="0"/>
              <a:t>- </a:t>
            </a:r>
            <a:r>
              <a:rPr lang="en-US" dirty="0" err="1" smtClean="0"/>
              <a:t>ve</a:t>
            </a:r>
            <a:r>
              <a:rPr lang="en-US" dirty="0" smtClean="0"/>
              <a:t>~ </a:t>
            </a:r>
            <a:r>
              <a:rPr lang="en-US" dirty="0" err="1" smtClean="0"/>
              <a:t>vm</a:t>
            </a:r>
            <a:r>
              <a:rPr lang="en-US" dirty="0" smtClean="0"/>
              <a:t>,   pp &gt; h &gt; tt~bb~, background pp&gt;tt~bb~,  </a:t>
            </a:r>
            <a:r>
              <a:rPr lang="en-US" dirty="0" err="1" smtClean="0"/>
              <a:t>mbb</a:t>
            </a:r>
            <a:r>
              <a:rPr lang="en-US" dirty="0" smtClean="0"/>
              <a:t>&gt;100,   </a:t>
            </a:r>
            <a:r>
              <a:rPr lang="en-US" dirty="0" err="1" smtClean="0"/>
              <a:t>gg</a:t>
            </a:r>
            <a:r>
              <a:rPr lang="en-US" dirty="0" smtClean="0"/>
              <a:t>&gt;h and backgrounds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    3) Download onto local computers and perform analysis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    4) Generate events, determine cuts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   Lecture 3 (Radiation/</a:t>
            </a:r>
            <a:r>
              <a:rPr lang="en-US" dirty="0" err="1" smtClean="0"/>
              <a:t>Hadronization</a:t>
            </a:r>
            <a:r>
              <a:rPr lang="en-US" dirty="0" smtClean="0"/>
              <a:t>)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   1) Create a new model</a:t>
            </a:r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70FE155-37E7-4627-91D3-F5F0B3B0BDB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FC12C9-7617-4A81-921F-8B178F1A5C9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3833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Add images </a:t>
            </a:r>
            <a:r>
              <a:rPr lang="en-US" dirty="0" err="1" smtClean="0"/>
              <a:t>MonaLisa</a:t>
            </a:r>
            <a:r>
              <a:rPr lang="en-US" dirty="0" smtClean="0"/>
              <a:t>, Seurat, </a:t>
            </a:r>
            <a:r>
              <a:rPr lang="en-US" i="1" dirty="0" smtClean="0"/>
              <a:t>Le Bateau</a:t>
            </a:r>
            <a:r>
              <a:rPr lang="en-US" dirty="0" smtClean="0"/>
              <a:t> by Matisse caused a minor stir when the </a:t>
            </a:r>
            <a:r>
              <a:rPr lang="en-US" dirty="0" smtClean="0">
                <a:hlinkClick r:id="rId3" tooltip="Museum of Modern Art"/>
              </a:rPr>
              <a:t>Museum of Modern Art</a:t>
            </a:r>
            <a:r>
              <a:rPr lang="en-US" dirty="0" smtClean="0"/>
              <a:t>, which housed it, hung the print upside-down for 46 days in </a:t>
            </a:r>
            <a:r>
              <a:rPr lang="en-US" dirty="0" smtClean="0">
                <a:hlinkClick r:id="rId4" tooltip="1961"/>
              </a:rPr>
              <a:t>1961</a:t>
            </a:r>
            <a:r>
              <a:rPr lang="en-US" dirty="0" smtClean="0"/>
              <a:t> until Genevieve </a:t>
            </a:r>
            <a:r>
              <a:rPr lang="en-US" dirty="0" err="1" smtClean="0"/>
              <a:t>Habert</a:t>
            </a:r>
            <a:r>
              <a:rPr lang="en-US" dirty="0" smtClean="0"/>
              <a:t>, a stockbroker, noticed the mistake and notified a guard. </a:t>
            </a:r>
            <a:r>
              <a:rPr lang="en-US" dirty="0" err="1" smtClean="0"/>
              <a:t>Habert</a:t>
            </a:r>
            <a:r>
              <a:rPr lang="en-US" dirty="0" smtClean="0"/>
              <a:t> later informed </a:t>
            </a:r>
            <a:r>
              <a:rPr lang="en-US" dirty="0" err="1" smtClean="0"/>
              <a:t>the</a:t>
            </a:r>
            <a:r>
              <a:rPr lang="en-US" i="1" dirty="0" err="1" smtClean="0">
                <a:hlinkClick r:id="rId5" tooltip="New York Times"/>
              </a:rPr>
              <a:t>New</a:t>
            </a:r>
            <a:r>
              <a:rPr lang="en-US" i="1" dirty="0" smtClean="0">
                <a:hlinkClick r:id="rId5" tooltip="New York Times"/>
              </a:rPr>
              <a:t> York Times</a:t>
            </a:r>
            <a:r>
              <a:rPr lang="en-US" dirty="0" smtClean="0"/>
              <a:t> who in turn notified Monroe Wheeler, the Museum's art director. As a result, the artwork was rehung properly.</a:t>
            </a:r>
            <a:r>
              <a:rPr lang="en-US" dirty="0" smtClean="0">
                <a:hlinkClick r:id="" action="ppaction://noaction"/>
              </a:rPr>
              <a:t>[1]</a:t>
            </a:r>
            <a:r>
              <a:rPr lang="en-US" dirty="0" smtClean="0"/>
              <a:t> </a:t>
            </a: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B35C8D8-2630-4558-AF23-B473BC07F91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502AA31-01A9-4636-B6E1-32FE9F4CEFF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BFEB8F7-5F8E-45AA-9B6D-F192CC21ABF7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B9F41CE-08DB-45AE-ABD6-DDC61FC64728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Most successful Theory in Science  30 orders of magnitude</a:t>
            </a:r>
          </a:p>
          <a:p>
            <a:r>
              <a:rPr lang="en-US" smtClean="0"/>
              <a:t>photon mass &lt; 10</a:t>
            </a:r>
            <a:r>
              <a:rPr lang="en-US" baseline="30000" smtClean="0"/>
              <a:t>-18</a:t>
            </a:r>
            <a:r>
              <a:rPr lang="en-US" smtClean="0"/>
              <a:t> eV , Tevatron &gt; 10</a:t>
            </a:r>
            <a:r>
              <a:rPr lang="en-US" baseline="30000" smtClean="0"/>
              <a:t>12</a:t>
            </a:r>
            <a:r>
              <a:rPr lang="en-US" smtClean="0"/>
              <a:t> eV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686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Most successful Theory in Science  30 orders of magnitude</a:t>
            </a:r>
          </a:p>
          <a:p>
            <a:r>
              <a:rPr lang="en-US" dirty="0" smtClean="0"/>
              <a:t>photon mass &lt; 10</a:t>
            </a:r>
            <a:r>
              <a:rPr lang="en-US" baseline="30000" dirty="0" smtClean="0"/>
              <a:t>-18</a:t>
            </a:r>
            <a:r>
              <a:rPr lang="en-US" dirty="0" smtClean="0"/>
              <a:t> </a:t>
            </a:r>
            <a:r>
              <a:rPr lang="en-US" dirty="0" err="1" smtClean="0"/>
              <a:t>eV</a:t>
            </a:r>
            <a:r>
              <a:rPr lang="en-US" dirty="0" smtClean="0"/>
              <a:t> , </a:t>
            </a:r>
            <a:r>
              <a:rPr lang="en-US" dirty="0" err="1" smtClean="0"/>
              <a:t>Tevat</a:t>
            </a:r>
            <a:endParaRPr lang="en-US" dirty="0" smtClean="0"/>
          </a:p>
          <a:p>
            <a:r>
              <a:rPr lang="en-US" sz="1200" b="0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action="ppaction://hlinkfile" tooltip="Oscar W. Greenberg"/>
              </a:rPr>
              <a:t>Oscar W. Greenberg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  color</a:t>
            </a:r>
          </a:p>
          <a:p>
            <a:r>
              <a:rPr lang="en-US" dirty="0" err="1" smtClean="0"/>
              <a:t>ron</a:t>
            </a:r>
            <a:r>
              <a:rPr lang="en-US" dirty="0" smtClean="0"/>
              <a:t> &gt; 10</a:t>
            </a:r>
            <a:r>
              <a:rPr lang="en-US" baseline="30000" dirty="0" smtClean="0"/>
              <a:t>12</a:t>
            </a:r>
            <a:r>
              <a:rPr lang="en-US" dirty="0" smtClean="0"/>
              <a:t> </a:t>
            </a:r>
            <a:r>
              <a:rPr lang="en-US" dirty="0" err="1" smtClean="0"/>
              <a:t>eV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Anti-matter…</a:t>
            </a:r>
            <a:r>
              <a:rPr lang="en-US" baseline="0" dirty="0" smtClean="0"/>
              <a:t>  Relativity</a:t>
            </a:r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9839C43D-B21C-4722-9AE8-05DB2E7EA8E6}" type="slidenum">
              <a:rPr lang="en-US" sz="1200">
                <a:latin typeface="Times New Roman" pitchFamily="18" charset="0"/>
              </a:rPr>
              <a:pPr algn="r"/>
              <a:t>19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FC12C9-7617-4A81-921F-8B178F1A5C9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80442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A11BB240-BEC9-4205-A971-4C643F07A151}" type="slidenum">
              <a:rPr lang="en-US" sz="1200">
                <a:latin typeface="Times New Roman" pitchFamily="18" charset="0"/>
              </a:rPr>
              <a:pPr algn="r"/>
              <a:t>20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Add picture of Feynman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6BAAB0A0-2D75-4DD4-8F83-F97725BEEA45}" type="slidenum">
              <a:rPr lang="en-US" sz="1200">
                <a:latin typeface="Times New Roman" pitchFamily="18" charset="0"/>
              </a:rPr>
              <a:pPr algn="r"/>
              <a:t>21</a:t>
            </a:fld>
            <a:endParaRPr lang="en-US" sz="1200">
              <a:latin typeface="Times New Roman" pitchFamily="18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Add picture of Feynman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1034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Goals: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Many great artists speaking….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Appreciation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Skills  (mixing paints)</a:t>
            </a:r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endParaRPr lang="en-US" dirty="0" smtClean="0"/>
          </a:p>
          <a:p>
            <a:pPr>
              <a:spcBef>
                <a:spcPct val="0"/>
              </a:spcBef>
            </a:pPr>
            <a:r>
              <a:rPr lang="en-US" dirty="0" smtClean="0"/>
              <a:t>Mona Lisa --- Leonardo</a:t>
            </a:r>
            <a:r>
              <a:rPr lang="en-US" baseline="0" dirty="0" smtClean="0"/>
              <a:t> De Vinci  1503    Italy</a:t>
            </a:r>
          </a:p>
          <a:p>
            <a:pPr>
              <a:spcBef>
                <a:spcPct val="0"/>
              </a:spcBef>
            </a:pPr>
            <a:r>
              <a:rPr lang="en-US" baseline="0" dirty="0" smtClean="0"/>
              <a:t>Pablo Picasso ---Cubism   1881-1973       Spain</a:t>
            </a:r>
          </a:p>
          <a:p>
            <a:pPr>
              <a:spcBef>
                <a:spcPct val="0"/>
              </a:spcBef>
            </a:pPr>
            <a:r>
              <a:rPr lang="en-US" baseline="0" dirty="0" smtClean="0"/>
              <a:t>Henri Matisse  ---Cut-outs---color  1869-1954   France</a:t>
            </a:r>
          </a:p>
          <a:p>
            <a:pPr>
              <a:spcBef>
                <a:spcPct val="0"/>
              </a:spcBef>
            </a:pPr>
            <a:r>
              <a:rPr lang="en-US" baseline="0" dirty="0" err="1" smtClean="0"/>
              <a:t>Maurits</a:t>
            </a:r>
            <a:r>
              <a:rPr lang="en-US" baseline="0" dirty="0" smtClean="0"/>
              <a:t> Escher --- Shadow, perspective    Dutch</a:t>
            </a:r>
          </a:p>
          <a:p>
            <a:pPr>
              <a:spcBef>
                <a:spcPct val="0"/>
              </a:spcBef>
            </a:pPr>
            <a:r>
              <a:rPr lang="en-US" baseline="0" dirty="0" smtClean="0"/>
              <a:t>Claude Monet ----1840-1926  impressionism</a:t>
            </a:r>
          </a:p>
          <a:p>
            <a:pPr>
              <a:spcBef>
                <a:spcPct val="0"/>
              </a:spcBef>
            </a:pPr>
            <a:r>
              <a:rPr lang="en-US" baseline="0" dirty="0" smtClean="0"/>
              <a:t>Georges Seurat --- 1859-1891   Color, Pointillism</a:t>
            </a:r>
          </a:p>
          <a:p>
            <a:pPr>
              <a:spcBef>
                <a:spcPct val="0"/>
              </a:spcBef>
            </a:pPr>
            <a:r>
              <a:rPr lang="en-US" baseline="0" dirty="0" smtClean="0"/>
              <a:t>Vincent van Gogh  --1853-1890    Dutch</a:t>
            </a:r>
          </a:p>
          <a:p>
            <a:pPr>
              <a:spcBef>
                <a:spcPct val="0"/>
              </a:spcBef>
            </a:pPr>
            <a:r>
              <a:rPr lang="en-US" baseline="0" dirty="0" smtClean="0"/>
              <a:t>Michelangelo --- human </a:t>
            </a:r>
            <a:r>
              <a:rPr lang="en-US" baseline="0" dirty="0" smtClean="0"/>
              <a:t>form</a:t>
            </a:r>
          </a:p>
          <a:p>
            <a:pPr>
              <a:spcBef>
                <a:spcPct val="0"/>
              </a:spcBef>
            </a:pPr>
            <a:r>
              <a:rPr lang="en-US" baseline="0" dirty="0" smtClean="0"/>
              <a:t>Geraldine</a:t>
            </a:r>
            <a:endParaRPr lang="en-US" dirty="0" smtClean="0"/>
          </a:p>
        </p:txBody>
      </p:sp>
      <p:sp>
        <p:nvSpPr>
          <p:cNvPr id="307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fld id="{348D4CCD-D903-49CE-8431-4EC4B8C24ED7}" type="slidenum">
              <a:rPr lang="en-US" sz="1200"/>
              <a:pPr algn="r"/>
              <a:t>3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Tour de france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Daily show</a:t>
            </a:r>
          </a:p>
          <a:p>
            <a:pPr>
              <a:spcBef>
                <a:spcPct val="0"/>
              </a:spcBef>
            </a:pPr>
            <a:r>
              <a:rPr lang="en-US" smtClean="0"/>
              <a:t>BBC</a:t>
            </a:r>
          </a:p>
          <a:p>
            <a:pPr>
              <a:spcBef>
                <a:spcPct val="0"/>
              </a:spcBef>
            </a:pPr>
            <a:r>
              <a:rPr lang="en-US" smtClean="0"/>
              <a:t>NPR</a:t>
            </a:r>
          </a:p>
          <a:p>
            <a:pPr>
              <a:spcBef>
                <a:spcPct val="0"/>
              </a:spcBef>
            </a:pPr>
            <a:r>
              <a:rPr lang="en-US" smtClean="0"/>
              <a:t>Google</a:t>
            </a:r>
          </a:p>
          <a:p>
            <a:pPr>
              <a:spcBef>
                <a:spcPct val="0"/>
              </a:spcBef>
            </a:pPr>
            <a:r>
              <a:rPr lang="en-US" smtClean="0"/>
              <a:t>Angels and Demons</a:t>
            </a:r>
          </a:p>
          <a:p>
            <a:pPr>
              <a:spcBef>
                <a:spcPct val="0"/>
              </a:spcBef>
            </a:pPr>
            <a:r>
              <a:rPr lang="en-US" smtClean="0"/>
              <a:t>Responsibility to Share w/ public</a:t>
            </a: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948B21B-08BE-4FC3-BD36-084E6B61713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FC12C9-7617-4A81-921F-8B178F1A5C9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3877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Top quark  1/billion   1/100 billion…. Speed 10^9 / second.   8m x 16m x 0.5m  = 500 billion grains of sand.</a:t>
            </a:r>
          </a:p>
          <a:p>
            <a:pPr>
              <a:spcBef>
                <a:spcPct val="0"/>
              </a:spcBef>
            </a:pPr>
            <a:r>
              <a:rPr lang="en-US" dirty="0" smtClean="0"/>
              <a:t>50 ears/bushel x 183 bushels/acre  200 </a:t>
            </a:r>
            <a:r>
              <a:rPr lang="en-US" dirty="0" err="1" smtClean="0"/>
              <a:t>kernals</a:t>
            </a:r>
            <a:r>
              <a:rPr lang="en-US" dirty="0" smtClean="0"/>
              <a:t>/cob = 200,000/acre   Or 1 </a:t>
            </a:r>
            <a:r>
              <a:rPr lang="en-US" dirty="0" err="1" smtClean="0"/>
              <a:t>kernal</a:t>
            </a:r>
            <a:r>
              <a:rPr lang="en-US" dirty="0" smtClean="0"/>
              <a:t> in 5000 Acres   </a:t>
            </a: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E3CBAFE-3B8B-4EF6-95AF-FD5A867BD32E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50 ears/bushel x 183 bushels/acre  200-400 </a:t>
            </a:r>
            <a:r>
              <a:rPr lang="en-US" dirty="0" err="1" smtClean="0"/>
              <a:t>kernals</a:t>
            </a:r>
            <a:r>
              <a:rPr lang="en-US" dirty="0" smtClean="0"/>
              <a:t>/cob = 2.7 M /acre   Or 1 </a:t>
            </a:r>
            <a:r>
              <a:rPr lang="en-US" dirty="0" err="1" smtClean="0"/>
              <a:t>kernal</a:t>
            </a:r>
            <a:r>
              <a:rPr lang="en-US" dirty="0" smtClean="0"/>
              <a:t> in 500 Acres  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3FC12C9-7617-4A81-921F-8B178F1A5C9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5469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xmlns:mc="http://schemas.openxmlformats.org/markup-compatibility/2006" xmlns:a14="http://schemas.microsoft.com/office/drawing/2010/main" val="000000" mc:Ignorable="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/>
              <a:t>Story of radiation treatment…. Troops and castle/bridges</a:t>
            </a:r>
          </a:p>
          <a:p>
            <a:r>
              <a:rPr lang="en-US" smtClean="0"/>
              <a:t>Find your group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919E94-FD4F-4EE9-AA50-D080E5F706CE}" type="datetimeFigureOut">
              <a:rPr lang="en-US"/>
              <a:pPr>
                <a:defRPr/>
              </a:pPr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13EB8-8A8D-40AC-BE42-799A721F5C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968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E346D-F09D-40AC-B92C-39440F392F14}" type="datetimeFigureOut">
              <a:rPr lang="en-US"/>
              <a:pPr>
                <a:defRPr/>
              </a:pPr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2153C-F590-4897-BCDF-64EAD42061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857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DDCE9-7B31-4422-95FF-544DEF5274CF}" type="datetimeFigureOut">
              <a:rPr lang="en-US"/>
              <a:pPr>
                <a:defRPr/>
              </a:pPr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3C2FC-5EF4-46FE-A754-9C9E30C94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200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F3515-AD1B-42E9-AA3C-7A5FF737785A}" type="datetimeFigureOut">
              <a:rPr lang="en-US"/>
              <a:pPr>
                <a:defRPr/>
              </a:pPr>
              <a:t>7/23/2010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2D969-54C2-4ED9-B46F-9D4D695F37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230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A467E-9757-4D5B-9B1D-D1A7565261AA}" type="datetimeFigureOut">
              <a:rPr lang="en-US"/>
              <a:pPr>
                <a:defRPr/>
              </a:pPr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38C247-364B-460C-8E9E-7D608CC25A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00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98E04-92B7-4D4C-B7D6-59267B78D1DF}" type="datetimeFigureOut">
              <a:rPr lang="en-US"/>
              <a:pPr>
                <a:defRPr/>
              </a:pPr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E5272-7CE6-48F0-81CC-494A4B3716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935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FC7EC4-4B3C-4D7E-BD18-F3A5D01D7E0C}" type="datetimeFigureOut">
              <a:rPr lang="en-US"/>
              <a:pPr>
                <a:defRPr/>
              </a:pPr>
              <a:t>7/23/2010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C1CEB-F261-4393-8DFB-F6A4CE2AA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59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A1929-D456-497E-B549-5BBA14D20F1F}" type="datetimeFigureOut">
              <a:rPr lang="en-US"/>
              <a:pPr>
                <a:defRPr/>
              </a:pPr>
              <a:t>7/23/2010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FD796-40A1-4177-9EE7-E380202CC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2477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6E6B1-0575-4FCE-9D51-126D8D9D1D2E}" type="datetimeFigureOut">
              <a:rPr lang="en-US"/>
              <a:pPr>
                <a:defRPr/>
              </a:pPr>
              <a:t>7/23/2010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45A5-C6A8-4C0A-B4B8-8EA5D537A3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86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B9783-1F12-49D6-AB5D-712AAA1FDDA4}" type="datetimeFigureOut">
              <a:rPr lang="en-US"/>
              <a:pPr>
                <a:defRPr/>
              </a:pPr>
              <a:t>7/23/2010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B63A9-F694-4E5A-BDC9-232FF31D2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133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957EA-4151-4DC1-A1D1-7883AA46B9E9}" type="datetimeFigureOut">
              <a:rPr lang="en-US"/>
              <a:pPr>
                <a:defRPr/>
              </a:pPr>
              <a:t>7/23/2010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7F3F60-24A8-4CFF-BED0-1EC3E7AED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2868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6629E6-5B22-4C0A-82FE-352EA02F4674}" type="datetimeFigureOut">
              <a:rPr lang="en-US"/>
              <a:pPr>
                <a:defRPr/>
              </a:pPr>
              <a:t>7/23/2010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7BFD4-135B-4748-8F2A-7FF2A88044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309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3" name="Picture 19" descr="UILogoCL6c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0"/>
            <a:ext cx="685800" cy="52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8828D2-EABE-4BAA-87F8-1FEE74B8414C}" type="datetimeFigureOut">
              <a:rPr lang="en-US"/>
              <a:pPr>
                <a:defRPr/>
              </a:pPr>
              <a:t>7/23/2010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FC7DE2-71B1-4DC9-9254-4FC873B098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3" name="Picture 9" descr="cargese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" cy="55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gradFill rotWithShape="1">
            <a:gsLst>
              <a:gs pos="0">
                <a:srgbClr xmlns:mc="http://schemas.openxmlformats.org/markup-compatibility/2006" xmlns:a14="http://schemas.microsoft.com/office/drawing/2010/main" val="0066FF" mc:Ignorable="">
                  <a:alpha val="75000"/>
                </a:srgbClr>
              </a:gs>
              <a:gs pos="100000">
                <a:srgbClr xmlns:mc="http://schemas.openxmlformats.org/markup-compatibility/2006" xmlns:a14="http://schemas.microsoft.com/office/drawing/2010/main" val="0066FF" mc:Ignorable="">
                  <a:gamma/>
                  <a:tint val="25490"/>
                  <a:invGamma/>
                  <a:alpha val="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6324600"/>
            <a:ext cx="9144000" cy="533400"/>
          </a:xfrm>
          <a:prstGeom prst="rect">
            <a:avLst/>
          </a:prstGeom>
          <a:gradFill rotWithShape="1">
            <a:gsLst>
              <a:gs pos="0">
                <a:srgbClr xmlns:mc="http://schemas.openxmlformats.org/markup-compatibility/2006" xmlns:a14="http://schemas.microsoft.com/office/drawing/2010/main" val="0066FF" mc:Ignorable="">
                  <a:gamma/>
                  <a:tint val="25490"/>
                  <a:invGamma/>
                  <a:alpha val="0"/>
                </a:srgbClr>
              </a:gs>
              <a:gs pos="100000">
                <a:srgbClr xmlns:mc="http://schemas.openxmlformats.org/markup-compatibility/2006" xmlns:a14="http://schemas.microsoft.com/office/drawing/2010/main" val="0066FF" mc:Ignorable="">
                  <a:alpha val="75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Text Box 12"/>
          <p:cNvSpPr txBox="1">
            <a:spLocks noChangeArrowheads="1"/>
          </p:cNvSpPr>
          <p:nvPr/>
        </p:nvSpPr>
        <p:spPr bwMode="auto">
          <a:xfrm>
            <a:off x="0" y="6553200"/>
            <a:ext cx="3048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Cargese Summer School July 2010</a:t>
            </a: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6096000" y="6553200"/>
            <a:ext cx="3048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400"/>
              <a:t>Tim Stelzer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xmlns:mc="http://schemas.openxmlformats.org/markup-compatibility/2006" xmlns:a14="http://schemas.microsoft.com/office/drawing/2010/main" val="000000" mc:Ignorable="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9.pn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7.jpeg"/><Relationship Id="rId9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3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4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2.png"/><Relationship Id="rId5" Type="http://schemas.openxmlformats.org/officeDocument/2006/relationships/image" Target="../media/image41.wmf"/><Relationship Id="rId4" Type="http://schemas.openxmlformats.org/officeDocument/2006/relationships/oleObject" Target="../embeddings/oleObject2.bin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47.wmf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45.wmf"/><Relationship Id="rId12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43.png"/><Relationship Id="rId5" Type="http://schemas.openxmlformats.org/officeDocument/2006/relationships/image" Target="../media/image44.wmf"/><Relationship Id="rId10" Type="http://schemas.openxmlformats.org/officeDocument/2006/relationships/image" Target="../media/image42.png"/><Relationship Id="rId4" Type="http://schemas.openxmlformats.org/officeDocument/2006/relationships/oleObject" Target="../embeddings/oleObject3.bin"/><Relationship Id="rId9" Type="http://schemas.openxmlformats.org/officeDocument/2006/relationships/image" Target="../media/image46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gif"/><Relationship Id="rId13" Type="http://schemas.openxmlformats.org/officeDocument/2006/relationships/oleObject" Target="../embeddings/oleObject11.bin"/><Relationship Id="rId18" Type="http://schemas.openxmlformats.org/officeDocument/2006/relationships/image" Target="../media/image53.wmf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48.wmf"/><Relationship Id="rId12" Type="http://schemas.openxmlformats.org/officeDocument/2006/relationships/image" Target="../media/image50.wmf"/><Relationship Id="rId1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2.wmf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0.bin"/><Relationship Id="rId5" Type="http://schemas.openxmlformats.org/officeDocument/2006/relationships/image" Target="../media/image44.wmf"/><Relationship Id="rId15" Type="http://schemas.openxmlformats.org/officeDocument/2006/relationships/oleObject" Target="../embeddings/oleObject12.bin"/><Relationship Id="rId10" Type="http://schemas.openxmlformats.org/officeDocument/2006/relationships/image" Target="../media/image49.wmf"/><Relationship Id="rId4" Type="http://schemas.openxmlformats.org/officeDocument/2006/relationships/oleObject" Target="../embeddings/oleObject7.bin"/><Relationship Id="rId9" Type="http://schemas.openxmlformats.org/officeDocument/2006/relationships/oleObject" Target="../embeddings/oleObject9.bin"/><Relationship Id="rId14" Type="http://schemas.openxmlformats.org/officeDocument/2006/relationships/image" Target="../media/image51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59.wmf"/><Relationship Id="rId18" Type="http://schemas.openxmlformats.org/officeDocument/2006/relationships/oleObject" Target="../embeddings/oleObject21.bin"/><Relationship Id="rId26" Type="http://schemas.openxmlformats.org/officeDocument/2006/relationships/oleObject" Target="../embeddings/oleObject25.bin"/><Relationship Id="rId3" Type="http://schemas.openxmlformats.org/officeDocument/2006/relationships/notesSlide" Target="../notesSlides/notesSlide20.xml"/><Relationship Id="rId21" Type="http://schemas.openxmlformats.org/officeDocument/2006/relationships/image" Target="../media/image63.wmf"/><Relationship Id="rId34" Type="http://schemas.openxmlformats.org/officeDocument/2006/relationships/hyperlink" Target="http://madgraph.hep.uiuc.edu/Downloads/MG_ME_V4.4.44.tar.gz" TargetMode="External"/><Relationship Id="rId7" Type="http://schemas.openxmlformats.org/officeDocument/2006/relationships/image" Target="../media/image56.wmf"/><Relationship Id="rId12" Type="http://schemas.openxmlformats.org/officeDocument/2006/relationships/oleObject" Target="../embeddings/oleObject18.bin"/><Relationship Id="rId17" Type="http://schemas.openxmlformats.org/officeDocument/2006/relationships/image" Target="../media/image61.wmf"/><Relationship Id="rId25" Type="http://schemas.openxmlformats.org/officeDocument/2006/relationships/image" Target="../media/image65.wmf"/><Relationship Id="rId33" Type="http://schemas.openxmlformats.org/officeDocument/2006/relationships/image" Target="../media/image69.w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20.bin"/><Relationship Id="rId20" Type="http://schemas.openxmlformats.org/officeDocument/2006/relationships/oleObject" Target="../embeddings/oleObject22.bin"/><Relationship Id="rId29" Type="http://schemas.openxmlformats.org/officeDocument/2006/relationships/image" Target="../media/image67.wmf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58.wmf"/><Relationship Id="rId24" Type="http://schemas.openxmlformats.org/officeDocument/2006/relationships/oleObject" Target="../embeddings/oleObject24.bin"/><Relationship Id="rId32" Type="http://schemas.openxmlformats.org/officeDocument/2006/relationships/oleObject" Target="../embeddings/oleObject28.bin"/><Relationship Id="rId37" Type="http://schemas.openxmlformats.org/officeDocument/2006/relationships/image" Target="../media/image70.wmf"/><Relationship Id="rId5" Type="http://schemas.openxmlformats.org/officeDocument/2006/relationships/image" Target="../media/image55.wmf"/><Relationship Id="rId15" Type="http://schemas.openxmlformats.org/officeDocument/2006/relationships/image" Target="../media/image60.wmf"/><Relationship Id="rId23" Type="http://schemas.openxmlformats.org/officeDocument/2006/relationships/image" Target="../media/image64.wmf"/><Relationship Id="rId28" Type="http://schemas.openxmlformats.org/officeDocument/2006/relationships/oleObject" Target="../embeddings/oleObject26.bin"/><Relationship Id="rId36" Type="http://schemas.openxmlformats.org/officeDocument/2006/relationships/oleObject" Target="../embeddings/oleObject29.bin"/><Relationship Id="rId10" Type="http://schemas.openxmlformats.org/officeDocument/2006/relationships/oleObject" Target="../embeddings/oleObject17.bin"/><Relationship Id="rId19" Type="http://schemas.openxmlformats.org/officeDocument/2006/relationships/image" Target="../media/image62.wmf"/><Relationship Id="rId31" Type="http://schemas.openxmlformats.org/officeDocument/2006/relationships/image" Target="../media/image68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57.wmf"/><Relationship Id="rId14" Type="http://schemas.openxmlformats.org/officeDocument/2006/relationships/oleObject" Target="../embeddings/oleObject19.bin"/><Relationship Id="rId22" Type="http://schemas.openxmlformats.org/officeDocument/2006/relationships/oleObject" Target="../embeddings/oleObject23.bin"/><Relationship Id="rId27" Type="http://schemas.openxmlformats.org/officeDocument/2006/relationships/image" Target="../media/image66.wmf"/><Relationship Id="rId30" Type="http://schemas.openxmlformats.org/officeDocument/2006/relationships/oleObject" Target="../embeddings/oleObject27.bin"/><Relationship Id="rId35" Type="http://schemas.openxmlformats.org/officeDocument/2006/relationships/image" Target="../media/image7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register_2.avi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tstelzer\Desktop\Cargese\ProcGentt.wmv" TargetMode="Externa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phyadfsa\tstelzer\Cargese\Register.wmv" TargetMode="Externa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blogs.discovermagazine.com/cosmicvariance/2009/05/01/daily-show-explains-the-lhc/" TargetMode="External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381000" y="838200"/>
            <a:ext cx="7772400" cy="1470025"/>
          </a:xfrm>
        </p:spPr>
        <p:txBody>
          <a:bodyPr/>
          <a:lstStyle/>
          <a:p>
            <a:r>
              <a:rPr lang="en-US" dirty="0" err="1" smtClean="0"/>
              <a:t>MadGraph</a:t>
            </a:r>
            <a:r>
              <a:rPr lang="en-US" dirty="0" smtClean="0"/>
              <a:t>/</a:t>
            </a:r>
            <a:r>
              <a:rPr lang="en-US" dirty="0" err="1" smtClean="0"/>
              <a:t>MadEvent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93" y="2066925"/>
            <a:ext cx="7694613" cy="212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1447800" y="4724400"/>
            <a:ext cx="579120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Workshop 1</a:t>
            </a:r>
          </a:p>
          <a:p>
            <a:pPr algn="ctr"/>
            <a:r>
              <a:rPr lang="en-US" sz="3200" dirty="0" smtClean="0"/>
              <a:t>Renormalization / </a:t>
            </a:r>
            <a:r>
              <a:rPr lang="en-US" sz="3200" dirty="0" err="1" smtClean="0"/>
              <a:t>Callibration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/>
              <a:t>Form teams of 3</a:t>
            </a:r>
            <a:endParaRPr lang="en-US" sz="4800" dirty="0"/>
          </a:p>
        </p:txBody>
      </p:sp>
      <p:sp>
        <p:nvSpPr>
          <p:cNvPr id="33" name="TextBox 32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20</a:t>
            </a:r>
            <a:endParaRPr lang="en-US" sz="1200" dirty="0"/>
          </a:p>
        </p:txBody>
      </p:sp>
      <p:pic>
        <p:nvPicPr>
          <p:cNvPr id="121858" name="Picture 2" descr="http://t0.gstatic.com/images?q=tbn:ANd9GcS82_xsm7GUJODmNj5rnkiUy67zEVrk-rC0NhTxddwJOopSaXs&amp;t=1&amp;usg=__a66aFv7eebgyEMDFZOugPhKtQcc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981200"/>
            <a:ext cx="2900363" cy="2900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43000" y="4876800"/>
            <a:ext cx="7086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At least 1 computer</a:t>
            </a:r>
          </a:p>
          <a:p>
            <a:r>
              <a:rPr lang="en-US" sz="3200" dirty="0" smtClean="0"/>
              <a:t>At most 2 computers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72720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Discoveries at hadron colliders</a:t>
            </a:r>
            <a:br>
              <a:rPr lang="en-US" dirty="0" smtClean="0"/>
            </a:br>
            <a:r>
              <a:rPr lang="en-US" sz="3200" dirty="0" smtClean="0">
                <a:solidFill>
                  <a:schemeClr val="accent1"/>
                </a:solidFill>
              </a:rPr>
              <a:t>(adapted from MLM)</a:t>
            </a: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60091"/>
            <a:ext cx="2667000" cy="2346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7" name="Picture 9" descr="300px-La_Bateau" hidden="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436166"/>
            <a:ext cx="1531563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1371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Peak (easy)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907254" y="1371600"/>
            <a:ext cx="3112546" cy="2644674"/>
            <a:chOff x="2907254" y="1371600"/>
            <a:chExt cx="3112546" cy="2644674"/>
          </a:xfrm>
        </p:grpSpPr>
        <p:pic>
          <p:nvPicPr>
            <p:cNvPr id="7173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07254" y="1882674"/>
              <a:ext cx="3112546" cy="2133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581400" y="1371600"/>
              <a:ext cx="1981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Shape (medium)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096000" y="1371600"/>
            <a:ext cx="2921571" cy="2634735"/>
            <a:chOff x="6096000" y="1371600"/>
            <a:chExt cx="2921571" cy="2634735"/>
          </a:xfrm>
        </p:grpSpPr>
        <p:pic>
          <p:nvPicPr>
            <p:cNvPr id="7174" name="Picture 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0" y="1796535"/>
              <a:ext cx="2921571" cy="2209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477000" y="1371600"/>
              <a:ext cx="1981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Rate (hard)</a:t>
              </a:r>
              <a:endParaRPr lang="en-US" dirty="0"/>
            </a:p>
          </p:txBody>
        </p:sp>
      </p:grpSp>
      <p:pic>
        <p:nvPicPr>
          <p:cNvPr id="104452" name="Picture 4" descr="http://artslink.files.wordpress.com/2010/03/picasso_3musicians1921.jpg" hidden="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486" y="4499832"/>
            <a:ext cx="1779114" cy="167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13" name="Picture 2" descr="http://ohlivin.files.wordpress.com/2009/12/mona-lisa.jpg" hidden="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05" y="4565373"/>
            <a:ext cx="2032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266700" y="4372339"/>
            <a:ext cx="2514600" cy="1876061"/>
            <a:chOff x="0" y="4267200"/>
            <a:chExt cx="3248025" cy="2423246"/>
          </a:xfrm>
        </p:grpSpPr>
        <p:pic>
          <p:nvPicPr>
            <p:cNvPr id="14" name="Picture 4" descr="http://www.deltaflow.com/wp-content/uploads/2008/05/ear-of-corn-inspection.jpg"/>
            <p:cNvPicPr>
              <a:picLocks noChangeAspect="1" noChangeArrowheads="1"/>
            </p:cNvPicPr>
            <p:nvPr/>
          </p:nvPicPr>
          <p:blipFill>
            <a:blip r:embed="rId9">
              <a:clrChange>
                <a:clrFrom>
                  <a:srgbClr xmlns:mc="http://schemas.openxmlformats.org/markup-compatibility/2006" xmlns:a14="http://schemas.microsoft.com/office/drawing/2010/main" val="3E6627" mc:Ignorable=""/>
                </a:clrFrom>
                <a:clrTo>
                  <a:srgbClr xmlns:mc="http://schemas.openxmlformats.org/markup-compatibility/2006" xmlns:a14="http://schemas.microsoft.com/office/drawing/2010/main" val="3E6627" mc:Ignorable="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267200"/>
              <a:ext cx="3248025" cy="2423246"/>
            </a:xfrm>
            <a:prstGeom prst="ellipse">
              <a:avLst/>
            </a:prstGeom>
            <a:ln w="63500" cap="rnd">
              <a:solidFill>
                <a:srgbClr xmlns:mc="http://schemas.openxmlformats.org/markup-compatibility/2006" xmlns:a14="http://schemas.microsoft.com/office/drawing/2010/main" val="333333" mc:Ignorable=""/>
              </a:solidFill>
            </a:ln>
            <a:effectLst>
              <a:outerShdw blurRad="381000" dist="292100" dir="5400000" sx="-80000" sy="-18000" rotWithShape="0">
                <a:srgbClr xmlns:mc="http://schemas.openxmlformats.org/markup-compatibility/2006" xmlns:a14="http://schemas.microsoft.com/office/drawing/2010/main" val="000000" mc:Ignorable="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xmlns:mc="http://schemas.openxmlformats.org/markup-compatibility/2006" xmlns:a14="http://schemas.microsoft.com/office/drawing/2010/main" val="333333" mc:Ignorable="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</p:pic>
        <p:sp>
          <p:nvSpPr>
            <p:cNvPr id="15" name="Freeform 14"/>
            <p:cNvSpPr/>
            <p:nvPr/>
          </p:nvSpPr>
          <p:spPr>
            <a:xfrm>
              <a:off x="1349571" y="5082647"/>
              <a:ext cx="121342" cy="143800"/>
            </a:xfrm>
            <a:custGeom>
              <a:avLst/>
              <a:gdLst>
                <a:gd name="connsiteX0" fmla="*/ 26002 w 121342"/>
                <a:gd name="connsiteY0" fmla="*/ 4334 h 151678"/>
                <a:gd name="connsiteX1" fmla="*/ 99674 w 121342"/>
                <a:gd name="connsiteY1" fmla="*/ 0 h 151678"/>
                <a:gd name="connsiteX2" fmla="*/ 121342 w 121342"/>
                <a:gd name="connsiteY2" fmla="*/ 39003 h 151678"/>
                <a:gd name="connsiteX3" fmla="*/ 104007 w 121342"/>
                <a:gd name="connsiteY3" fmla="*/ 151678 h 151678"/>
                <a:gd name="connsiteX4" fmla="*/ 73672 w 121342"/>
                <a:gd name="connsiteY4" fmla="*/ 151678 h 151678"/>
                <a:gd name="connsiteX5" fmla="*/ 0 w 121342"/>
                <a:gd name="connsiteY5" fmla="*/ 73672 h 151678"/>
                <a:gd name="connsiteX6" fmla="*/ 26002 w 121342"/>
                <a:gd name="connsiteY6" fmla="*/ 4334 h 151678"/>
                <a:gd name="connsiteX0" fmla="*/ 26002 w 121342"/>
                <a:gd name="connsiteY0" fmla="*/ 4334 h 151678"/>
                <a:gd name="connsiteX1" fmla="*/ 99674 w 121342"/>
                <a:gd name="connsiteY1" fmla="*/ 0 h 151678"/>
                <a:gd name="connsiteX2" fmla="*/ 121342 w 121342"/>
                <a:gd name="connsiteY2" fmla="*/ 39003 h 151678"/>
                <a:gd name="connsiteX3" fmla="*/ 104007 w 121342"/>
                <a:gd name="connsiteY3" fmla="*/ 151678 h 151678"/>
                <a:gd name="connsiteX4" fmla="*/ 52004 w 121342"/>
                <a:gd name="connsiteY4" fmla="*/ 151678 h 151678"/>
                <a:gd name="connsiteX5" fmla="*/ 0 w 121342"/>
                <a:gd name="connsiteY5" fmla="*/ 73672 h 151678"/>
                <a:gd name="connsiteX6" fmla="*/ 26002 w 121342"/>
                <a:gd name="connsiteY6" fmla="*/ 4334 h 151678"/>
                <a:gd name="connsiteX0" fmla="*/ 26002 w 121342"/>
                <a:gd name="connsiteY0" fmla="*/ 4334 h 151678"/>
                <a:gd name="connsiteX1" fmla="*/ 99674 w 121342"/>
                <a:gd name="connsiteY1" fmla="*/ 0 h 151678"/>
                <a:gd name="connsiteX2" fmla="*/ 121342 w 121342"/>
                <a:gd name="connsiteY2" fmla="*/ 39003 h 151678"/>
                <a:gd name="connsiteX3" fmla="*/ 86673 w 121342"/>
                <a:gd name="connsiteY3" fmla="*/ 134343 h 151678"/>
                <a:gd name="connsiteX4" fmla="*/ 52004 w 121342"/>
                <a:gd name="connsiteY4" fmla="*/ 151678 h 151678"/>
                <a:gd name="connsiteX5" fmla="*/ 0 w 121342"/>
                <a:gd name="connsiteY5" fmla="*/ 73672 h 151678"/>
                <a:gd name="connsiteX6" fmla="*/ 26002 w 121342"/>
                <a:gd name="connsiteY6" fmla="*/ 4334 h 151678"/>
                <a:gd name="connsiteX0" fmla="*/ 26002 w 121342"/>
                <a:gd name="connsiteY0" fmla="*/ 4334 h 134343"/>
                <a:gd name="connsiteX1" fmla="*/ 99674 w 121342"/>
                <a:gd name="connsiteY1" fmla="*/ 0 h 134343"/>
                <a:gd name="connsiteX2" fmla="*/ 121342 w 121342"/>
                <a:gd name="connsiteY2" fmla="*/ 39003 h 134343"/>
                <a:gd name="connsiteX3" fmla="*/ 86673 w 121342"/>
                <a:gd name="connsiteY3" fmla="*/ 134343 h 134343"/>
                <a:gd name="connsiteX4" fmla="*/ 65005 w 121342"/>
                <a:gd name="connsiteY4" fmla="*/ 130010 h 134343"/>
                <a:gd name="connsiteX5" fmla="*/ 0 w 121342"/>
                <a:gd name="connsiteY5" fmla="*/ 73672 h 134343"/>
                <a:gd name="connsiteX6" fmla="*/ 26002 w 121342"/>
                <a:gd name="connsiteY6" fmla="*/ 4334 h 134343"/>
                <a:gd name="connsiteX0" fmla="*/ 26002 w 121342"/>
                <a:gd name="connsiteY0" fmla="*/ 4334 h 130010"/>
                <a:gd name="connsiteX1" fmla="*/ 99674 w 121342"/>
                <a:gd name="connsiteY1" fmla="*/ 0 h 130010"/>
                <a:gd name="connsiteX2" fmla="*/ 121342 w 121342"/>
                <a:gd name="connsiteY2" fmla="*/ 39003 h 130010"/>
                <a:gd name="connsiteX3" fmla="*/ 86673 w 121342"/>
                <a:gd name="connsiteY3" fmla="*/ 130009 h 130010"/>
                <a:gd name="connsiteX4" fmla="*/ 65005 w 121342"/>
                <a:gd name="connsiteY4" fmla="*/ 130010 h 130010"/>
                <a:gd name="connsiteX5" fmla="*/ 0 w 121342"/>
                <a:gd name="connsiteY5" fmla="*/ 73672 h 130010"/>
                <a:gd name="connsiteX6" fmla="*/ 26002 w 121342"/>
                <a:gd name="connsiteY6" fmla="*/ 4334 h 130010"/>
                <a:gd name="connsiteX0" fmla="*/ 26002 w 121342"/>
                <a:gd name="connsiteY0" fmla="*/ 4334 h 130009"/>
                <a:gd name="connsiteX1" fmla="*/ 99674 w 121342"/>
                <a:gd name="connsiteY1" fmla="*/ 0 h 130009"/>
                <a:gd name="connsiteX2" fmla="*/ 121342 w 121342"/>
                <a:gd name="connsiteY2" fmla="*/ 39003 h 130009"/>
                <a:gd name="connsiteX3" fmla="*/ 86673 w 121342"/>
                <a:gd name="connsiteY3" fmla="*/ 130009 h 130009"/>
                <a:gd name="connsiteX4" fmla="*/ 43573 w 121342"/>
                <a:gd name="connsiteY4" fmla="*/ 118104 h 130009"/>
                <a:gd name="connsiteX5" fmla="*/ 0 w 121342"/>
                <a:gd name="connsiteY5" fmla="*/ 73672 h 130009"/>
                <a:gd name="connsiteX6" fmla="*/ 26002 w 121342"/>
                <a:gd name="connsiteY6" fmla="*/ 4334 h 130009"/>
                <a:gd name="connsiteX0" fmla="*/ 26002 w 121342"/>
                <a:gd name="connsiteY0" fmla="*/ 4334 h 125247"/>
                <a:gd name="connsiteX1" fmla="*/ 99674 w 121342"/>
                <a:gd name="connsiteY1" fmla="*/ 0 h 125247"/>
                <a:gd name="connsiteX2" fmla="*/ 121342 w 121342"/>
                <a:gd name="connsiteY2" fmla="*/ 39003 h 125247"/>
                <a:gd name="connsiteX3" fmla="*/ 96198 w 121342"/>
                <a:gd name="connsiteY3" fmla="*/ 125247 h 125247"/>
                <a:gd name="connsiteX4" fmla="*/ 43573 w 121342"/>
                <a:gd name="connsiteY4" fmla="*/ 118104 h 125247"/>
                <a:gd name="connsiteX5" fmla="*/ 0 w 121342"/>
                <a:gd name="connsiteY5" fmla="*/ 73672 h 125247"/>
                <a:gd name="connsiteX6" fmla="*/ 26002 w 121342"/>
                <a:gd name="connsiteY6" fmla="*/ 4334 h 125247"/>
                <a:gd name="connsiteX0" fmla="*/ 26002 w 121342"/>
                <a:gd name="connsiteY0" fmla="*/ 4334 h 139535"/>
                <a:gd name="connsiteX1" fmla="*/ 99674 w 121342"/>
                <a:gd name="connsiteY1" fmla="*/ 0 h 139535"/>
                <a:gd name="connsiteX2" fmla="*/ 121342 w 121342"/>
                <a:gd name="connsiteY2" fmla="*/ 39003 h 139535"/>
                <a:gd name="connsiteX3" fmla="*/ 96198 w 121342"/>
                <a:gd name="connsiteY3" fmla="*/ 125247 h 139535"/>
                <a:gd name="connsiteX4" fmla="*/ 55479 w 121342"/>
                <a:gd name="connsiteY4" fmla="*/ 139535 h 139535"/>
                <a:gd name="connsiteX5" fmla="*/ 0 w 121342"/>
                <a:gd name="connsiteY5" fmla="*/ 73672 h 139535"/>
                <a:gd name="connsiteX6" fmla="*/ 26002 w 121342"/>
                <a:gd name="connsiteY6" fmla="*/ 4334 h 139535"/>
                <a:gd name="connsiteX0" fmla="*/ 26002 w 121342"/>
                <a:gd name="connsiteY0" fmla="*/ 4334 h 142164"/>
                <a:gd name="connsiteX1" fmla="*/ 99674 w 121342"/>
                <a:gd name="connsiteY1" fmla="*/ 0 h 142164"/>
                <a:gd name="connsiteX2" fmla="*/ 121342 w 121342"/>
                <a:gd name="connsiteY2" fmla="*/ 39003 h 142164"/>
                <a:gd name="connsiteX3" fmla="*/ 96198 w 121342"/>
                <a:gd name="connsiteY3" fmla="*/ 125247 h 142164"/>
                <a:gd name="connsiteX4" fmla="*/ 55479 w 121342"/>
                <a:gd name="connsiteY4" fmla="*/ 139535 h 142164"/>
                <a:gd name="connsiteX5" fmla="*/ 0 w 121342"/>
                <a:gd name="connsiteY5" fmla="*/ 73672 h 142164"/>
                <a:gd name="connsiteX6" fmla="*/ 26002 w 121342"/>
                <a:gd name="connsiteY6" fmla="*/ 4334 h 142164"/>
                <a:gd name="connsiteX0" fmla="*/ 26002 w 121342"/>
                <a:gd name="connsiteY0" fmla="*/ 4334 h 143800"/>
                <a:gd name="connsiteX1" fmla="*/ 99674 w 121342"/>
                <a:gd name="connsiteY1" fmla="*/ 0 h 143800"/>
                <a:gd name="connsiteX2" fmla="*/ 121342 w 121342"/>
                <a:gd name="connsiteY2" fmla="*/ 39003 h 143800"/>
                <a:gd name="connsiteX3" fmla="*/ 96198 w 121342"/>
                <a:gd name="connsiteY3" fmla="*/ 125247 h 143800"/>
                <a:gd name="connsiteX4" fmla="*/ 55479 w 121342"/>
                <a:gd name="connsiteY4" fmla="*/ 139535 h 143800"/>
                <a:gd name="connsiteX5" fmla="*/ 0 w 121342"/>
                <a:gd name="connsiteY5" fmla="*/ 73672 h 143800"/>
                <a:gd name="connsiteX6" fmla="*/ 26002 w 121342"/>
                <a:gd name="connsiteY6" fmla="*/ 4334 h 143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342" h="143800">
                  <a:moveTo>
                    <a:pt x="26002" y="4334"/>
                  </a:moveTo>
                  <a:lnTo>
                    <a:pt x="99674" y="0"/>
                  </a:lnTo>
                  <a:lnTo>
                    <a:pt x="121342" y="39003"/>
                  </a:lnTo>
                  <a:lnTo>
                    <a:pt x="96198" y="125247"/>
                  </a:lnTo>
                  <a:cubicBezTo>
                    <a:pt x="85006" y="141916"/>
                    <a:pt x="73814" y="149059"/>
                    <a:pt x="55479" y="139535"/>
                  </a:cubicBezTo>
                  <a:lnTo>
                    <a:pt x="0" y="73672"/>
                  </a:lnTo>
                  <a:lnTo>
                    <a:pt x="26002" y="4334"/>
                  </a:lnTo>
                  <a:close/>
                </a:path>
              </a:pathLst>
            </a:custGeom>
            <a:solidFill>
              <a:srgbClr xmlns:mc="http://schemas.openxmlformats.org/markup-compatibility/2006" xmlns:a14="http://schemas.microsoft.com/office/drawing/2010/main" val="FF0000" mc:Ignorable="">
                <a:alpha val="54902"/>
              </a:srgbClr>
            </a:solidFill>
            <a:ln w="3175">
              <a:noFill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519086" y="4527847"/>
            <a:ext cx="2272114" cy="1801986"/>
            <a:chOff x="3519086" y="4527847"/>
            <a:chExt cx="2272114" cy="1801986"/>
          </a:xfrm>
        </p:grpSpPr>
        <p:pic>
          <p:nvPicPr>
            <p:cNvPr id="16" name="Picture 4" descr="http://www.deltaflow.com/wp-content/uploads/2008/05/ear-of-corn-inspection.jpg"/>
            <p:cNvPicPr>
              <a:picLocks noChangeAspect="1" noChangeArrowheads="1"/>
            </p:cNvPicPr>
            <p:nvPr/>
          </p:nvPicPr>
          <p:blipFill rotWithShape="1">
            <a:blip r:embed="rId9">
              <a:clrChange>
                <a:clrFrom>
                  <a:srgbClr xmlns:mc="http://schemas.openxmlformats.org/markup-compatibility/2006" xmlns:a14="http://schemas.microsoft.com/office/drawing/2010/main" val="3E6627" mc:Ignorable=""/>
                </a:clrFrom>
                <a:clrTo>
                  <a:srgbClr xmlns:mc="http://schemas.openxmlformats.org/markup-compatibility/2006" xmlns:a14="http://schemas.microsoft.com/office/drawing/2010/main" val="3E6627" mc:Ignorable="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12" t="18666" r="27861" b="34958"/>
            <a:stretch/>
          </p:blipFill>
          <p:spPr bwMode="auto">
            <a:xfrm>
              <a:off x="3519086" y="4527847"/>
              <a:ext cx="2272114" cy="1801986"/>
            </a:xfrm>
            <a:prstGeom prst="ellipse">
              <a:avLst/>
            </a:prstGeom>
            <a:ln w="63500" cap="rnd">
              <a:solidFill>
                <a:srgbClr xmlns:mc="http://schemas.openxmlformats.org/markup-compatibility/2006" xmlns:a14="http://schemas.microsoft.com/office/drawing/2010/main" val="333333" mc:Ignorable=""/>
              </a:solidFill>
            </a:ln>
            <a:effectLst>
              <a:outerShdw blurRad="381000" dist="292100" dir="5400000" sx="-80000" sy="-18000" rotWithShape="0">
                <a:srgbClr xmlns:mc="http://schemas.openxmlformats.org/markup-compatibility/2006" xmlns:a14="http://schemas.microsoft.com/office/drawing/2010/main" val="000000" mc:Ignorable="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xmlns:mc="http://schemas.openxmlformats.org/markup-compatibility/2006" xmlns:a14="http://schemas.microsoft.com/office/drawing/2010/main" val="333333" mc:Ignorable=""/>
              </a:contourClr>
            </a:sp3d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</p:pic>
        <p:sp>
          <p:nvSpPr>
            <p:cNvPr id="4" name="Oval 3"/>
            <p:cNvSpPr/>
            <p:nvPr/>
          </p:nvSpPr>
          <p:spPr>
            <a:xfrm rot="659914">
              <a:off x="4205809" y="5339610"/>
              <a:ext cx="762000" cy="228600"/>
            </a:xfrm>
            <a:prstGeom prst="ellipse">
              <a:avLst/>
            </a:prstGeom>
            <a:solidFill>
              <a:srgbClr xmlns:mc="http://schemas.openxmlformats.org/markup-compatibility/2006" xmlns:a14="http://schemas.microsoft.com/office/drawing/2010/main" val="4F81BD" mc:Ignorable="">
                <a:alpha val="3411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" name="Picture 4" descr="http://www.deltaflow.com/wp-content/uploads/2008/05/ear-of-corn-inspection.jpg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xmlns:mc="http://schemas.openxmlformats.org/markup-compatibility/2006" xmlns:a14="http://schemas.microsoft.com/office/drawing/2010/main" val="3E6627" mc:Ignorable=""/>
              </a:clrFrom>
              <a:clrTo>
                <a:srgbClr xmlns:mc="http://schemas.openxmlformats.org/markup-compatibility/2006" xmlns:a14="http://schemas.microsoft.com/office/drawing/2010/main" val="3E6627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372339"/>
            <a:ext cx="2514600" cy="1876061"/>
          </a:xfrm>
          <a:prstGeom prst="ellipse">
            <a:avLst/>
          </a:prstGeom>
          <a:ln w="63500" cap="rnd">
            <a:solidFill>
              <a:srgbClr xmlns:mc="http://schemas.openxmlformats.org/markup-compatibility/2006" xmlns:a14="http://schemas.microsoft.com/office/drawing/2010/main" val="333333" mc:Ignorable=""/>
            </a:solidFill>
          </a:ln>
          <a:effectLst>
            <a:outerShdw blurRad="381000" dist="292100" dir="5400000" sx="-80000" sy="-18000" rotWithShape="0">
              <a:srgbClr xmlns:mc="http://schemas.openxmlformats.org/markup-compatibility/2006" xmlns:a14="http://schemas.microsoft.com/office/drawing/2010/main" val="000000" mc:Ignorable="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xmlns:mc="http://schemas.openxmlformats.org/markup-compatibility/2006" xmlns:a14="http://schemas.microsoft.com/office/drawing/2010/main" val="333333" mc:Ignorable="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22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err="1" smtClean="0"/>
              <a:t>SuperSymmetry</a:t>
            </a:r>
            <a:r>
              <a:rPr lang="en-US" dirty="0" smtClean="0"/>
              <a:t> at LHC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825" y="1524000"/>
            <a:ext cx="4600575" cy="477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23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New MC shows much harder!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809750"/>
            <a:ext cx="6837363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24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Path @ LHC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Rediscover Standard Model</a:t>
            </a:r>
          </a:p>
          <a:p>
            <a:endParaRPr lang="en-US" dirty="0" smtClean="0"/>
          </a:p>
          <a:p>
            <a:r>
              <a:rPr lang="en-US" dirty="0" smtClean="0"/>
              <a:t>Identify excess</a:t>
            </a:r>
          </a:p>
          <a:p>
            <a:endParaRPr lang="en-US" dirty="0" smtClean="0"/>
          </a:p>
          <a:p>
            <a:r>
              <a:rPr lang="en-US" dirty="0" smtClean="0"/>
              <a:t>Identify nature of excess</a:t>
            </a:r>
          </a:p>
          <a:p>
            <a:endParaRPr lang="en-US" dirty="0"/>
          </a:p>
          <a:p>
            <a:r>
              <a:rPr lang="en-US" dirty="0" smtClean="0"/>
              <a:t>Repeat</a:t>
            </a:r>
          </a:p>
        </p:txBody>
      </p:sp>
      <p:pic>
        <p:nvPicPr>
          <p:cNvPr id="105474" name="Picture 2" descr="http://www.interactions.org/imagebank/images/CE0238H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xmlns:mc="http://schemas.openxmlformats.org/markup-compatibility/2006" xmlns:a14="http://schemas.microsoft.com/office/drawing/2010/main" val="000000" mc:Ignorable=""/>
              </a:clrFrom>
              <a:clrTo>
                <a:srgbClr xmlns:mc="http://schemas.openxmlformats.org/markup-compatibility/2006" xmlns:a14="http://schemas.microsoft.com/office/drawing/2010/main" val="000000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979"/>
          <a:stretch/>
        </p:blipFill>
        <p:spPr bwMode="auto">
          <a:xfrm>
            <a:off x="4343400" y="1524000"/>
            <a:ext cx="4219575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26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Standard Model</a:t>
            </a: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7543800" y="4267200"/>
            <a:ext cx="838200" cy="9144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reflection blurRad="6350" stA="50000" endA="300" endPos="38500" dist="50800" dir="5400000" sy="-100000" algn="bl" rotWithShape="0"/>
          </a:effectLst>
          <a:scene3d>
            <a:camera prst="legacyPerspectiveFront" fov="3600000">
              <a:rot lat="600000" lon="0" rev="0"/>
            </a:camera>
            <a:lightRig rig="legacyFlat2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bIns="182880" anchor="ctr">
            <a:flatTx/>
          </a:bodyPr>
          <a:lstStyle/>
          <a:p>
            <a:pPr algn="ctr"/>
            <a:r>
              <a:rPr lang="en-US" sz="6000" dirty="0">
                <a:latin typeface="Times New Roman" pitchFamily="18" charset="0"/>
                <a:cs typeface="Times New Roman" pitchFamily="18" charset="0"/>
              </a:rPr>
              <a:t>u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886200" y="4619625"/>
            <a:ext cx="698500" cy="762000"/>
          </a:xfrm>
          <a:prstGeom prst="rect">
            <a:avLst/>
          </a:prstGeom>
          <a:solidFill>
            <a:schemeClr val="bg2"/>
          </a:solidFill>
          <a:ln w="9525"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reflection blurRad="6350" stA="50000" endA="300" endPos="38500" dist="50800" dir="5400000" sy="-100000" algn="bl" rotWithShape="0"/>
          </a:effectLst>
          <a:scene3d>
            <a:camera prst="isometricOffAxis1Right"/>
            <a:lightRig rig="legacyFlat2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bIns="182880" anchor="ctr">
            <a:flatTx/>
          </a:bodyPr>
          <a:lstStyle/>
          <a:p>
            <a:pPr algn="ctr"/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60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6019800" y="2667000"/>
            <a:ext cx="457200" cy="457200"/>
          </a:xfrm>
          <a:prstGeom prst="ellipse">
            <a:avLst/>
          </a:prstGeom>
          <a:effectLst>
            <a:glow rad="444500">
              <a:schemeClr val="accent1">
                <a:satMod val="175000"/>
                <a:alpha val="74000"/>
              </a:scheme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6553200" y="2971800"/>
            <a:ext cx="457200" cy="4572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CC3300" mc:Ignorable=""/>
          </a:solidFill>
          <a:effectLst>
            <a:glow rad="444500">
              <a:srgbClr xmlns:mc="http://schemas.openxmlformats.org/markup-compatibility/2006" xmlns:a14="http://schemas.microsoft.com/office/drawing/2010/main" val="C00000" mc:Ignorable="">
                <a:alpha val="57000"/>
              </a:srgb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511300" y="4572000"/>
            <a:ext cx="698500" cy="762000"/>
          </a:xfrm>
          <a:prstGeom prst="rect">
            <a:avLst/>
          </a:prstGeom>
          <a:solidFill>
            <a:schemeClr val="bg2"/>
          </a:solidFill>
          <a:ln w="9525"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300000" lon="20999996" rev="0"/>
            </a:camera>
            <a:lightRig rig="legacyFlat2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bIns="182880" anchor="ctr">
            <a:flatTx/>
          </a:bodyPr>
          <a:lstStyle/>
          <a:p>
            <a:pPr algn="ctr"/>
            <a:r>
              <a:rPr lang="en-US" sz="4400" dirty="0">
                <a:latin typeface="Symbol" pitchFamily="18" charset="2"/>
                <a:cs typeface="Times New Roman" pitchFamily="18" charset="0"/>
              </a:rPr>
              <a:t>n</a:t>
            </a: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auto">
          <a:xfrm>
            <a:off x="1495425" y="3733800"/>
            <a:ext cx="698500" cy="762000"/>
          </a:xfrm>
          <a:prstGeom prst="rect">
            <a:avLst/>
          </a:prstGeom>
          <a:solidFill>
            <a:schemeClr val="bg2"/>
          </a:solidFill>
          <a:ln w="9525"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300000" lon="20999996" rev="0"/>
            </a:camera>
            <a:lightRig rig="legacyFlat2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bIns="182880" anchor="ctr">
            <a:flatTx/>
          </a:bodyPr>
          <a:lstStyle/>
          <a:p>
            <a:pPr algn="ctr"/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4400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US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1511300" y="2667000"/>
            <a:ext cx="698500" cy="762000"/>
          </a:xfrm>
          <a:prstGeom prst="rect">
            <a:avLst/>
          </a:prstGeom>
          <a:solidFill>
            <a:schemeClr val="bg2"/>
          </a:solidFill>
          <a:ln w="9525"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300000" lon="20999996" rev="0"/>
            </a:camera>
            <a:lightRig rig="legacyFlat2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bIns="182880" anchor="ctr">
            <a:flatTx/>
          </a:bodyPr>
          <a:lstStyle/>
          <a:p>
            <a:pPr algn="ctr"/>
            <a:endParaRPr lang="en-US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1616075" y="2781300"/>
            <a:ext cx="457200" cy="4572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effectLst>
            <a:glow rad="444500">
              <a:srgbClr xmlns:mc="http://schemas.openxmlformats.org/markup-compatibility/2006" xmlns:a14="http://schemas.microsoft.com/office/drawing/2010/main" val="00B050" mc:Ignorable="">
                <a:alpha val="57000"/>
              </a:srgb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endParaRPr lang="en-US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1511300" y="1752600"/>
            <a:ext cx="698500" cy="762000"/>
          </a:xfrm>
          <a:prstGeom prst="rect">
            <a:avLst/>
          </a:prstGeom>
          <a:solidFill>
            <a:schemeClr val="bg2"/>
          </a:solidFill>
          <a:ln w="9525"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300000" lon="20999996" rev="0"/>
            </a:camera>
            <a:lightRig rig="legacyFlat2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bIns="182880" anchor="ctr">
            <a:flatTx/>
          </a:bodyPr>
          <a:lstStyle/>
          <a:p>
            <a:pPr algn="ctr"/>
            <a:endParaRPr lang="en-US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1616075" y="1905000"/>
            <a:ext cx="457200" cy="4572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00B050" mc:Ignorable=""/>
          </a:solidFill>
          <a:effectLst>
            <a:glow rad="444500">
              <a:srgbClr xmlns:mc="http://schemas.openxmlformats.org/markup-compatibility/2006" xmlns:a14="http://schemas.microsoft.com/office/drawing/2010/main" val="00B050" mc:Ignorable="">
                <a:alpha val="57000"/>
              </a:srgb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en-US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5638800" y="4543425"/>
            <a:ext cx="838200" cy="914400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  <a:reflection blurRad="6350" stA="50000" endA="300" endPos="38500" dist="50800" dir="5400000" sy="-100000" algn="bl" rotWithShape="0"/>
          </a:effectLst>
          <a:scene3d>
            <a:camera prst="legacyPerspectiveFront" fov="3600000">
              <a:rot lat="817772" lon="19750048" rev="21292450"/>
            </a:camera>
            <a:lightRig rig="legacyFlat2" dir="b"/>
          </a:scene3d>
          <a:sp3d extrusionH="887400" prstMaterial="legacyMatte">
            <a:bevelT w="13500" h="13500" prst="angle"/>
            <a:bevelB w="13500" h="13500" prst="angle"/>
            <a:extrusionClr>
              <a:schemeClr val="accent1"/>
            </a:extrusionClr>
          </a:sp3d>
          <a:extLst/>
        </p:spPr>
        <p:txBody>
          <a:bodyPr wrap="none" bIns="182880" anchor="ctr">
            <a:flatTx/>
          </a:bodyPr>
          <a:lstStyle/>
          <a:p>
            <a:pPr algn="ctr"/>
            <a:r>
              <a:rPr lang="en-US" sz="6000" dirty="0">
                <a:latin typeface="Times New Roman" pitchFamily="18" charset="0"/>
                <a:cs typeface="Times New Roman" pitchFamily="18" charset="0"/>
              </a:rPr>
              <a:t>u</a:t>
            </a:r>
          </a:p>
        </p:txBody>
      </p:sp>
      <p:sp>
        <p:nvSpPr>
          <p:cNvPr id="5" name="Cube 4"/>
          <p:cNvSpPr/>
          <p:nvPr/>
        </p:nvSpPr>
        <p:spPr>
          <a:xfrm>
            <a:off x="4560277" y="3505200"/>
            <a:ext cx="967154" cy="762000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ube 21"/>
          <p:cNvSpPr/>
          <p:nvPr/>
        </p:nvSpPr>
        <p:spPr>
          <a:xfrm>
            <a:off x="2943225" y="3048000"/>
            <a:ext cx="967154" cy="762000"/>
          </a:xfrm>
          <a:prstGeom prst="cube">
            <a:avLst>
              <a:gd name="adj" fmla="val 25000"/>
            </a:avLst>
          </a:prstGeom>
          <a:solidFill>
            <a:schemeClr val="bg2">
              <a:lumMod val="75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182" y="2061960"/>
            <a:ext cx="1175018" cy="355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Standard Model</a:t>
            </a:r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60" y="2057400"/>
            <a:ext cx="2944140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6062664" y="1371600"/>
            <a:ext cx="1774825" cy="1638300"/>
            <a:chOff x="6062664" y="1371600"/>
            <a:chExt cx="1774825" cy="1638300"/>
          </a:xfrm>
        </p:grpSpPr>
        <p:sp>
          <p:nvSpPr>
            <p:cNvPr id="14" name="Oval 13"/>
            <p:cNvSpPr/>
            <p:nvPr/>
          </p:nvSpPr>
          <p:spPr>
            <a:xfrm>
              <a:off x="6392864" y="1990725"/>
              <a:ext cx="457200" cy="457200"/>
            </a:xfrm>
            <a:prstGeom prst="ellipse">
              <a:avLst/>
            </a:prstGeom>
            <a:effectLst>
              <a:glow rad="444500">
                <a:schemeClr val="accent1">
                  <a:satMod val="175000"/>
                  <a:alpha val="74000"/>
                </a:schemeClr>
              </a:glo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  <a:endPara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926264" y="2295525"/>
              <a:ext cx="457200" cy="457200"/>
            </a:xfrm>
            <a:prstGeom prst="ellipse">
              <a:avLst/>
            </a:prstGeom>
            <a:solidFill>
              <a:srgbClr xmlns:mc="http://schemas.openxmlformats.org/markup-compatibility/2006" xmlns:a14="http://schemas.microsoft.com/office/drawing/2010/main" val="CC3300" mc:Ignorable=""/>
            </a:solidFill>
            <a:effectLst>
              <a:glow rad="444500">
                <a:srgbClr xmlns:mc="http://schemas.openxmlformats.org/markup-compatibility/2006" xmlns:a14="http://schemas.microsoft.com/office/drawing/2010/main" val="C00000" mc:Ignorable="">
                  <a:alpha val="57000"/>
                </a:srgbClr>
              </a:glo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endPara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6888164" y="1714500"/>
              <a:ext cx="457200" cy="457200"/>
            </a:xfrm>
            <a:prstGeom prst="ellipse">
              <a:avLst/>
            </a:prstGeom>
            <a:solidFill>
              <a:srgbClr xmlns:mc="http://schemas.openxmlformats.org/markup-compatibility/2006" xmlns:a14="http://schemas.microsoft.com/office/drawing/2010/main" val="00B050" mc:Ignorable=""/>
            </a:solidFill>
            <a:effectLst>
              <a:glow rad="444500">
                <a:srgbClr xmlns:mc="http://schemas.openxmlformats.org/markup-compatibility/2006" xmlns:a14="http://schemas.microsoft.com/office/drawing/2010/main" val="00B050" mc:Ignorable="">
                  <a:alpha val="57000"/>
                </a:srgbClr>
              </a:glo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endPara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6062664" y="1371600"/>
              <a:ext cx="1774825" cy="1638300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44000"/>
              </a:schemeClr>
            </a:solidFill>
            <a:ln>
              <a:noFill/>
            </a:ln>
            <a:scene3d>
              <a:camera prst="orthographicFront"/>
              <a:lightRig rig="sunrise" dir="t">
                <a:rot lat="0" lon="0" rev="600000"/>
              </a:lightRig>
            </a:scene3d>
            <a:sp3d>
              <a:bevelT w="457200" h="361950"/>
              <a:bevelB w="1016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730" y="2057400"/>
            <a:ext cx="1175018" cy="3556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 rot="16200000">
            <a:off x="-1256496" y="3275796"/>
            <a:ext cx="33147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Matter</a:t>
            </a:r>
          </a:p>
          <a:p>
            <a:r>
              <a:rPr lang="en-US" sz="2800" dirty="0" smtClean="0"/>
              <a:t>Leptons       Quarks</a:t>
            </a:r>
            <a:endParaRPr lang="en-US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4038600" y="2133600"/>
            <a:ext cx="1640584" cy="3550459"/>
            <a:chOff x="4038600" y="2133600"/>
            <a:chExt cx="1640584" cy="3550459"/>
          </a:xfrm>
        </p:grpSpPr>
        <p:pic>
          <p:nvPicPr>
            <p:cNvPr id="115714" name="Picture 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8600" y="2133600"/>
              <a:ext cx="1168666" cy="355045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 rot="16200000">
              <a:off x="3760223" y="3660018"/>
              <a:ext cx="33147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dirty="0" smtClean="0"/>
                <a:t>Force Carriers</a:t>
              </a:r>
              <a:endParaRPr lang="en-US" sz="2800" dirty="0"/>
            </a:p>
          </p:txBody>
        </p:sp>
      </p:grpSp>
      <p:sp>
        <p:nvSpPr>
          <p:cNvPr id="23" name="Oval 22"/>
          <p:cNvSpPr/>
          <p:nvPr/>
        </p:nvSpPr>
        <p:spPr>
          <a:xfrm>
            <a:off x="6908801" y="4619625"/>
            <a:ext cx="514349" cy="514349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EAEAEA" mc:Ignorable=""/>
          </a:solidFill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6019800" y="5943600"/>
            <a:ext cx="457200" cy="4572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EAEAEA" mc:Ignorable=""/>
          </a:solidFill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083300" y="3733800"/>
            <a:ext cx="1774825" cy="1638300"/>
            <a:chOff x="6083300" y="3733800"/>
            <a:chExt cx="1774825" cy="1638300"/>
          </a:xfrm>
        </p:grpSpPr>
        <p:sp>
          <p:nvSpPr>
            <p:cNvPr id="22" name="Oval 21"/>
            <p:cNvSpPr/>
            <p:nvPr/>
          </p:nvSpPr>
          <p:spPr>
            <a:xfrm>
              <a:off x="6934200" y="4648200"/>
              <a:ext cx="457200" cy="457200"/>
            </a:xfrm>
            <a:prstGeom prst="ellipse">
              <a:avLst/>
            </a:prstGeom>
            <a:solidFill>
              <a:srgbClr xmlns:mc="http://schemas.openxmlformats.org/markup-compatibility/2006" xmlns:a14="http://schemas.microsoft.com/office/drawing/2010/main" val="CC3300" mc:Ignorable=""/>
            </a:solidFill>
            <a:effectLst>
              <a:glow rad="444500">
                <a:srgbClr xmlns:mc="http://schemas.openxmlformats.org/markup-compatibility/2006" xmlns:a14="http://schemas.microsoft.com/office/drawing/2010/main" val="C00000" mc:Ignorable="">
                  <a:alpha val="57000"/>
                </a:srgbClr>
              </a:glo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endPara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" name="Oval 1"/>
            <p:cNvSpPr/>
            <p:nvPr/>
          </p:nvSpPr>
          <p:spPr>
            <a:xfrm>
              <a:off x="6375401" y="4295775"/>
              <a:ext cx="457200" cy="457200"/>
            </a:xfrm>
            <a:prstGeom prst="ellipse">
              <a:avLst/>
            </a:prstGeom>
            <a:effectLst>
              <a:glow rad="444500">
                <a:schemeClr val="accent1">
                  <a:satMod val="175000"/>
                  <a:alpha val="74000"/>
                </a:schemeClr>
              </a:glo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u</a:t>
              </a:r>
              <a:endPara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6870701" y="4019550"/>
              <a:ext cx="457200" cy="457200"/>
            </a:xfrm>
            <a:prstGeom prst="ellipse">
              <a:avLst/>
            </a:prstGeom>
            <a:solidFill>
              <a:srgbClr xmlns:mc="http://schemas.openxmlformats.org/markup-compatibility/2006" xmlns:a14="http://schemas.microsoft.com/office/drawing/2010/main" val="00B050" mc:Ignorable=""/>
            </a:solidFill>
            <a:effectLst>
              <a:glow rad="444500">
                <a:srgbClr xmlns:mc="http://schemas.openxmlformats.org/markup-compatibility/2006" xmlns:a14="http://schemas.microsoft.com/office/drawing/2010/main" val="00B050" mc:Ignorable="">
                  <a:alpha val="57000"/>
                </a:srgbClr>
              </a:glow>
              <a:softEdge rad="254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d</a:t>
              </a:r>
              <a:endPara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Oval 3"/>
            <p:cNvSpPr/>
            <p:nvPr/>
          </p:nvSpPr>
          <p:spPr>
            <a:xfrm>
              <a:off x="6083300" y="3733800"/>
              <a:ext cx="1774825" cy="1638300"/>
            </a:xfrm>
            <a:prstGeom prst="ellipse">
              <a:avLst/>
            </a:prstGeom>
            <a:solidFill>
              <a:schemeClr val="tx2">
                <a:lumMod val="60000"/>
                <a:lumOff val="40000"/>
                <a:alpha val="44000"/>
              </a:schemeClr>
            </a:solidFill>
            <a:ln>
              <a:noFill/>
            </a:ln>
            <a:scene3d>
              <a:camera prst="orthographicFront"/>
              <a:lightRig rig="sunrise" dir="t">
                <a:rot lat="0" lon="0" rev="600000"/>
              </a:lightRig>
            </a:scene3d>
            <a:sp3d>
              <a:bevelT w="457200" h="361950"/>
              <a:bevelB w="1016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Oval 8"/>
          <p:cNvSpPr/>
          <p:nvPr/>
        </p:nvSpPr>
        <p:spPr>
          <a:xfrm>
            <a:off x="6908801" y="4600575"/>
            <a:ext cx="457200" cy="4572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CC3300" mc:Ignorable=""/>
          </a:solidFill>
          <a:effectLst>
            <a:glow rad="444500">
              <a:srgbClr xmlns:mc="http://schemas.openxmlformats.org/markup-compatibility/2006" xmlns:a14="http://schemas.microsoft.com/office/drawing/2010/main" val="C00000" mc:Ignorable="">
                <a:alpha val="57000"/>
              </a:srgbClr>
            </a:glow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u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30</a:t>
            </a:r>
            <a:endParaRPr lang="en-US" sz="1200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2015557"/>
              </p:ext>
            </p:extLst>
          </p:nvPr>
        </p:nvGraphicFramePr>
        <p:xfrm>
          <a:off x="1447800" y="1066800"/>
          <a:ext cx="2346960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45" name="Equation" r:id="rId8" imgW="533160" imgH="190440" progId="Equation.DSMT4">
                  <p:embed/>
                </p:oleObj>
              </mc:Choice>
              <mc:Fallback>
                <p:oleObj name="Equation" r:id="rId8" imgW="53316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447800" y="1066800"/>
                        <a:ext cx="2346960" cy="83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9648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11111E-6 L 0.16632 0.2 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16" y="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5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3" grpId="1" animBg="1"/>
      <p:bldP spid="24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1737324"/>
              </p:ext>
            </p:extLst>
          </p:nvPr>
        </p:nvGraphicFramePr>
        <p:xfrm>
          <a:off x="351899" y="1600200"/>
          <a:ext cx="8334901" cy="1316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841" name="Equation" r:id="rId4" imgW="1206360" imgH="190440" progId="Equation.DSMT4">
                  <p:embed/>
                </p:oleObj>
              </mc:Choice>
              <mc:Fallback>
                <p:oleObj name="Equation" r:id="rId4" imgW="1206360" imgH="1904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51899" y="1600200"/>
                        <a:ext cx="8334901" cy="1316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Details</a:t>
            </a:r>
          </a:p>
        </p:txBody>
      </p:sp>
      <p:pic>
        <p:nvPicPr>
          <p:cNvPr id="15053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7" t="12502" r="9377" b="46255"/>
          <a:stretch>
            <a:fillRect/>
          </a:stretch>
        </p:blipFill>
        <p:spPr bwMode="auto">
          <a:xfrm>
            <a:off x="457200" y="1371600"/>
            <a:ext cx="7924800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0" t="15627" r="11720" b="11876"/>
          <a:stretch>
            <a:fillRect/>
          </a:stretch>
        </p:blipFill>
        <p:spPr bwMode="auto">
          <a:xfrm>
            <a:off x="3048000" y="2514600"/>
            <a:ext cx="5486400" cy="389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32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150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150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Perturbation Theory</a:t>
            </a:r>
          </a:p>
        </p:txBody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</p:txBody>
      </p:sp>
      <p:graphicFrame>
        <p:nvGraphicFramePr>
          <p:cNvPr id="121861" name="Object 5"/>
          <p:cNvGraphicFramePr>
            <a:graphicFrameLocks noChangeAspect="1"/>
          </p:cNvGraphicFramePr>
          <p:nvPr/>
        </p:nvGraphicFramePr>
        <p:xfrm>
          <a:off x="1600200" y="2209800"/>
          <a:ext cx="24765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37" name="Equation" r:id="rId4" imgW="2476440" imgH="825480" progId="Equation.3">
                  <p:embed/>
                </p:oleObj>
              </mc:Choice>
              <mc:Fallback>
                <p:oleObj name="Equation" r:id="rId4" imgW="2476440" imgH="82548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2209800"/>
                        <a:ext cx="24765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62" name="Object 6"/>
          <p:cNvGraphicFramePr>
            <a:graphicFrameLocks noChangeAspect="1"/>
          </p:cNvGraphicFramePr>
          <p:nvPr/>
        </p:nvGraphicFramePr>
        <p:xfrm>
          <a:off x="1219200" y="3733800"/>
          <a:ext cx="40767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38" name="Equation" r:id="rId6" imgW="4076640" imgH="736560" progId="Equation.3">
                  <p:embed/>
                </p:oleObj>
              </mc:Choice>
              <mc:Fallback>
                <p:oleObj name="Equation" r:id="rId6" imgW="4076640" imgH="73656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733800"/>
                        <a:ext cx="4076700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863" name="Object 7"/>
          <p:cNvGraphicFramePr>
            <a:graphicFrameLocks noChangeAspect="1"/>
          </p:cNvGraphicFramePr>
          <p:nvPr/>
        </p:nvGraphicFramePr>
        <p:xfrm>
          <a:off x="1143000" y="5029200"/>
          <a:ext cx="69850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39" name="Equation" r:id="rId8" imgW="6984720" imgH="825480" progId="Equation.3">
                  <p:embed/>
                </p:oleObj>
              </mc:Choice>
              <mc:Fallback>
                <p:oleObj name="Equation" r:id="rId8" imgW="6984720" imgH="82548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5029200"/>
                        <a:ext cx="69850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7" hidden="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7" t="12502" r="9377" b="46255"/>
          <a:stretch>
            <a:fillRect/>
          </a:stretch>
        </p:blipFill>
        <p:spPr bwMode="auto">
          <a:xfrm>
            <a:off x="457200" y="1371600"/>
            <a:ext cx="7924800" cy="3017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hidden="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20" t="15627" r="11720" b="11876"/>
          <a:stretch>
            <a:fillRect/>
          </a:stretch>
        </p:blipFill>
        <p:spPr bwMode="auto">
          <a:xfrm>
            <a:off x="3048000" y="2514600"/>
            <a:ext cx="5486400" cy="389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4798868"/>
              </p:ext>
            </p:extLst>
          </p:nvPr>
        </p:nvGraphicFramePr>
        <p:xfrm>
          <a:off x="5791200" y="3429000"/>
          <a:ext cx="2508314" cy="1219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40" name="Equation" r:id="rId12" imgW="469800" imgH="228600" progId="Equation.DSMT4">
                  <p:embed/>
                </p:oleObj>
              </mc:Choice>
              <mc:Fallback>
                <p:oleObj name="Equation" r:id="rId12" imgW="469800" imgH="2286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3429000"/>
                        <a:ext cx="2508314" cy="1219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34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4495800" y="5029200"/>
            <a:ext cx="4038600" cy="990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1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6"/>
          <p:cNvGrpSpPr>
            <a:grpSpLocks/>
          </p:cNvGrpSpPr>
          <p:nvPr/>
        </p:nvGrpSpPr>
        <p:grpSpPr bwMode="auto">
          <a:xfrm>
            <a:off x="6024563" y="4348163"/>
            <a:ext cx="2640012" cy="1219200"/>
            <a:chOff x="1110" y="2880"/>
            <a:chExt cx="1663" cy="768"/>
          </a:xfrm>
        </p:grpSpPr>
        <p:grpSp>
          <p:nvGrpSpPr>
            <p:cNvPr id="44035" name="Group 62"/>
            <p:cNvGrpSpPr>
              <a:grpSpLocks/>
            </p:cNvGrpSpPr>
            <p:nvPr/>
          </p:nvGrpSpPr>
          <p:grpSpPr bwMode="auto">
            <a:xfrm>
              <a:off x="1120" y="2883"/>
              <a:ext cx="576" cy="384"/>
              <a:chOff x="1463" y="1685"/>
              <a:chExt cx="576" cy="384"/>
            </a:xfrm>
          </p:grpSpPr>
          <p:sp>
            <p:nvSpPr>
              <p:cNvPr id="44036" name="Line 63"/>
              <p:cNvSpPr>
                <a:spLocks noChangeShapeType="1"/>
              </p:cNvSpPr>
              <p:nvPr/>
            </p:nvSpPr>
            <p:spPr bwMode="auto">
              <a:xfrm>
                <a:off x="1488" y="1696"/>
                <a:ext cx="336" cy="2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37" name="Line 64"/>
              <p:cNvSpPr>
                <a:spLocks noChangeShapeType="1"/>
              </p:cNvSpPr>
              <p:nvPr/>
            </p:nvSpPr>
            <p:spPr bwMode="auto">
              <a:xfrm>
                <a:off x="1463" y="1685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038" name="Group 65"/>
            <p:cNvGrpSpPr>
              <a:grpSpLocks/>
            </p:cNvGrpSpPr>
            <p:nvPr/>
          </p:nvGrpSpPr>
          <p:grpSpPr bwMode="auto">
            <a:xfrm flipH="1">
              <a:off x="1110" y="3264"/>
              <a:ext cx="576" cy="384"/>
              <a:chOff x="1463" y="1685"/>
              <a:chExt cx="576" cy="384"/>
            </a:xfrm>
          </p:grpSpPr>
          <p:sp>
            <p:nvSpPr>
              <p:cNvPr id="44039" name="Line 66"/>
              <p:cNvSpPr>
                <a:spLocks noChangeShapeType="1"/>
              </p:cNvSpPr>
              <p:nvPr/>
            </p:nvSpPr>
            <p:spPr bwMode="auto">
              <a:xfrm>
                <a:off x="1488" y="1696"/>
                <a:ext cx="336" cy="2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040" name="Line 67"/>
              <p:cNvSpPr>
                <a:spLocks noChangeShapeType="1"/>
              </p:cNvSpPr>
              <p:nvPr/>
            </p:nvSpPr>
            <p:spPr bwMode="auto">
              <a:xfrm>
                <a:off x="1463" y="1685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4041" name="Group 68"/>
            <p:cNvGrpSpPr>
              <a:grpSpLocks/>
            </p:cNvGrpSpPr>
            <p:nvPr/>
          </p:nvGrpSpPr>
          <p:grpSpPr bwMode="auto">
            <a:xfrm flipV="1">
              <a:off x="2191" y="2880"/>
              <a:ext cx="582" cy="757"/>
              <a:chOff x="2116" y="1697"/>
              <a:chExt cx="582" cy="757"/>
            </a:xfrm>
          </p:grpSpPr>
          <p:grpSp>
            <p:nvGrpSpPr>
              <p:cNvPr id="44042" name="Group 69"/>
              <p:cNvGrpSpPr>
                <a:grpSpLocks/>
              </p:cNvGrpSpPr>
              <p:nvPr/>
            </p:nvGrpSpPr>
            <p:grpSpPr bwMode="auto">
              <a:xfrm flipH="1">
                <a:off x="2116" y="1697"/>
                <a:ext cx="576" cy="384"/>
                <a:chOff x="1463" y="1685"/>
                <a:chExt cx="576" cy="384"/>
              </a:xfrm>
            </p:grpSpPr>
            <p:sp>
              <p:nvSpPr>
                <p:cNvPr id="44043" name="Line 70"/>
                <p:cNvSpPr>
                  <a:spLocks noChangeShapeType="1"/>
                </p:cNvSpPr>
                <p:nvPr/>
              </p:nvSpPr>
              <p:spPr bwMode="auto">
                <a:xfrm>
                  <a:off x="1488" y="1696"/>
                  <a:ext cx="336" cy="22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44" name="Line 71"/>
                <p:cNvSpPr>
                  <a:spLocks noChangeShapeType="1"/>
                </p:cNvSpPr>
                <p:nvPr/>
              </p:nvSpPr>
              <p:spPr bwMode="auto">
                <a:xfrm>
                  <a:off x="1463" y="1685"/>
                  <a:ext cx="576" cy="38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4045" name="Group 72"/>
              <p:cNvGrpSpPr>
                <a:grpSpLocks/>
              </p:cNvGrpSpPr>
              <p:nvPr/>
            </p:nvGrpSpPr>
            <p:grpSpPr bwMode="auto">
              <a:xfrm>
                <a:off x="2122" y="2070"/>
                <a:ext cx="576" cy="384"/>
                <a:chOff x="1463" y="1685"/>
                <a:chExt cx="576" cy="384"/>
              </a:xfrm>
            </p:grpSpPr>
            <p:sp>
              <p:nvSpPr>
                <p:cNvPr id="44046" name="Line 73"/>
                <p:cNvSpPr>
                  <a:spLocks noChangeShapeType="1"/>
                </p:cNvSpPr>
                <p:nvPr/>
              </p:nvSpPr>
              <p:spPr bwMode="auto">
                <a:xfrm>
                  <a:off x="1488" y="1696"/>
                  <a:ext cx="336" cy="22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47" name="Line 74"/>
                <p:cNvSpPr>
                  <a:spLocks noChangeShapeType="1"/>
                </p:cNvSpPr>
                <p:nvPr/>
              </p:nvSpPr>
              <p:spPr bwMode="auto">
                <a:xfrm>
                  <a:off x="1463" y="1685"/>
                  <a:ext cx="576" cy="384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44048" name="Freeform 75"/>
            <p:cNvSpPr>
              <a:spLocks/>
            </p:cNvSpPr>
            <p:nvPr/>
          </p:nvSpPr>
          <p:spPr bwMode="auto">
            <a:xfrm>
              <a:off x="1692" y="3215"/>
              <a:ext cx="171" cy="86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4049" name="Freeform 76"/>
            <p:cNvSpPr>
              <a:spLocks/>
            </p:cNvSpPr>
            <p:nvPr/>
          </p:nvSpPr>
          <p:spPr bwMode="auto">
            <a:xfrm>
              <a:off x="1863" y="3221"/>
              <a:ext cx="171" cy="86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4050" name="Freeform 77"/>
            <p:cNvSpPr>
              <a:spLocks/>
            </p:cNvSpPr>
            <p:nvPr/>
          </p:nvSpPr>
          <p:spPr bwMode="auto">
            <a:xfrm>
              <a:off x="2027" y="3222"/>
              <a:ext cx="171" cy="86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4405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sz="3600" smtClean="0"/>
              <a:t>Example: e</a:t>
            </a:r>
            <a:r>
              <a:rPr lang="en-US" sz="3600" baseline="30000" smtClean="0"/>
              <a:t>+</a:t>
            </a:r>
            <a:r>
              <a:rPr lang="en-US" sz="3600" smtClean="0"/>
              <a:t>e</a:t>
            </a:r>
            <a:r>
              <a:rPr lang="en-US" sz="3600" baseline="30000" smtClean="0"/>
              <a:t>-</a:t>
            </a:r>
            <a:r>
              <a:rPr lang="en-US" sz="3600" smtClean="0"/>
              <a:t> → </a:t>
            </a:r>
            <a:r>
              <a:rPr lang="en-US" sz="3600" smtClean="0">
                <a:latin typeface="Symbol" pitchFamily="18" charset="2"/>
              </a:rPr>
              <a:t>m</a:t>
            </a:r>
            <a:r>
              <a:rPr lang="en-US" sz="3600" baseline="30000" smtClean="0"/>
              <a:t>+</a:t>
            </a:r>
            <a:r>
              <a:rPr lang="en-US" sz="3600" smtClean="0">
                <a:latin typeface="Symbol" pitchFamily="18" charset="2"/>
              </a:rPr>
              <a:t>m</a:t>
            </a:r>
            <a:r>
              <a:rPr lang="en-US" sz="3600" baseline="30000" smtClean="0"/>
              <a:t>-</a:t>
            </a:r>
            <a:endParaRPr lang="en-US" sz="3600" smtClean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85800" y="1524000"/>
            <a:ext cx="4876800" cy="4572000"/>
          </a:xfrm>
        </p:spPr>
        <p:txBody>
          <a:bodyPr/>
          <a:lstStyle/>
          <a:p>
            <a:r>
              <a:rPr lang="en-US" sz="2800" smtClean="0"/>
              <a:t>Scattering cross section</a:t>
            </a:r>
          </a:p>
          <a:p>
            <a:endParaRPr lang="en-US" sz="2800" smtClean="0"/>
          </a:p>
          <a:p>
            <a:endParaRPr lang="en-US" sz="2800" smtClean="0"/>
          </a:p>
          <a:p>
            <a:endParaRPr lang="en-US" sz="2800" smtClean="0"/>
          </a:p>
          <a:p>
            <a:endParaRPr lang="en-US" sz="2800" smtClean="0"/>
          </a:p>
          <a:p>
            <a:r>
              <a:rPr lang="en-US" sz="2800" smtClean="0"/>
              <a:t>Feynman Diagrams</a:t>
            </a:r>
          </a:p>
          <a:p>
            <a:endParaRPr lang="en-US" sz="2800" smtClean="0"/>
          </a:p>
          <a:p>
            <a:endParaRPr lang="en-US" sz="2800" smtClean="0"/>
          </a:p>
        </p:txBody>
      </p:sp>
      <p:grpSp>
        <p:nvGrpSpPr>
          <p:cNvPr id="8" name="Group 23"/>
          <p:cNvGrpSpPr>
            <a:grpSpLocks/>
          </p:cNvGrpSpPr>
          <p:nvPr/>
        </p:nvGrpSpPr>
        <p:grpSpPr bwMode="auto">
          <a:xfrm>
            <a:off x="6019800" y="4348163"/>
            <a:ext cx="914400" cy="609600"/>
            <a:chOff x="1463" y="1685"/>
            <a:chExt cx="576" cy="384"/>
          </a:xfrm>
        </p:grpSpPr>
        <p:sp>
          <p:nvSpPr>
            <p:cNvPr id="44054" name="Line 24"/>
            <p:cNvSpPr>
              <a:spLocks noChangeShapeType="1"/>
            </p:cNvSpPr>
            <p:nvPr/>
          </p:nvSpPr>
          <p:spPr bwMode="auto">
            <a:xfrm>
              <a:off x="1488" y="1696"/>
              <a:ext cx="336" cy="224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55" name="Line 25"/>
            <p:cNvSpPr>
              <a:spLocks noChangeShapeType="1"/>
            </p:cNvSpPr>
            <p:nvPr/>
          </p:nvSpPr>
          <p:spPr bwMode="auto">
            <a:xfrm>
              <a:off x="1463" y="1685"/>
              <a:ext cx="576" cy="384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26"/>
          <p:cNvGrpSpPr>
            <a:grpSpLocks/>
          </p:cNvGrpSpPr>
          <p:nvPr/>
        </p:nvGrpSpPr>
        <p:grpSpPr bwMode="auto">
          <a:xfrm flipH="1">
            <a:off x="6019800" y="4953000"/>
            <a:ext cx="914400" cy="609600"/>
            <a:chOff x="1463" y="1685"/>
            <a:chExt cx="576" cy="384"/>
          </a:xfrm>
        </p:grpSpPr>
        <p:sp>
          <p:nvSpPr>
            <p:cNvPr id="44057" name="Line 27"/>
            <p:cNvSpPr>
              <a:spLocks noChangeShapeType="1"/>
            </p:cNvSpPr>
            <p:nvPr/>
          </p:nvSpPr>
          <p:spPr bwMode="auto">
            <a:xfrm>
              <a:off x="1488" y="1696"/>
              <a:ext cx="336" cy="224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44058" name="Line 28"/>
            <p:cNvSpPr>
              <a:spLocks noChangeShapeType="1"/>
            </p:cNvSpPr>
            <p:nvPr/>
          </p:nvSpPr>
          <p:spPr bwMode="auto">
            <a:xfrm>
              <a:off x="1463" y="1685"/>
              <a:ext cx="576" cy="384"/>
            </a:xfrm>
            <a:prstGeom prst="line">
              <a:avLst/>
            </a:prstGeom>
            <a:noFill/>
            <a:ln w="3810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29"/>
          <p:cNvGrpSpPr>
            <a:grpSpLocks/>
          </p:cNvGrpSpPr>
          <p:nvPr/>
        </p:nvGrpSpPr>
        <p:grpSpPr bwMode="auto">
          <a:xfrm>
            <a:off x="6943725" y="4881563"/>
            <a:ext cx="803275" cy="147637"/>
            <a:chOff x="1824" y="2067"/>
            <a:chExt cx="506" cy="93"/>
          </a:xfrm>
        </p:grpSpPr>
        <p:sp>
          <p:nvSpPr>
            <p:cNvPr id="44060" name="Freeform 30"/>
            <p:cNvSpPr>
              <a:spLocks/>
            </p:cNvSpPr>
            <p:nvPr/>
          </p:nvSpPr>
          <p:spPr bwMode="auto">
            <a:xfrm>
              <a:off x="1824" y="2067"/>
              <a:ext cx="171" cy="86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38100">
              <a:solidFill>
                <a:srgbClr xmlns:mc="http://schemas.openxmlformats.org/markup-compatibility/2006" xmlns:a14="http://schemas.microsoft.com/office/drawing/2010/main" val="FFFF00" mc:Ignorable="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4061" name="Freeform 31"/>
            <p:cNvSpPr>
              <a:spLocks/>
            </p:cNvSpPr>
            <p:nvPr/>
          </p:nvSpPr>
          <p:spPr bwMode="auto">
            <a:xfrm>
              <a:off x="1995" y="2073"/>
              <a:ext cx="171" cy="86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38100">
              <a:solidFill>
                <a:srgbClr xmlns:mc="http://schemas.openxmlformats.org/markup-compatibility/2006" xmlns:a14="http://schemas.microsoft.com/office/drawing/2010/main" val="FFFF00" mc:Ignorable="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4062" name="Freeform 32"/>
            <p:cNvSpPr>
              <a:spLocks/>
            </p:cNvSpPr>
            <p:nvPr/>
          </p:nvSpPr>
          <p:spPr bwMode="auto">
            <a:xfrm>
              <a:off x="2159" y="2074"/>
              <a:ext cx="171" cy="86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38100">
              <a:solidFill>
                <a:srgbClr xmlns:mc="http://schemas.openxmlformats.org/markup-compatibility/2006" xmlns:a14="http://schemas.microsoft.com/office/drawing/2010/main" val="FFFF00" mc:Ignorable="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</p:grpSp>
      <p:graphicFrame>
        <p:nvGraphicFramePr>
          <p:cNvPr id="122920" name="Object 40"/>
          <p:cNvGraphicFramePr>
            <a:graphicFrameLocks noChangeAspect="1"/>
          </p:cNvGraphicFramePr>
          <p:nvPr/>
        </p:nvGraphicFramePr>
        <p:xfrm>
          <a:off x="1524000" y="1981200"/>
          <a:ext cx="24765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896" name="Equation" r:id="rId4" imgW="2476440" imgH="825480" progId="Equation.3">
                  <p:embed/>
                </p:oleObj>
              </mc:Choice>
              <mc:Fallback>
                <p:oleObj name="Equation" r:id="rId4" imgW="2476440" imgH="825480" progId="Equation.3">
                  <p:embed/>
                  <p:pic>
                    <p:nvPicPr>
                      <p:cNvPr id="0" name="Object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0" y="1981200"/>
                        <a:ext cx="2476500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21" name="Object 41"/>
          <p:cNvGraphicFramePr>
            <a:graphicFrameLocks noChangeAspect="1"/>
          </p:cNvGraphicFramePr>
          <p:nvPr/>
        </p:nvGraphicFramePr>
        <p:xfrm>
          <a:off x="1397000" y="2870200"/>
          <a:ext cx="38608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897" name="Equation" r:id="rId6" imgW="3860640" imgH="558720" progId="Equation.3">
                  <p:embed/>
                </p:oleObj>
              </mc:Choice>
              <mc:Fallback>
                <p:oleObj name="Equation" r:id="rId6" imgW="3860640" imgH="558720" progId="Equation.3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7000" y="2870200"/>
                        <a:ext cx="38608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4065" name="Picture 43" descr="e_e-bar_black"/>
          <p:cNvPicPr>
            <a:picLocks noChangeAspect="1" noChangeArrowheads="1" noCrop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524000"/>
            <a:ext cx="3181350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22933" name="Object 53"/>
          <p:cNvGraphicFramePr>
            <a:graphicFrameLocks noGrp="1" noChangeAspect="1"/>
          </p:cNvGraphicFramePr>
          <p:nvPr>
            <p:ph sz="half" idx="4294967295"/>
          </p:nvPr>
        </p:nvGraphicFramePr>
        <p:xfrm>
          <a:off x="204788" y="5713413"/>
          <a:ext cx="17145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898" name="Equation" r:id="rId9" imgW="685800" imgH="228600" progId="Equation.DSMT4">
                  <p:embed/>
                </p:oleObj>
              </mc:Choice>
              <mc:Fallback>
                <p:oleObj name="Equation" r:id="rId9" imgW="685800" imgH="228600" progId="Equation.DSMT4">
                  <p:embed/>
                  <p:pic>
                    <p:nvPicPr>
                      <p:cNvPr id="0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4788" y="5713413"/>
                        <a:ext cx="171450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4" name="Object 54"/>
          <p:cNvGraphicFramePr>
            <a:graphicFrameLocks noChangeAspect="1"/>
          </p:cNvGraphicFramePr>
          <p:nvPr/>
        </p:nvGraphicFramePr>
        <p:xfrm>
          <a:off x="1946275" y="5713413"/>
          <a:ext cx="130175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899" name="Equation" r:id="rId11" imgW="520560" imgH="228600" progId="Equation.DSMT4">
                  <p:embed/>
                </p:oleObj>
              </mc:Choice>
              <mc:Fallback>
                <p:oleObj name="Equation" r:id="rId11" imgW="520560" imgH="228600" progId="Equation.DSMT4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6275" y="5713413"/>
                        <a:ext cx="130175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5" name="Object 55"/>
          <p:cNvGraphicFramePr>
            <a:graphicFrameLocks noChangeAspect="1"/>
          </p:cNvGraphicFramePr>
          <p:nvPr/>
        </p:nvGraphicFramePr>
        <p:xfrm>
          <a:off x="3276600" y="5715000"/>
          <a:ext cx="887413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00" name="Equation" r:id="rId13" imgW="355320" imgH="228600" progId="Equation.DSMT4">
                  <p:embed/>
                </p:oleObj>
              </mc:Choice>
              <mc:Fallback>
                <p:oleObj name="Equation" r:id="rId13" imgW="355320" imgH="228600" progId="Equation.DSMT4">
                  <p:embed/>
                  <p:pic>
                    <p:nvPicPr>
                      <p:cNvPr id="0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5715000"/>
                        <a:ext cx="887413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6" name="Object 56"/>
          <p:cNvGraphicFramePr>
            <a:graphicFrameLocks noChangeAspect="1"/>
          </p:cNvGraphicFramePr>
          <p:nvPr/>
        </p:nvGraphicFramePr>
        <p:xfrm>
          <a:off x="4191000" y="5445125"/>
          <a:ext cx="1014413" cy="1109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01" name="Equation" r:id="rId15" imgW="406080" imgH="444240" progId="Equation.DSMT4">
                  <p:embed/>
                </p:oleObj>
              </mc:Choice>
              <mc:Fallback>
                <p:oleObj name="Equation" r:id="rId15" imgW="406080" imgH="444240" progId="Equation.DSMT4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91000" y="5445125"/>
                        <a:ext cx="1014413" cy="1109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7" name="Object 57"/>
          <p:cNvGraphicFramePr>
            <a:graphicFrameLocks noChangeAspect="1"/>
          </p:cNvGraphicFramePr>
          <p:nvPr/>
        </p:nvGraphicFramePr>
        <p:xfrm>
          <a:off x="5233988" y="5713413"/>
          <a:ext cx="3109912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02" name="Equation" r:id="rId17" imgW="1244520" imgH="228600" progId="Equation.DSMT4">
                  <p:embed/>
                </p:oleObj>
              </mc:Choice>
              <mc:Fallback>
                <p:oleObj name="Equation" r:id="rId17" imgW="1244520" imgH="228600" progId="Equation.DSMT4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3988" y="5713413"/>
                        <a:ext cx="3109912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38" name="Oval 58"/>
          <p:cNvSpPr>
            <a:spLocks noChangeArrowheads="1"/>
          </p:cNvSpPr>
          <p:nvPr/>
        </p:nvSpPr>
        <p:spPr bwMode="auto">
          <a:xfrm>
            <a:off x="6902450" y="4895850"/>
            <a:ext cx="76200" cy="762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00" mc:Ignorable=""/>
          </a:solidFill>
          <a:ln w="9525">
            <a:solidFill>
              <a:srgbClr xmlns:mc="http://schemas.openxmlformats.org/markup-compatibility/2006" xmlns:a14="http://schemas.microsoft.com/office/drawing/2010/main" val="FFFF00" mc:Ignorable="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>
              <a:latin typeface="Times New Roman" pitchFamily="18" charset="0"/>
            </a:endParaRPr>
          </a:p>
        </p:txBody>
      </p:sp>
      <p:grpSp>
        <p:nvGrpSpPr>
          <p:cNvPr id="11" name="Group 60"/>
          <p:cNvGrpSpPr>
            <a:grpSpLocks/>
          </p:cNvGrpSpPr>
          <p:nvPr/>
        </p:nvGrpSpPr>
        <p:grpSpPr bwMode="auto">
          <a:xfrm>
            <a:off x="7772400" y="4343400"/>
            <a:ext cx="928688" cy="1201738"/>
            <a:chOff x="4872" y="2736"/>
            <a:chExt cx="585" cy="757"/>
          </a:xfrm>
        </p:grpSpPr>
        <p:grpSp>
          <p:nvGrpSpPr>
            <p:cNvPr id="44073" name="Group 33"/>
            <p:cNvGrpSpPr>
              <a:grpSpLocks/>
            </p:cNvGrpSpPr>
            <p:nvPr/>
          </p:nvGrpSpPr>
          <p:grpSpPr bwMode="auto">
            <a:xfrm flipV="1">
              <a:off x="4875" y="2736"/>
              <a:ext cx="582" cy="757"/>
              <a:chOff x="2116" y="1697"/>
              <a:chExt cx="582" cy="757"/>
            </a:xfrm>
          </p:grpSpPr>
          <p:grpSp>
            <p:nvGrpSpPr>
              <p:cNvPr id="44074" name="Group 34"/>
              <p:cNvGrpSpPr>
                <a:grpSpLocks/>
              </p:cNvGrpSpPr>
              <p:nvPr/>
            </p:nvGrpSpPr>
            <p:grpSpPr bwMode="auto">
              <a:xfrm flipH="1">
                <a:off x="2116" y="1697"/>
                <a:ext cx="576" cy="384"/>
                <a:chOff x="1463" y="1685"/>
                <a:chExt cx="576" cy="384"/>
              </a:xfrm>
            </p:grpSpPr>
            <p:sp>
              <p:nvSpPr>
                <p:cNvPr id="44075" name="Line 35"/>
                <p:cNvSpPr>
                  <a:spLocks noChangeShapeType="1"/>
                </p:cNvSpPr>
                <p:nvPr/>
              </p:nvSpPr>
              <p:spPr bwMode="auto">
                <a:xfrm>
                  <a:off x="1488" y="1696"/>
                  <a:ext cx="336" cy="224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76" name="Line 36"/>
                <p:cNvSpPr>
                  <a:spLocks noChangeShapeType="1"/>
                </p:cNvSpPr>
                <p:nvPr/>
              </p:nvSpPr>
              <p:spPr bwMode="auto">
                <a:xfrm>
                  <a:off x="1463" y="1685"/>
                  <a:ext cx="576" cy="384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4077" name="Group 37"/>
              <p:cNvGrpSpPr>
                <a:grpSpLocks/>
              </p:cNvGrpSpPr>
              <p:nvPr/>
            </p:nvGrpSpPr>
            <p:grpSpPr bwMode="auto">
              <a:xfrm>
                <a:off x="2122" y="2070"/>
                <a:ext cx="576" cy="384"/>
                <a:chOff x="1463" y="1685"/>
                <a:chExt cx="576" cy="384"/>
              </a:xfrm>
            </p:grpSpPr>
            <p:sp>
              <p:nvSpPr>
                <p:cNvPr id="44078" name="Line 38"/>
                <p:cNvSpPr>
                  <a:spLocks noChangeShapeType="1"/>
                </p:cNvSpPr>
                <p:nvPr/>
              </p:nvSpPr>
              <p:spPr bwMode="auto">
                <a:xfrm>
                  <a:off x="1488" y="1696"/>
                  <a:ext cx="336" cy="224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079" name="Line 39"/>
                <p:cNvSpPr>
                  <a:spLocks noChangeShapeType="1"/>
                </p:cNvSpPr>
                <p:nvPr/>
              </p:nvSpPr>
              <p:spPr bwMode="auto">
                <a:xfrm>
                  <a:off x="1463" y="1685"/>
                  <a:ext cx="576" cy="384"/>
                </a:xfrm>
                <a:prstGeom prst="line">
                  <a:avLst/>
                </a:prstGeom>
                <a:noFill/>
                <a:ln w="38100">
                  <a:solidFill>
                    <a:schemeClr val="folHlink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44080" name="Oval 59"/>
            <p:cNvSpPr>
              <a:spLocks noChangeArrowheads="1"/>
            </p:cNvSpPr>
            <p:nvPr/>
          </p:nvSpPr>
          <p:spPr bwMode="auto">
            <a:xfrm>
              <a:off x="4872" y="3092"/>
              <a:ext cx="48" cy="48"/>
            </a:xfrm>
            <a:prstGeom prst="ellipse">
              <a:avLst/>
            </a:prstGeom>
            <a:solidFill>
              <a:srgbClr xmlns:mc="http://schemas.openxmlformats.org/markup-compatibility/2006" xmlns:a14="http://schemas.microsoft.com/office/drawing/2010/main" val="FFFF00" mc:Ignorable=""/>
            </a:solidFill>
            <a:ln w="9525">
              <a:solidFill>
                <a:srgbClr xmlns:mc="http://schemas.openxmlformats.org/markup-compatibility/2006" xmlns:a14="http://schemas.microsoft.com/office/drawing/2010/main" val="FFFF00" mc:Ignorable="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122978" name="Rectangle 98"/>
          <p:cNvSpPr>
            <a:spLocks noChangeArrowheads="1"/>
          </p:cNvSpPr>
          <p:nvPr/>
        </p:nvSpPr>
        <p:spPr bwMode="auto">
          <a:xfrm>
            <a:off x="4114800" y="5486400"/>
            <a:ext cx="1066800" cy="1066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00" mc:Ignorable="">
              <a:alpha val="43921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37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2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22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229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229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29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29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22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12297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12297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7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122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122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2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build="p"/>
      <p:bldP spid="122938" grpId="0" animBg="1"/>
      <p:bldP spid="12297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www.ifaj.org/fileadmin/user_upload/Photo_Contest/2008/production/Corn_harves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6"/>
          <a:stretch/>
        </p:blipFill>
        <p:spPr bwMode="auto">
          <a:xfrm>
            <a:off x="-18552" y="586409"/>
            <a:ext cx="9159240" cy="587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60585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832" name="Group 256"/>
          <p:cNvGraphicFramePr>
            <a:graphicFrameLocks noGrp="1"/>
          </p:cNvGraphicFramePr>
          <p:nvPr/>
        </p:nvGraphicFramePr>
        <p:xfrm>
          <a:off x="533400" y="1458913"/>
          <a:ext cx="6096000" cy="5094224"/>
        </p:xfrm>
        <a:graphic>
          <a:graphicData uri="http://schemas.openxmlformats.org/drawingml/2006/table">
            <a:tbl>
              <a:tblPr/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Symbol" pitchFamily="18" charset="2"/>
                        </a:rPr>
                        <a:t>g</a:t>
                      </a:r>
                    </a:p>
                  </a:txBody>
                  <a:tcPr marL="2743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Calibri" pitchFamily="34" charset="0"/>
                        </a:rPr>
                        <a:t>QED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Calibri" pitchFamily="34" charset="0"/>
                        </a:rPr>
                        <a:t>Z</a:t>
                      </a:r>
                    </a:p>
                  </a:txBody>
                  <a:tcPr marL="2743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Calibri" pitchFamily="34" charset="0"/>
                        </a:rPr>
                        <a:t>QED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Calibri" pitchFamily="34" charset="0"/>
                        </a:rPr>
                        <a:t>W</a:t>
                      </a:r>
                      <a:r>
                        <a:rPr kumimoji="0" lang="en-US" sz="2800" b="0" i="0" u="none" strike="noStrike" cap="none" normalizeH="0" baseline="3000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Calibri" pitchFamily="34" charset="0"/>
                        </a:rPr>
                        <a:t>+-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marL="2743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Calibri" pitchFamily="34" charset="0"/>
                        </a:rPr>
                        <a:t>QED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Calibri" pitchFamily="34" charset="0"/>
                        </a:rPr>
                        <a:t>g</a:t>
                      </a:r>
                    </a:p>
                  </a:txBody>
                  <a:tcPr marL="2743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Calibri" pitchFamily="34" charset="0"/>
                        </a:rPr>
                        <a:t>QCD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Calibri" pitchFamily="34" charset="0"/>
                        </a:rPr>
                        <a:t>h</a:t>
                      </a:r>
                    </a:p>
                  </a:txBody>
                  <a:tcPr marL="27432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Calibri" pitchFamily="34" charset="0"/>
                        </a:rPr>
                        <a:t>QED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xmlns:mc="http://schemas.openxmlformats.org/markup-compatibility/2006" xmlns:a14="http://schemas.microsoft.com/office/drawing/2010/main" val="000000" mc:Ignorable=""/>
                          </a:solidFill>
                          <a:effectLst/>
                          <a:latin typeface="Calibri" pitchFamily="34" charset="0"/>
                        </a:rPr>
                        <a:t>(m)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xmlns:mc="http://schemas.openxmlformats.org/markup-compatibility/2006" xmlns:a14="http://schemas.microsoft.com/office/drawing/2010/main" val="000000" mc:Ignorable="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612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152400"/>
            <a:ext cx="7772400" cy="1143000"/>
          </a:xfrm>
        </p:spPr>
        <p:txBody>
          <a:bodyPr/>
          <a:lstStyle/>
          <a:p>
            <a:r>
              <a:rPr lang="en-US" smtClean="0"/>
              <a:t>Feynman Rules!</a:t>
            </a:r>
          </a:p>
        </p:txBody>
      </p:sp>
      <p:grpSp>
        <p:nvGrpSpPr>
          <p:cNvPr id="46121" name="Group 198"/>
          <p:cNvGrpSpPr>
            <a:grpSpLocks/>
          </p:cNvGrpSpPr>
          <p:nvPr/>
        </p:nvGrpSpPr>
        <p:grpSpPr bwMode="auto">
          <a:xfrm>
            <a:off x="3175000" y="5638800"/>
            <a:ext cx="787400" cy="536575"/>
            <a:chOff x="2288" y="3552"/>
            <a:chExt cx="496" cy="338"/>
          </a:xfrm>
        </p:grpSpPr>
        <p:grpSp>
          <p:nvGrpSpPr>
            <p:cNvPr id="46122" name="Group 14"/>
            <p:cNvGrpSpPr>
              <a:grpSpLocks/>
            </p:cNvGrpSpPr>
            <p:nvPr/>
          </p:nvGrpSpPr>
          <p:grpSpPr bwMode="auto">
            <a:xfrm>
              <a:off x="2292" y="3552"/>
              <a:ext cx="255" cy="170"/>
              <a:chOff x="1463" y="1685"/>
              <a:chExt cx="576" cy="384"/>
            </a:xfrm>
          </p:grpSpPr>
          <p:sp>
            <p:nvSpPr>
              <p:cNvPr id="46123" name="Line 15"/>
              <p:cNvSpPr>
                <a:spLocks noChangeShapeType="1"/>
              </p:cNvSpPr>
              <p:nvPr/>
            </p:nvSpPr>
            <p:spPr bwMode="auto">
              <a:xfrm>
                <a:off x="1488" y="1696"/>
                <a:ext cx="336" cy="2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24" name="Line 16"/>
              <p:cNvSpPr>
                <a:spLocks noChangeShapeType="1"/>
              </p:cNvSpPr>
              <p:nvPr/>
            </p:nvSpPr>
            <p:spPr bwMode="auto">
              <a:xfrm>
                <a:off x="1463" y="1685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6125" name="Group 17"/>
            <p:cNvGrpSpPr>
              <a:grpSpLocks/>
            </p:cNvGrpSpPr>
            <p:nvPr/>
          </p:nvGrpSpPr>
          <p:grpSpPr bwMode="auto">
            <a:xfrm flipH="1">
              <a:off x="2288" y="3720"/>
              <a:ext cx="254" cy="170"/>
              <a:chOff x="1463" y="1685"/>
              <a:chExt cx="576" cy="384"/>
            </a:xfrm>
          </p:grpSpPr>
          <p:sp>
            <p:nvSpPr>
              <p:cNvPr id="46126" name="Line 18"/>
              <p:cNvSpPr>
                <a:spLocks noChangeShapeType="1"/>
              </p:cNvSpPr>
              <p:nvPr/>
            </p:nvSpPr>
            <p:spPr bwMode="auto">
              <a:xfrm>
                <a:off x="1488" y="1696"/>
                <a:ext cx="336" cy="2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27" name="Line 19"/>
              <p:cNvSpPr>
                <a:spLocks noChangeShapeType="1"/>
              </p:cNvSpPr>
              <p:nvPr/>
            </p:nvSpPr>
            <p:spPr bwMode="auto">
              <a:xfrm>
                <a:off x="1463" y="1685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6128" name="Line 20"/>
            <p:cNvSpPr>
              <a:spLocks noChangeShapeType="1"/>
            </p:cNvSpPr>
            <p:nvPr/>
          </p:nvSpPr>
          <p:spPr bwMode="auto">
            <a:xfrm>
              <a:off x="2544" y="3720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6129" name="Group 21"/>
          <p:cNvGrpSpPr>
            <a:grpSpLocks/>
          </p:cNvGrpSpPr>
          <p:nvPr/>
        </p:nvGrpSpPr>
        <p:grpSpPr bwMode="auto">
          <a:xfrm>
            <a:off x="3124200" y="4648200"/>
            <a:ext cx="968375" cy="536575"/>
            <a:chOff x="2064" y="912"/>
            <a:chExt cx="610" cy="338"/>
          </a:xfrm>
        </p:grpSpPr>
        <p:sp>
          <p:nvSpPr>
            <p:cNvPr id="46130" name="Freeform 22"/>
            <p:cNvSpPr>
              <a:spLocks/>
            </p:cNvSpPr>
            <p:nvPr/>
          </p:nvSpPr>
          <p:spPr bwMode="auto">
            <a:xfrm>
              <a:off x="2304" y="1020"/>
              <a:ext cx="370" cy="76"/>
            </a:xfrm>
            <a:custGeom>
              <a:avLst/>
              <a:gdLst>
                <a:gd name="T0" fmla="*/ 0 w 370"/>
                <a:gd name="T1" fmla="*/ 62 h 76"/>
                <a:gd name="T2" fmla="*/ 66 w 370"/>
                <a:gd name="T3" fmla="*/ 54 h 76"/>
                <a:gd name="T4" fmla="*/ 90 w 370"/>
                <a:gd name="T5" fmla="*/ 24 h 76"/>
                <a:gd name="T6" fmla="*/ 88 w 370"/>
                <a:gd name="T7" fmla="*/ 8 h 76"/>
                <a:gd name="T8" fmla="*/ 70 w 370"/>
                <a:gd name="T9" fmla="*/ 0 h 76"/>
                <a:gd name="T10" fmla="*/ 38 w 370"/>
                <a:gd name="T11" fmla="*/ 24 h 76"/>
                <a:gd name="T12" fmla="*/ 58 w 370"/>
                <a:gd name="T13" fmla="*/ 50 h 76"/>
                <a:gd name="T14" fmla="*/ 94 w 370"/>
                <a:gd name="T15" fmla="*/ 60 h 76"/>
                <a:gd name="T16" fmla="*/ 110 w 370"/>
                <a:gd name="T17" fmla="*/ 62 h 76"/>
                <a:gd name="T18" fmla="*/ 138 w 370"/>
                <a:gd name="T19" fmla="*/ 64 h 76"/>
                <a:gd name="T20" fmla="*/ 156 w 370"/>
                <a:gd name="T21" fmla="*/ 52 h 76"/>
                <a:gd name="T22" fmla="*/ 164 w 370"/>
                <a:gd name="T23" fmla="*/ 34 h 76"/>
                <a:gd name="T24" fmla="*/ 150 w 370"/>
                <a:gd name="T25" fmla="*/ 12 h 76"/>
                <a:gd name="T26" fmla="*/ 138 w 370"/>
                <a:gd name="T27" fmla="*/ 8 h 76"/>
                <a:gd name="T28" fmla="*/ 128 w 370"/>
                <a:gd name="T29" fmla="*/ 46 h 76"/>
                <a:gd name="T30" fmla="*/ 160 w 370"/>
                <a:gd name="T31" fmla="*/ 64 h 76"/>
                <a:gd name="T32" fmla="*/ 178 w 370"/>
                <a:gd name="T33" fmla="*/ 70 h 76"/>
                <a:gd name="T34" fmla="*/ 210 w 370"/>
                <a:gd name="T35" fmla="*/ 66 h 76"/>
                <a:gd name="T36" fmla="*/ 234 w 370"/>
                <a:gd name="T37" fmla="*/ 50 h 76"/>
                <a:gd name="T38" fmla="*/ 244 w 370"/>
                <a:gd name="T39" fmla="*/ 32 h 76"/>
                <a:gd name="T40" fmla="*/ 224 w 370"/>
                <a:gd name="T41" fmla="*/ 8 h 76"/>
                <a:gd name="T42" fmla="*/ 200 w 370"/>
                <a:gd name="T43" fmla="*/ 20 h 76"/>
                <a:gd name="T44" fmla="*/ 252 w 370"/>
                <a:gd name="T45" fmla="*/ 76 h 76"/>
                <a:gd name="T46" fmla="*/ 332 w 370"/>
                <a:gd name="T47" fmla="*/ 42 h 76"/>
                <a:gd name="T48" fmla="*/ 312 w 370"/>
                <a:gd name="T49" fmla="*/ 8 h 76"/>
                <a:gd name="T50" fmla="*/ 280 w 370"/>
                <a:gd name="T51" fmla="*/ 20 h 76"/>
                <a:gd name="T52" fmla="*/ 306 w 370"/>
                <a:gd name="T53" fmla="*/ 68 h 76"/>
                <a:gd name="T54" fmla="*/ 336 w 370"/>
                <a:gd name="T55" fmla="*/ 64 h 76"/>
                <a:gd name="T56" fmla="*/ 370 w 370"/>
                <a:gd name="T57" fmla="*/ 44 h 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70"/>
                <a:gd name="T88" fmla="*/ 0 h 76"/>
                <a:gd name="T89" fmla="*/ 370 w 370"/>
                <a:gd name="T90" fmla="*/ 76 h 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70" h="76">
                  <a:moveTo>
                    <a:pt x="0" y="62"/>
                  </a:moveTo>
                  <a:cubicBezTo>
                    <a:pt x="18" y="63"/>
                    <a:pt x="49" y="60"/>
                    <a:pt x="66" y="54"/>
                  </a:cubicBezTo>
                  <a:cubicBezTo>
                    <a:pt x="77" y="46"/>
                    <a:pt x="86" y="37"/>
                    <a:pt x="90" y="24"/>
                  </a:cubicBezTo>
                  <a:cubicBezTo>
                    <a:pt x="89" y="19"/>
                    <a:pt x="90" y="13"/>
                    <a:pt x="88" y="8"/>
                  </a:cubicBezTo>
                  <a:cubicBezTo>
                    <a:pt x="86" y="2"/>
                    <a:pt x="70" y="0"/>
                    <a:pt x="70" y="0"/>
                  </a:cubicBezTo>
                  <a:cubicBezTo>
                    <a:pt x="48" y="2"/>
                    <a:pt x="42" y="11"/>
                    <a:pt x="38" y="24"/>
                  </a:cubicBezTo>
                  <a:cubicBezTo>
                    <a:pt x="40" y="46"/>
                    <a:pt x="41" y="38"/>
                    <a:pt x="58" y="50"/>
                  </a:cubicBezTo>
                  <a:cubicBezTo>
                    <a:pt x="63" y="58"/>
                    <a:pt x="85" y="54"/>
                    <a:pt x="94" y="60"/>
                  </a:cubicBezTo>
                  <a:cubicBezTo>
                    <a:pt x="96" y="61"/>
                    <a:pt x="110" y="62"/>
                    <a:pt x="110" y="62"/>
                  </a:cubicBezTo>
                  <a:cubicBezTo>
                    <a:pt x="154" y="60"/>
                    <a:pt x="113" y="72"/>
                    <a:pt x="138" y="64"/>
                  </a:cubicBezTo>
                  <a:cubicBezTo>
                    <a:pt x="145" y="62"/>
                    <a:pt x="156" y="52"/>
                    <a:pt x="156" y="52"/>
                  </a:cubicBezTo>
                  <a:cubicBezTo>
                    <a:pt x="158" y="45"/>
                    <a:pt x="162" y="41"/>
                    <a:pt x="164" y="34"/>
                  </a:cubicBezTo>
                  <a:cubicBezTo>
                    <a:pt x="162" y="23"/>
                    <a:pt x="160" y="17"/>
                    <a:pt x="150" y="12"/>
                  </a:cubicBezTo>
                  <a:cubicBezTo>
                    <a:pt x="146" y="10"/>
                    <a:pt x="138" y="8"/>
                    <a:pt x="138" y="8"/>
                  </a:cubicBezTo>
                  <a:cubicBezTo>
                    <a:pt x="118" y="11"/>
                    <a:pt x="117" y="27"/>
                    <a:pt x="128" y="46"/>
                  </a:cubicBezTo>
                  <a:cubicBezTo>
                    <a:pt x="134" y="56"/>
                    <a:pt x="150" y="60"/>
                    <a:pt x="160" y="64"/>
                  </a:cubicBezTo>
                  <a:cubicBezTo>
                    <a:pt x="166" y="67"/>
                    <a:pt x="178" y="70"/>
                    <a:pt x="178" y="70"/>
                  </a:cubicBezTo>
                  <a:cubicBezTo>
                    <a:pt x="179" y="70"/>
                    <a:pt x="202" y="70"/>
                    <a:pt x="210" y="66"/>
                  </a:cubicBezTo>
                  <a:cubicBezTo>
                    <a:pt x="218" y="61"/>
                    <a:pt x="234" y="50"/>
                    <a:pt x="234" y="50"/>
                  </a:cubicBezTo>
                  <a:cubicBezTo>
                    <a:pt x="243" y="36"/>
                    <a:pt x="240" y="43"/>
                    <a:pt x="244" y="32"/>
                  </a:cubicBezTo>
                  <a:cubicBezTo>
                    <a:pt x="240" y="19"/>
                    <a:pt x="238" y="13"/>
                    <a:pt x="224" y="8"/>
                  </a:cubicBezTo>
                  <a:cubicBezTo>
                    <a:pt x="211" y="10"/>
                    <a:pt x="209" y="11"/>
                    <a:pt x="200" y="20"/>
                  </a:cubicBezTo>
                  <a:cubicBezTo>
                    <a:pt x="191" y="47"/>
                    <a:pt x="230" y="73"/>
                    <a:pt x="252" y="76"/>
                  </a:cubicBezTo>
                  <a:cubicBezTo>
                    <a:pt x="281" y="74"/>
                    <a:pt x="317" y="72"/>
                    <a:pt x="332" y="42"/>
                  </a:cubicBezTo>
                  <a:cubicBezTo>
                    <a:pt x="336" y="24"/>
                    <a:pt x="330" y="14"/>
                    <a:pt x="312" y="8"/>
                  </a:cubicBezTo>
                  <a:cubicBezTo>
                    <a:pt x="296" y="9"/>
                    <a:pt x="285" y="5"/>
                    <a:pt x="280" y="20"/>
                  </a:cubicBezTo>
                  <a:cubicBezTo>
                    <a:pt x="282" y="38"/>
                    <a:pt x="283" y="62"/>
                    <a:pt x="306" y="68"/>
                  </a:cubicBezTo>
                  <a:cubicBezTo>
                    <a:pt x="317" y="71"/>
                    <a:pt x="325" y="61"/>
                    <a:pt x="336" y="64"/>
                  </a:cubicBezTo>
                  <a:cubicBezTo>
                    <a:pt x="347" y="60"/>
                    <a:pt x="365" y="50"/>
                    <a:pt x="370" y="4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46131" name="Group 23"/>
            <p:cNvGrpSpPr>
              <a:grpSpLocks/>
            </p:cNvGrpSpPr>
            <p:nvPr/>
          </p:nvGrpSpPr>
          <p:grpSpPr bwMode="auto">
            <a:xfrm>
              <a:off x="2068" y="912"/>
              <a:ext cx="255" cy="170"/>
              <a:chOff x="1463" y="1685"/>
              <a:chExt cx="576" cy="384"/>
            </a:xfrm>
          </p:grpSpPr>
          <p:sp>
            <p:nvSpPr>
              <p:cNvPr id="46132" name="Line 24"/>
              <p:cNvSpPr>
                <a:spLocks noChangeShapeType="1"/>
              </p:cNvSpPr>
              <p:nvPr/>
            </p:nvSpPr>
            <p:spPr bwMode="auto">
              <a:xfrm>
                <a:off x="1488" y="1696"/>
                <a:ext cx="336" cy="2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33" name="Line 25"/>
              <p:cNvSpPr>
                <a:spLocks noChangeShapeType="1"/>
              </p:cNvSpPr>
              <p:nvPr/>
            </p:nvSpPr>
            <p:spPr bwMode="auto">
              <a:xfrm>
                <a:off x="1463" y="1685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6134" name="Group 26"/>
            <p:cNvGrpSpPr>
              <a:grpSpLocks/>
            </p:cNvGrpSpPr>
            <p:nvPr/>
          </p:nvGrpSpPr>
          <p:grpSpPr bwMode="auto">
            <a:xfrm flipH="1">
              <a:off x="2064" y="1080"/>
              <a:ext cx="254" cy="170"/>
              <a:chOff x="1463" y="1685"/>
              <a:chExt cx="576" cy="384"/>
            </a:xfrm>
          </p:grpSpPr>
          <p:sp>
            <p:nvSpPr>
              <p:cNvPr id="46135" name="Line 27"/>
              <p:cNvSpPr>
                <a:spLocks noChangeShapeType="1"/>
              </p:cNvSpPr>
              <p:nvPr/>
            </p:nvSpPr>
            <p:spPr bwMode="auto">
              <a:xfrm>
                <a:off x="1488" y="1696"/>
                <a:ext cx="336" cy="2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36" name="Line 28"/>
              <p:cNvSpPr>
                <a:spLocks noChangeShapeType="1"/>
              </p:cNvSpPr>
              <p:nvPr/>
            </p:nvSpPr>
            <p:spPr bwMode="auto">
              <a:xfrm>
                <a:off x="1463" y="1685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6137" name="Group 114"/>
          <p:cNvGrpSpPr>
            <a:grpSpLocks/>
          </p:cNvGrpSpPr>
          <p:nvPr/>
        </p:nvGrpSpPr>
        <p:grpSpPr bwMode="auto">
          <a:xfrm>
            <a:off x="4229100" y="4724400"/>
            <a:ext cx="1136650" cy="387350"/>
            <a:chOff x="2832" y="912"/>
            <a:chExt cx="716" cy="244"/>
          </a:xfrm>
        </p:grpSpPr>
        <p:sp>
          <p:nvSpPr>
            <p:cNvPr id="46138" name="Freeform 29"/>
            <p:cNvSpPr>
              <a:spLocks/>
            </p:cNvSpPr>
            <p:nvPr/>
          </p:nvSpPr>
          <p:spPr bwMode="auto">
            <a:xfrm>
              <a:off x="2832" y="1020"/>
              <a:ext cx="370" cy="76"/>
            </a:xfrm>
            <a:custGeom>
              <a:avLst/>
              <a:gdLst>
                <a:gd name="T0" fmla="*/ 0 w 370"/>
                <a:gd name="T1" fmla="*/ 62 h 76"/>
                <a:gd name="T2" fmla="*/ 66 w 370"/>
                <a:gd name="T3" fmla="*/ 54 h 76"/>
                <a:gd name="T4" fmla="*/ 90 w 370"/>
                <a:gd name="T5" fmla="*/ 24 h 76"/>
                <a:gd name="T6" fmla="*/ 88 w 370"/>
                <a:gd name="T7" fmla="*/ 8 h 76"/>
                <a:gd name="T8" fmla="*/ 70 w 370"/>
                <a:gd name="T9" fmla="*/ 0 h 76"/>
                <a:gd name="T10" fmla="*/ 38 w 370"/>
                <a:gd name="T11" fmla="*/ 24 h 76"/>
                <a:gd name="T12" fmla="*/ 58 w 370"/>
                <a:gd name="T13" fmla="*/ 50 h 76"/>
                <a:gd name="T14" fmla="*/ 94 w 370"/>
                <a:gd name="T15" fmla="*/ 60 h 76"/>
                <a:gd name="T16" fmla="*/ 110 w 370"/>
                <a:gd name="T17" fmla="*/ 62 h 76"/>
                <a:gd name="T18" fmla="*/ 138 w 370"/>
                <a:gd name="T19" fmla="*/ 64 h 76"/>
                <a:gd name="T20" fmla="*/ 156 w 370"/>
                <a:gd name="T21" fmla="*/ 52 h 76"/>
                <a:gd name="T22" fmla="*/ 164 w 370"/>
                <a:gd name="T23" fmla="*/ 34 h 76"/>
                <a:gd name="T24" fmla="*/ 150 w 370"/>
                <a:gd name="T25" fmla="*/ 12 h 76"/>
                <a:gd name="T26" fmla="*/ 138 w 370"/>
                <a:gd name="T27" fmla="*/ 8 h 76"/>
                <a:gd name="T28" fmla="*/ 128 w 370"/>
                <a:gd name="T29" fmla="*/ 46 h 76"/>
                <a:gd name="T30" fmla="*/ 160 w 370"/>
                <a:gd name="T31" fmla="*/ 64 h 76"/>
                <a:gd name="T32" fmla="*/ 178 w 370"/>
                <a:gd name="T33" fmla="*/ 70 h 76"/>
                <a:gd name="T34" fmla="*/ 210 w 370"/>
                <a:gd name="T35" fmla="*/ 66 h 76"/>
                <a:gd name="T36" fmla="*/ 234 w 370"/>
                <a:gd name="T37" fmla="*/ 50 h 76"/>
                <a:gd name="T38" fmla="*/ 244 w 370"/>
                <a:gd name="T39" fmla="*/ 32 h 76"/>
                <a:gd name="T40" fmla="*/ 224 w 370"/>
                <a:gd name="T41" fmla="*/ 8 h 76"/>
                <a:gd name="T42" fmla="*/ 200 w 370"/>
                <a:gd name="T43" fmla="*/ 20 h 76"/>
                <a:gd name="T44" fmla="*/ 252 w 370"/>
                <a:gd name="T45" fmla="*/ 76 h 76"/>
                <a:gd name="T46" fmla="*/ 332 w 370"/>
                <a:gd name="T47" fmla="*/ 42 h 76"/>
                <a:gd name="T48" fmla="*/ 312 w 370"/>
                <a:gd name="T49" fmla="*/ 8 h 76"/>
                <a:gd name="T50" fmla="*/ 280 w 370"/>
                <a:gd name="T51" fmla="*/ 20 h 76"/>
                <a:gd name="T52" fmla="*/ 306 w 370"/>
                <a:gd name="T53" fmla="*/ 68 h 76"/>
                <a:gd name="T54" fmla="*/ 336 w 370"/>
                <a:gd name="T55" fmla="*/ 64 h 76"/>
                <a:gd name="T56" fmla="*/ 370 w 370"/>
                <a:gd name="T57" fmla="*/ 44 h 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70"/>
                <a:gd name="T88" fmla="*/ 0 h 76"/>
                <a:gd name="T89" fmla="*/ 370 w 370"/>
                <a:gd name="T90" fmla="*/ 76 h 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70" h="76">
                  <a:moveTo>
                    <a:pt x="0" y="62"/>
                  </a:moveTo>
                  <a:cubicBezTo>
                    <a:pt x="18" y="63"/>
                    <a:pt x="49" y="60"/>
                    <a:pt x="66" y="54"/>
                  </a:cubicBezTo>
                  <a:cubicBezTo>
                    <a:pt x="77" y="46"/>
                    <a:pt x="86" y="37"/>
                    <a:pt x="90" y="24"/>
                  </a:cubicBezTo>
                  <a:cubicBezTo>
                    <a:pt x="89" y="19"/>
                    <a:pt x="90" y="13"/>
                    <a:pt x="88" y="8"/>
                  </a:cubicBezTo>
                  <a:cubicBezTo>
                    <a:pt x="86" y="2"/>
                    <a:pt x="70" y="0"/>
                    <a:pt x="70" y="0"/>
                  </a:cubicBezTo>
                  <a:cubicBezTo>
                    <a:pt x="48" y="2"/>
                    <a:pt x="42" y="11"/>
                    <a:pt x="38" y="24"/>
                  </a:cubicBezTo>
                  <a:cubicBezTo>
                    <a:pt x="40" y="46"/>
                    <a:pt x="41" y="38"/>
                    <a:pt x="58" y="50"/>
                  </a:cubicBezTo>
                  <a:cubicBezTo>
                    <a:pt x="63" y="58"/>
                    <a:pt x="85" y="54"/>
                    <a:pt x="94" y="60"/>
                  </a:cubicBezTo>
                  <a:cubicBezTo>
                    <a:pt x="96" y="61"/>
                    <a:pt x="110" y="62"/>
                    <a:pt x="110" y="62"/>
                  </a:cubicBezTo>
                  <a:cubicBezTo>
                    <a:pt x="154" y="60"/>
                    <a:pt x="113" y="72"/>
                    <a:pt x="138" y="64"/>
                  </a:cubicBezTo>
                  <a:cubicBezTo>
                    <a:pt x="145" y="62"/>
                    <a:pt x="156" y="52"/>
                    <a:pt x="156" y="52"/>
                  </a:cubicBezTo>
                  <a:cubicBezTo>
                    <a:pt x="158" y="45"/>
                    <a:pt x="162" y="41"/>
                    <a:pt x="164" y="34"/>
                  </a:cubicBezTo>
                  <a:cubicBezTo>
                    <a:pt x="162" y="23"/>
                    <a:pt x="160" y="17"/>
                    <a:pt x="150" y="12"/>
                  </a:cubicBezTo>
                  <a:cubicBezTo>
                    <a:pt x="146" y="10"/>
                    <a:pt x="138" y="8"/>
                    <a:pt x="138" y="8"/>
                  </a:cubicBezTo>
                  <a:cubicBezTo>
                    <a:pt x="118" y="11"/>
                    <a:pt x="117" y="27"/>
                    <a:pt x="128" y="46"/>
                  </a:cubicBezTo>
                  <a:cubicBezTo>
                    <a:pt x="134" y="56"/>
                    <a:pt x="150" y="60"/>
                    <a:pt x="160" y="64"/>
                  </a:cubicBezTo>
                  <a:cubicBezTo>
                    <a:pt x="166" y="67"/>
                    <a:pt x="178" y="70"/>
                    <a:pt x="178" y="70"/>
                  </a:cubicBezTo>
                  <a:cubicBezTo>
                    <a:pt x="179" y="70"/>
                    <a:pt x="202" y="70"/>
                    <a:pt x="210" y="66"/>
                  </a:cubicBezTo>
                  <a:cubicBezTo>
                    <a:pt x="218" y="61"/>
                    <a:pt x="234" y="50"/>
                    <a:pt x="234" y="50"/>
                  </a:cubicBezTo>
                  <a:cubicBezTo>
                    <a:pt x="243" y="36"/>
                    <a:pt x="240" y="43"/>
                    <a:pt x="244" y="32"/>
                  </a:cubicBezTo>
                  <a:cubicBezTo>
                    <a:pt x="240" y="19"/>
                    <a:pt x="238" y="13"/>
                    <a:pt x="224" y="8"/>
                  </a:cubicBezTo>
                  <a:cubicBezTo>
                    <a:pt x="211" y="10"/>
                    <a:pt x="209" y="11"/>
                    <a:pt x="200" y="20"/>
                  </a:cubicBezTo>
                  <a:cubicBezTo>
                    <a:pt x="191" y="47"/>
                    <a:pt x="230" y="73"/>
                    <a:pt x="252" y="76"/>
                  </a:cubicBezTo>
                  <a:cubicBezTo>
                    <a:pt x="281" y="74"/>
                    <a:pt x="317" y="72"/>
                    <a:pt x="332" y="42"/>
                  </a:cubicBezTo>
                  <a:cubicBezTo>
                    <a:pt x="336" y="24"/>
                    <a:pt x="330" y="14"/>
                    <a:pt x="312" y="8"/>
                  </a:cubicBezTo>
                  <a:cubicBezTo>
                    <a:pt x="296" y="9"/>
                    <a:pt x="285" y="5"/>
                    <a:pt x="280" y="20"/>
                  </a:cubicBezTo>
                  <a:cubicBezTo>
                    <a:pt x="282" y="38"/>
                    <a:pt x="283" y="62"/>
                    <a:pt x="306" y="68"/>
                  </a:cubicBezTo>
                  <a:cubicBezTo>
                    <a:pt x="317" y="71"/>
                    <a:pt x="325" y="61"/>
                    <a:pt x="336" y="64"/>
                  </a:cubicBezTo>
                  <a:cubicBezTo>
                    <a:pt x="347" y="60"/>
                    <a:pt x="365" y="50"/>
                    <a:pt x="370" y="4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6139" name="Freeform 30"/>
            <p:cNvSpPr>
              <a:spLocks/>
            </p:cNvSpPr>
            <p:nvPr/>
          </p:nvSpPr>
          <p:spPr bwMode="auto">
            <a:xfrm rot="-2070512">
              <a:off x="3142" y="912"/>
              <a:ext cx="370" cy="76"/>
            </a:xfrm>
            <a:custGeom>
              <a:avLst/>
              <a:gdLst>
                <a:gd name="T0" fmla="*/ 0 w 370"/>
                <a:gd name="T1" fmla="*/ 62 h 76"/>
                <a:gd name="T2" fmla="*/ 66 w 370"/>
                <a:gd name="T3" fmla="*/ 54 h 76"/>
                <a:gd name="T4" fmla="*/ 90 w 370"/>
                <a:gd name="T5" fmla="*/ 24 h 76"/>
                <a:gd name="T6" fmla="*/ 88 w 370"/>
                <a:gd name="T7" fmla="*/ 8 h 76"/>
                <a:gd name="T8" fmla="*/ 70 w 370"/>
                <a:gd name="T9" fmla="*/ 0 h 76"/>
                <a:gd name="T10" fmla="*/ 38 w 370"/>
                <a:gd name="T11" fmla="*/ 24 h 76"/>
                <a:gd name="T12" fmla="*/ 58 w 370"/>
                <a:gd name="T13" fmla="*/ 50 h 76"/>
                <a:gd name="T14" fmla="*/ 94 w 370"/>
                <a:gd name="T15" fmla="*/ 60 h 76"/>
                <a:gd name="T16" fmla="*/ 110 w 370"/>
                <a:gd name="T17" fmla="*/ 62 h 76"/>
                <a:gd name="T18" fmla="*/ 138 w 370"/>
                <a:gd name="T19" fmla="*/ 64 h 76"/>
                <a:gd name="T20" fmla="*/ 156 w 370"/>
                <a:gd name="T21" fmla="*/ 52 h 76"/>
                <a:gd name="T22" fmla="*/ 164 w 370"/>
                <a:gd name="T23" fmla="*/ 34 h 76"/>
                <a:gd name="T24" fmla="*/ 150 w 370"/>
                <a:gd name="T25" fmla="*/ 12 h 76"/>
                <a:gd name="T26" fmla="*/ 138 w 370"/>
                <a:gd name="T27" fmla="*/ 8 h 76"/>
                <a:gd name="T28" fmla="*/ 128 w 370"/>
                <a:gd name="T29" fmla="*/ 46 h 76"/>
                <a:gd name="T30" fmla="*/ 160 w 370"/>
                <a:gd name="T31" fmla="*/ 64 h 76"/>
                <a:gd name="T32" fmla="*/ 178 w 370"/>
                <a:gd name="T33" fmla="*/ 70 h 76"/>
                <a:gd name="T34" fmla="*/ 210 w 370"/>
                <a:gd name="T35" fmla="*/ 66 h 76"/>
                <a:gd name="T36" fmla="*/ 234 w 370"/>
                <a:gd name="T37" fmla="*/ 50 h 76"/>
                <a:gd name="T38" fmla="*/ 244 w 370"/>
                <a:gd name="T39" fmla="*/ 32 h 76"/>
                <a:gd name="T40" fmla="*/ 224 w 370"/>
                <a:gd name="T41" fmla="*/ 8 h 76"/>
                <a:gd name="T42" fmla="*/ 200 w 370"/>
                <a:gd name="T43" fmla="*/ 20 h 76"/>
                <a:gd name="T44" fmla="*/ 252 w 370"/>
                <a:gd name="T45" fmla="*/ 76 h 76"/>
                <a:gd name="T46" fmla="*/ 332 w 370"/>
                <a:gd name="T47" fmla="*/ 42 h 76"/>
                <a:gd name="T48" fmla="*/ 312 w 370"/>
                <a:gd name="T49" fmla="*/ 8 h 76"/>
                <a:gd name="T50" fmla="*/ 280 w 370"/>
                <a:gd name="T51" fmla="*/ 20 h 76"/>
                <a:gd name="T52" fmla="*/ 306 w 370"/>
                <a:gd name="T53" fmla="*/ 68 h 76"/>
                <a:gd name="T54" fmla="*/ 336 w 370"/>
                <a:gd name="T55" fmla="*/ 64 h 76"/>
                <a:gd name="T56" fmla="*/ 370 w 370"/>
                <a:gd name="T57" fmla="*/ 44 h 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70"/>
                <a:gd name="T88" fmla="*/ 0 h 76"/>
                <a:gd name="T89" fmla="*/ 370 w 370"/>
                <a:gd name="T90" fmla="*/ 76 h 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70" h="76">
                  <a:moveTo>
                    <a:pt x="0" y="62"/>
                  </a:moveTo>
                  <a:cubicBezTo>
                    <a:pt x="18" y="63"/>
                    <a:pt x="49" y="60"/>
                    <a:pt x="66" y="54"/>
                  </a:cubicBezTo>
                  <a:cubicBezTo>
                    <a:pt x="77" y="46"/>
                    <a:pt x="86" y="37"/>
                    <a:pt x="90" y="24"/>
                  </a:cubicBezTo>
                  <a:cubicBezTo>
                    <a:pt x="89" y="19"/>
                    <a:pt x="90" y="13"/>
                    <a:pt x="88" y="8"/>
                  </a:cubicBezTo>
                  <a:cubicBezTo>
                    <a:pt x="86" y="2"/>
                    <a:pt x="70" y="0"/>
                    <a:pt x="70" y="0"/>
                  </a:cubicBezTo>
                  <a:cubicBezTo>
                    <a:pt x="48" y="2"/>
                    <a:pt x="42" y="11"/>
                    <a:pt x="38" y="24"/>
                  </a:cubicBezTo>
                  <a:cubicBezTo>
                    <a:pt x="40" y="46"/>
                    <a:pt x="41" y="38"/>
                    <a:pt x="58" y="50"/>
                  </a:cubicBezTo>
                  <a:cubicBezTo>
                    <a:pt x="63" y="58"/>
                    <a:pt x="85" y="54"/>
                    <a:pt x="94" y="60"/>
                  </a:cubicBezTo>
                  <a:cubicBezTo>
                    <a:pt x="96" y="61"/>
                    <a:pt x="110" y="62"/>
                    <a:pt x="110" y="62"/>
                  </a:cubicBezTo>
                  <a:cubicBezTo>
                    <a:pt x="154" y="60"/>
                    <a:pt x="113" y="72"/>
                    <a:pt x="138" y="64"/>
                  </a:cubicBezTo>
                  <a:cubicBezTo>
                    <a:pt x="145" y="62"/>
                    <a:pt x="156" y="52"/>
                    <a:pt x="156" y="52"/>
                  </a:cubicBezTo>
                  <a:cubicBezTo>
                    <a:pt x="158" y="45"/>
                    <a:pt x="162" y="41"/>
                    <a:pt x="164" y="34"/>
                  </a:cubicBezTo>
                  <a:cubicBezTo>
                    <a:pt x="162" y="23"/>
                    <a:pt x="160" y="17"/>
                    <a:pt x="150" y="12"/>
                  </a:cubicBezTo>
                  <a:cubicBezTo>
                    <a:pt x="146" y="10"/>
                    <a:pt x="138" y="8"/>
                    <a:pt x="138" y="8"/>
                  </a:cubicBezTo>
                  <a:cubicBezTo>
                    <a:pt x="118" y="11"/>
                    <a:pt x="117" y="27"/>
                    <a:pt x="128" y="46"/>
                  </a:cubicBezTo>
                  <a:cubicBezTo>
                    <a:pt x="134" y="56"/>
                    <a:pt x="150" y="60"/>
                    <a:pt x="160" y="64"/>
                  </a:cubicBezTo>
                  <a:cubicBezTo>
                    <a:pt x="166" y="67"/>
                    <a:pt x="178" y="70"/>
                    <a:pt x="178" y="70"/>
                  </a:cubicBezTo>
                  <a:cubicBezTo>
                    <a:pt x="179" y="70"/>
                    <a:pt x="202" y="70"/>
                    <a:pt x="210" y="66"/>
                  </a:cubicBezTo>
                  <a:cubicBezTo>
                    <a:pt x="218" y="61"/>
                    <a:pt x="234" y="50"/>
                    <a:pt x="234" y="50"/>
                  </a:cubicBezTo>
                  <a:cubicBezTo>
                    <a:pt x="243" y="36"/>
                    <a:pt x="240" y="43"/>
                    <a:pt x="244" y="32"/>
                  </a:cubicBezTo>
                  <a:cubicBezTo>
                    <a:pt x="240" y="19"/>
                    <a:pt x="238" y="13"/>
                    <a:pt x="224" y="8"/>
                  </a:cubicBezTo>
                  <a:cubicBezTo>
                    <a:pt x="211" y="10"/>
                    <a:pt x="209" y="11"/>
                    <a:pt x="200" y="20"/>
                  </a:cubicBezTo>
                  <a:cubicBezTo>
                    <a:pt x="191" y="47"/>
                    <a:pt x="230" y="73"/>
                    <a:pt x="252" y="76"/>
                  </a:cubicBezTo>
                  <a:cubicBezTo>
                    <a:pt x="281" y="74"/>
                    <a:pt x="317" y="72"/>
                    <a:pt x="332" y="42"/>
                  </a:cubicBezTo>
                  <a:cubicBezTo>
                    <a:pt x="336" y="24"/>
                    <a:pt x="330" y="14"/>
                    <a:pt x="312" y="8"/>
                  </a:cubicBezTo>
                  <a:cubicBezTo>
                    <a:pt x="296" y="9"/>
                    <a:pt x="285" y="5"/>
                    <a:pt x="280" y="20"/>
                  </a:cubicBezTo>
                  <a:cubicBezTo>
                    <a:pt x="282" y="38"/>
                    <a:pt x="283" y="62"/>
                    <a:pt x="306" y="68"/>
                  </a:cubicBezTo>
                  <a:cubicBezTo>
                    <a:pt x="317" y="71"/>
                    <a:pt x="325" y="61"/>
                    <a:pt x="336" y="64"/>
                  </a:cubicBezTo>
                  <a:cubicBezTo>
                    <a:pt x="347" y="60"/>
                    <a:pt x="365" y="50"/>
                    <a:pt x="370" y="4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6140" name="Freeform 31"/>
            <p:cNvSpPr>
              <a:spLocks/>
            </p:cNvSpPr>
            <p:nvPr/>
          </p:nvSpPr>
          <p:spPr bwMode="auto">
            <a:xfrm rot="1191313">
              <a:off x="3178" y="1080"/>
              <a:ext cx="370" cy="76"/>
            </a:xfrm>
            <a:custGeom>
              <a:avLst/>
              <a:gdLst>
                <a:gd name="T0" fmla="*/ 0 w 370"/>
                <a:gd name="T1" fmla="*/ 62 h 76"/>
                <a:gd name="T2" fmla="*/ 66 w 370"/>
                <a:gd name="T3" fmla="*/ 54 h 76"/>
                <a:gd name="T4" fmla="*/ 90 w 370"/>
                <a:gd name="T5" fmla="*/ 24 h 76"/>
                <a:gd name="T6" fmla="*/ 88 w 370"/>
                <a:gd name="T7" fmla="*/ 8 h 76"/>
                <a:gd name="T8" fmla="*/ 70 w 370"/>
                <a:gd name="T9" fmla="*/ 0 h 76"/>
                <a:gd name="T10" fmla="*/ 38 w 370"/>
                <a:gd name="T11" fmla="*/ 24 h 76"/>
                <a:gd name="T12" fmla="*/ 58 w 370"/>
                <a:gd name="T13" fmla="*/ 50 h 76"/>
                <a:gd name="T14" fmla="*/ 94 w 370"/>
                <a:gd name="T15" fmla="*/ 60 h 76"/>
                <a:gd name="T16" fmla="*/ 110 w 370"/>
                <a:gd name="T17" fmla="*/ 62 h 76"/>
                <a:gd name="T18" fmla="*/ 138 w 370"/>
                <a:gd name="T19" fmla="*/ 64 h 76"/>
                <a:gd name="T20" fmla="*/ 156 w 370"/>
                <a:gd name="T21" fmla="*/ 52 h 76"/>
                <a:gd name="T22" fmla="*/ 164 w 370"/>
                <a:gd name="T23" fmla="*/ 34 h 76"/>
                <a:gd name="T24" fmla="*/ 150 w 370"/>
                <a:gd name="T25" fmla="*/ 12 h 76"/>
                <a:gd name="T26" fmla="*/ 138 w 370"/>
                <a:gd name="T27" fmla="*/ 8 h 76"/>
                <a:gd name="T28" fmla="*/ 128 w 370"/>
                <a:gd name="T29" fmla="*/ 46 h 76"/>
                <a:gd name="T30" fmla="*/ 160 w 370"/>
                <a:gd name="T31" fmla="*/ 64 h 76"/>
                <a:gd name="T32" fmla="*/ 178 w 370"/>
                <a:gd name="T33" fmla="*/ 70 h 76"/>
                <a:gd name="T34" fmla="*/ 210 w 370"/>
                <a:gd name="T35" fmla="*/ 66 h 76"/>
                <a:gd name="T36" fmla="*/ 234 w 370"/>
                <a:gd name="T37" fmla="*/ 50 h 76"/>
                <a:gd name="T38" fmla="*/ 244 w 370"/>
                <a:gd name="T39" fmla="*/ 32 h 76"/>
                <a:gd name="T40" fmla="*/ 224 w 370"/>
                <a:gd name="T41" fmla="*/ 8 h 76"/>
                <a:gd name="T42" fmla="*/ 200 w 370"/>
                <a:gd name="T43" fmla="*/ 20 h 76"/>
                <a:gd name="T44" fmla="*/ 252 w 370"/>
                <a:gd name="T45" fmla="*/ 76 h 76"/>
                <a:gd name="T46" fmla="*/ 332 w 370"/>
                <a:gd name="T47" fmla="*/ 42 h 76"/>
                <a:gd name="T48" fmla="*/ 312 w 370"/>
                <a:gd name="T49" fmla="*/ 8 h 76"/>
                <a:gd name="T50" fmla="*/ 280 w 370"/>
                <a:gd name="T51" fmla="*/ 20 h 76"/>
                <a:gd name="T52" fmla="*/ 306 w 370"/>
                <a:gd name="T53" fmla="*/ 68 h 76"/>
                <a:gd name="T54" fmla="*/ 336 w 370"/>
                <a:gd name="T55" fmla="*/ 64 h 76"/>
                <a:gd name="T56" fmla="*/ 370 w 370"/>
                <a:gd name="T57" fmla="*/ 44 h 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70"/>
                <a:gd name="T88" fmla="*/ 0 h 76"/>
                <a:gd name="T89" fmla="*/ 370 w 370"/>
                <a:gd name="T90" fmla="*/ 76 h 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70" h="76">
                  <a:moveTo>
                    <a:pt x="0" y="62"/>
                  </a:moveTo>
                  <a:cubicBezTo>
                    <a:pt x="18" y="63"/>
                    <a:pt x="49" y="60"/>
                    <a:pt x="66" y="54"/>
                  </a:cubicBezTo>
                  <a:cubicBezTo>
                    <a:pt x="77" y="46"/>
                    <a:pt x="86" y="37"/>
                    <a:pt x="90" y="24"/>
                  </a:cubicBezTo>
                  <a:cubicBezTo>
                    <a:pt x="89" y="19"/>
                    <a:pt x="90" y="13"/>
                    <a:pt x="88" y="8"/>
                  </a:cubicBezTo>
                  <a:cubicBezTo>
                    <a:pt x="86" y="2"/>
                    <a:pt x="70" y="0"/>
                    <a:pt x="70" y="0"/>
                  </a:cubicBezTo>
                  <a:cubicBezTo>
                    <a:pt x="48" y="2"/>
                    <a:pt x="42" y="11"/>
                    <a:pt x="38" y="24"/>
                  </a:cubicBezTo>
                  <a:cubicBezTo>
                    <a:pt x="40" y="46"/>
                    <a:pt x="41" y="38"/>
                    <a:pt x="58" y="50"/>
                  </a:cubicBezTo>
                  <a:cubicBezTo>
                    <a:pt x="63" y="58"/>
                    <a:pt x="85" y="54"/>
                    <a:pt x="94" y="60"/>
                  </a:cubicBezTo>
                  <a:cubicBezTo>
                    <a:pt x="96" y="61"/>
                    <a:pt x="110" y="62"/>
                    <a:pt x="110" y="62"/>
                  </a:cubicBezTo>
                  <a:cubicBezTo>
                    <a:pt x="154" y="60"/>
                    <a:pt x="113" y="72"/>
                    <a:pt x="138" y="64"/>
                  </a:cubicBezTo>
                  <a:cubicBezTo>
                    <a:pt x="145" y="62"/>
                    <a:pt x="156" y="52"/>
                    <a:pt x="156" y="52"/>
                  </a:cubicBezTo>
                  <a:cubicBezTo>
                    <a:pt x="158" y="45"/>
                    <a:pt x="162" y="41"/>
                    <a:pt x="164" y="34"/>
                  </a:cubicBezTo>
                  <a:cubicBezTo>
                    <a:pt x="162" y="23"/>
                    <a:pt x="160" y="17"/>
                    <a:pt x="150" y="12"/>
                  </a:cubicBezTo>
                  <a:cubicBezTo>
                    <a:pt x="146" y="10"/>
                    <a:pt x="138" y="8"/>
                    <a:pt x="138" y="8"/>
                  </a:cubicBezTo>
                  <a:cubicBezTo>
                    <a:pt x="118" y="11"/>
                    <a:pt x="117" y="27"/>
                    <a:pt x="128" y="46"/>
                  </a:cubicBezTo>
                  <a:cubicBezTo>
                    <a:pt x="134" y="56"/>
                    <a:pt x="150" y="60"/>
                    <a:pt x="160" y="64"/>
                  </a:cubicBezTo>
                  <a:cubicBezTo>
                    <a:pt x="166" y="67"/>
                    <a:pt x="178" y="70"/>
                    <a:pt x="178" y="70"/>
                  </a:cubicBezTo>
                  <a:cubicBezTo>
                    <a:pt x="179" y="70"/>
                    <a:pt x="202" y="70"/>
                    <a:pt x="210" y="66"/>
                  </a:cubicBezTo>
                  <a:cubicBezTo>
                    <a:pt x="218" y="61"/>
                    <a:pt x="234" y="50"/>
                    <a:pt x="234" y="50"/>
                  </a:cubicBezTo>
                  <a:cubicBezTo>
                    <a:pt x="243" y="36"/>
                    <a:pt x="240" y="43"/>
                    <a:pt x="244" y="32"/>
                  </a:cubicBezTo>
                  <a:cubicBezTo>
                    <a:pt x="240" y="19"/>
                    <a:pt x="238" y="13"/>
                    <a:pt x="224" y="8"/>
                  </a:cubicBezTo>
                  <a:cubicBezTo>
                    <a:pt x="211" y="10"/>
                    <a:pt x="209" y="11"/>
                    <a:pt x="200" y="20"/>
                  </a:cubicBezTo>
                  <a:cubicBezTo>
                    <a:pt x="191" y="47"/>
                    <a:pt x="230" y="73"/>
                    <a:pt x="252" y="76"/>
                  </a:cubicBezTo>
                  <a:cubicBezTo>
                    <a:pt x="281" y="74"/>
                    <a:pt x="317" y="72"/>
                    <a:pt x="332" y="42"/>
                  </a:cubicBezTo>
                  <a:cubicBezTo>
                    <a:pt x="336" y="24"/>
                    <a:pt x="330" y="14"/>
                    <a:pt x="312" y="8"/>
                  </a:cubicBezTo>
                  <a:cubicBezTo>
                    <a:pt x="296" y="9"/>
                    <a:pt x="285" y="5"/>
                    <a:pt x="280" y="20"/>
                  </a:cubicBezTo>
                  <a:cubicBezTo>
                    <a:pt x="282" y="38"/>
                    <a:pt x="283" y="62"/>
                    <a:pt x="306" y="68"/>
                  </a:cubicBezTo>
                  <a:cubicBezTo>
                    <a:pt x="317" y="71"/>
                    <a:pt x="325" y="61"/>
                    <a:pt x="336" y="64"/>
                  </a:cubicBezTo>
                  <a:cubicBezTo>
                    <a:pt x="347" y="60"/>
                    <a:pt x="365" y="50"/>
                    <a:pt x="370" y="4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</p:grpSp>
      <p:grpSp>
        <p:nvGrpSpPr>
          <p:cNvPr id="46141" name="Group 127"/>
          <p:cNvGrpSpPr>
            <a:grpSpLocks/>
          </p:cNvGrpSpPr>
          <p:nvPr/>
        </p:nvGrpSpPr>
        <p:grpSpPr bwMode="auto">
          <a:xfrm>
            <a:off x="5470525" y="4800600"/>
            <a:ext cx="1136650" cy="387350"/>
            <a:chOff x="3700" y="816"/>
            <a:chExt cx="716" cy="244"/>
          </a:xfrm>
        </p:grpSpPr>
        <p:sp>
          <p:nvSpPr>
            <p:cNvPr id="46142" name="Freeform 32"/>
            <p:cNvSpPr>
              <a:spLocks/>
            </p:cNvSpPr>
            <p:nvPr/>
          </p:nvSpPr>
          <p:spPr bwMode="auto">
            <a:xfrm rot="-2070512">
              <a:off x="4010" y="816"/>
              <a:ext cx="370" cy="76"/>
            </a:xfrm>
            <a:custGeom>
              <a:avLst/>
              <a:gdLst>
                <a:gd name="T0" fmla="*/ 0 w 370"/>
                <a:gd name="T1" fmla="*/ 62 h 76"/>
                <a:gd name="T2" fmla="*/ 66 w 370"/>
                <a:gd name="T3" fmla="*/ 54 h 76"/>
                <a:gd name="T4" fmla="*/ 90 w 370"/>
                <a:gd name="T5" fmla="*/ 24 h 76"/>
                <a:gd name="T6" fmla="*/ 88 w 370"/>
                <a:gd name="T7" fmla="*/ 8 h 76"/>
                <a:gd name="T8" fmla="*/ 70 w 370"/>
                <a:gd name="T9" fmla="*/ 0 h 76"/>
                <a:gd name="T10" fmla="*/ 38 w 370"/>
                <a:gd name="T11" fmla="*/ 24 h 76"/>
                <a:gd name="T12" fmla="*/ 58 w 370"/>
                <a:gd name="T13" fmla="*/ 50 h 76"/>
                <a:gd name="T14" fmla="*/ 94 w 370"/>
                <a:gd name="T15" fmla="*/ 60 h 76"/>
                <a:gd name="T16" fmla="*/ 110 w 370"/>
                <a:gd name="T17" fmla="*/ 62 h 76"/>
                <a:gd name="T18" fmla="*/ 138 w 370"/>
                <a:gd name="T19" fmla="*/ 64 h 76"/>
                <a:gd name="T20" fmla="*/ 156 w 370"/>
                <a:gd name="T21" fmla="*/ 52 h 76"/>
                <a:gd name="T22" fmla="*/ 164 w 370"/>
                <a:gd name="T23" fmla="*/ 34 h 76"/>
                <a:gd name="T24" fmla="*/ 150 w 370"/>
                <a:gd name="T25" fmla="*/ 12 h 76"/>
                <a:gd name="T26" fmla="*/ 138 w 370"/>
                <a:gd name="T27" fmla="*/ 8 h 76"/>
                <a:gd name="T28" fmla="*/ 128 w 370"/>
                <a:gd name="T29" fmla="*/ 46 h 76"/>
                <a:gd name="T30" fmla="*/ 160 w 370"/>
                <a:gd name="T31" fmla="*/ 64 h 76"/>
                <a:gd name="T32" fmla="*/ 178 w 370"/>
                <a:gd name="T33" fmla="*/ 70 h 76"/>
                <a:gd name="T34" fmla="*/ 210 w 370"/>
                <a:gd name="T35" fmla="*/ 66 h 76"/>
                <a:gd name="T36" fmla="*/ 234 w 370"/>
                <a:gd name="T37" fmla="*/ 50 h 76"/>
                <a:gd name="T38" fmla="*/ 244 w 370"/>
                <a:gd name="T39" fmla="*/ 32 h 76"/>
                <a:gd name="T40" fmla="*/ 224 w 370"/>
                <a:gd name="T41" fmla="*/ 8 h 76"/>
                <a:gd name="T42" fmla="*/ 200 w 370"/>
                <a:gd name="T43" fmla="*/ 20 h 76"/>
                <a:gd name="T44" fmla="*/ 252 w 370"/>
                <a:gd name="T45" fmla="*/ 76 h 76"/>
                <a:gd name="T46" fmla="*/ 332 w 370"/>
                <a:gd name="T47" fmla="*/ 42 h 76"/>
                <a:gd name="T48" fmla="*/ 312 w 370"/>
                <a:gd name="T49" fmla="*/ 8 h 76"/>
                <a:gd name="T50" fmla="*/ 280 w 370"/>
                <a:gd name="T51" fmla="*/ 20 h 76"/>
                <a:gd name="T52" fmla="*/ 306 w 370"/>
                <a:gd name="T53" fmla="*/ 68 h 76"/>
                <a:gd name="T54" fmla="*/ 336 w 370"/>
                <a:gd name="T55" fmla="*/ 64 h 76"/>
                <a:gd name="T56" fmla="*/ 370 w 370"/>
                <a:gd name="T57" fmla="*/ 44 h 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70"/>
                <a:gd name="T88" fmla="*/ 0 h 76"/>
                <a:gd name="T89" fmla="*/ 370 w 370"/>
                <a:gd name="T90" fmla="*/ 76 h 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70" h="76">
                  <a:moveTo>
                    <a:pt x="0" y="62"/>
                  </a:moveTo>
                  <a:cubicBezTo>
                    <a:pt x="18" y="63"/>
                    <a:pt x="49" y="60"/>
                    <a:pt x="66" y="54"/>
                  </a:cubicBezTo>
                  <a:cubicBezTo>
                    <a:pt x="77" y="46"/>
                    <a:pt x="86" y="37"/>
                    <a:pt x="90" y="24"/>
                  </a:cubicBezTo>
                  <a:cubicBezTo>
                    <a:pt x="89" y="19"/>
                    <a:pt x="90" y="13"/>
                    <a:pt x="88" y="8"/>
                  </a:cubicBezTo>
                  <a:cubicBezTo>
                    <a:pt x="86" y="2"/>
                    <a:pt x="70" y="0"/>
                    <a:pt x="70" y="0"/>
                  </a:cubicBezTo>
                  <a:cubicBezTo>
                    <a:pt x="48" y="2"/>
                    <a:pt x="42" y="11"/>
                    <a:pt x="38" y="24"/>
                  </a:cubicBezTo>
                  <a:cubicBezTo>
                    <a:pt x="40" y="46"/>
                    <a:pt x="41" y="38"/>
                    <a:pt x="58" y="50"/>
                  </a:cubicBezTo>
                  <a:cubicBezTo>
                    <a:pt x="63" y="58"/>
                    <a:pt x="85" y="54"/>
                    <a:pt x="94" y="60"/>
                  </a:cubicBezTo>
                  <a:cubicBezTo>
                    <a:pt x="96" y="61"/>
                    <a:pt x="110" y="62"/>
                    <a:pt x="110" y="62"/>
                  </a:cubicBezTo>
                  <a:cubicBezTo>
                    <a:pt x="154" y="60"/>
                    <a:pt x="113" y="72"/>
                    <a:pt x="138" y="64"/>
                  </a:cubicBezTo>
                  <a:cubicBezTo>
                    <a:pt x="145" y="62"/>
                    <a:pt x="156" y="52"/>
                    <a:pt x="156" y="52"/>
                  </a:cubicBezTo>
                  <a:cubicBezTo>
                    <a:pt x="158" y="45"/>
                    <a:pt x="162" y="41"/>
                    <a:pt x="164" y="34"/>
                  </a:cubicBezTo>
                  <a:cubicBezTo>
                    <a:pt x="162" y="23"/>
                    <a:pt x="160" y="17"/>
                    <a:pt x="150" y="12"/>
                  </a:cubicBezTo>
                  <a:cubicBezTo>
                    <a:pt x="146" y="10"/>
                    <a:pt x="138" y="8"/>
                    <a:pt x="138" y="8"/>
                  </a:cubicBezTo>
                  <a:cubicBezTo>
                    <a:pt x="118" y="11"/>
                    <a:pt x="117" y="27"/>
                    <a:pt x="128" y="46"/>
                  </a:cubicBezTo>
                  <a:cubicBezTo>
                    <a:pt x="134" y="56"/>
                    <a:pt x="150" y="60"/>
                    <a:pt x="160" y="64"/>
                  </a:cubicBezTo>
                  <a:cubicBezTo>
                    <a:pt x="166" y="67"/>
                    <a:pt x="178" y="70"/>
                    <a:pt x="178" y="70"/>
                  </a:cubicBezTo>
                  <a:cubicBezTo>
                    <a:pt x="179" y="70"/>
                    <a:pt x="202" y="70"/>
                    <a:pt x="210" y="66"/>
                  </a:cubicBezTo>
                  <a:cubicBezTo>
                    <a:pt x="218" y="61"/>
                    <a:pt x="234" y="50"/>
                    <a:pt x="234" y="50"/>
                  </a:cubicBezTo>
                  <a:cubicBezTo>
                    <a:pt x="243" y="36"/>
                    <a:pt x="240" y="43"/>
                    <a:pt x="244" y="32"/>
                  </a:cubicBezTo>
                  <a:cubicBezTo>
                    <a:pt x="240" y="19"/>
                    <a:pt x="238" y="13"/>
                    <a:pt x="224" y="8"/>
                  </a:cubicBezTo>
                  <a:cubicBezTo>
                    <a:pt x="211" y="10"/>
                    <a:pt x="209" y="11"/>
                    <a:pt x="200" y="20"/>
                  </a:cubicBezTo>
                  <a:cubicBezTo>
                    <a:pt x="191" y="47"/>
                    <a:pt x="230" y="73"/>
                    <a:pt x="252" y="76"/>
                  </a:cubicBezTo>
                  <a:cubicBezTo>
                    <a:pt x="281" y="74"/>
                    <a:pt x="317" y="72"/>
                    <a:pt x="332" y="42"/>
                  </a:cubicBezTo>
                  <a:cubicBezTo>
                    <a:pt x="336" y="24"/>
                    <a:pt x="330" y="14"/>
                    <a:pt x="312" y="8"/>
                  </a:cubicBezTo>
                  <a:cubicBezTo>
                    <a:pt x="296" y="9"/>
                    <a:pt x="285" y="5"/>
                    <a:pt x="280" y="20"/>
                  </a:cubicBezTo>
                  <a:cubicBezTo>
                    <a:pt x="282" y="38"/>
                    <a:pt x="283" y="62"/>
                    <a:pt x="306" y="68"/>
                  </a:cubicBezTo>
                  <a:cubicBezTo>
                    <a:pt x="317" y="71"/>
                    <a:pt x="325" y="61"/>
                    <a:pt x="336" y="64"/>
                  </a:cubicBezTo>
                  <a:cubicBezTo>
                    <a:pt x="347" y="60"/>
                    <a:pt x="365" y="50"/>
                    <a:pt x="370" y="4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6143" name="Freeform 33"/>
            <p:cNvSpPr>
              <a:spLocks/>
            </p:cNvSpPr>
            <p:nvPr/>
          </p:nvSpPr>
          <p:spPr bwMode="auto">
            <a:xfrm rot="1191313">
              <a:off x="4046" y="984"/>
              <a:ext cx="370" cy="76"/>
            </a:xfrm>
            <a:custGeom>
              <a:avLst/>
              <a:gdLst>
                <a:gd name="T0" fmla="*/ 0 w 370"/>
                <a:gd name="T1" fmla="*/ 62 h 76"/>
                <a:gd name="T2" fmla="*/ 66 w 370"/>
                <a:gd name="T3" fmla="*/ 54 h 76"/>
                <a:gd name="T4" fmla="*/ 90 w 370"/>
                <a:gd name="T5" fmla="*/ 24 h 76"/>
                <a:gd name="T6" fmla="*/ 88 w 370"/>
                <a:gd name="T7" fmla="*/ 8 h 76"/>
                <a:gd name="T8" fmla="*/ 70 w 370"/>
                <a:gd name="T9" fmla="*/ 0 h 76"/>
                <a:gd name="T10" fmla="*/ 38 w 370"/>
                <a:gd name="T11" fmla="*/ 24 h 76"/>
                <a:gd name="T12" fmla="*/ 58 w 370"/>
                <a:gd name="T13" fmla="*/ 50 h 76"/>
                <a:gd name="T14" fmla="*/ 94 w 370"/>
                <a:gd name="T15" fmla="*/ 60 h 76"/>
                <a:gd name="T16" fmla="*/ 110 w 370"/>
                <a:gd name="T17" fmla="*/ 62 h 76"/>
                <a:gd name="T18" fmla="*/ 138 w 370"/>
                <a:gd name="T19" fmla="*/ 64 h 76"/>
                <a:gd name="T20" fmla="*/ 156 w 370"/>
                <a:gd name="T21" fmla="*/ 52 h 76"/>
                <a:gd name="T22" fmla="*/ 164 w 370"/>
                <a:gd name="T23" fmla="*/ 34 h 76"/>
                <a:gd name="T24" fmla="*/ 150 w 370"/>
                <a:gd name="T25" fmla="*/ 12 h 76"/>
                <a:gd name="T26" fmla="*/ 138 w 370"/>
                <a:gd name="T27" fmla="*/ 8 h 76"/>
                <a:gd name="T28" fmla="*/ 128 w 370"/>
                <a:gd name="T29" fmla="*/ 46 h 76"/>
                <a:gd name="T30" fmla="*/ 160 w 370"/>
                <a:gd name="T31" fmla="*/ 64 h 76"/>
                <a:gd name="T32" fmla="*/ 178 w 370"/>
                <a:gd name="T33" fmla="*/ 70 h 76"/>
                <a:gd name="T34" fmla="*/ 210 w 370"/>
                <a:gd name="T35" fmla="*/ 66 h 76"/>
                <a:gd name="T36" fmla="*/ 234 w 370"/>
                <a:gd name="T37" fmla="*/ 50 h 76"/>
                <a:gd name="T38" fmla="*/ 244 w 370"/>
                <a:gd name="T39" fmla="*/ 32 h 76"/>
                <a:gd name="T40" fmla="*/ 224 w 370"/>
                <a:gd name="T41" fmla="*/ 8 h 76"/>
                <a:gd name="T42" fmla="*/ 200 w 370"/>
                <a:gd name="T43" fmla="*/ 20 h 76"/>
                <a:gd name="T44" fmla="*/ 252 w 370"/>
                <a:gd name="T45" fmla="*/ 76 h 76"/>
                <a:gd name="T46" fmla="*/ 332 w 370"/>
                <a:gd name="T47" fmla="*/ 42 h 76"/>
                <a:gd name="T48" fmla="*/ 312 w 370"/>
                <a:gd name="T49" fmla="*/ 8 h 76"/>
                <a:gd name="T50" fmla="*/ 280 w 370"/>
                <a:gd name="T51" fmla="*/ 20 h 76"/>
                <a:gd name="T52" fmla="*/ 306 w 370"/>
                <a:gd name="T53" fmla="*/ 68 h 76"/>
                <a:gd name="T54" fmla="*/ 336 w 370"/>
                <a:gd name="T55" fmla="*/ 64 h 76"/>
                <a:gd name="T56" fmla="*/ 370 w 370"/>
                <a:gd name="T57" fmla="*/ 44 h 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70"/>
                <a:gd name="T88" fmla="*/ 0 h 76"/>
                <a:gd name="T89" fmla="*/ 370 w 370"/>
                <a:gd name="T90" fmla="*/ 76 h 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70" h="76">
                  <a:moveTo>
                    <a:pt x="0" y="62"/>
                  </a:moveTo>
                  <a:cubicBezTo>
                    <a:pt x="18" y="63"/>
                    <a:pt x="49" y="60"/>
                    <a:pt x="66" y="54"/>
                  </a:cubicBezTo>
                  <a:cubicBezTo>
                    <a:pt x="77" y="46"/>
                    <a:pt x="86" y="37"/>
                    <a:pt x="90" y="24"/>
                  </a:cubicBezTo>
                  <a:cubicBezTo>
                    <a:pt x="89" y="19"/>
                    <a:pt x="90" y="13"/>
                    <a:pt x="88" y="8"/>
                  </a:cubicBezTo>
                  <a:cubicBezTo>
                    <a:pt x="86" y="2"/>
                    <a:pt x="70" y="0"/>
                    <a:pt x="70" y="0"/>
                  </a:cubicBezTo>
                  <a:cubicBezTo>
                    <a:pt x="48" y="2"/>
                    <a:pt x="42" y="11"/>
                    <a:pt x="38" y="24"/>
                  </a:cubicBezTo>
                  <a:cubicBezTo>
                    <a:pt x="40" y="46"/>
                    <a:pt x="41" y="38"/>
                    <a:pt x="58" y="50"/>
                  </a:cubicBezTo>
                  <a:cubicBezTo>
                    <a:pt x="63" y="58"/>
                    <a:pt x="85" y="54"/>
                    <a:pt x="94" y="60"/>
                  </a:cubicBezTo>
                  <a:cubicBezTo>
                    <a:pt x="96" y="61"/>
                    <a:pt x="110" y="62"/>
                    <a:pt x="110" y="62"/>
                  </a:cubicBezTo>
                  <a:cubicBezTo>
                    <a:pt x="154" y="60"/>
                    <a:pt x="113" y="72"/>
                    <a:pt x="138" y="64"/>
                  </a:cubicBezTo>
                  <a:cubicBezTo>
                    <a:pt x="145" y="62"/>
                    <a:pt x="156" y="52"/>
                    <a:pt x="156" y="52"/>
                  </a:cubicBezTo>
                  <a:cubicBezTo>
                    <a:pt x="158" y="45"/>
                    <a:pt x="162" y="41"/>
                    <a:pt x="164" y="34"/>
                  </a:cubicBezTo>
                  <a:cubicBezTo>
                    <a:pt x="162" y="23"/>
                    <a:pt x="160" y="17"/>
                    <a:pt x="150" y="12"/>
                  </a:cubicBezTo>
                  <a:cubicBezTo>
                    <a:pt x="146" y="10"/>
                    <a:pt x="138" y="8"/>
                    <a:pt x="138" y="8"/>
                  </a:cubicBezTo>
                  <a:cubicBezTo>
                    <a:pt x="118" y="11"/>
                    <a:pt x="117" y="27"/>
                    <a:pt x="128" y="46"/>
                  </a:cubicBezTo>
                  <a:cubicBezTo>
                    <a:pt x="134" y="56"/>
                    <a:pt x="150" y="60"/>
                    <a:pt x="160" y="64"/>
                  </a:cubicBezTo>
                  <a:cubicBezTo>
                    <a:pt x="166" y="67"/>
                    <a:pt x="178" y="70"/>
                    <a:pt x="178" y="70"/>
                  </a:cubicBezTo>
                  <a:cubicBezTo>
                    <a:pt x="179" y="70"/>
                    <a:pt x="202" y="70"/>
                    <a:pt x="210" y="66"/>
                  </a:cubicBezTo>
                  <a:cubicBezTo>
                    <a:pt x="218" y="61"/>
                    <a:pt x="234" y="50"/>
                    <a:pt x="234" y="50"/>
                  </a:cubicBezTo>
                  <a:cubicBezTo>
                    <a:pt x="243" y="36"/>
                    <a:pt x="240" y="43"/>
                    <a:pt x="244" y="32"/>
                  </a:cubicBezTo>
                  <a:cubicBezTo>
                    <a:pt x="240" y="19"/>
                    <a:pt x="238" y="13"/>
                    <a:pt x="224" y="8"/>
                  </a:cubicBezTo>
                  <a:cubicBezTo>
                    <a:pt x="211" y="10"/>
                    <a:pt x="209" y="11"/>
                    <a:pt x="200" y="20"/>
                  </a:cubicBezTo>
                  <a:cubicBezTo>
                    <a:pt x="191" y="47"/>
                    <a:pt x="230" y="73"/>
                    <a:pt x="252" y="76"/>
                  </a:cubicBezTo>
                  <a:cubicBezTo>
                    <a:pt x="281" y="74"/>
                    <a:pt x="317" y="72"/>
                    <a:pt x="332" y="42"/>
                  </a:cubicBezTo>
                  <a:cubicBezTo>
                    <a:pt x="336" y="24"/>
                    <a:pt x="330" y="14"/>
                    <a:pt x="312" y="8"/>
                  </a:cubicBezTo>
                  <a:cubicBezTo>
                    <a:pt x="296" y="9"/>
                    <a:pt x="285" y="5"/>
                    <a:pt x="280" y="20"/>
                  </a:cubicBezTo>
                  <a:cubicBezTo>
                    <a:pt x="282" y="38"/>
                    <a:pt x="283" y="62"/>
                    <a:pt x="306" y="68"/>
                  </a:cubicBezTo>
                  <a:cubicBezTo>
                    <a:pt x="317" y="71"/>
                    <a:pt x="325" y="61"/>
                    <a:pt x="336" y="64"/>
                  </a:cubicBezTo>
                  <a:cubicBezTo>
                    <a:pt x="347" y="60"/>
                    <a:pt x="365" y="50"/>
                    <a:pt x="370" y="4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46144" name="Group 34"/>
            <p:cNvGrpSpPr>
              <a:grpSpLocks/>
            </p:cNvGrpSpPr>
            <p:nvPr/>
          </p:nvGrpSpPr>
          <p:grpSpPr bwMode="auto">
            <a:xfrm flipH="1">
              <a:off x="3700" y="816"/>
              <a:ext cx="406" cy="244"/>
              <a:chOff x="4368" y="2108"/>
              <a:chExt cx="406" cy="244"/>
            </a:xfrm>
          </p:grpSpPr>
          <p:sp>
            <p:nvSpPr>
              <p:cNvPr id="46145" name="Freeform 35"/>
              <p:cNvSpPr>
                <a:spLocks/>
              </p:cNvSpPr>
              <p:nvPr/>
            </p:nvSpPr>
            <p:spPr bwMode="auto">
              <a:xfrm rot="-2070512">
                <a:off x="4368" y="2108"/>
                <a:ext cx="370" cy="76"/>
              </a:xfrm>
              <a:custGeom>
                <a:avLst/>
                <a:gdLst>
                  <a:gd name="T0" fmla="*/ 0 w 370"/>
                  <a:gd name="T1" fmla="*/ 62 h 76"/>
                  <a:gd name="T2" fmla="*/ 66 w 370"/>
                  <a:gd name="T3" fmla="*/ 54 h 76"/>
                  <a:gd name="T4" fmla="*/ 90 w 370"/>
                  <a:gd name="T5" fmla="*/ 24 h 76"/>
                  <a:gd name="T6" fmla="*/ 88 w 370"/>
                  <a:gd name="T7" fmla="*/ 8 h 76"/>
                  <a:gd name="T8" fmla="*/ 70 w 370"/>
                  <a:gd name="T9" fmla="*/ 0 h 76"/>
                  <a:gd name="T10" fmla="*/ 38 w 370"/>
                  <a:gd name="T11" fmla="*/ 24 h 76"/>
                  <a:gd name="T12" fmla="*/ 58 w 370"/>
                  <a:gd name="T13" fmla="*/ 50 h 76"/>
                  <a:gd name="T14" fmla="*/ 94 w 370"/>
                  <a:gd name="T15" fmla="*/ 60 h 76"/>
                  <a:gd name="T16" fmla="*/ 110 w 370"/>
                  <a:gd name="T17" fmla="*/ 62 h 76"/>
                  <a:gd name="T18" fmla="*/ 138 w 370"/>
                  <a:gd name="T19" fmla="*/ 64 h 76"/>
                  <a:gd name="T20" fmla="*/ 156 w 370"/>
                  <a:gd name="T21" fmla="*/ 52 h 76"/>
                  <a:gd name="T22" fmla="*/ 164 w 370"/>
                  <a:gd name="T23" fmla="*/ 34 h 76"/>
                  <a:gd name="T24" fmla="*/ 150 w 370"/>
                  <a:gd name="T25" fmla="*/ 12 h 76"/>
                  <a:gd name="T26" fmla="*/ 138 w 370"/>
                  <a:gd name="T27" fmla="*/ 8 h 76"/>
                  <a:gd name="T28" fmla="*/ 128 w 370"/>
                  <a:gd name="T29" fmla="*/ 46 h 76"/>
                  <a:gd name="T30" fmla="*/ 160 w 370"/>
                  <a:gd name="T31" fmla="*/ 64 h 76"/>
                  <a:gd name="T32" fmla="*/ 178 w 370"/>
                  <a:gd name="T33" fmla="*/ 70 h 76"/>
                  <a:gd name="T34" fmla="*/ 210 w 370"/>
                  <a:gd name="T35" fmla="*/ 66 h 76"/>
                  <a:gd name="T36" fmla="*/ 234 w 370"/>
                  <a:gd name="T37" fmla="*/ 50 h 76"/>
                  <a:gd name="T38" fmla="*/ 244 w 370"/>
                  <a:gd name="T39" fmla="*/ 32 h 76"/>
                  <a:gd name="T40" fmla="*/ 224 w 370"/>
                  <a:gd name="T41" fmla="*/ 8 h 76"/>
                  <a:gd name="T42" fmla="*/ 200 w 370"/>
                  <a:gd name="T43" fmla="*/ 20 h 76"/>
                  <a:gd name="T44" fmla="*/ 252 w 370"/>
                  <a:gd name="T45" fmla="*/ 76 h 76"/>
                  <a:gd name="T46" fmla="*/ 332 w 370"/>
                  <a:gd name="T47" fmla="*/ 42 h 76"/>
                  <a:gd name="T48" fmla="*/ 312 w 370"/>
                  <a:gd name="T49" fmla="*/ 8 h 76"/>
                  <a:gd name="T50" fmla="*/ 280 w 370"/>
                  <a:gd name="T51" fmla="*/ 20 h 76"/>
                  <a:gd name="T52" fmla="*/ 306 w 370"/>
                  <a:gd name="T53" fmla="*/ 68 h 76"/>
                  <a:gd name="T54" fmla="*/ 336 w 370"/>
                  <a:gd name="T55" fmla="*/ 64 h 76"/>
                  <a:gd name="T56" fmla="*/ 370 w 370"/>
                  <a:gd name="T57" fmla="*/ 44 h 7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70"/>
                  <a:gd name="T88" fmla="*/ 0 h 76"/>
                  <a:gd name="T89" fmla="*/ 370 w 370"/>
                  <a:gd name="T90" fmla="*/ 76 h 7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70" h="76">
                    <a:moveTo>
                      <a:pt x="0" y="62"/>
                    </a:moveTo>
                    <a:cubicBezTo>
                      <a:pt x="18" y="63"/>
                      <a:pt x="49" y="60"/>
                      <a:pt x="66" y="54"/>
                    </a:cubicBezTo>
                    <a:cubicBezTo>
                      <a:pt x="77" y="46"/>
                      <a:pt x="86" y="37"/>
                      <a:pt x="90" y="24"/>
                    </a:cubicBezTo>
                    <a:cubicBezTo>
                      <a:pt x="89" y="19"/>
                      <a:pt x="90" y="13"/>
                      <a:pt x="88" y="8"/>
                    </a:cubicBezTo>
                    <a:cubicBezTo>
                      <a:pt x="86" y="2"/>
                      <a:pt x="70" y="0"/>
                      <a:pt x="70" y="0"/>
                    </a:cubicBezTo>
                    <a:cubicBezTo>
                      <a:pt x="48" y="2"/>
                      <a:pt x="42" y="11"/>
                      <a:pt x="38" y="24"/>
                    </a:cubicBezTo>
                    <a:cubicBezTo>
                      <a:pt x="40" y="46"/>
                      <a:pt x="41" y="38"/>
                      <a:pt x="58" y="50"/>
                    </a:cubicBezTo>
                    <a:cubicBezTo>
                      <a:pt x="63" y="58"/>
                      <a:pt x="85" y="54"/>
                      <a:pt x="94" y="60"/>
                    </a:cubicBezTo>
                    <a:cubicBezTo>
                      <a:pt x="96" y="61"/>
                      <a:pt x="110" y="62"/>
                      <a:pt x="110" y="62"/>
                    </a:cubicBezTo>
                    <a:cubicBezTo>
                      <a:pt x="154" y="60"/>
                      <a:pt x="113" y="72"/>
                      <a:pt x="138" y="64"/>
                    </a:cubicBezTo>
                    <a:cubicBezTo>
                      <a:pt x="145" y="62"/>
                      <a:pt x="156" y="52"/>
                      <a:pt x="156" y="52"/>
                    </a:cubicBezTo>
                    <a:cubicBezTo>
                      <a:pt x="158" y="45"/>
                      <a:pt x="162" y="41"/>
                      <a:pt x="164" y="34"/>
                    </a:cubicBezTo>
                    <a:cubicBezTo>
                      <a:pt x="162" y="23"/>
                      <a:pt x="160" y="17"/>
                      <a:pt x="150" y="12"/>
                    </a:cubicBezTo>
                    <a:cubicBezTo>
                      <a:pt x="146" y="10"/>
                      <a:pt x="138" y="8"/>
                      <a:pt x="138" y="8"/>
                    </a:cubicBezTo>
                    <a:cubicBezTo>
                      <a:pt x="118" y="11"/>
                      <a:pt x="117" y="27"/>
                      <a:pt x="128" y="46"/>
                    </a:cubicBezTo>
                    <a:cubicBezTo>
                      <a:pt x="134" y="56"/>
                      <a:pt x="150" y="60"/>
                      <a:pt x="160" y="64"/>
                    </a:cubicBezTo>
                    <a:cubicBezTo>
                      <a:pt x="166" y="67"/>
                      <a:pt x="178" y="70"/>
                      <a:pt x="178" y="70"/>
                    </a:cubicBezTo>
                    <a:cubicBezTo>
                      <a:pt x="179" y="70"/>
                      <a:pt x="202" y="70"/>
                      <a:pt x="210" y="66"/>
                    </a:cubicBezTo>
                    <a:cubicBezTo>
                      <a:pt x="218" y="61"/>
                      <a:pt x="234" y="50"/>
                      <a:pt x="234" y="50"/>
                    </a:cubicBezTo>
                    <a:cubicBezTo>
                      <a:pt x="243" y="36"/>
                      <a:pt x="240" y="43"/>
                      <a:pt x="244" y="32"/>
                    </a:cubicBezTo>
                    <a:cubicBezTo>
                      <a:pt x="240" y="19"/>
                      <a:pt x="238" y="13"/>
                      <a:pt x="224" y="8"/>
                    </a:cubicBezTo>
                    <a:cubicBezTo>
                      <a:pt x="211" y="10"/>
                      <a:pt x="209" y="11"/>
                      <a:pt x="200" y="20"/>
                    </a:cubicBezTo>
                    <a:cubicBezTo>
                      <a:pt x="191" y="47"/>
                      <a:pt x="230" y="73"/>
                      <a:pt x="252" y="76"/>
                    </a:cubicBezTo>
                    <a:cubicBezTo>
                      <a:pt x="281" y="74"/>
                      <a:pt x="317" y="72"/>
                      <a:pt x="332" y="42"/>
                    </a:cubicBezTo>
                    <a:cubicBezTo>
                      <a:pt x="336" y="24"/>
                      <a:pt x="330" y="14"/>
                      <a:pt x="312" y="8"/>
                    </a:cubicBezTo>
                    <a:cubicBezTo>
                      <a:pt x="296" y="9"/>
                      <a:pt x="285" y="5"/>
                      <a:pt x="280" y="20"/>
                    </a:cubicBezTo>
                    <a:cubicBezTo>
                      <a:pt x="282" y="38"/>
                      <a:pt x="283" y="62"/>
                      <a:pt x="306" y="68"/>
                    </a:cubicBezTo>
                    <a:cubicBezTo>
                      <a:pt x="317" y="71"/>
                      <a:pt x="325" y="61"/>
                      <a:pt x="336" y="64"/>
                    </a:cubicBezTo>
                    <a:cubicBezTo>
                      <a:pt x="347" y="60"/>
                      <a:pt x="365" y="50"/>
                      <a:pt x="370" y="4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146" name="Freeform 36"/>
              <p:cNvSpPr>
                <a:spLocks/>
              </p:cNvSpPr>
              <p:nvPr/>
            </p:nvSpPr>
            <p:spPr bwMode="auto">
              <a:xfrm rot="1191313">
                <a:off x="4404" y="2276"/>
                <a:ext cx="370" cy="76"/>
              </a:xfrm>
              <a:custGeom>
                <a:avLst/>
                <a:gdLst>
                  <a:gd name="T0" fmla="*/ 0 w 370"/>
                  <a:gd name="T1" fmla="*/ 62 h 76"/>
                  <a:gd name="T2" fmla="*/ 66 w 370"/>
                  <a:gd name="T3" fmla="*/ 54 h 76"/>
                  <a:gd name="T4" fmla="*/ 90 w 370"/>
                  <a:gd name="T5" fmla="*/ 24 h 76"/>
                  <a:gd name="T6" fmla="*/ 88 w 370"/>
                  <a:gd name="T7" fmla="*/ 8 h 76"/>
                  <a:gd name="T8" fmla="*/ 70 w 370"/>
                  <a:gd name="T9" fmla="*/ 0 h 76"/>
                  <a:gd name="T10" fmla="*/ 38 w 370"/>
                  <a:gd name="T11" fmla="*/ 24 h 76"/>
                  <a:gd name="T12" fmla="*/ 58 w 370"/>
                  <a:gd name="T13" fmla="*/ 50 h 76"/>
                  <a:gd name="T14" fmla="*/ 94 w 370"/>
                  <a:gd name="T15" fmla="*/ 60 h 76"/>
                  <a:gd name="T16" fmla="*/ 110 w 370"/>
                  <a:gd name="T17" fmla="*/ 62 h 76"/>
                  <a:gd name="T18" fmla="*/ 138 w 370"/>
                  <a:gd name="T19" fmla="*/ 64 h 76"/>
                  <a:gd name="T20" fmla="*/ 156 w 370"/>
                  <a:gd name="T21" fmla="*/ 52 h 76"/>
                  <a:gd name="T22" fmla="*/ 164 w 370"/>
                  <a:gd name="T23" fmla="*/ 34 h 76"/>
                  <a:gd name="T24" fmla="*/ 150 w 370"/>
                  <a:gd name="T25" fmla="*/ 12 h 76"/>
                  <a:gd name="T26" fmla="*/ 138 w 370"/>
                  <a:gd name="T27" fmla="*/ 8 h 76"/>
                  <a:gd name="T28" fmla="*/ 128 w 370"/>
                  <a:gd name="T29" fmla="*/ 46 h 76"/>
                  <a:gd name="T30" fmla="*/ 160 w 370"/>
                  <a:gd name="T31" fmla="*/ 64 h 76"/>
                  <a:gd name="T32" fmla="*/ 178 w 370"/>
                  <a:gd name="T33" fmla="*/ 70 h 76"/>
                  <a:gd name="T34" fmla="*/ 210 w 370"/>
                  <a:gd name="T35" fmla="*/ 66 h 76"/>
                  <a:gd name="T36" fmla="*/ 234 w 370"/>
                  <a:gd name="T37" fmla="*/ 50 h 76"/>
                  <a:gd name="T38" fmla="*/ 244 w 370"/>
                  <a:gd name="T39" fmla="*/ 32 h 76"/>
                  <a:gd name="T40" fmla="*/ 224 w 370"/>
                  <a:gd name="T41" fmla="*/ 8 h 76"/>
                  <a:gd name="T42" fmla="*/ 200 w 370"/>
                  <a:gd name="T43" fmla="*/ 20 h 76"/>
                  <a:gd name="T44" fmla="*/ 252 w 370"/>
                  <a:gd name="T45" fmla="*/ 76 h 76"/>
                  <a:gd name="T46" fmla="*/ 332 w 370"/>
                  <a:gd name="T47" fmla="*/ 42 h 76"/>
                  <a:gd name="T48" fmla="*/ 312 w 370"/>
                  <a:gd name="T49" fmla="*/ 8 h 76"/>
                  <a:gd name="T50" fmla="*/ 280 w 370"/>
                  <a:gd name="T51" fmla="*/ 20 h 76"/>
                  <a:gd name="T52" fmla="*/ 306 w 370"/>
                  <a:gd name="T53" fmla="*/ 68 h 76"/>
                  <a:gd name="T54" fmla="*/ 336 w 370"/>
                  <a:gd name="T55" fmla="*/ 64 h 76"/>
                  <a:gd name="T56" fmla="*/ 370 w 370"/>
                  <a:gd name="T57" fmla="*/ 44 h 7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70"/>
                  <a:gd name="T88" fmla="*/ 0 h 76"/>
                  <a:gd name="T89" fmla="*/ 370 w 370"/>
                  <a:gd name="T90" fmla="*/ 76 h 7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70" h="76">
                    <a:moveTo>
                      <a:pt x="0" y="62"/>
                    </a:moveTo>
                    <a:cubicBezTo>
                      <a:pt x="18" y="63"/>
                      <a:pt x="49" y="60"/>
                      <a:pt x="66" y="54"/>
                    </a:cubicBezTo>
                    <a:cubicBezTo>
                      <a:pt x="77" y="46"/>
                      <a:pt x="86" y="37"/>
                      <a:pt x="90" y="24"/>
                    </a:cubicBezTo>
                    <a:cubicBezTo>
                      <a:pt x="89" y="19"/>
                      <a:pt x="90" y="13"/>
                      <a:pt x="88" y="8"/>
                    </a:cubicBezTo>
                    <a:cubicBezTo>
                      <a:pt x="86" y="2"/>
                      <a:pt x="70" y="0"/>
                      <a:pt x="70" y="0"/>
                    </a:cubicBezTo>
                    <a:cubicBezTo>
                      <a:pt x="48" y="2"/>
                      <a:pt x="42" y="11"/>
                      <a:pt x="38" y="24"/>
                    </a:cubicBezTo>
                    <a:cubicBezTo>
                      <a:pt x="40" y="46"/>
                      <a:pt x="41" y="38"/>
                      <a:pt x="58" y="50"/>
                    </a:cubicBezTo>
                    <a:cubicBezTo>
                      <a:pt x="63" y="58"/>
                      <a:pt x="85" y="54"/>
                      <a:pt x="94" y="60"/>
                    </a:cubicBezTo>
                    <a:cubicBezTo>
                      <a:pt x="96" y="61"/>
                      <a:pt x="110" y="62"/>
                      <a:pt x="110" y="62"/>
                    </a:cubicBezTo>
                    <a:cubicBezTo>
                      <a:pt x="154" y="60"/>
                      <a:pt x="113" y="72"/>
                      <a:pt x="138" y="64"/>
                    </a:cubicBezTo>
                    <a:cubicBezTo>
                      <a:pt x="145" y="62"/>
                      <a:pt x="156" y="52"/>
                      <a:pt x="156" y="52"/>
                    </a:cubicBezTo>
                    <a:cubicBezTo>
                      <a:pt x="158" y="45"/>
                      <a:pt x="162" y="41"/>
                      <a:pt x="164" y="34"/>
                    </a:cubicBezTo>
                    <a:cubicBezTo>
                      <a:pt x="162" y="23"/>
                      <a:pt x="160" y="17"/>
                      <a:pt x="150" y="12"/>
                    </a:cubicBezTo>
                    <a:cubicBezTo>
                      <a:pt x="146" y="10"/>
                      <a:pt x="138" y="8"/>
                      <a:pt x="138" y="8"/>
                    </a:cubicBezTo>
                    <a:cubicBezTo>
                      <a:pt x="118" y="11"/>
                      <a:pt x="117" y="27"/>
                      <a:pt x="128" y="46"/>
                    </a:cubicBezTo>
                    <a:cubicBezTo>
                      <a:pt x="134" y="56"/>
                      <a:pt x="150" y="60"/>
                      <a:pt x="160" y="64"/>
                    </a:cubicBezTo>
                    <a:cubicBezTo>
                      <a:pt x="166" y="67"/>
                      <a:pt x="178" y="70"/>
                      <a:pt x="178" y="70"/>
                    </a:cubicBezTo>
                    <a:cubicBezTo>
                      <a:pt x="179" y="70"/>
                      <a:pt x="202" y="70"/>
                      <a:pt x="210" y="66"/>
                    </a:cubicBezTo>
                    <a:cubicBezTo>
                      <a:pt x="218" y="61"/>
                      <a:pt x="234" y="50"/>
                      <a:pt x="234" y="50"/>
                    </a:cubicBezTo>
                    <a:cubicBezTo>
                      <a:pt x="243" y="36"/>
                      <a:pt x="240" y="43"/>
                      <a:pt x="244" y="32"/>
                    </a:cubicBezTo>
                    <a:cubicBezTo>
                      <a:pt x="240" y="19"/>
                      <a:pt x="238" y="13"/>
                      <a:pt x="224" y="8"/>
                    </a:cubicBezTo>
                    <a:cubicBezTo>
                      <a:pt x="211" y="10"/>
                      <a:pt x="209" y="11"/>
                      <a:pt x="200" y="20"/>
                    </a:cubicBezTo>
                    <a:cubicBezTo>
                      <a:pt x="191" y="47"/>
                      <a:pt x="230" y="73"/>
                      <a:pt x="252" y="76"/>
                    </a:cubicBezTo>
                    <a:cubicBezTo>
                      <a:pt x="281" y="74"/>
                      <a:pt x="317" y="72"/>
                      <a:pt x="332" y="42"/>
                    </a:cubicBezTo>
                    <a:cubicBezTo>
                      <a:pt x="336" y="24"/>
                      <a:pt x="330" y="14"/>
                      <a:pt x="312" y="8"/>
                    </a:cubicBezTo>
                    <a:cubicBezTo>
                      <a:pt x="296" y="9"/>
                      <a:pt x="285" y="5"/>
                      <a:pt x="280" y="20"/>
                    </a:cubicBezTo>
                    <a:cubicBezTo>
                      <a:pt x="282" y="38"/>
                      <a:pt x="283" y="62"/>
                      <a:pt x="306" y="68"/>
                    </a:cubicBezTo>
                    <a:cubicBezTo>
                      <a:pt x="317" y="71"/>
                      <a:pt x="325" y="61"/>
                      <a:pt x="336" y="64"/>
                    </a:cubicBezTo>
                    <a:cubicBezTo>
                      <a:pt x="347" y="60"/>
                      <a:pt x="365" y="50"/>
                      <a:pt x="370" y="4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graphicFrame>
        <p:nvGraphicFramePr>
          <p:cNvPr id="46147" name="Object 87"/>
          <p:cNvGraphicFramePr>
            <a:graphicFrameLocks noChangeAspect="1"/>
          </p:cNvGraphicFramePr>
          <p:nvPr/>
        </p:nvGraphicFramePr>
        <p:xfrm>
          <a:off x="3124200" y="2133600"/>
          <a:ext cx="4381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83" name="Equation" r:id="rId4" imgW="291960" imgH="190440" progId="Equation.DSMT4">
                  <p:embed/>
                </p:oleObj>
              </mc:Choice>
              <mc:Fallback>
                <p:oleObj name="Equation" r:id="rId4" imgW="291960" imgH="190440" progId="Equation.DSMT4">
                  <p:embed/>
                  <p:pic>
                    <p:nvPicPr>
                      <p:cNvPr id="0" name="Object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2133600"/>
                        <a:ext cx="438150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6148" name="Group 88"/>
          <p:cNvGrpSpPr>
            <a:grpSpLocks/>
          </p:cNvGrpSpPr>
          <p:nvPr/>
        </p:nvGrpSpPr>
        <p:grpSpPr bwMode="auto">
          <a:xfrm>
            <a:off x="3200400" y="1524000"/>
            <a:ext cx="762000" cy="536575"/>
            <a:chOff x="1200" y="2499"/>
            <a:chExt cx="1088" cy="765"/>
          </a:xfrm>
        </p:grpSpPr>
        <p:grpSp>
          <p:nvGrpSpPr>
            <p:cNvPr id="46149" name="Group 89"/>
            <p:cNvGrpSpPr>
              <a:grpSpLocks/>
            </p:cNvGrpSpPr>
            <p:nvPr/>
          </p:nvGrpSpPr>
          <p:grpSpPr bwMode="auto">
            <a:xfrm>
              <a:off x="1210" y="2499"/>
              <a:ext cx="576" cy="384"/>
              <a:chOff x="1463" y="1685"/>
              <a:chExt cx="576" cy="384"/>
            </a:xfrm>
          </p:grpSpPr>
          <p:sp>
            <p:nvSpPr>
              <p:cNvPr id="46150" name="Line 90"/>
              <p:cNvSpPr>
                <a:spLocks noChangeShapeType="1"/>
              </p:cNvSpPr>
              <p:nvPr/>
            </p:nvSpPr>
            <p:spPr bwMode="auto">
              <a:xfrm>
                <a:off x="1488" y="1696"/>
                <a:ext cx="336" cy="2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51" name="Line 91"/>
              <p:cNvSpPr>
                <a:spLocks noChangeShapeType="1"/>
              </p:cNvSpPr>
              <p:nvPr/>
            </p:nvSpPr>
            <p:spPr bwMode="auto">
              <a:xfrm>
                <a:off x="1463" y="1685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6152" name="Group 92"/>
            <p:cNvGrpSpPr>
              <a:grpSpLocks/>
            </p:cNvGrpSpPr>
            <p:nvPr/>
          </p:nvGrpSpPr>
          <p:grpSpPr bwMode="auto">
            <a:xfrm flipH="1">
              <a:off x="1200" y="2880"/>
              <a:ext cx="576" cy="384"/>
              <a:chOff x="1463" y="1685"/>
              <a:chExt cx="576" cy="384"/>
            </a:xfrm>
          </p:grpSpPr>
          <p:sp>
            <p:nvSpPr>
              <p:cNvPr id="46153" name="Line 93"/>
              <p:cNvSpPr>
                <a:spLocks noChangeShapeType="1"/>
              </p:cNvSpPr>
              <p:nvPr/>
            </p:nvSpPr>
            <p:spPr bwMode="auto">
              <a:xfrm>
                <a:off x="1488" y="1696"/>
                <a:ext cx="336" cy="2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54" name="Line 94"/>
              <p:cNvSpPr>
                <a:spLocks noChangeShapeType="1"/>
              </p:cNvSpPr>
              <p:nvPr/>
            </p:nvSpPr>
            <p:spPr bwMode="auto">
              <a:xfrm>
                <a:off x="1463" y="1685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6155" name="Freeform 95"/>
            <p:cNvSpPr>
              <a:spLocks/>
            </p:cNvSpPr>
            <p:nvPr/>
          </p:nvSpPr>
          <p:spPr bwMode="auto">
            <a:xfrm>
              <a:off x="1782" y="2831"/>
              <a:ext cx="171" cy="86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6156" name="Freeform 96"/>
            <p:cNvSpPr>
              <a:spLocks/>
            </p:cNvSpPr>
            <p:nvPr/>
          </p:nvSpPr>
          <p:spPr bwMode="auto">
            <a:xfrm>
              <a:off x="1953" y="2837"/>
              <a:ext cx="171" cy="86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6157" name="Freeform 97"/>
            <p:cNvSpPr>
              <a:spLocks/>
            </p:cNvSpPr>
            <p:nvPr/>
          </p:nvSpPr>
          <p:spPr bwMode="auto">
            <a:xfrm>
              <a:off x="2117" y="2838"/>
              <a:ext cx="171" cy="86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</p:grpSp>
      <p:graphicFrame>
        <p:nvGraphicFramePr>
          <p:cNvPr id="46158" name="Object 98"/>
          <p:cNvGraphicFramePr>
            <a:graphicFrameLocks noChangeAspect="1"/>
          </p:cNvGraphicFramePr>
          <p:nvPr/>
        </p:nvGraphicFramePr>
        <p:xfrm>
          <a:off x="3654425" y="2124075"/>
          <a:ext cx="520700" cy="346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84" name="Equation" r:id="rId6" imgW="342720" imgH="228600" progId="Equation.DSMT4">
                  <p:embed/>
                </p:oleObj>
              </mc:Choice>
              <mc:Fallback>
                <p:oleObj name="Equation" r:id="rId6" imgW="342720" imgH="228600" progId="Equation.DSMT4">
                  <p:embed/>
                  <p:pic>
                    <p:nvPicPr>
                      <p:cNvPr id="0" name="Object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4425" y="2124075"/>
                        <a:ext cx="520700" cy="346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159" name="Object 103"/>
          <p:cNvGraphicFramePr>
            <a:graphicFrameLocks noChangeAspect="1"/>
          </p:cNvGraphicFramePr>
          <p:nvPr/>
        </p:nvGraphicFramePr>
        <p:xfrm>
          <a:off x="3352800" y="5200650"/>
          <a:ext cx="438150" cy="285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85" name="Equation" r:id="rId8" imgW="291960" imgH="190440" progId="Equation.DSMT4">
                  <p:embed/>
                </p:oleObj>
              </mc:Choice>
              <mc:Fallback>
                <p:oleObj name="Equation" r:id="rId8" imgW="291960" imgH="190440" progId="Equation.DSMT4">
                  <p:embed/>
                  <p:pic>
                    <p:nvPicPr>
                      <p:cNvPr id="0" name="Object 1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2800" y="5200650"/>
                        <a:ext cx="438150" cy="285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6160" name="Group 104"/>
          <p:cNvGrpSpPr>
            <a:grpSpLocks/>
          </p:cNvGrpSpPr>
          <p:nvPr/>
        </p:nvGrpSpPr>
        <p:grpSpPr bwMode="auto">
          <a:xfrm>
            <a:off x="3276600" y="3536950"/>
            <a:ext cx="762000" cy="536575"/>
            <a:chOff x="1200" y="2499"/>
            <a:chExt cx="1088" cy="765"/>
          </a:xfrm>
        </p:grpSpPr>
        <p:grpSp>
          <p:nvGrpSpPr>
            <p:cNvPr id="46161" name="Group 105"/>
            <p:cNvGrpSpPr>
              <a:grpSpLocks/>
            </p:cNvGrpSpPr>
            <p:nvPr/>
          </p:nvGrpSpPr>
          <p:grpSpPr bwMode="auto">
            <a:xfrm>
              <a:off x="1210" y="2499"/>
              <a:ext cx="576" cy="384"/>
              <a:chOff x="1463" y="1685"/>
              <a:chExt cx="576" cy="384"/>
            </a:xfrm>
          </p:grpSpPr>
          <p:sp>
            <p:nvSpPr>
              <p:cNvPr id="46162" name="Line 106"/>
              <p:cNvSpPr>
                <a:spLocks noChangeShapeType="1"/>
              </p:cNvSpPr>
              <p:nvPr/>
            </p:nvSpPr>
            <p:spPr bwMode="auto">
              <a:xfrm>
                <a:off x="1488" y="1696"/>
                <a:ext cx="336" cy="2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63" name="Line 107"/>
              <p:cNvSpPr>
                <a:spLocks noChangeShapeType="1"/>
              </p:cNvSpPr>
              <p:nvPr/>
            </p:nvSpPr>
            <p:spPr bwMode="auto">
              <a:xfrm>
                <a:off x="1463" y="1685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6164" name="Group 108"/>
            <p:cNvGrpSpPr>
              <a:grpSpLocks/>
            </p:cNvGrpSpPr>
            <p:nvPr/>
          </p:nvGrpSpPr>
          <p:grpSpPr bwMode="auto">
            <a:xfrm flipH="1">
              <a:off x="1200" y="2880"/>
              <a:ext cx="576" cy="384"/>
              <a:chOff x="1463" y="1685"/>
              <a:chExt cx="576" cy="384"/>
            </a:xfrm>
          </p:grpSpPr>
          <p:sp>
            <p:nvSpPr>
              <p:cNvPr id="46165" name="Line 109"/>
              <p:cNvSpPr>
                <a:spLocks noChangeShapeType="1"/>
              </p:cNvSpPr>
              <p:nvPr/>
            </p:nvSpPr>
            <p:spPr bwMode="auto">
              <a:xfrm>
                <a:off x="1488" y="1696"/>
                <a:ext cx="336" cy="2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66" name="Line 110"/>
              <p:cNvSpPr>
                <a:spLocks noChangeShapeType="1"/>
              </p:cNvSpPr>
              <p:nvPr/>
            </p:nvSpPr>
            <p:spPr bwMode="auto">
              <a:xfrm>
                <a:off x="1463" y="1685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6167" name="Freeform 111"/>
            <p:cNvSpPr>
              <a:spLocks/>
            </p:cNvSpPr>
            <p:nvPr/>
          </p:nvSpPr>
          <p:spPr bwMode="auto">
            <a:xfrm>
              <a:off x="1782" y="2831"/>
              <a:ext cx="171" cy="86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6168" name="Freeform 112"/>
            <p:cNvSpPr>
              <a:spLocks/>
            </p:cNvSpPr>
            <p:nvPr/>
          </p:nvSpPr>
          <p:spPr bwMode="auto">
            <a:xfrm>
              <a:off x="1953" y="2837"/>
              <a:ext cx="171" cy="86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6169" name="Freeform 113"/>
            <p:cNvSpPr>
              <a:spLocks/>
            </p:cNvSpPr>
            <p:nvPr/>
          </p:nvSpPr>
          <p:spPr bwMode="auto">
            <a:xfrm>
              <a:off x="2117" y="2838"/>
              <a:ext cx="171" cy="86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</p:grpSp>
      <p:grpSp>
        <p:nvGrpSpPr>
          <p:cNvPr id="46170" name="Group 151"/>
          <p:cNvGrpSpPr>
            <a:grpSpLocks/>
          </p:cNvGrpSpPr>
          <p:nvPr/>
        </p:nvGrpSpPr>
        <p:grpSpPr bwMode="auto">
          <a:xfrm>
            <a:off x="4495800" y="1676400"/>
            <a:ext cx="676275" cy="441325"/>
            <a:chOff x="5009" y="1201"/>
            <a:chExt cx="426" cy="278"/>
          </a:xfrm>
        </p:grpSpPr>
        <p:grpSp>
          <p:nvGrpSpPr>
            <p:cNvPr id="46171" name="Group 142"/>
            <p:cNvGrpSpPr>
              <a:grpSpLocks/>
            </p:cNvGrpSpPr>
            <p:nvPr/>
          </p:nvGrpSpPr>
          <p:grpSpPr bwMode="auto">
            <a:xfrm rot="1800000">
              <a:off x="5009" y="1201"/>
              <a:ext cx="223" cy="41"/>
              <a:chOff x="5009" y="1251"/>
              <a:chExt cx="223" cy="41"/>
            </a:xfrm>
          </p:grpSpPr>
          <p:sp>
            <p:nvSpPr>
              <p:cNvPr id="46172" name="Freeform 138"/>
              <p:cNvSpPr>
                <a:spLocks/>
              </p:cNvSpPr>
              <p:nvPr/>
            </p:nvSpPr>
            <p:spPr bwMode="auto">
              <a:xfrm>
                <a:off x="5009" y="1251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173" name="Freeform 139"/>
              <p:cNvSpPr>
                <a:spLocks/>
              </p:cNvSpPr>
              <p:nvPr/>
            </p:nvSpPr>
            <p:spPr bwMode="auto">
              <a:xfrm>
                <a:off x="5084" y="1253"/>
                <a:ext cx="76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174" name="Freeform 140"/>
              <p:cNvSpPr>
                <a:spLocks/>
              </p:cNvSpPr>
              <p:nvPr/>
            </p:nvSpPr>
            <p:spPr bwMode="auto">
              <a:xfrm>
                <a:off x="5157" y="1254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  <p:grpSp>
          <p:nvGrpSpPr>
            <p:cNvPr id="46175" name="Group 143"/>
            <p:cNvGrpSpPr>
              <a:grpSpLocks/>
            </p:cNvGrpSpPr>
            <p:nvPr/>
          </p:nvGrpSpPr>
          <p:grpSpPr bwMode="auto">
            <a:xfrm rot="-3600000">
              <a:off x="5052" y="1347"/>
              <a:ext cx="223" cy="41"/>
              <a:chOff x="5009" y="1251"/>
              <a:chExt cx="223" cy="41"/>
            </a:xfrm>
          </p:grpSpPr>
          <p:sp>
            <p:nvSpPr>
              <p:cNvPr id="46176" name="Freeform 144"/>
              <p:cNvSpPr>
                <a:spLocks/>
              </p:cNvSpPr>
              <p:nvPr/>
            </p:nvSpPr>
            <p:spPr bwMode="auto">
              <a:xfrm>
                <a:off x="5009" y="1251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177" name="Freeform 145"/>
              <p:cNvSpPr>
                <a:spLocks/>
              </p:cNvSpPr>
              <p:nvPr/>
            </p:nvSpPr>
            <p:spPr bwMode="auto">
              <a:xfrm>
                <a:off x="5084" y="1253"/>
                <a:ext cx="76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178" name="Freeform 146"/>
              <p:cNvSpPr>
                <a:spLocks/>
              </p:cNvSpPr>
              <p:nvPr/>
            </p:nvSpPr>
            <p:spPr bwMode="auto">
              <a:xfrm>
                <a:off x="5157" y="1254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  <p:grpSp>
          <p:nvGrpSpPr>
            <p:cNvPr id="46179" name="Group 147"/>
            <p:cNvGrpSpPr>
              <a:grpSpLocks/>
            </p:cNvGrpSpPr>
            <p:nvPr/>
          </p:nvGrpSpPr>
          <p:grpSpPr bwMode="auto">
            <a:xfrm>
              <a:off x="5212" y="1261"/>
              <a:ext cx="223" cy="41"/>
              <a:chOff x="5009" y="1251"/>
              <a:chExt cx="223" cy="41"/>
            </a:xfrm>
          </p:grpSpPr>
          <p:sp>
            <p:nvSpPr>
              <p:cNvPr id="46180" name="Freeform 148"/>
              <p:cNvSpPr>
                <a:spLocks/>
              </p:cNvSpPr>
              <p:nvPr/>
            </p:nvSpPr>
            <p:spPr bwMode="auto">
              <a:xfrm>
                <a:off x="5009" y="1251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181" name="Freeform 149"/>
              <p:cNvSpPr>
                <a:spLocks/>
              </p:cNvSpPr>
              <p:nvPr/>
            </p:nvSpPr>
            <p:spPr bwMode="auto">
              <a:xfrm>
                <a:off x="5084" y="1253"/>
                <a:ext cx="76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182" name="Freeform 150"/>
              <p:cNvSpPr>
                <a:spLocks/>
              </p:cNvSpPr>
              <p:nvPr/>
            </p:nvSpPr>
            <p:spPr bwMode="auto">
              <a:xfrm>
                <a:off x="5157" y="1254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graphicFrame>
        <p:nvGraphicFramePr>
          <p:cNvPr id="46183" name="Object 152"/>
          <p:cNvGraphicFramePr>
            <a:graphicFrameLocks noChangeAspect="1"/>
          </p:cNvGraphicFramePr>
          <p:nvPr/>
        </p:nvGraphicFramePr>
        <p:xfrm>
          <a:off x="4495800" y="2133600"/>
          <a:ext cx="78105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86" name="Equation" r:id="rId10" imgW="520560" imgH="228600" progId="Equation.DSMT4">
                  <p:embed/>
                </p:oleObj>
              </mc:Choice>
              <mc:Fallback>
                <p:oleObj name="Equation" r:id="rId10" imgW="520560" imgH="228600" progId="Equation.DSMT4">
                  <p:embed/>
                  <p:pic>
                    <p:nvPicPr>
                      <p:cNvPr id="0" name="Object 1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5800" y="2133600"/>
                        <a:ext cx="78105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6184" name="Group 153"/>
          <p:cNvGrpSpPr>
            <a:grpSpLocks/>
          </p:cNvGrpSpPr>
          <p:nvPr/>
        </p:nvGrpSpPr>
        <p:grpSpPr bwMode="auto">
          <a:xfrm>
            <a:off x="3228975" y="2540000"/>
            <a:ext cx="762000" cy="536575"/>
            <a:chOff x="1200" y="2499"/>
            <a:chExt cx="1088" cy="765"/>
          </a:xfrm>
        </p:grpSpPr>
        <p:grpSp>
          <p:nvGrpSpPr>
            <p:cNvPr id="46185" name="Group 154"/>
            <p:cNvGrpSpPr>
              <a:grpSpLocks/>
            </p:cNvGrpSpPr>
            <p:nvPr/>
          </p:nvGrpSpPr>
          <p:grpSpPr bwMode="auto">
            <a:xfrm>
              <a:off x="1210" y="2499"/>
              <a:ext cx="576" cy="384"/>
              <a:chOff x="1463" y="1685"/>
              <a:chExt cx="576" cy="384"/>
            </a:xfrm>
          </p:grpSpPr>
          <p:sp>
            <p:nvSpPr>
              <p:cNvPr id="46186" name="Line 155"/>
              <p:cNvSpPr>
                <a:spLocks noChangeShapeType="1"/>
              </p:cNvSpPr>
              <p:nvPr/>
            </p:nvSpPr>
            <p:spPr bwMode="auto">
              <a:xfrm>
                <a:off x="1488" y="1696"/>
                <a:ext cx="336" cy="2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87" name="Line 156"/>
              <p:cNvSpPr>
                <a:spLocks noChangeShapeType="1"/>
              </p:cNvSpPr>
              <p:nvPr/>
            </p:nvSpPr>
            <p:spPr bwMode="auto">
              <a:xfrm>
                <a:off x="1463" y="1685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6188" name="Group 157"/>
            <p:cNvGrpSpPr>
              <a:grpSpLocks/>
            </p:cNvGrpSpPr>
            <p:nvPr/>
          </p:nvGrpSpPr>
          <p:grpSpPr bwMode="auto">
            <a:xfrm flipH="1">
              <a:off x="1200" y="2880"/>
              <a:ext cx="576" cy="384"/>
              <a:chOff x="1463" y="1685"/>
              <a:chExt cx="576" cy="384"/>
            </a:xfrm>
          </p:grpSpPr>
          <p:sp>
            <p:nvSpPr>
              <p:cNvPr id="46189" name="Line 158"/>
              <p:cNvSpPr>
                <a:spLocks noChangeShapeType="1"/>
              </p:cNvSpPr>
              <p:nvPr/>
            </p:nvSpPr>
            <p:spPr bwMode="auto">
              <a:xfrm>
                <a:off x="1488" y="1696"/>
                <a:ext cx="336" cy="2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6190" name="Line 159"/>
              <p:cNvSpPr>
                <a:spLocks noChangeShapeType="1"/>
              </p:cNvSpPr>
              <p:nvPr/>
            </p:nvSpPr>
            <p:spPr bwMode="auto">
              <a:xfrm>
                <a:off x="1463" y="1685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6191" name="Freeform 160"/>
            <p:cNvSpPr>
              <a:spLocks/>
            </p:cNvSpPr>
            <p:nvPr/>
          </p:nvSpPr>
          <p:spPr bwMode="auto">
            <a:xfrm>
              <a:off x="1782" y="2831"/>
              <a:ext cx="171" cy="86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6192" name="Freeform 161"/>
            <p:cNvSpPr>
              <a:spLocks/>
            </p:cNvSpPr>
            <p:nvPr/>
          </p:nvSpPr>
          <p:spPr bwMode="auto">
            <a:xfrm>
              <a:off x="1953" y="2837"/>
              <a:ext cx="171" cy="86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6193" name="Freeform 162"/>
            <p:cNvSpPr>
              <a:spLocks/>
            </p:cNvSpPr>
            <p:nvPr/>
          </p:nvSpPr>
          <p:spPr bwMode="auto">
            <a:xfrm>
              <a:off x="2117" y="2838"/>
              <a:ext cx="171" cy="86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</p:grpSp>
      <p:graphicFrame>
        <p:nvGraphicFramePr>
          <p:cNvPr id="46194" name="Object 163"/>
          <p:cNvGraphicFramePr>
            <a:graphicFrameLocks noChangeAspect="1"/>
          </p:cNvGraphicFramePr>
          <p:nvPr/>
        </p:nvGraphicFramePr>
        <p:xfrm>
          <a:off x="3124200" y="3133725"/>
          <a:ext cx="4572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87" name="Equation" r:id="rId12" imgW="304560" imgH="203040" progId="Equation.DSMT4">
                  <p:embed/>
                </p:oleObj>
              </mc:Choice>
              <mc:Fallback>
                <p:oleObj name="Equation" r:id="rId12" imgW="304560" imgH="203040" progId="Equation.DSMT4">
                  <p:embed/>
                  <p:pic>
                    <p:nvPicPr>
                      <p:cNvPr id="0" name="Object 1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3133725"/>
                        <a:ext cx="4572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195" name="Object 164"/>
          <p:cNvGraphicFramePr>
            <a:graphicFrameLocks noChangeAspect="1"/>
          </p:cNvGraphicFramePr>
          <p:nvPr/>
        </p:nvGraphicFramePr>
        <p:xfrm>
          <a:off x="3705225" y="3124200"/>
          <a:ext cx="3619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88" name="Equation" r:id="rId14" imgW="241200" imgH="203040" progId="Equation.DSMT4">
                  <p:embed/>
                </p:oleObj>
              </mc:Choice>
              <mc:Fallback>
                <p:oleObj name="Equation" r:id="rId14" imgW="241200" imgH="203040" progId="Equation.DSMT4">
                  <p:embed/>
                  <p:pic>
                    <p:nvPicPr>
                      <p:cNvPr id="0" name="Object 1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5225" y="3124200"/>
                        <a:ext cx="36195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196" name="Object 165"/>
          <p:cNvGraphicFramePr>
            <a:graphicFrameLocks noChangeAspect="1"/>
          </p:cNvGraphicFramePr>
          <p:nvPr/>
        </p:nvGraphicFramePr>
        <p:xfrm>
          <a:off x="3095625" y="4130675"/>
          <a:ext cx="5715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89" name="Equation" r:id="rId16" imgW="380880" imgH="203040" progId="Equation.DSMT4">
                  <p:embed/>
                </p:oleObj>
              </mc:Choice>
              <mc:Fallback>
                <p:oleObj name="Equation" r:id="rId16" imgW="380880" imgH="203040" progId="Equation.DSMT4">
                  <p:embed/>
                  <p:pic>
                    <p:nvPicPr>
                      <p:cNvPr id="0" name="Object 1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95625" y="4130675"/>
                        <a:ext cx="5715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197" name="Object 166"/>
          <p:cNvGraphicFramePr>
            <a:graphicFrameLocks noChangeAspect="1"/>
          </p:cNvGraphicFramePr>
          <p:nvPr/>
        </p:nvGraphicFramePr>
        <p:xfrm>
          <a:off x="3714750" y="4133850"/>
          <a:ext cx="4572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90" name="Equation" r:id="rId18" imgW="304560" imgH="177480" progId="Equation.DSMT4">
                  <p:embed/>
                </p:oleObj>
              </mc:Choice>
              <mc:Fallback>
                <p:oleObj name="Equation" r:id="rId18" imgW="304560" imgH="177480" progId="Equation.DSMT4">
                  <p:embed/>
                  <p:pic>
                    <p:nvPicPr>
                      <p:cNvPr id="0" name="Object 16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4750" y="4133850"/>
                        <a:ext cx="4572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198" name="Object 167"/>
          <p:cNvGraphicFramePr>
            <a:graphicFrameLocks noChangeAspect="1"/>
          </p:cNvGraphicFramePr>
          <p:nvPr/>
        </p:nvGraphicFramePr>
        <p:xfrm>
          <a:off x="4438650" y="5219700"/>
          <a:ext cx="43815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91" name="Equation" r:id="rId20" imgW="291960" imgH="164880" progId="Equation.DSMT4">
                  <p:embed/>
                </p:oleObj>
              </mc:Choice>
              <mc:Fallback>
                <p:oleObj name="Equation" r:id="rId20" imgW="291960" imgH="164880" progId="Equation.DSMT4">
                  <p:embed/>
                  <p:pic>
                    <p:nvPicPr>
                      <p:cNvPr id="0" name="Object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38650" y="5219700"/>
                        <a:ext cx="438150" cy="247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199" name="Object 183"/>
          <p:cNvGraphicFramePr>
            <a:graphicFrameLocks noChangeAspect="1"/>
          </p:cNvGraphicFramePr>
          <p:nvPr/>
        </p:nvGraphicFramePr>
        <p:xfrm>
          <a:off x="4400550" y="3181350"/>
          <a:ext cx="8191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92" name="Equation" r:id="rId22" imgW="545760" imgH="203040" progId="Equation.DSMT4">
                  <p:embed/>
                </p:oleObj>
              </mc:Choice>
              <mc:Fallback>
                <p:oleObj name="Equation" r:id="rId22" imgW="545760" imgH="203040" progId="Equation.DSMT4">
                  <p:embed/>
                  <p:pic>
                    <p:nvPicPr>
                      <p:cNvPr id="0" name="Object 1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0550" y="3181350"/>
                        <a:ext cx="81915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6200" name="Group 184"/>
          <p:cNvGrpSpPr>
            <a:grpSpLocks/>
          </p:cNvGrpSpPr>
          <p:nvPr/>
        </p:nvGrpSpPr>
        <p:grpSpPr bwMode="auto">
          <a:xfrm>
            <a:off x="4429125" y="2682875"/>
            <a:ext cx="676275" cy="441325"/>
            <a:chOff x="5009" y="1201"/>
            <a:chExt cx="426" cy="278"/>
          </a:xfrm>
        </p:grpSpPr>
        <p:grpSp>
          <p:nvGrpSpPr>
            <p:cNvPr id="46201" name="Group 185"/>
            <p:cNvGrpSpPr>
              <a:grpSpLocks/>
            </p:cNvGrpSpPr>
            <p:nvPr/>
          </p:nvGrpSpPr>
          <p:grpSpPr bwMode="auto">
            <a:xfrm rot="1800000">
              <a:off x="5009" y="1201"/>
              <a:ext cx="223" cy="41"/>
              <a:chOff x="5009" y="1251"/>
              <a:chExt cx="223" cy="41"/>
            </a:xfrm>
          </p:grpSpPr>
          <p:sp>
            <p:nvSpPr>
              <p:cNvPr id="46202" name="Freeform 186"/>
              <p:cNvSpPr>
                <a:spLocks/>
              </p:cNvSpPr>
              <p:nvPr/>
            </p:nvSpPr>
            <p:spPr bwMode="auto">
              <a:xfrm>
                <a:off x="5009" y="1251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203" name="Freeform 187"/>
              <p:cNvSpPr>
                <a:spLocks/>
              </p:cNvSpPr>
              <p:nvPr/>
            </p:nvSpPr>
            <p:spPr bwMode="auto">
              <a:xfrm>
                <a:off x="5084" y="1253"/>
                <a:ext cx="76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204" name="Freeform 188"/>
              <p:cNvSpPr>
                <a:spLocks/>
              </p:cNvSpPr>
              <p:nvPr/>
            </p:nvSpPr>
            <p:spPr bwMode="auto">
              <a:xfrm>
                <a:off x="5157" y="1254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  <p:grpSp>
          <p:nvGrpSpPr>
            <p:cNvPr id="46205" name="Group 189"/>
            <p:cNvGrpSpPr>
              <a:grpSpLocks/>
            </p:cNvGrpSpPr>
            <p:nvPr/>
          </p:nvGrpSpPr>
          <p:grpSpPr bwMode="auto">
            <a:xfrm rot="-3600000">
              <a:off x="5052" y="1347"/>
              <a:ext cx="223" cy="41"/>
              <a:chOff x="5009" y="1251"/>
              <a:chExt cx="223" cy="41"/>
            </a:xfrm>
          </p:grpSpPr>
          <p:sp>
            <p:nvSpPr>
              <p:cNvPr id="46206" name="Freeform 190"/>
              <p:cNvSpPr>
                <a:spLocks/>
              </p:cNvSpPr>
              <p:nvPr/>
            </p:nvSpPr>
            <p:spPr bwMode="auto">
              <a:xfrm>
                <a:off x="5009" y="1251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207" name="Freeform 191"/>
              <p:cNvSpPr>
                <a:spLocks/>
              </p:cNvSpPr>
              <p:nvPr/>
            </p:nvSpPr>
            <p:spPr bwMode="auto">
              <a:xfrm>
                <a:off x="5084" y="1253"/>
                <a:ext cx="76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208" name="Freeform 192"/>
              <p:cNvSpPr>
                <a:spLocks/>
              </p:cNvSpPr>
              <p:nvPr/>
            </p:nvSpPr>
            <p:spPr bwMode="auto">
              <a:xfrm>
                <a:off x="5157" y="1254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  <p:grpSp>
          <p:nvGrpSpPr>
            <p:cNvPr id="46209" name="Group 193"/>
            <p:cNvGrpSpPr>
              <a:grpSpLocks/>
            </p:cNvGrpSpPr>
            <p:nvPr/>
          </p:nvGrpSpPr>
          <p:grpSpPr bwMode="auto">
            <a:xfrm>
              <a:off x="5212" y="1261"/>
              <a:ext cx="223" cy="41"/>
              <a:chOff x="5009" y="1251"/>
              <a:chExt cx="223" cy="41"/>
            </a:xfrm>
          </p:grpSpPr>
          <p:sp>
            <p:nvSpPr>
              <p:cNvPr id="46210" name="Freeform 194"/>
              <p:cNvSpPr>
                <a:spLocks/>
              </p:cNvSpPr>
              <p:nvPr/>
            </p:nvSpPr>
            <p:spPr bwMode="auto">
              <a:xfrm>
                <a:off x="5009" y="1251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211" name="Freeform 195"/>
              <p:cNvSpPr>
                <a:spLocks/>
              </p:cNvSpPr>
              <p:nvPr/>
            </p:nvSpPr>
            <p:spPr bwMode="auto">
              <a:xfrm>
                <a:off x="5084" y="1253"/>
                <a:ext cx="76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212" name="Freeform 196"/>
              <p:cNvSpPr>
                <a:spLocks/>
              </p:cNvSpPr>
              <p:nvPr/>
            </p:nvSpPr>
            <p:spPr bwMode="auto">
              <a:xfrm>
                <a:off x="5157" y="1254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</p:grpSp>
      <p:grpSp>
        <p:nvGrpSpPr>
          <p:cNvPr id="46213" name="Group 199"/>
          <p:cNvGrpSpPr>
            <a:grpSpLocks/>
          </p:cNvGrpSpPr>
          <p:nvPr/>
        </p:nvGrpSpPr>
        <p:grpSpPr bwMode="auto">
          <a:xfrm>
            <a:off x="4429125" y="5730875"/>
            <a:ext cx="752475" cy="441325"/>
            <a:chOff x="3078" y="3610"/>
            <a:chExt cx="474" cy="278"/>
          </a:xfrm>
        </p:grpSpPr>
        <p:grpSp>
          <p:nvGrpSpPr>
            <p:cNvPr id="46214" name="Group 171"/>
            <p:cNvGrpSpPr>
              <a:grpSpLocks/>
            </p:cNvGrpSpPr>
            <p:nvPr/>
          </p:nvGrpSpPr>
          <p:grpSpPr bwMode="auto">
            <a:xfrm rot="1800000">
              <a:off x="3078" y="3610"/>
              <a:ext cx="223" cy="41"/>
              <a:chOff x="5009" y="1251"/>
              <a:chExt cx="223" cy="41"/>
            </a:xfrm>
          </p:grpSpPr>
          <p:sp>
            <p:nvSpPr>
              <p:cNvPr id="46215" name="Freeform 172"/>
              <p:cNvSpPr>
                <a:spLocks/>
              </p:cNvSpPr>
              <p:nvPr/>
            </p:nvSpPr>
            <p:spPr bwMode="auto">
              <a:xfrm>
                <a:off x="5009" y="1251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216" name="Freeform 173"/>
              <p:cNvSpPr>
                <a:spLocks/>
              </p:cNvSpPr>
              <p:nvPr/>
            </p:nvSpPr>
            <p:spPr bwMode="auto">
              <a:xfrm>
                <a:off x="5084" y="1253"/>
                <a:ext cx="76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217" name="Freeform 174"/>
              <p:cNvSpPr>
                <a:spLocks/>
              </p:cNvSpPr>
              <p:nvPr/>
            </p:nvSpPr>
            <p:spPr bwMode="auto">
              <a:xfrm>
                <a:off x="5157" y="1254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  <p:grpSp>
          <p:nvGrpSpPr>
            <p:cNvPr id="46218" name="Group 175"/>
            <p:cNvGrpSpPr>
              <a:grpSpLocks/>
            </p:cNvGrpSpPr>
            <p:nvPr/>
          </p:nvGrpSpPr>
          <p:grpSpPr bwMode="auto">
            <a:xfrm rot="-3600000">
              <a:off x="3121" y="3756"/>
              <a:ext cx="223" cy="41"/>
              <a:chOff x="5009" y="1251"/>
              <a:chExt cx="223" cy="41"/>
            </a:xfrm>
          </p:grpSpPr>
          <p:sp>
            <p:nvSpPr>
              <p:cNvPr id="46219" name="Freeform 176"/>
              <p:cNvSpPr>
                <a:spLocks/>
              </p:cNvSpPr>
              <p:nvPr/>
            </p:nvSpPr>
            <p:spPr bwMode="auto">
              <a:xfrm>
                <a:off x="5009" y="1251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220" name="Freeform 177"/>
              <p:cNvSpPr>
                <a:spLocks/>
              </p:cNvSpPr>
              <p:nvPr/>
            </p:nvSpPr>
            <p:spPr bwMode="auto">
              <a:xfrm>
                <a:off x="5084" y="1253"/>
                <a:ext cx="76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221" name="Freeform 178"/>
              <p:cNvSpPr>
                <a:spLocks/>
              </p:cNvSpPr>
              <p:nvPr/>
            </p:nvSpPr>
            <p:spPr bwMode="auto">
              <a:xfrm>
                <a:off x="5157" y="1254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  <p:sp>
          <p:nvSpPr>
            <p:cNvPr id="46222" name="Line 197"/>
            <p:cNvSpPr>
              <a:spLocks noChangeShapeType="1"/>
            </p:cNvSpPr>
            <p:nvPr/>
          </p:nvSpPr>
          <p:spPr bwMode="auto">
            <a:xfrm>
              <a:off x="3312" y="3696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46223" name="Object 200"/>
          <p:cNvGraphicFramePr>
            <a:graphicFrameLocks noChangeAspect="1"/>
          </p:cNvGraphicFramePr>
          <p:nvPr/>
        </p:nvGraphicFramePr>
        <p:xfrm>
          <a:off x="4381500" y="6172200"/>
          <a:ext cx="7810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93" name="Equation" r:id="rId24" imgW="520560" imgH="203040" progId="Equation.DSMT4">
                  <p:embed/>
                </p:oleObj>
              </mc:Choice>
              <mc:Fallback>
                <p:oleObj name="Equation" r:id="rId24" imgW="520560" imgH="203040" progId="Equation.DSMT4">
                  <p:embed/>
                  <p:pic>
                    <p:nvPicPr>
                      <p:cNvPr id="0" name="Object 2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1500" y="6172200"/>
                        <a:ext cx="78105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224" name="Object 201"/>
          <p:cNvGraphicFramePr>
            <a:graphicFrameLocks noChangeAspect="1"/>
          </p:cNvGraphicFramePr>
          <p:nvPr/>
        </p:nvGraphicFramePr>
        <p:xfrm>
          <a:off x="3057525" y="6238875"/>
          <a:ext cx="4191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94" name="Equation" r:id="rId26" imgW="279360" imgH="203040" progId="Equation.DSMT4">
                  <p:embed/>
                </p:oleObj>
              </mc:Choice>
              <mc:Fallback>
                <p:oleObj name="Equation" r:id="rId26" imgW="279360" imgH="203040" progId="Equation.DSMT4">
                  <p:embed/>
                  <p:pic>
                    <p:nvPicPr>
                      <p:cNvPr id="0" name="Object 2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7525" y="6238875"/>
                        <a:ext cx="41910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225" name="Object 202"/>
          <p:cNvGraphicFramePr>
            <a:graphicFrameLocks noChangeAspect="1"/>
          </p:cNvGraphicFramePr>
          <p:nvPr/>
        </p:nvGraphicFramePr>
        <p:xfrm>
          <a:off x="3629025" y="6248400"/>
          <a:ext cx="32385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95" name="Equation" r:id="rId28" imgW="215640" imgH="203040" progId="Equation.DSMT4">
                  <p:embed/>
                </p:oleObj>
              </mc:Choice>
              <mc:Fallback>
                <p:oleObj name="Equation" r:id="rId28" imgW="215640" imgH="203040" progId="Equation.DSMT4">
                  <p:embed/>
                  <p:pic>
                    <p:nvPicPr>
                      <p:cNvPr id="0" name="Object 2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9025" y="6248400"/>
                        <a:ext cx="323850" cy="30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226" name="Object 216"/>
          <p:cNvGraphicFramePr>
            <a:graphicFrameLocks noChangeAspect="1"/>
          </p:cNvGraphicFramePr>
          <p:nvPr/>
        </p:nvGraphicFramePr>
        <p:xfrm>
          <a:off x="5753100" y="5238750"/>
          <a:ext cx="552450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96" name="Equation" r:id="rId30" imgW="368280" imgH="164880" progId="Equation.DSMT4">
                  <p:embed/>
                </p:oleObj>
              </mc:Choice>
              <mc:Fallback>
                <p:oleObj name="Equation" r:id="rId30" imgW="368280" imgH="164880" progId="Equation.DSMT4">
                  <p:embed/>
                  <p:pic>
                    <p:nvPicPr>
                      <p:cNvPr id="0" name="Object 2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3100" y="5238750"/>
                        <a:ext cx="552450" cy="247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6227" name="Group 228"/>
          <p:cNvGrpSpPr>
            <a:grpSpLocks/>
          </p:cNvGrpSpPr>
          <p:nvPr/>
        </p:nvGrpSpPr>
        <p:grpSpPr bwMode="auto">
          <a:xfrm>
            <a:off x="5638800" y="3657600"/>
            <a:ext cx="709613" cy="469900"/>
            <a:chOff x="4854" y="990"/>
            <a:chExt cx="447" cy="296"/>
          </a:xfrm>
        </p:grpSpPr>
        <p:grpSp>
          <p:nvGrpSpPr>
            <p:cNvPr id="46228" name="Group 229"/>
            <p:cNvGrpSpPr>
              <a:grpSpLocks/>
            </p:cNvGrpSpPr>
            <p:nvPr/>
          </p:nvGrpSpPr>
          <p:grpSpPr bwMode="auto">
            <a:xfrm>
              <a:off x="4854" y="1008"/>
              <a:ext cx="223" cy="278"/>
              <a:chOff x="4854" y="1008"/>
              <a:chExt cx="223" cy="278"/>
            </a:xfrm>
          </p:grpSpPr>
          <p:grpSp>
            <p:nvGrpSpPr>
              <p:cNvPr id="46229" name="Group 230"/>
              <p:cNvGrpSpPr>
                <a:grpSpLocks/>
              </p:cNvGrpSpPr>
              <p:nvPr/>
            </p:nvGrpSpPr>
            <p:grpSpPr bwMode="auto">
              <a:xfrm rot="1800000">
                <a:off x="4854" y="1008"/>
                <a:ext cx="223" cy="41"/>
                <a:chOff x="5009" y="1251"/>
                <a:chExt cx="223" cy="41"/>
              </a:xfrm>
            </p:grpSpPr>
            <p:sp>
              <p:nvSpPr>
                <p:cNvPr id="46230" name="Freeform 231"/>
                <p:cNvSpPr>
                  <a:spLocks/>
                </p:cNvSpPr>
                <p:nvPr/>
              </p:nvSpPr>
              <p:spPr bwMode="auto">
                <a:xfrm>
                  <a:off x="5009" y="1251"/>
                  <a:ext cx="75" cy="38"/>
                </a:xfrm>
                <a:custGeom>
                  <a:avLst/>
                  <a:gdLst>
                    <a:gd name="T0" fmla="*/ 0 w 135"/>
                    <a:gd name="T1" fmla="*/ 54 h 104"/>
                    <a:gd name="T2" fmla="*/ 35 w 135"/>
                    <a:gd name="T3" fmla="*/ 0 h 104"/>
                    <a:gd name="T4" fmla="*/ 71 w 135"/>
                    <a:gd name="T5" fmla="*/ 54 h 104"/>
                    <a:gd name="T6" fmla="*/ 107 w 135"/>
                    <a:gd name="T7" fmla="*/ 104 h 104"/>
                    <a:gd name="T8" fmla="*/ 135 w 135"/>
                    <a:gd name="T9" fmla="*/ 51 h 1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5"/>
                    <a:gd name="T16" fmla="*/ 0 h 104"/>
                    <a:gd name="T17" fmla="*/ 135 w 135"/>
                    <a:gd name="T18" fmla="*/ 104 h 1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5" h="104">
                      <a:moveTo>
                        <a:pt x="0" y="54"/>
                      </a:moveTo>
                      <a:cubicBezTo>
                        <a:pt x="6" y="29"/>
                        <a:pt x="11" y="0"/>
                        <a:pt x="35" y="0"/>
                      </a:cubicBezTo>
                      <a:cubicBezTo>
                        <a:pt x="59" y="0"/>
                        <a:pt x="65" y="34"/>
                        <a:pt x="71" y="54"/>
                      </a:cubicBezTo>
                      <a:cubicBezTo>
                        <a:pt x="81" y="89"/>
                        <a:pt x="79" y="104"/>
                        <a:pt x="107" y="104"/>
                      </a:cubicBezTo>
                      <a:cubicBezTo>
                        <a:pt x="126" y="102"/>
                        <a:pt x="132" y="73"/>
                        <a:pt x="135" y="51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xmlns:mc="http://schemas.openxmlformats.org/markup-compatibility/2006" val="FFFFFF" mc:Ignorable="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46231" name="Freeform 232"/>
                <p:cNvSpPr>
                  <a:spLocks/>
                </p:cNvSpPr>
                <p:nvPr/>
              </p:nvSpPr>
              <p:spPr bwMode="auto">
                <a:xfrm>
                  <a:off x="5084" y="1253"/>
                  <a:ext cx="76" cy="38"/>
                </a:xfrm>
                <a:custGeom>
                  <a:avLst/>
                  <a:gdLst>
                    <a:gd name="T0" fmla="*/ 0 w 135"/>
                    <a:gd name="T1" fmla="*/ 54 h 104"/>
                    <a:gd name="T2" fmla="*/ 35 w 135"/>
                    <a:gd name="T3" fmla="*/ 0 h 104"/>
                    <a:gd name="T4" fmla="*/ 71 w 135"/>
                    <a:gd name="T5" fmla="*/ 54 h 104"/>
                    <a:gd name="T6" fmla="*/ 107 w 135"/>
                    <a:gd name="T7" fmla="*/ 104 h 104"/>
                    <a:gd name="T8" fmla="*/ 135 w 135"/>
                    <a:gd name="T9" fmla="*/ 51 h 1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5"/>
                    <a:gd name="T16" fmla="*/ 0 h 104"/>
                    <a:gd name="T17" fmla="*/ 135 w 135"/>
                    <a:gd name="T18" fmla="*/ 104 h 1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5" h="104">
                      <a:moveTo>
                        <a:pt x="0" y="54"/>
                      </a:moveTo>
                      <a:cubicBezTo>
                        <a:pt x="6" y="29"/>
                        <a:pt x="11" y="0"/>
                        <a:pt x="35" y="0"/>
                      </a:cubicBezTo>
                      <a:cubicBezTo>
                        <a:pt x="59" y="0"/>
                        <a:pt x="65" y="34"/>
                        <a:pt x="71" y="54"/>
                      </a:cubicBezTo>
                      <a:cubicBezTo>
                        <a:pt x="81" y="89"/>
                        <a:pt x="79" y="104"/>
                        <a:pt x="107" y="104"/>
                      </a:cubicBezTo>
                      <a:cubicBezTo>
                        <a:pt x="126" y="102"/>
                        <a:pt x="132" y="73"/>
                        <a:pt x="135" y="51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xmlns:mc="http://schemas.openxmlformats.org/markup-compatibility/2006" val="FFFFFF" mc:Ignorable="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46232" name="Freeform 233"/>
                <p:cNvSpPr>
                  <a:spLocks/>
                </p:cNvSpPr>
                <p:nvPr/>
              </p:nvSpPr>
              <p:spPr bwMode="auto">
                <a:xfrm>
                  <a:off x="5157" y="1254"/>
                  <a:ext cx="75" cy="38"/>
                </a:xfrm>
                <a:custGeom>
                  <a:avLst/>
                  <a:gdLst>
                    <a:gd name="T0" fmla="*/ 0 w 135"/>
                    <a:gd name="T1" fmla="*/ 54 h 104"/>
                    <a:gd name="T2" fmla="*/ 35 w 135"/>
                    <a:gd name="T3" fmla="*/ 0 h 104"/>
                    <a:gd name="T4" fmla="*/ 71 w 135"/>
                    <a:gd name="T5" fmla="*/ 54 h 104"/>
                    <a:gd name="T6" fmla="*/ 107 w 135"/>
                    <a:gd name="T7" fmla="*/ 104 h 104"/>
                    <a:gd name="T8" fmla="*/ 135 w 135"/>
                    <a:gd name="T9" fmla="*/ 51 h 1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5"/>
                    <a:gd name="T16" fmla="*/ 0 h 104"/>
                    <a:gd name="T17" fmla="*/ 135 w 135"/>
                    <a:gd name="T18" fmla="*/ 104 h 1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5" h="104">
                      <a:moveTo>
                        <a:pt x="0" y="54"/>
                      </a:moveTo>
                      <a:cubicBezTo>
                        <a:pt x="6" y="29"/>
                        <a:pt x="11" y="0"/>
                        <a:pt x="35" y="0"/>
                      </a:cubicBezTo>
                      <a:cubicBezTo>
                        <a:pt x="59" y="0"/>
                        <a:pt x="65" y="34"/>
                        <a:pt x="71" y="54"/>
                      </a:cubicBezTo>
                      <a:cubicBezTo>
                        <a:pt x="81" y="89"/>
                        <a:pt x="79" y="104"/>
                        <a:pt x="107" y="104"/>
                      </a:cubicBezTo>
                      <a:cubicBezTo>
                        <a:pt x="126" y="102"/>
                        <a:pt x="132" y="73"/>
                        <a:pt x="135" y="51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xmlns:mc="http://schemas.openxmlformats.org/markup-compatibility/2006" val="FFFFFF" mc:Ignorable="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6233" name="Group 234"/>
              <p:cNvGrpSpPr>
                <a:grpSpLocks/>
              </p:cNvGrpSpPr>
              <p:nvPr/>
            </p:nvGrpSpPr>
            <p:grpSpPr bwMode="auto">
              <a:xfrm rot="-3600000">
                <a:off x="4897" y="1154"/>
                <a:ext cx="223" cy="41"/>
                <a:chOff x="5009" y="1251"/>
                <a:chExt cx="223" cy="41"/>
              </a:xfrm>
            </p:grpSpPr>
            <p:sp>
              <p:nvSpPr>
                <p:cNvPr id="46234" name="Freeform 235"/>
                <p:cNvSpPr>
                  <a:spLocks/>
                </p:cNvSpPr>
                <p:nvPr/>
              </p:nvSpPr>
              <p:spPr bwMode="auto">
                <a:xfrm>
                  <a:off x="5009" y="1251"/>
                  <a:ext cx="75" cy="38"/>
                </a:xfrm>
                <a:custGeom>
                  <a:avLst/>
                  <a:gdLst>
                    <a:gd name="T0" fmla="*/ 0 w 135"/>
                    <a:gd name="T1" fmla="*/ 54 h 104"/>
                    <a:gd name="T2" fmla="*/ 35 w 135"/>
                    <a:gd name="T3" fmla="*/ 0 h 104"/>
                    <a:gd name="T4" fmla="*/ 71 w 135"/>
                    <a:gd name="T5" fmla="*/ 54 h 104"/>
                    <a:gd name="T6" fmla="*/ 107 w 135"/>
                    <a:gd name="T7" fmla="*/ 104 h 104"/>
                    <a:gd name="T8" fmla="*/ 135 w 135"/>
                    <a:gd name="T9" fmla="*/ 51 h 1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5"/>
                    <a:gd name="T16" fmla="*/ 0 h 104"/>
                    <a:gd name="T17" fmla="*/ 135 w 135"/>
                    <a:gd name="T18" fmla="*/ 104 h 1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5" h="104">
                      <a:moveTo>
                        <a:pt x="0" y="54"/>
                      </a:moveTo>
                      <a:cubicBezTo>
                        <a:pt x="6" y="29"/>
                        <a:pt x="11" y="0"/>
                        <a:pt x="35" y="0"/>
                      </a:cubicBezTo>
                      <a:cubicBezTo>
                        <a:pt x="59" y="0"/>
                        <a:pt x="65" y="34"/>
                        <a:pt x="71" y="54"/>
                      </a:cubicBezTo>
                      <a:cubicBezTo>
                        <a:pt x="81" y="89"/>
                        <a:pt x="79" y="104"/>
                        <a:pt x="107" y="104"/>
                      </a:cubicBezTo>
                      <a:cubicBezTo>
                        <a:pt x="126" y="102"/>
                        <a:pt x="132" y="73"/>
                        <a:pt x="135" y="51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xmlns:mc="http://schemas.openxmlformats.org/markup-compatibility/2006" val="FFFFFF" mc:Ignorable="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46235" name="Freeform 236"/>
                <p:cNvSpPr>
                  <a:spLocks/>
                </p:cNvSpPr>
                <p:nvPr/>
              </p:nvSpPr>
              <p:spPr bwMode="auto">
                <a:xfrm>
                  <a:off x="5084" y="1253"/>
                  <a:ext cx="76" cy="38"/>
                </a:xfrm>
                <a:custGeom>
                  <a:avLst/>
                  <a:gdLst>
                    <a:gd name="T0" fmla="*/ 0 w 135"/>
                    <a:gd name="T1" fmla="*/ 54 h 104"/>
                    <a:gd name="T2" fmla="*/ 35 w 135"/>
                    <a:gd name="T3" fmla="*/ 0 h 104"/>
                    <a:gd name="T4" fmla="*/ 71 w 135"/>
                    <a:gd name="T5" fmla="*/ 54 h 104"/>
                    <a:gd name="T6" fmla="*/ 107 w 135"/>
                    <a:gd name="T7" fmla="*/ 104 h 104"/>
                    <a:gd name="T8" fmla="*/ 135 w 135"/>
                    <a:gd name="T9" fmla="*/ 51 h 1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5"/>
                    <a:gd name="T16" fmla="*/ 0 h 104"/>
                    <a:gd name="T17" fmla="*/ 135 w 135"/>
                    <a:gd name="T18" fmla="*/ 104 h 1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5" h="104">
                      <a:moveTo>
                        <a:pt x="0" y="54"/>
                      </a:moveTo>
                      <a:cubicBezTo>
                        <a:pt x="6" y="29"/>
                        <a:pt x="11" y="0"/>
                        <a:pt x="35" y="0"/>
                      </a:cubicBezTo>
                      <a:cubicBezTo>
                        <a:pt x="59" y="0"/>
                        <a:pt x="65" y="34"/>
                        <a:pt x="71" y="54"/>
                      </a:cubicBezTo>
                      <a:cubicBezTo>
                        <a:pt x="81" y="89"/>
                        <a:pt x="79" y="104"/>
                        <a:pt x="107" y="104"/>
                      </a:cubicBezTo>
                      <a:cubicBezTo>
                        <a:pt x="126" y="102"/>
                        <a:pt x="132" y="73"/>
                        <a:pt x="135" y="51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xmlns:mc="http://schemas.openxmlformats.org/markup-compatibility/2006" val="FFFFFF" mc:Ignorable="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46236" name="Freeform 237"/>
                <p:cNvSpPr>
                  <a:spLocks/>
                </p:cNvSpPr>
                <p:nvPr/>
              </p:nvSpPr>
              <p:spPr bwMode="auto">
                <a:xfrm>
                  <a:off x="5157" y="1254"/>
                  <a:ext cx="75" cy="38"/>
                </a:xfrm>
                <a:custGeom>
                  <a:avLst/>
                  <a:gdLst>
                    <a:gd name="T0" fmla="*/ 0 w 135"/>
                    <a:gd name="T1" fmla="*/ 54 h 104"/>
                    <a:gd name="T2" fmla="*/ 35 w 135"/>
                    <a:gd name="T3" fmla="*/ 0 h 104"/>
                    <a:gd name="T4" fmla="*/ 71 w 135"/>
                    <a:gd name="T5" fmla="*/ 54 h 104"/>
                    <a:gd name="T6" fmla="*/ 107 w 135"/>
                    <a:gd name="T7" fmla="*/ 104 h 104"/>
                    <a:gd name="T8" fmla="*/ 135 w 135"/>
                    <a:gd name="T9" fmla="*/ 51 h 1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5"/>
                    <a:gd name="T16" fmla="*/ 0 h 104"/>
                    <a:gd name="T17" fmla="*/ 135 w 135"/>
                    <a:gd name="T18" fmla="*/ 104 h 1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5" h="104">
                      <a:moveTo>
                        <a:pt x="0" y="54"/>
                      </a:moveTo>
                      <a:cubicBezTo>
                        <a:pt x="6" y="29"/>
                        <a:pt x="11" y="0"/>
                        <a:pt x="35" y="0"/>
                      </a:cubicBezTo>
                      <a:cubicBezTo>
                        <a:pt x="59" y="0"/>
                        <a:pt x="65" y="34"/>
                        <a:pt x="71" y="54"/>
                      </a:cubicBezTo>
                      <a:cubicBezTo>
                        <a:pt x="81" y="89"/>
                        <a:pt x="79" y="104"/>
                        <a:pt x="107" y="104"/>
                      </a:cubicBezTo>
                      <a:cubicBezTo>
                        <a:pt x="126" y="102"/>
                        <a:pt x="132" y="73"/>
                        <a:pt x="135" y="51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xmlns:mc="http://schemas.openxmlformats.org/markup-compatibility/2006" val="FFFFFF" mc:Ignorable="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46237" name="Group 238"/>
            <p:cNvGrpSpPr>
              <a:grpSpLocks/>
            </p:cNvGrpSpPr>
            <p:nvPr/>
          </p:nvGrpSpPr>
          <p:grpSpPr bwMode="auto">
            <a:xfrm flipH="1">
              <a:off x="5078" y="990"/>
              <a:ext cx="223" cy="278"/>
              <a:chOff x="4854" y="1008"/>
              <a:chExt cx="223" cy="278"/>
            </a:xfrm>
          </p:grpSpPr>
          <p:grpSp>
            <p:nvGrpSpPr>
              <p:cNvPr id="46238" name="Group 239"/>
              <p:cNvGrpSpPr>
                <a:grpSpLocks/>
              </p:cNvGrpSpPr>
              <p:nvPr/>
            </p:nvGrpSpPr>
            <p:grpSpPr bwMode="auto">
              <a:xfrm rot="1800000">
                <a:off x="4854" y="1008"/>
                <a:ext cx="223" cy="41"/>
                <a:chOff x="5009" y="1251"/>
                <a:chExt cx="223" cy="41"/>
              </a:xfrm>
            </p:grpSpPr>
            <p:sp>
              <p:nvSpPr>
                <p:cNvPr id="46239" name="Freeform 240"/>
                <p:cNvSpPr>
                  <a:spLocks/>
                </p:cNvSpPr>
                <p:nvPr/>
              </p:nvSpPr>
              <p:spPr bwMode="auto">
                <a:xfrm>
                  <a:off x="5009" y="1251"/>
                  <a:ext cx="75" cy="38"/>
                </a:xfrm>
                <a:custGeom>
                  <a:avLst/>
                  <a:gdLst>
                    <a:gd name="T0" fmla="*/ 0 w 135"/>
                    <a:gd name="T1" fmla="*/ 54 h 104"/>
                    <a:gd name="T2" fmla="*/ 35 w 135"/>
                    <a:gd name="T3" fmla="*/ 0 h 104"/>
                    <a:gd name="T4" fmla="*/ 71 w 135"/>
                    <a:gd name="T5" fmla="*/ 54 h 104"/>
                    <a:gd name="T6" fmla="*/ 107 w 135"/>
                    <a:gd name="T7" fmla="*/ 104 h 104"/>
                    <a:gd name="T8" fmla="*/ 135 w 135"/>
                    <a:gd name="T9" fmla="*/ 51 h 1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5"/>
                    <a:gd name="T16" fmla="*/ 0 h 104"/>
                    <a:gd name="T17" fmla="*/ 135 w 135"/>
                    <a:gd name="T18" fmla="*/ 104 h 1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5" h="104">
                      <a:moveTo>
                        <a:pt x="0" y="54"/>
                      </a:moveTo>
                      <a:cubicBezTo>
                        <a:pt x="6" y="29"/>
                        <a:pt x="11" y="0"/>
                        <a:pt x="35" y="0"/>
                      </a:cubicBezTo>
                      <a:cubicBezTo>
                        <a:pt x="59" y="0"/>
                        <a:pt x="65" y="34"/>
                        <a:pt x="71" y="54"/>
                      </a:cubicBezTo>
                      <a:cubicBezTo>
                        <a:pt x="81" y="89"/>
                        <a:pt x="79" y="104"/>
                        <a:pt x="107" y="104"/>
                      </a:cubicBezTo>
                      <a:cubicBezTo>
                        <a:pt x="126" y="102"/>
                        <a:pt x="132" y="73"/>
                        <a:pt x="135" y="51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xmlns:mc="http://schemas.openxmlformats.org/markup-compatibility/2006" val="FFFFFF" mc:Ignorable="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46240" name="Freeform 241"/>
                <p:cNvSpPr>
                  <a:spLocks/>
                </p:cNvSpPr>
                <p:nvPr/>
              </p:nvSpPr>
              <p:spPr bwMode="auto">
                <a:xfrm>
                  <a:off x="5084" y="1253"/>
                  <a:ext cx="76" cy="38"/>
                </a:xfrm>
                <a:custGeom>
                  <a:avLst/>
                  <a:gdLst>
                    <a:gd name="T0" fmla="*/ 0 w 135"/>
                    <a:gd name="T1" fmla="*/ 54 h 104"/>
                    <a:gd name="T2" fmla="*/ 35 w 135"/>
                    <a:gd name="T3" fmla="*/ 0 h 104"/>
                    <a:gd name="T4" fmla="*/ 71 w 135"/>
                    <a:gd name="T5" fmla="*/ 54 h 104"/>
                    <a:gd name="T6" fmla="*/ 107 w 135"/>
                    <a:gd name="T7" fmla="*/ 104 h 104"/>
                    <a:gd name="T8" fmla="*/ 135 w 135"/>
                    <a:gd name="T9" fmla="*/ 51 h 1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5"/>
                    <a:gd name="T16" fmla="*/ 0 h 104"/>
                    <a:gd name="T17" fmla="*/ 135 w 135"/>
                    <a:gd name="T18" fmla="*/ 104 h 1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5" h="104">
                      <a:moveTo>
                        <a:pt x="0" y="54"/>
                      </a:moveTo>
                      <a:cubicBezTo>
                        <a:pt x="6" y="29"/>
                        <a:pt x="11" y="0"/>
                        <a:pt x="35" y="0"/>
                      </a:cubicBezTo>
                      <a:cubicBezTo>
                        <a:pt x="59" y="0"/>
                        <a:pt x="65" y="34"/>
                        <a:pt x="71" y="54"/>
                      </a:cubicBezTo>
                      <a:cubicBezTo>
                        <a:pt x="81" y="89"/>
                        <a:pt x="79" y="104"/>
                        <a:pt x="107" y="104"/>
                      </a:cubicBezTo>
                      <a:cubicBezTo>
                        <a:pt x="126" y="102"/>
                        <a:pt x="132" y="73"/>
                        <a:pt x="135" y="51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xmlns:mc="http://schemas.openxmlformats.org/markup-compatibility/2006" val="FFFFFF" mc:Ignorable="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46241" name="Freeform 242"/>
                <p:cNvSpPr>
                  <a:spLocks/>
                </p:cNvSpPr>
                <p:nvPr/>
              </p:nvSpPr>
              <p:spPr bwMode="auto">
                <a:xfrm>
                  <a:off x="5157" y="1254"/>
                  <a:ext cx="75" cy="38"/>
                </a:xfrm>
                <a:custGeom>
                  <a:avLst/>
                  <a:gdLst>
                    <a:gd name="T0" fmla="*/ 0 w 135"/>
                    <a:gd name="T1" fmla="*/ 54 h 104"/>
                    <a:gd name="T2" fmla="*/ 35 w 135"/>
                    <a:gd name="T3" fmla="*/ 0 h 104"/>
                    <a:gd name="T4" fmla="*/ 71 w 135"/>
                    <a:gd name="T5" fmla="*/ 54 h 104"/>
                    <a:gd name="T6" fmla="*/ 107 w 135"/>
                    <a:gd name="T7" fmla="*/ 104 h 104"/>
                    <a:gd name="T8" fmla="*/ 135 w 135"/>
                    <a:gd name="T9" fmla="*/ 51 h 1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5"/>
                    <a:gd name="T16" fmla="*/ 0 h 104"/>
                    <a:gd name="T17" fmla="*/ 135 w 135"/>
                    <a:gd name="T18" fmla="*/ 104 h 1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5" h="104">
                      <a:moveTo>
                        <a:pt x="0" y="54"/>
                      </a:moveTo>
                      <a:cubicBezTo>
                        <a:pt x="6" y="29"/>
                        <a:pt x="11" y="0"/>
                        <a:pt x="35" y="0"/>
                      </a:cubicBezTo>
                      <a:cubicBezTo>
                        <a:pt x="59" y="0"/>
                        <a:pt x="65" y="34"/>
                        <a:pt x="71" y="54"/>
                      </a:cubicBezTo>
                      <a:cubicBezTo>
                        <a:pt x="81" y="89"/>
                        <a:pt x="79" y="104"/>
                        <a:pt x="107" y="104"/>
                      </a:cubicBezTo>
                      <a:cubicBezTo>
                        <a:pt x="126" y="102"/>
                        <a:pt x="132" y="73"/>
                        <a:pt x="135" y="51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xmlns:mc="http://schemas.openxmlformats.org/markup-compatibility/2006" val="FFFFFF" mc:Ignorable="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46242" name="Group 243"/>
              <p:cNvGrpSpPr>
                <a:grpSpLocks/>
              </p:cNvGrpSpPr>
              <p:nvPr/>
            </p:nvGrpSpPr>
            <p:grpSpPr bwMode="auto">
              <a:xfrm rot="-3600000">
                <a:off x="4897" y="1154"/>
                <a:ext cx="223" cy="41"/>
                <a:chOff x="5009" y="1251"/>
                <a:chExt cx="223" cy="41"/>
              </a:xfrm>
            </p:grpSpPr>
            <p:sp>
              <p:nvSpPr>
                <p:cNvPr id="46243" name="Freeform 244"/>
                <p:cNvSpPr>
                  <a:spLocks/>
                </p:cNvSpPr>
                <p:nvPr/>
              </p:nvSpPr>
              <p:spPr bwMode="auto">
                <a:xfrm>
                  <a:off x="5009" y="1251"/>
                  <a:ext cx="75" cy="38"/>
                </a:xfrm>
                <a:custGeom>
                  <a:avLst/>
                  <a:gdLst>
                    <a:gd name="T0" fmla="*/ 0 w 135"/>
                    <a:gd name="T1" fmla="*/ 54 h 104"/>
                    <a:gd name="T2" fmla="*/ 35 w 135"/>
                    <a:gd name="T3" fmla="*/ 0 h 104"/>
                    <a:gd name="T4" fmla="*/ 71 w 135"/>
                    <a:gd name="T5" fmla="*/ 54 h 104"/>
                    <a:gd name="T6" fmla="*/ 107 w 135"/>
                    <a:gd name="T7" fmla="*/ 104 h 104"/>
                    <a:gd name="T8" fmla="*/ 135 w 135"/>
                    <a:gd name="T9" fmla="*/ 51 h 1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5"/>
                    <a:gd name="T16" fmla="*/ 0 h 104"/>
                    <a:gd name="T17" fmla="*/ 135 w 135"/>
                    <a:gd name="T18" fmla="*/ 104 h 1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5" h="104">
                      <a:moveTo>
                        <a:pt x="0" y="54"/>
                      </a:moveTo>
                      <a:cubicBezTo>
                        <a:pt x="6" y="29"/>
                        <a:pt x="11" y="0"/>
                        <a:pt x="35" y="0"/>
                      </a:cubicBezTo>
                      <a:cubicBezTo>
                        <a:pt x="59" y="0"/>
                        <a:pt x="65" y="34"/>
                        <a:pt x="71" y="54"/>
                      </a:cubicBezTo>
                      <a:cubicBezTo>
                        <a:pt x="81" y="89"/>
                        <a:pt x="79" y="104"/>
                        <a:pt x="107" y="104"/>
                      </a:cubicBezTo>
                      <a:cubicBezTo>
                        <a:pt x="126" y="102"/>
                        <a:pt x="132" y="73"/>
                        <a:pt x="135" y="51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xmlns:mc="http://schemas.openxmlformats.org/markup-compatibility/2006" val="FFFFFF" mc:Ignorable="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46244" name="Freeform 245"/>
                <p:cNvSpPr>
                  <a:spLocks/>
                </p:cNvSpPr>
                <p:nvPr/>
              </p:nvSpPr>
              <p:spPr bwMode="auto">
                <a:xfrm>
                  <a:off x="5084" y="1253"/>
                  <a:ext cx="76" cy="38"/>
                </a:xfrm>
                <a:custGeom>
                  <a:avLst/>
                  <a:gdLst>
                    <a:gd name="T0" fmla="*/ 0 w 135"/>
                    <a:gd name="T1" fmla="*/ 54 h 104"/>
                    <a:gd name="T2" fmla="*/ 35 w 135"/>
                    <a:gd name="T3" fmla="*/ 0 h 104"/>
                    <a:gd name="T4" fmla="*/ 71 w 135"/>
                    <a:gd name="T5" fmla="*/ 54 h 104"/>
                    <a:gd name="T6" fmla="*/ 107 w 135"/>
                    <a:gd name="T7" fmla="*/ 104 h 104"/>
                    <a:gd name="T8" fmla="*/ 135 w 135"/>
                    <a:gd name="T9" fmla="*/ 51 h 1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5"/>
                    <a:gd name="T16" fmla="*/ 0 h 104"/>
                    <a:gd name="T17" fmla="*/ 135 w 135"/>
                    <a:gd name="T18" fmla="*/ 104 h 1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5" h="104">
                      <a:moveTo>
                        <a:pt x="0" y="54"/>
                      </a:moveTo>
                      <a:cubicBezTo>
                        <a:pt x="6" y="29"/>
                        <a:pt x="11" y="0"/>
                        <a:pt x="35" y="0"/>
                      </a:cubicBezTo>
                      <a:cubicBezTo>
                        <a:pt x="59" y="0"/>
                        <a:pt x="65" y="34"/>
                        <a:pt x="71" y="54"/>
                      </a:cubicBezTo>
                      <a:cubicBezTo>
                        <a:pt x="81" y="89"/>
                        <a:pt x="79" y="104"/>
                        <a:pt x="107" y="104"/>
                      </a:cubicBezTo>
                      <a:cubicBezTo>
                        <a:pt x="126" y="102"/>
                        <a:pt x="132" y="73"/>
                        <a:pt x="135" y="51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xmlns:mc="http://schemas.openxmlformats.org/markup-compatibility/2006" val="FFFFFF" mc:Ignorable="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  <p:sp>
              <p:nvSpPr>
                <p:cNvPr id="46245" name="Freeform 246"/>
                <p:cNvSpPr>
                  <a:spLocks/>
                </p:cNvSpPr>
                <p:nvPr/>
              </p:nvSpPr>
              <p:spPr bwMode="auto">
                <a:xfrm>
                  <a:off x="5157" y="1254"/>
                  <a:ext cx="75" cy="38"/>
                </a:xfrm>
                <a:custGeom>
                  <a:avLst/>
                  <a:gdLst>
                    <a:gd name="T0" fmla="*/ 0 w 135"/>
                    <a:gd name="T1" fmla="*/ 54 h 104"/>
                    <a:gd name="T2" fmla="*/ 35 w 135"/>
                    <a:gd name="T3" fmla="*/ 0 h 104"/>
                    <a:gd name="T4" fmla="*/ 71 w 135"/>
                    <a:gd name="T5" fmla="*/ 54 h 104"/>
                    <a:gd name="T6" fmla="*/ 107 w 135"/>
                    <a:gd name="T7" fmla="*/ 104 h 104"/>
                    <a:gd name="T8" fmla="*/ 135 w 135"/>
                    <a:gd name="T9" fmla="*/ 51 h 10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35"/>
                    <a:gd name="T16" fmla="*/ 0 h 104"/>
                    <a:gd name="T17" fmla="*/ 135 w 135"/>
                    <a:gd name="T18" fmla="*/ 104 h 10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35" h="104">
                      <a:moveTo>
                        <a:pt x="0" y="54"/>
                      </a:moveTo>
                      <a:cubicBezTo>
                        <a:pt x="6" y="29"/>
                        <a:pt x="11" y="0"/>
                        <a:pt x="35" y="0"/>
                      </a:cubicBezTo>
                      <a:cubicBezTo>
                        <a:pt x="59" y="0"/>
                        <a:pt x="65" y="34"/>
                        <a:pt x="71" y="54"/>
                      </a:cubicBezTo>
                      <a:cubicBezTo>
                        <a:pt x="81" y="89"/>
                        <a:pt x="79" y="104"/>
                        <a:pt x="107" y="104"/>
                      </a:cubicBezTo>
                      <a:cubicBezTo>
                        <a:pt x="126" y="102"/>
                        <a:pt x="132" y="73"/>
                        <a:pt x="135" y="51"/>
                      </a:cubicBezTo>
                    </a:path>
                  </a:pathLst>
                </a:cu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xmlns:mc="http://schemas.openxmlformats.org/markup-compatibility/2006" val="FFFFFF" mc:Ignorable="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400">
                    <a:latin typeface="Times New Roman" pitchFamily="18" charset="0"/>
                  </a:endParaRPr>
                </a:p>
              </p:txBody>
            </p:sp>
          </p:grpSp>
        </p:grpSp>
      </p:grpSp>
      <p:graphicFrame>
        <p:nvGraphicFramePr>
          <p:cNvPr id="46246" name="Object 247"/>
          <p:cNvGraphicFramePr>
            <a:graphicFrameLocks noChangeAspect="1"/>
          </p:cNvGraphicFramePr>
          <p:nvPr/>
        </p:nvGraphicFramePr>
        <p:xfrm>
          <a:off x="5565775" y="4184650"/>
          <a:ext cx="8382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97" name="Equation" r:id="rId32" imgW="558720" imgH="177480" progId="Equation.DSMT4">
                  <p:embed/>
                </p:oleObj>
              </mc:Choice>
              <mc:Fallback>
                <p:oleObj name="Equation" r:id="rId32" imgW="558720" imgH="177480" progId="Equation.DSMT4">
                  <p:embed/>
                  <p:pic>
                    <p:nvPicPr>
                      <p:cNvPr id="0" name="Object 2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5775" y="4184650"/>
                        <a:ext cx="8382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6247" name="Group 249"/>
          <p:cNvGrpSpPr>
            <a:grpSpLocks/>
          </p:cNvGrpSpPr>
          <p:nvPr/>
        </p:nvGrpSpPr>
        <p:grpSpPr bwMode="auto">
          <a:xfrm>
            <a:off x="1166813" y="2070100"/>
            <a:ext cx="354012" cy="65088"/>
            <a:chOff x="5105" y="1683"/>
            <a:chExt cx="223" cy="41"/>
          </a:xfrm>
        </p:grpSpPr>
        <p:sp>
          <p:nvSpPr>
            <p:cNvPr id="46248" name="Freeform 250"/>
            <p:cNvSpPr>
              <a:spLocks/>
            </p:cNvSpPr>
            <p:nvPr/>
          </p:nvSpPr>
          <p:spPr bwMode="auto">
            <a:xfrm>
              <a:off x="5105" y="1683"/>
              <a:ext cx="75" cy="38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6249" name="Freeform 251"/>
            <p:cNvSpPr>
              <a:spLocks/>
            </p:cNvSpPr>
            <p:nvPr/>
          </p:nvSpPr>
          <p:spPr bwMode="auto">
            <a:xfrm>
              <a:off x="5180" y="1685"/>
              <a:ext cx="76" cy="38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6250" name="Freeform 252"/>
            <p:cNvSpPr>
              <a:spLocks/>
            </p:cNvSpPr>
            <p:nvPr/>
          </p:nvSpPr>
          <p:spPr bwMode="auto">
            <a:xfrm>
              <a:off x="5253" y="1686"/>
              <a:ext cx="75" cy="38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</p:grpSp>
      <p:grpSp>
        <p:nvGrpSpPr>
          <p:cNvPr id="46251" name="Group 257"/>
          <p:cNvGrpSpPr>
            <a:grpSpLocks/>
          </p:cNvGrpSpPr>
          <p:nvPr/>
        </p:nvGrpSpPr>
        <p:grpSpPr bwMode="auto">
          <a:xfrm>
            <a:off x="1169988" y="2982913"/>
            <a:ext cx="354012" cy="65087"/>
            <a:chOff x="5105" y="1683"/>
            <a:chExt cx="223" cy="41"/>
          </a:xfrm>
        </p:grpSpPr>
        <p:sp>
          <p:nvSpPr>
            <p:cNvPr id="46252" name="Freeform 258"/>
            <p:cNvSpPr>
              <a:spLocks/>
            </p:cNvSpPr>
            <p:nvPr/>
          </p:nvSpPr>
          <p:spPr bwMode="auto">
            <a:xfrm>
              <a:off x="5105" y="1683"/>
              <a:ext cx="75" cy="38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6253" name="Freeform 259"/>
            <p:cNvSpPr>
              <a:spLocks/>
            </p:cNvSpPr>
            <p:nvPr/>
          </p:nvSpPr>
          <p:spPr bwMode="auto">
            <a:xfrm>
              <a:off x="5180" y="1685"/>
              <a:ext cx="76" cy="38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6254" name="Freeform 260"/>
            <p:cNvSpPr>
              <a:spLocks/>
            </p:cNvSpPr>
            <p:nvPr/>
          </p:nvSpPr>
          <p:spPr bwMode="auto">
            <a:xfrm>
              <a:off x="5253" y="1686"/>
              <a:ext cx="75" cy="38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</p:grpSp>
      <p:grpSp>
        <p:nvGrpSpPr>
          <p:cNvPr id="46255" name="Group 261"/>
          <p:cNvGrpSpPr>
            <a:grpSpLocks/>
          </p:cNvGrpSpPr>
          <p:nvPr/>
        </p:nvGrpSpPr>
        <p:grpSpPr bwMode="auto">
          <a:xfrm>
            <a:off x="1295400" y="4114800"/>
            <a:ext cx="354013" cy="65088"/>
            <a:chOff x="5105" y="1683"/>
            <a:chExt cx="223" cy="41"/>
          </a:xfrm>
        </p:grpSpPr>
        <p:sp>
          <p:nvSpPr>
            <p:cNvPr id="46256" name="Freeform 262"/>
            <p:cNvSpPr>
              <a:spLocks/>
            </p:cNvSpPr>
            <p:nvPr/>
          </p:nvSpPr>
          <p:spPr bwMode="auto">
            <a:xfrm>
              <a:off x="5105" y="1683"/>
              <a:ext cx="75" cy="38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6257" name="Freeform 263"/>
            <p:cNvSpPr>
              <a:spLocks/>
            </p:cNvSpPr>
            <p:nvPr/>
          </p:nvSpPr>
          <p:spPr bwMode="auto">
            <a:xfrm>
              <a:off x="5180" y="1685"/>
              <a:ext cx="76" cy="38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46258" name="Freeform 264"/>
            <p:cNvSpPr>
              <a:spLocks/>
            </p:cNvSpPr>
            <p:nvPr/>
          </p:nvSpPr>
          <p:spPr bwMode="auto">
            <a:xfrm>
              <a:off x="5253" y="1686"/>
              <a:ext cx="75" cy="38"/>
            </a:xfrm>
            <a:custGeom>
              <a:avLst/>
              <a:gdLst>
                <a:gd name="T0" fmla="*/ 0 w 135"/>
                <a:gd name="T1" fmla="*/ 54 h 104"/>
                <a:gd name="T2" fmla="*/ 35 w 135"/>
                <a:gd name="T3" fmla="*/ 0 h 104"/>
                <a:gd name="T4" fmla="*/ 71 w 135"/>
                <a:gd name="T5" fmla="*/ 54 h 104"/>
                <a:gd name="T6" fmla="*/ 107 w 135"/>
                <a:gd name="T7" fmla="*/ 104 h 104"/>
                <a:gd name="T8" fmla="*/ 135 w 135"/>
                <a:gd name="T9" fmla="*/ 51 h 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5"/>
                <a:gd name="T16" fmla="*/ 0 h 104"/>
                <a:gd name="T17" fmla="*/ 135 w 135"/>
                <a:gd name="T18" fmla="*/ 104 h 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5" h="104">
                  <a:moveTo>
                    <a:pt x="0" y="54"/>
                  </a:moveTo>
                  <a:cubicBezTo>
                    <a:pt x="6" y="29"/>
                    <a:pt x="11" y="0"/>
                    <a:pt x="35" y="0"/>
                  </a:cubicBezTo>
                  <a:cubicBezTo>
                    <a:pt x="59" y="0"/>
                    <a:pt x="65" y="34"/>
                    <a:pt x="71" y="54"/>
                  </a:cubicBezTo>
                  <a:cubicBezTo>
                    <a:pt x="81" y="89"/>
                    <a:pt x="79" y="104"/>
                    <a:pt x="107" y="104"/>
                  </a:cubicBezTo>
                  <a:cubicBezTo>
                    <a:pt x="126" y="102"/>
                    <a:pt x="132" y="73"/>
                    <a:pt x="135" y="51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46259" name="Freeform 266"/>
          <p:cNvSpPr>
            <a:spLocks/>
          </p:cNvSpPr>
          <p:nvPr/>
        </p:nvSpPr>
        <p:spPr bwMode="auto">
          <a:xfrm>
            <a:off x="1066800" y="4972050"/>
            <a:ext cx="587375" cy="120650"/>
          </a:xfrm>
          <a:custGeom>
            <a:avLst/>
            <a:gdLst>
              <a:gd name="T0" fmla="*/ 0 w 370"/>
              <a:gd name="T1" fmla="*/ 62 h 76"/>
              <a:gd name="T2" fmla="*/ 66 w 370"/>
              <a:gd name="T3" fmla="*/ 54 h 76"/>
              <a:gd name="T4" fmla="*/ 90 w 370"/>
              <a:gd name="T5" fmla="*/ 24 h 76"/>
              <a:gd name="T6" fmla="*/ 88 w 370"/>
              <a:gd name="T7" fmla="*/ 8 h 76"/>
              <a:gd name="T8" fmla="*/ 70 w 370"/>
              <a:gd name="T9" fmla="*/ 0 h 76"/>
              <a:gd name="T10" fmla="*/ 38 w 370"/>
              <a:gd name="T11" fmla="*/ 24 h 76"/>
              <a:gd name="T12" fmla="*/ 58 w 370"/>
              <a:gd name="T13" fmla="*/ 50 h 76"/>
              <a:gd name="T14" fmla="*/ 94 w 370"/>
              <a:gd name="T15" fmla="*/ 60 h 76"/>
              <a:gd name="T16" fmla="*/ 110 w 370"/>
              <a:gd name="T17" fmla="*/ 62 h 76"/>
              <a:gd name="T18" fmla="*/ 138 w 370"/>
              <a:gd name="T19" fmla="*/ 64 h 76"/>
              <a:gd name="T20" fmla="*/ 156 w 370"/>
              <a:gd name="T21" fmla="*/ 52 h 76"/>
              <a:gd name="T22" fmla="*/ 164 w 370"/>
              <a:gd name="T23" fmla="*/ 34 h 76"/>
              <a:gd name="T24" fmla="*/ 150 w 370"/>
              <a:gd name="T25" fmla="*/ 12 h 76"/>
              <a:gd name="T26" fmla="*/ 138 w 370"/>
              <a:gd name="T27" fmla="*/ 8 h 76"/>
              <a:gd name="T28" fmla="*/ 128 w 370"/>
              <a:gd name="T29" fmla="*/ 46 h 76"/>
              <a:gd name="T30" fmla="*/ 160 w 370"/>
              <a:gd name="T31" fmla="*/ 64 h 76"/>
              <a:gd name="T32" fmla="*/ 178 w 370"/>
              <a:gd name="T33" fmla="*/ 70 h 76"/>
              <a:gd name="T34" fmla="*/ 210 w 370"/>
              <a:gd name="T35" fmla="*/ 66 h 76"/>
              <a:gd name="T36" fmla="*/ 234 w 370"/>
              <a:gd name="T37" fmla="*/ 50 h 76"/>
              <a:gd name="T38" fmla="*/ 244 w 370"/>
              <a:gd name="T39" fmla="*/ 32 h 76"/>
              <a:gd name="T40" fmla="*/ 224 w 370"/>
              <a:gd name="T41" fmla="*/ 8 h 76"/>
              <a:gd name="T42" fmla="*/ 200 w 370"/>
              <a:gd name="T43" fmla="*/ 20 h 76"/>
              <a:gd name="T44" fmla="*/ 252 w 370"/>
              <a:gd name="T45" fmla="*/ 76 h 76"/>
              <a:gd name="T46" fmla="*/ 332 w 370"/>
              <a:gd name="T47" fmla="*/ 42 h 76"/>
              <a:gd name="T48" fmla="*/ 312 w 370"/>
              <a:gd name="T49" fmla="*/ 8 h 76"/>
              <a:gd name="T50" fmla="*/ 280 w 370"/>
              <a:gd name="T51" fmla="*/ 20 h 76"/>
              <a:gd name="T52" fmla="*/ 306 w 370"/>
              <a:gd name="T53" fmla="*/ 68 h 76"/>
              <a:gd name="T54" fmla="*/ 336 w 370"/>
              <a:gd name="T55" fmla="*/ 64 h 76"/>
              <a:gd name="T56" fmla="*/ 370 w 370"/>
              <a:gd name="T57" fmla="*/ 44 h 7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370"/>
              <a:gd name="T88" fmla="*/ 0 h 76"/>
              <a:gd name="T89" fmla="*/ 370 w 370"/>
              <a:gd name="T90" fmla="*/ 76 h 7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370" h="76">
                <a:moveTo>
                  <a:pt x="0" y="62"/>
                </a:moveTo>
                <a:cubicBezTo>
                  <a:pt x="18" y="63"/>
                  <a:pt x="49" y="60"/>
                  <a:pt x="66" y="54"/>
                </a:cubicBezTo>
                <a:cubicBezTo>
                  <a:pt x="77" y="46"/>
                  <a:pt x="86" y="37"/>
                  <a:pt x="90" y="24"/>
                </a:cubicBezTo>
                <a:cubicBezTo>
                  <a:pt x="89" y="19"/>
                  <a:pt x="90" y="13"/>
                  <a:pt x="88" y="8"/>
                </a:cubicBezTo>
                <a:cubicBezTo>
                  <a:pt x="86" y="2"/>
                  <a:pt x="70" y="0"/>
                  <a:pt x="70" y="0"/>
                </a:cubicBezTo>
                <a:cubicBezTo>
                  <a:pt x="48" y="2"/>
                  <a:pt x="42" y="11"/>
                  <a:pt x="38" y="24"/>
                </a:cubicBezTo>
                <a:cubicBezTo>
                  <a:pt x="40" y="46"/>
                  <a:pt x="41" y="38"/>
                  <a:pt x="58" y="50"/>
                </a:cubicBezTo>
                <a:cubicBezTo>
                  <a:pt x="63" y="58"/>
                  <a:pt x="85" y="54"/>
                  <a:pt x="94" y="60"/>
                </a:cubicBezTo>
                <a:cubicBezTo>
                  <a:pt x="96" y="61"/>
                  <a:pt x="110" y="62"/>
                  <a:pt x="110" y="62"/>
                </a:cubicBezTo>
                <a:cubicBezTo>
                  <a:pt x="154" y="60"/>
                  <a:pt x="113" y="72"/>
                  <a:pt x="138" y="64"/>
                </a:cubicBezTo>
                <a:cubicBezTo>
                  <a:pt x="145" y="62"/>
                  <a:pt x="156" y="52"/>
                  <a:pt x="156" y="52"/>
                </a:cubicBezTo>
                <a:cubicBezTo>
                  <a:pt x="158" y="45"/>
                  <a:pt x="162" y="41"/>
                  <a:pt x="164" y="34"/>
                </a:cubicBezTo>
                <a:cubicBezTo>
                  <a:pt x="162" y="23"/>
                  <a:pt x="160" y="17"/>
                  <a:pt x="150" y="12"/>
                </a:cubicBezTo>
                <a:cubicBezTo>
                  <a:pt x="146" y="10"/>
                  <a:pt x="138" y="8"/>
                  <a:pt x="138" y="8"/>
                </a:cubicBezTo>
                <a:cubicBezTo>
                  <a:pt x="118" y="11"/>
                  <a:pt x="117" y="27"/>
                  <a:pt x="128" y="46"/>
                </a:cubicBezTo>
                <a:cubicBezTo>
                  <a:pt x="134" y="56"/>
                  <a:pt x="150" y="60"/>
                  <a:pt x="160" y="64"/>
                </a:cubicBezTo>
                <a:cubicBezTo>
                  <a:pt x="166" y="67"/>
                  <a:pt x="178" y="70"/>
                  <a:pt x="178" y="70"/>
                </a:cubicBezTo>
                <a:cubicBezTo>
                  <a:pt x="179" y="70"/>
                  <a:pt x="202" y="70"/>
                  <a:pt x="210" y="66"/>
                </a:cubicBezTo>
                <a:cubicBezTo>
                  <a:pt x="218" y="61"/>
                  <a:pt x="234" y="50"/>
                  <a:pt x="234" y="50"/>
                </a:cubicBezTo>
                <a:cubicBezTo>
                  <a:pt x="243" y="36"/>
                  <a:pt x="240" y="43"/>
                  <a:pt x="244" y="32"/>
                </a:cubicBezTo>
                <a:cubicBezTo>
                  <a:pt x="240" y="19"/>
                  <a:pt x="238" y="13"/>
                  <a:pt x="224" y="8"/>
                </a:cubicBezTo>
                <a:cubicBezTo>
                  <a:pt x="211" y="10"/>
                  <a:pt x="209" y="11"/>
                  <a:pt x="200" y="20"/>
                </a:cubicBezTo>
                <a:cubicBezTo>
                  <a:pt x="191" y="47"/>
                  <a:pt x="230" y="73"/>
                  <a:pt x="252" y="76"/>
                </a:cubicBezTo>
                <a:cubicBezTo>
                  <a:pt x="281" y="74"/>
                  <a:pt x="317" y="72"/>
                  <a:pt x="332" y="42"/>
                </a:cubicBezTo>
                <a:cubicBezTo>
                  <a:pt x="336" y="24"/>
                  <a:pt x="330" y="14"/>
                  <a:pt x="312" y="8"/>
                </a:cubicBezTo>
                <a:cubicBezTo>
                  <a:pt x="296" y="9"/>
                  <a:pt x="285" y="5"/>
                  <a:pt x="280" y="20"/>
                </a:cubicBezTo>
                <a:cubicBezTo>
                  <a:pt x="282" y="38"/>
                  <a:pt x="283" y="62"/>
                  <a:pt x="306" y="68"/>
                </a:cubicBezTo>
                <a:cubicBezTo>
                  <a:pt x="317" y="71"/>
                  <a:pt x="325" y="61"/>
                  <a:pt x="336" y="64"/>
                </a:cubicBezTo>
                <a:cubicBezTo>
                  <a:pt x="347" y="60"/>
                  <a:pt x="365" y="50"/>
                  <a:pt x="370" y="44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  <p:txBody>
          <a:bodyPr/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46260" name="Line 280"/>
          <p:cNvSpPr>
            <a:spLocks noChangeShapeType="1"/>
          </p:cNvSpPr>
          <p:nvPr/>
        </p:nvSpPr>
        <p:spPr bwMode="auto">
          <a:xfrm>
            <a:off x="1219200" y="6057900"/>
            <a:ext cx="3810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46261" name="Picture 286" descr="0393316041">
            <a:hlinkClick r:id="rId34"/>
          </p:cNvPr>
          <p:cNvPicPr>
            <a:picLocks noChangeAspect="1" noChangeArrowheads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r="20000"/>
          <a:stretch>
            <a:fillRect/>
          </a:stretch>
        </p:blipFill>
        <p:spPr bwMode="auto">
          <a:xfrm>
            <a:off x="6778625" y="1860550"/>
            <a:ext cx="2286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62" name="Text Box 287"/>
          <p:cNvSpPr txBox="1">
            <a:spLocks noChangeArrowheads="1"/>
          </p:cNvSpPr>
          <p:nvPr/>
        </p:nvSpPr>
        <p:spPr bwMode="auto">
          <a:xfrm>
            <a:off x="5715000" y="6477000"/>
            <a:ext cx="274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tx2"/>
                </a:solidFill>
                <a:latin typeface="Times New Roman" pitchFamily="18" charset="0"/>
              </a:rPr>
              <a:t>Partial list from SM</a:t>
            </a:r>
          </a:p>
        </p:txBody>
      </p:sp>
      <p:grpSp>
        <p:nvGrpSpPr>
          <p:cNvPr id="46264" name="Group 289"/>
          <p:cNvGrpSpPr>
            <a:grpSpLocks/>
          </p:cNvGrpSpPr>
          <p:nvPr/>
        </p:nvGrpSpPr>
        <p:grpSpPr bwMode="auto">
          <a:xfrm>
            <a:off x="5572125" y="5715000"/>
            <a:ext cx="752475" cy="441325"/>
            <a:chOff x="3078" y="3610"/>
            <a:chExt cx="474" cy="278"/>
          </a:xfrm>
        </p:grpSpPr>
        <p:grpSp>
          <p:nvGrpSpPr>
            <p:cNvPr id="46265" name="Group 290"/>
            <p:cNvGrpSpPr>
              <a:grpSpLocks/>
            </p:cNvGrpSpPr>
            <p:nvPr/>
          </p:nvGrpSpPr>
          <p:grpSpPr bwMode="auto">
            <a:xfrm rot="1800000">
              <a:off x="3078" y="3610"/>
              <a:ext cx="223" cy="41"/>
              <a:chOff x="5009" y="1251"/>
              <a:chExt cx="223" cy="41"/>
            </a:xfrm>
          </p:grpSpPr>
          <p:sp>
            <p:nvSpPr>
              <p:cNvPr id="46266" name="Freeform 291"/>
              <p:cNvSpPr>
                <a:spLocks/>
              </p:cNvSpPr>
              <p:nvPr/>
            </p:nvSpPr>
            <p:spPr bwMode="auto">
              <a:xfrm>
                <a:off x="5009" y="1251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267" name="Freeform 292"/>
              <p:cNvSpPr>
                <a:spLocks/>
              </p:cNvSpPr>
              <p:nvPr/>
            </p:nvSpPr>
            <p:spPr bwMode="auto">
              <a:xfrm>
                <a:off x="5084" y="1253"/>
                <a:ext cx="76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268" name="Freeform 293"/>
              <p:cNvSpPr>
                <a:spLocks/>
              </p:cNvSpPr>
              <p:nvPr/>
            </p:nvSpPr>
            <p:spPr bwMode="auto">
              <a:xfrm>
                <a:off x="5157" y="1254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  <p:grpSp>
          <p:nvGrpSpPr>
            <p:cNvPr id="46269" name="Group 294"/>
            <p:cNvGrpSpPr>
              <a:grpSpLocks/>
            </p:cNvGrpSpPr>
            <p:nvPr/>
          </p:nvGrpSpPr>
          <p:grpSpPr bwMode="auto">
            <a:xfrm rot="-3600000">
              <a:off x="3121" y="3756"/>
              <a:ext cx="223" cy="41"/>
              <a:chOff x="5009" y="1251"/>
              <a:chExt cx="223" cy="41"/>
            </a:xfrm>
          </p:grpSpPr>
          <p:sp>
            <p:nvSpPr>
              <p:cNvPr id="46270" name="Freeform 295"/>
              <p:cNvSpPr>
                <a:spLocks/>
              </p:cNvSpPr>
              <p:nvPr/>
            </p:nvSpPr>
            <p:spPr bwMode="auto">
              <a:xfrm>
                <a:off x="5009" y="1251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271" name="Freeform 296"/>
              <p:cNvSpPr>
                <a:spLocks/>
              </p:cNvSpPr>
              <p:nvPr/>
            </p:nvSpPr>
            <p:spPr bwMode="auto">
              <a:xfrm>
                <a:off x="5084" y="1253"/>
                <a:ext cx="76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  <p:sp>
            <p:nvSpPr>
              <p:cNvPr id="46272" name="Freeform 297"/>
              <p:cNvSpPr>
                <a:spLocks/>
              </p:cNvSpPr>
              <p:nvPr/>
            </p:nvSpPr>
            <p:spPr bwMode="auto">
              <a:xfrm>
                <a:off x="5157" y="1254"/>
                <a:ext cx="75" cy="38"/>
              </a:xfrm>
              <a:custGeom>
                <a:avLst/>
                <a:gdLst>
                  <a:gd name="T0" fmla="*/ 0 w 135"/>
                  <a:gd name="T1" fmla="*/ 54 h 104"/>
                  <a:gd name="T2" fmla="*/ 35 w 135"/>
                  <a:gd name="T3" fmla="*/ 0 h 104"/>
                  <a:gd name="T4" fmla="*/ 71 w 135"/>
                  <a:gd name="T5" fmla="*/ 54 h 104"/>
                  <a:gd name="T6" fmla="*/ 107 w 135"/>
                  <a:gd name="T7" fmla="*/ 104 h 104"/>
                  <a:gd name="T8" fmla="*/ 135 w 135"/>
                  <a:gd name="T9" fmla="*/ 51 h 10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35"/>
                  <a:gd name="T16" fmla="*/ 0 h 104"/>
                  <a:gd name="T17" fmla="*/ 135 w 135"/>
                  <a:gd name="T18" fmla="*/ 104 h 10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35" h="104">
                    <a:moveTo>
                      <a:pt x="0" y="54"/>
                    </a:moveTo>
                    <a:cubicBezTo>
                      <a:pt x="6" y="29"/>
                      <a:pt x="11" y="0"/>
                      <a:pt x="35" y="0"/>
                    </a:cubicBezTo>
                    <a:cubicBezTo>
                      <a:pt x="59" y="0"/>
                      <a:pt x="65" y="34"/>
                      <a:pt x="71" y="54"/>
                    </a:cubicBezTo>
                    <a:cubicBezTo>
                      <a:pt x="81" y="89"/>
                      <a:pt x="79" y="104"/>
                      <a:pt x="107" y="104"/>
                    </a:cubicBezTo>
                    <a:cubicBezTo>
                      <a:pt x="126" y="102"/>
                      <a:pt x="132" y="73"/>
                      <a:pt x="135" y="51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xmlns:mc="http://schemas.openxmlformats.org/markup-compatibility/2006" val="FFFFFF" mc:Ignorable="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400">
                  <a:latin typeface="Times New Roman" pitchFamily="18" charset="0"/>
                </a:endParaRPr>
              </a:p>
            </p:txBody>
          </p:sp>
        </p:grpSp>
        <p:sp>
          <p:nvSpPr>
            <p:cNvPr id="46273" name="Line 298"/>
            <p:cNvSpPr>
              <a:spLocks noChangeShapeType="1"/>
            </p:cNvSpPr>
            <p:nvPr/>
          </p:nvSpPr>
          <p:spPr bwMode="auto">
            <a:xfrm>
              <a:off x="3312" y="3696"/>
              <a:ext cx="24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aphicFrame>
        <p:nvGraphicFramePr>
          <p:cNvPr id="46274" name="Object 299"/>
          <p:cNvGraphicFramePr>
            <a:graphicFrameLocks noChangeAspect="1"/>
          </p:cNvGraphicFramePr>
          <p:nvPr/>
        </p:nvGraphicFramePr>
        <p:xfrm>
          <a:off x="5724525" y="6191250"/>
          <a:ext cx="457200" cy="26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98" name="Equation" r:id="rId36" imgW="304560" imgH="177480" progId="Equation.DSMT4">
                  <p:embed/>
                </p:oleObj>
              </mc:Choice>
              <mc:Fallback>
                <p:oleObj name="Equation" r:id="rId36" imgW="304560" imgH="177480" progId="Equation.DSMT4">
                  <p:embed/>
                  <p:pic>
                    <p:nvPicPr>
                      <p:cNvPr id="0" name="Object 2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6191250"/>
                        <a:ext cx="457200" cy="266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 mc:Ignorable="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 mc:Ignorable="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 mc:Ignorable="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7" name="TextBox 156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38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295400"/>
            <a:ext cx="7772400" cy="5562600"/>
          </a:xfrm>
        </p:spPr>
        <p:txBody>
          <a:bodyPr/>
          <a:lstStyle/>
          <a:p>
            <a:r>
              <a:rPr lang="en-US" dirty="0" smtClean="0"/>
              <a:t>These are basic building blocks, combine to form “allowed” diagrams</a:t>
            </a:r>
          </a:p>
          <a:p>
            <a:pPr lvl="1"/>
            <a:r>
              <a:rPr lang="en-US" dirty="0" smtClean="0"/>
              <a:t>e.g. u </a:t>
            </a:r>
            <a:r>
              <a:rPr lang="en-US" dirty="0" err="1" smtClean="0"/>
              <a:t>u</a:t>
            </a:r>
            <a:r>
              <a:rPr lang="en-US" dirty="0" smtClean="0"/>
              <a:t>~ -&gt; t </a:t>
            </a:r>
            <a:r>
              <a:rPr lang="en-US" dirty="0" err="1" smtClean="0"/>
              <a:t>t</a:t>
            </a:r>
            <a:r>
              <a:rPr lang="en-US" dirty="0" smtClean="0"/>
              <a:t>~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Draw Feynman diagrams:</a:t>
            </a:r>
          </a:p>
          <a:p>
            <a:pPr lvl="1"/>
            <a:r>
              <a:rPr lang="en-US" dirty="0" err="1" smtClean="0"/>
              <a:t>gg</a:t>
            </a:r>
            <a:r>
              <a:rPr lang="en-US" dirty="0" smtClean="0"/>
              <a:t> -&gt; </a:t>
            </a:r>
            <a:r>
              <a:rPr lang="en-US" dirty="0" err="1" smtClean="0"/>
              <a:t>tt</a:t>
            </a:r>
            <a:r>
              <a:rPr lang="en-US" dirty="0" smtClean="0"/>
              <a:t>~       (</a:t>
            </a:r>
            <a:r>
              <a:rPr lang="en-US" dirty="0" err="1" smtClean="0"/>
              <a:t>gg</a:t>
            </a:r>
            <a:r>
              <a:rPr lang="en-US" dirty="0" smtClean="0"/>
              <a:t> -&gt; bb~ e+ </a:t>
            </a:r>
            <a:r>
              <a:rPr lang="en-US" dirty="0" err="1" smtClean="0"/>
              <a:t>ve</a:t>
            </a:r>
            <a:r>
              <a:rPr lang="en-US" dirty="0" smtClean="0"/>
              <a:t> j </a:t>
            </a:r>
            <a:r>
              <a:rPr lang="en-US" dirty="0" err="1" smtClean="0"/>
              <a:t>j</a:t>
            </a:r>
            <a:r>
              <a:rPr lang="en-US" dirty="0" smtClean="0"/>
              <a:t> )</a:t>
            </a:r>
          </a:p>
          <a:p>
            <a:pPr lvl="1"/>
            <a:r>
              <a:rPr lang="en-US" dirty="0" err="1" smtClean="0"/>
              <a:t>gg</a:t>
            </a:r>
            <a:r>
              <a:rPr lang="en-US" dirty="0" smtClean="0"/>
              <a:t> -&gt; </a:t>
            </a:r>
            <a:r>
              <a:rPr lang="en-US" dirty="0" err="1" smtClean="0"/>
              <a:t>tt~h</a:t>
            </a:r>
            <a:r>
              <a:rPr lang="en-US" dirty="0" smtClean="0"/>
              <a:t> </a:t>
            </a:r>
          </a:p>
          <a:p>
            <a:r>
              <a:rPr lang="en-US" dirty="0" smtClean="0"/>
              <a:t>Determine “order” for each diagram</a:t>
            </a:r>
          </a:p>
        </p:txBody>
      </p:sp>
      <p:sp>
        <p:nvSpPr>
          <p:cNvPr id="4813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152400"/>
            <a:ext cx="7772400" cy="1143000"/>
          </a:xfrm>
        </p:spPr>
        <p:txBody>
          <a:bodyPr/>
          <a:lstStyle/>
          <a:p>
            <a:r>
              <a:rPr lang="en-US" smtClean="0"/>
              <a:t>Feynman Rules!</a:t>
            </a: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1447800" y="3197225"/>
            <a:ext cx="968375" cy="536575"/>
            <a:chOff x="2064" y="912"/>
            <a:chExt cx="610" cy="338"/>
          </a:xfrm>
        </p:grpSpPr>
        <p:sp>
          <p:nvSpPr>
            <p:cNvPr id="48133" name="Freeform 38"/>
            <p:cNvSpPr>
              <a:spLocks/>
            </p:cNvSpPr>
            <p:nvPr/>
          </p:nvSpPr>
          <p:spPr bwMode="auto">
            <a:xfrm>
              <a:off x="2304" y="1020"/>
              <a:ext cx="370" cy="76"/>
            </a:xfrm>
            <a:custGeom>
              <a:avLst/>
              <a:gdLst>
                <a:gd name="T0" fmla="*/ 0 w 370"/>
                <a:gd name="T1" fmla="*/ 62 h 76"/>
                <a:gd name="T2" fmla="*/ 66 w 370"/>
                <a:gd name="T3" fmla="*/ 54 h 76"/>
                <a:gd name="T4" fmla="*/ 90 w 370"/>
                <a:gd name="T5" fmla="*/ 24 h 76"/>
                <a:gd name="T6" fmla="*/ 88 w 370"/>
                <a:gd name="T7" fmla="*/ 8 h 76"/>
                <a:gd name="T8" fmla="*/ 70 w 370"/>
                <a:gd name="T9" fmla="*/ 0 h 76"/>
                <a:gd name="T10" fmla="*/ 38 w 370"/>
                <a:gd name="T11" fmla="*/ 24 h 76"/>
                <a:gd name="T12" fmla="*/ 58 w 370"/>
                <a:gd name="T13" fmla="*/ 50 h 76"/>
                <a:gd name="T14" fmla="*/ 94 w 370"/>
                <a:gd name="T15" fmla="*/ 60 h 76"/>
                <a:gd name="T16" fmla="*/ 110 w 370"/>
                <a:gd name="T17" fmla="*/ 62 h 76"/>
                <a:gd name="T18" fmla="*/ 138 w 370"/>
                <a:gd name="T19" fmla="*/ 64 h 76"/>
                <a:gd name="T20" fmla="*/ 156 w 370"/>
                <a:gd name="T21" fmla="*/ 52 h 76"/>
                <a:gd name="T22" fmla="*/ 164 w 370"/>
                <a:gd name="T23" fmla="*/ 34 h 76"/>
                <a:gd name="T24" fmla="*/ 150 w 370"/>
                <a:gd name="T25" fmla="*/ 12 h 76"/>
                <a:gd name="T26" fmla="*/ 138 w 370"/>
                <a:gd name="T27" fmla="*/ 8 h 76"/>
                <a:gd name="T28" fmla="*/ 128 w 370"/>
                <a:gd name="T29" fmla="*/ 46 h 76"/>
                <a:gd name="T30" fmla="*/ 160 w 370"/>
                <a:gd name="T31" fmla="*/ 64 h 76"/>
                <a:gd name="T32" fmla="*/ 178 w 370"/>
                <a:gd name="T33" fmla="*/ 70 h 76"/>
                <a:gd name="T34" fmla="*/ 210 w 370"/>
                <a:gd name="T35" fmla="*/ 66 h 76"/>
                <a:gd name="T36" fmla="*/ 234 w 370"/>
                <a:gd name="T37" fmla="*/ 50 h 76"/>
                <a:gd name="T38" fmla="*/ 244 w 370"/>
                <a:gd name="T39" fmla="*/ 32 h 76"/>
                <a:gd name="T40" fmla="*/ 224 w 370"/>
                <a:gd name="T41" fmla="*/ 8 h 76"/>
                <a:gd name="T42" fmla="*/ 200 w 370"/>
                <a:gd name="T43" fmla="*/ 20 h 76"/>
                <a:gd name="T44" fmla="*/ 252 w 370"/>
                <a:gd name="T45" fmla="*/ 76 h 76"/>
                <a:gd name="T46" fmla="*/ 332 w 370"/>
                <a:gd name="T47" fmla="*/ 42 h 76"/>
                <a:gd name="T48" fmla="*/ 312 w 370"/>
                <a:gd name="T49" fmla="*/ 8 h 76"/>
                <a:gd name="T50" fmla="*/ 280 w 370"/>
                <a:gd name="T51" fmla="*/ 20 h 76"/>
                <a:gd name="T52" fmla="*/ 306 w 370"/>
                <a:gd name="T53" fmla="*/ 68 h 76"/>
                <a:gd name="T54" fmla="*/ 336 w 370"/>
                <a:gd name="T55" fmla="*/ 64 h 76"/>
                <a:gd name="T56" fmla="*/ 370 w 370"/>
                <a:gd name="T57" fmla="*/ 44 h 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70"/>
                <a:gd name="T88" fmla="*/ 0 h 76"/>
                <a:gd name="T89" fmla="*/ 370 w 370"/>
                <a:gd name="T90" fmla="*/ 76 h 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70" h="76">
                  <a:moveTo>
                    <a:pt x="0" y="62"/>
                  </a:moveTo>
                  <a:cubicBezTo>
                    <a:pt x="18" y="63"/>
                    <a:pt x="49" y="60"/>
                    <a:pt x="66" y="54"/>
                  </a:cubicBezTo>
                  <a:cubicBezTo>
                    <a:pt x="77" y="46"/>
                    <a:pt x="86" y="37"/>
                    <a:pt x="90" y="24"/>
                  </a:cubicBezTo>
                  <a:cubicBezTo>
                    <a:pt x="89" y="19"/>
                    <a:pt x="90" y="13"/>
                    <a:pt x="88" y="8"/>
                  </a:cubicBezTo>
                  <a:cubicBezTo>
                    <a:pt x="86" y="2"/>
                    <a:pt x="70" y="0"/>
                    <a:pt x="70" y="0"/>
                  </a:cubicBezTo>
                  <a:cubicBezTo>
                    <a:pt x="48" y="2"/>
                    <a:pt x="42" y="11"/>
                    <a:pt x="38" y="24"/>
                  </a:cubicBezTo>
                  <a:cubicBezTo>
                    <a:pt x="40" y="46"/>
                    <a:pt x="41" y="38"/>
                    <a:pt x="58" y="50"/>
                  </a:cubicBezTo>
                  <a:cubicBezTo>
                    <a:pt x="63" y="58"/>
                    <a:pt x="85" y="54"/>
                    <a:pt x="94" y="60"/>
                  </a:cubicBezTo>
                  <a:cubicBezTo>
                    <a:pt x="96" y="61"/>
                    <a:pt x="110" y="62"/>
                    <a:pt x="110" y="62"/>
                  </a:cubicBezTo>
                  <a:cubicBezTo>
                    <a:pt x="154" y="60"/>
                    <a:pt x="113" y="72"/>
                    <a:pt x="138" y="64"/>
                  </a:cubicBezTo>
                  <a:cubicBezTo>
                    <a:pt x="145" y="62"/>
                    <a:pt x="156" y="52"/>
                    <a:pt x="156" y="52"/>
                  </a:cubicBezTo>
                  <a:cubicBezTo>
                    <a:pt x="158" y="45"/>
                    <a:pt x="162" y="41"/>
                    <a:pt x="164" y="34"/>
                  </a:cubicBezTo>
                  <a:cubicBezTo>
                    <a:pt x="162" y="23"/>
                    <a:pt x="160" y="17"/>
                    <a:pt x="150" y="12"/>
                  </a:cubicBezTo>
                  <a:cubicBezTo>
                    <a:pt x="146" y="10"/>
                    <a:pt x="138" y="8"/>
                    <a:pt x="138" y="8"/>
                  </a:cubicBezTo>
                  <a:cubicBezTo>
                    <a:pt x="118" y="11"/>
                    <a:pt x="117" y="27"/>
                    <a:pt x="128" y="46"/>
                  </a:cubicBezTo>
                  <a:cubicBezTo>
                    <a:pt x="134" y="56"/>
                    <a:pt x="150" y="60"/>
                    <a:pt x="160" y="64"/>
                  </a:cubicBezTo>
                  <a:cubicBezTo>
                    <a:pt x="166" y="67"/>
                    <a:pt x="178" y="70"/>
                    <a:pt x="178" y="70"/>
                  </a:cubicBezTo>
                  <a:cubicBezTo>
                    <a:pt x="179" y="70"/>
                    <a:pt x="202" y="70"/>
                    <a:pt x="210" y="66"/>
                  </a:cubicBezTo>
                  <a:cubicBezTo>
                    <a:pt x="218" y="61"/>
                    <a:pt x="234" y="50"/>
                    <a:pt x="234" y="50"/>
                  </a:cubicBezTo>
                  <a:cubicBezTo>
                    <a:pt x="243" y="36"/>
                    <a:pt x="240" y="43"/>
                    <a:pt x="244" y="32"/>
                  </a:cubicBezTo>
                  <a:cubicBezTo>
                    <a:pt x="240" y="19"/>
                    <a:pt x="238" y="13"/>
                    <a:pt x="224" y="8"/>
                  </a:cubicBezTo>
                  <a:cubicBezTo>
                    <a:pt x="211" y="10"/>
                    <a:pt x="209" y="11"/>
                    <a:pt x="200" y="20"/>
                  </a:cubicBezTo>
                  <a:cubicBezTo>
                    <a:pt x="191" y="47"/>
                    <a:pt x="230" y="73"/>
                    <a:pt x="252" y="76"/>
                  </a:cubicBezTo>
                  <a:cubicBezTo>
                    <a:pt x="281" y="74"/>
                    <a:pt x="317" y="72"/>
                    <a:pt x="332" y="42"/>
                  </a:cubicBezTo>
                  <a:cubicBezTo>
                    <a:pt x="336" y="24"/>
                    <a:pt x="330" y="14"/>
                    <a:pt x="312" y="8"/>
                  </a:cubicBezTo>
                  <a:cubicBezTo>
                    <a:pt x="296" y="9"/>
                    <a:pt x="285" y="5"/>
                    <a:pt x="280" y="20"/>
                  </a:cubicBezTo>
                  <a:cubicBezTo>
                    <a:pt x="282" y="38"/>
                    <a:pt x="283" y="62"/>
                    <a:pt x="306" y="68"/>
                  </a:cubicBezTo>
                  <a:cubicBezTo>
                    <a:pt x="317" y="71"/>
                    <a:pt x="325" y="61"/>
                    <a:pt x="336" y="64"/>
                  </a:cubicBezTo>
                  <a:cubicBezTo>
                    <a:pt x="347" y="60"/>
                    <a:pt x="365" y="50"/>
                    <a:pt x="370" y="4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48134" name="Group 39"/>
            <p:cNvGrpSpPr>
              <a:grpSpLocks/>
            </p:cNvGrpSpPr>
            <p:nvPr/>
          </p:nvGrpSpPr>
          <p:grpSpPr bwMode="auto">
            <a:xfrm>
              <a:off x="2068" y="912"/>
              <a:ext cx="255" cy="170"/>
              <a:chOff x="1463" y="1685"/>
              <a:chExt cx="576" cy="384"/>
            </a:xfrm>
          </p:grpSpPr>
          <p:sp>
            <p:nvSpPr>
              <p:cNvPr id="48135" name="Line 40"/>
              <p:cNvSpPr>
                <a:spLocks noChangeShapeType="1"/>
              </p:cNvSpPr>
              <p:nvPr/>
            </p:nvSpPr>
            <p:spPr bwMode="auto">
              <a:xfrm>
                <a:off x="1488" y="1696"/>
                <a:ext cx="336" cy="2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36" name="Line 41"/>
              <p:cNvSpPr>
                <a:spLocks noChangeShapeType="1"/>
              </p:cNvSpPr>
              <p:nvPr/>
            </p:nvSpPr>
            <p:spPr bwMode="auto">
              <a:xfrm>
                <a:off x="1463" y="1685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8137" name="Group 42"/>
            <p:cNvGrpSpPr>
              <a:grpSpLocks/>
            </p:cNvGrpSpPr>
            <p:nvPr/>
          </p:nvGrpSpPr>
          <p:grpSpPr bwMode="auto">
            <a:xfrm flipH="1">
              <a:off x="2064" y="1080"/>
              <a:ext cx="254" cy="170"/>
              <a:chOff x="1463" y="1685"/>
              <a:chExt cx="576" cy="384"/>
            </a:xfrm>
          </p:grpSpPr>
          <p:sp>
            <p:nvSpPr>
              <p:cNvPr id="48138" name="Line 43"/>
              <p:cNvSpPr>
                <a:spLocks noChangeShapeType="1"/>
              </p:cNvSpPr>
              <p:nvPr/>
            </p:nvSpPr>
            <p:spPr bwMode="auto">
              <a:xfrm>
                <a:off x="1488" y="1696"/>
                <a:ext cx="336" cy="2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39" name="Line 44"/>
              <p:cNvSpPr>
                <a:spLocks noChangeShapeType="1"/>
              </p:cNvSpPr>
              <p:nvPr/>
            </p:nvSpPr>
            <p:spPr bwMode="auto">
              <a:xfrm>
                <a:off x="1463" y="1685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5" name="Group 45"/>
          <p:cNvGrpSpPr>
            <a:grpSpLocks/>
          </p:cNvGrpSpPr>
          <p:nvPr/>
        </p:nvGrpSpPr>
        <p:grpSpPr bwMode="auto">
          <a:xfrm rot="10800000">
            <a:off x="2276475" y="3121025"/>
            <a:ext cx="968375" cy="536575"/>
            <a:chOff x="2064" y="912"/>
            <a:chExt cx="610" cy="338"/>
          </a:xfrm>
        </p:grpSpPr>
        <p:sp>
          <p:nvSpPr>
            <p:cNvPr id="48141" name="Freeform 46"/>
            <p:cNvSpPr>
              <a:spLocks/>
            </p:cNvSpPr>
            <p:nvPr/>
          </p:nvSpPr>
          <p:spPr bwMode="auto">
            <a:xfrm>
              <a:off x="2304" y="1020"/>
              <a:ext cx="370" cy="76"/>
            </a:xfrm>
            <a:custGeom>
              <a:avLst/>
              <a:gdLst>
                <a:gd name="T0" fmla="*/ 0 w 370"/>
                <a:gd name="T1" fmla="*/ 62 h 76"/>
                <a:gd name="T2" fmla="*/ 66 w 370"/>
                <a:gd name="T3" fmla="*/ 54 h 76"/>
                <a:gd name="T4" fmla="*/ 90 w 370"/>
                <a:gd name="T5" fmla="*/ 24 h 76"/>
                <a:gd name="T6" fmla="*/ 88 w 370"/>
                <a:gd name="T7" fmla="*/ 8 h 76"/>
                <a:gd name="T8" fmla="*/ 70 w 370"/>
                <a:gd name="T9" fmla="*/ 0 h 76"/>
                <a:gd name="T10" fmla="*/ 38 w 370"/>
                <a:gd name="T11" fmla="*/ 24 h 76"/>
                <a:gd name="T12" fmla="*/ 58 w 370"/>
                <a:gd name="T13" fmla="*/ 50 h 76"/>
                <a:gd name="T14" fmla="*/ 94 w 370"/>
                <a:gd name="T15" fmla="*/ 60 h 76"/>
                <a:gd name="T16" fmla="*/ 110 w 370"/>
                <a:gd name="T17" fmla="*/ 62 h 76"/>
                <a:gd name="T18" fmla="*/ 138 w 370"/>
                <a:gd name="T19" fmla="*/ 64 h 76"/>
                <a:gd name="T20" fmla="*/ 156 w 370"/>
                <a:gd name="T21" fmla="*/ 52 h 76"/>
                <a:gd name="T22" fmla="*/ 164 w 370"/>
                <a:gd name="T23" fmla="*/ 34 h 76"/>
                <a:gd name="T24" fmla="*/ 150 w 370"/>
                <a:gd name="T25" fmla="*/ 12 h 76"/>
                <a:gd name="T26" fmla="*/ 138 w 370"/>
                <a:gd name="T27" fmla="*/ 8 h 76"/>
                <a:gd name="T28" fmla="*/ 128 w 370"/>
                <a:gd name="T29" fmla="*/ 46 h 76"/>
                <a:gd name="T30" fmla="*/ 160 w 370"/>
                <a:gd name="T31" fmla="*/ 64 h 76"/>
                <a:gd name="T32" fmla="*/ 178 w 370"/>
                <a:gd name="T33" fmla="*/ 70 h 76"/>
                <a:gd name="T34" fmla="*/ 210 w 370"/>
                <a:gd name="T35" fmla="*/ 66 h 76"/>
                <a:gd name="T36" fmla="*/ 234 w 370"/>
                <a:gd name="T37" fmla="*/ 50 h 76"/>
                <a:gd name="T38" fmla="*/ 244 w 370"/>
                <a:gd name="T39" fmla="*/ 32 h 76"/>
                <a:gd name="T40" fmla="*/ 224 w 370"/>
                <a:gd name="T41" fmla="*/ 8 h 76"/>
                <a:gd name="T42" fmla="*/ 200 w 370"/>
                <a:gd name="T43" fmla="*/ 20 h 76"/>
                <a:gd name="T44" fmla="*/ 252 w 370"/>
                <a:gd name="T45" fmla="*/ 76 h 76"/>
                <a:gd name="T46" fmla="*/ 332 w 370"/>
                <a:gd name="T47" fmla="*/ 42 h 76"/>
                <a:gd name="T48" fmla="*/ 312 w 370"/>
                <a:gd name="T49" fmla="*/ 8 h 76"/>
                <a:gd name="T50" fmla="*/ 280 w 370"/>
                <a:gd name="T51" fmla="*/ 20 h 76"/>
                <a:gd name="T52" fmla="*/ 306 w 370"/>
                <a:gd name="T53" fmla="*/ 68 h 76"/>
                <a:gd name="T54" fmla="*/ 336 w 370"/>
                <a:gd name="T55" fmla="*/ 64 h 76"/>
                <a:gd name="T56" fmla="*/ 370 w 370"/>
                <a:gd name="T57" fmla="*/ 44 h 7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70"/>
                <a:gd name="T88" fmla="*/ 0 h 76"/>
                <a:gd name="T89" fmla="*/ 370 w 370"/>
                <a:gd name="T90" fmla="*/ 76 h 7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70" h="76">
                  <a:moveTo>
                    <a:pt x="0" y="62"/>
                  </a:moveTo>
                  <a:cubicBezTo>
                    <a:pt x="18" y="63"/>
                    <a:pt x="49" y="60"/>
                    <a:pt x="66" y="54"/>
                  </a:cubicBezTo>
                  <a:cubicBezTo>
                    <a:pt x="77" y="46"/>
                    <a:pt x="86" y="37"/>
                    <a:pt x="90" y="24"/>
                  </a:cubicBezTo>
                  <a:cubicBezTo>
                    <a:pt x="89" y="19"/>
                    <a:pt x="90" y="13"/>
                    <a:pt x="88" y="8"/>
                  </a:cubicBezTo>
                  <a:cubicBezTo>
                    <a:pt x="86" y="2"/>
                    <a:pt x="70" y="0"/>
                    <a:pt x="70" y="0"/>
                  </a:cubicBezTo>
                  <a:cubicBezTo>
                    <a:pt x="48" y="2"/>
                    <a:pt x="42" y="11"/>
                    <a:pt x="38" y="24"/>
                  </a:cubicBezTo>
                  <a:cubicBezTo>
                    <a:pt x="40" y="46"/>
                    <a:pt x="41" y="38"/>
                    <a:pt x="58" y="50"/>
                  </a:cubicBezTo>
                  <a:cubicBezTo>
                    <a:pt x="63" y="58"/>
                    <a:pt x="85" y="54"/>
                    <a:pt x="94" y="60"/>
                  </a:cubicBezTo>
                  <a:cubicBezTo>
                    <a:pt x="96" y="61"/>
                    <a:pt x="110" y="62"/>
                    <a:pt x="110" y="62"/>
                  </a:cubicBezTo>
                  <a:cubicBezTo>
                    <a:pt x="154" y="60"/>
                    <a:pt x="113" y="72"/>
                    <a:pt x="138" y="64"/>
                  </a:cubicBezTo>
                  <a:cubicBezTo>
                    <a:pt x="145" y="62"/>
                    <a:pt x="156" y="52"/>
                    <a:pt x="156" y="52"/>
                  </a:cubicBezTo>
                  <a:cubicBezTo>
                    <a:pt x="158" y="45"/>
                    <a:pt x="162" y="41"/>
                    <a:pt x="164" y="34"/>
                  </a:cubicBezTo>
                  <a:cubicBezTo>
                    <a:pt x="162" y="23"/>
                    <a:pt x="160" y="17"/>
                    <a:pt x="150" y="12"/>
                  </a:cubicBezTo>
                  <a:cubicBezTo>
                    <a:pt x="146" y="10"/>
                    <a:pt x="138" y="8"/>
                    <a:pt x="138" y="8"/>
                  </a:cubicBezTo>
                  <a:cubicBezTo>
                    <a:pt x="118" y="11"/>
                    <a:pt x="117" y="27"/>
                    <a:pt x="128" y="46"/>
                  </a:cubicBezTo>
                  <a:cubicBezTo>
                    <a:pt x="134" y="56"/>
                    <a:pt x="150" y="60"/>
                    <a:pt x="160" y="64"/>
                  </a:cubicBezTo>
                  <a:cubicBezTo>
                    <a:pt x="166" y="67"/>
                    <a:pt x="178" y="70"/>
                    <a:pt x="178" y="70"/>
                  </a:cubicBezTo>
                  <a:cubicBezTo>
                    <a:pt x="179" y="70"/>
                    <a:pt x="202" y="70"/>
                    <a:pt x="210" y="66"/>
                  </a:cubicBezTo>
                  <a:cubicBezTo>
                    <a:pt x="218" y="61"/>
                    <a:pt x="234" y="50"/>
                    <a:pt x="234" y="50"/>
                  </a:cubicBezTo>
                  <a:cubicBezTo>
                    <a:pt x="243" y="36"/>
                    <a:pt x="240" y="43"/>
                    <a:pt x="244" y="32"/>
                  </a:cubicBezTo>
                  <a:cubicBezTo>
                    <a:pt x="240" y="19"/>
                    <a:pt x="238" y="13"/>
                    <a:pt x="224" y="8"/>
                  </a:cubicBezTo>
                  <a:cubicBezTo>
                    <a:pt x="211" y="10"/>
                    <a:pt x="209" y="11"/>
                    <a:pt x="200" y="20"/>
                  </a:cubicBezTo>
                  <a:cubicBezTo>
                    <a:pt x="191" y="47"/>
                    <a:pt x="230" y="73"/>
                    <a:pt x="252" y="76"/>
                  </a:cubicBezTo>
                  <a:cubicBezTo>
                    <a:pt x="281" y="74"/>
                    <a:pt x="317" y="72"/>
                    <a:pt x="332" y="42"/>
                  </a:cubicBezTo>
                  <a:cubicBezTo>
                    <a:pt x="336" y="24"/>
                    <a:pt x="330" y="14"/>
                    <a:pt x="312" y="8"/>
                  </a:cubicBezTo>
                  <a:cubicBezTo>
                    <a:pt x="296" y="9"/>
                    <a:pt x="285" y="5"/>
                    <a:pt x="280" y="20"/>
                  </a:cubicBezTo>
                  <a:cubicBezTo>
                    <a:pt x="282" y="38"/>
                    <a:pt x="283" y="62"/>
                    <a:pt x="306" y="68"/>
                  </a:cubicBezTo>
                  <a:cubicBezTo>
                    <a:pt x="317" y="71"/>
                    <a:pt x="325" y="61"/>
                    <a:pt x="336" y="64"/>
                  </a:cubicBezTo>
                  <a:cubicBezTo>
                    <a:pt x="347" y="60"/>
                    <a:pt x="365" y="50"/>
                    <a:pt x="370" y="44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xmlns:mc="http://schemas.openxmlformats.org/markup-compatibility/2006" val="FFFFFF" mc:Ignorable=""/>
                  </a:solidFill>
                </a14:hiddenFill>
              </a:ext>
            </a:extLst>
          </p:spPr>
          <p:txBody>
            <a:bodyPr/>
            <a:lstStyle/>
            <a:p>
              <a:endParaRPr lang="en-US" sz="2400">
                <a:latin typeface="Times New Roman" pitchFamily="18" charset="0"/>
              </a:endParaRPr>
            </a:p>
          </p:txBody>
        </p:sp>
        <p:grpSp>
          <p:nvGrpSpPr>
            <p:cNvPr id="48142" name="Group 47"/>
            <p:cNvGrpSpPr>
              <a:grpSpLocks/>
            </p:cNvGrpSpPr>
            <p:nvPr/>
          </p:nvGrpSpPr>
          <p:grpSpPr bwMode="auto">
            <a:xfrm>
              <a:off x="2068" y="912"/>
              <a:ext cx="255" cy="170"/>
              <a:chOff x="1463" y="1685"/>
              <a:chExt cx="576" cy="384"/>
            </a:xfrm>
          </p:grpSpPr>
          <p:sp>
            <p:nvSpPr>
              <p:cNvPr id="48143" name="Line 48"/>
              <p:cNvSpPr>
                <a:spLocks noChangeShapeType="1"/>
              </p:cNvSpPr>
              <p:nvPr/>
            </p:nvSpPr>
            <p:spPr bwMode="auto">
              <a:xfrm>
                <a:off x="1488" y="1696"/>
                <a:ext cx="336" cy="2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44" name="Line 49"/>
              <p:cNvSpPr>
                <a:spLocks noChangeShapeType="1"/>
              </p:cNvSpPr>
              <p:nvPr/>
            </p:nvSpPr>
            <p:spPr bwMode="auto">
              <a:xfrm>
                <a:off x="1463" y="1685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8145" name="Group 50"/>
            <p:cNvGrpSpPr>
              <a:grpSpLocks/>
            </p:cNvGrpSpPr>
            <p:nvPr/>
          </p:nvGrpSpPr>
          <p:grpSpPr bwMode="auto">
            <a:xfrm flipH="1">
              <a:off x="2064" y="1080"/>
              <a:ext cx="254" cy="170"/>
              <a:chOff x="1463" y="1685"/>
              <a:chExt cx="576" cy="384"/>
            </a:xfrm>
          </p:grpSpPr>
          <p:sp>
            <p:nvSpPr>
              <p:cNvPr id="48146" name="Line 51"/>
              <p:cNvSpPr>
                <a:spLocks noChangeShapeType="1"/>
              </p:cNvSpPr>
              <p:nvPr/>
            </p:nvSpPr>
            <p:spPr bwMode="auto">
              <a:xfrm>
                <a:off x="1488" y="1696"/>
                <a:ext cx="336" cy="22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147" name="Line 52"/>
              <p:cNvSpPr>
                <a:spLocks noChangeShapeType="1"/>
              </p:cNvSpPr>
              <p:nvPr/>
            </p:nvSpPr>
            <p:spPr bwMode="auto">
              <a:xfrm>
                <a:off x="1463" y="1685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155701" name="Text Box 53"/>
          <p:cNvSpPr txBox="1">
            <a:spLocks noChangeArrowheads="1"/>
          </p:cNvSpPr>
          <p:nvPr/>
        </p:nvSpPr>
        <p:spPr bwMode="auto">
          <a:xfrm>
            <a:off x="1524000" y="3962400"/>
            <a:ext cx="2743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>
                <a:latin typeface="Times New Roman" pitchFamily="18" charset="0"/>
              </a:rPr>
              <a:t>Order is QCD</a:t>
            </a:r>
            <a:r>
              <a:rPr lang="en-US" sz="2400" baseline="30000">
                <a:latin typeface="Times New Roman" pitchFamily="18" charset="0"/>
              </a:rPr>
              <a:t>2</a:t>
            </a:r>
            <a:endParaRPr lang="en-US" sz="2400">
              <a:latin typeface="Times New Roman" pitchFamily="18" charset="0"/>
            </a:endParaRPr>
          </a:p>
        </p:txBody>
      </p:sp>
      <p:sp>
        <p:nvSpPr>
          <p:cNvPr id="155703" name="Oval 55"/>
          <p:cNvSpPr>
            <a:spLocks noChangeArrowheads="1"/>
          </p:cNvSpPr>
          <p:nvPr/>
        </p:nvSpPr>
        <p:spPr bwMode="auto">
          <a:xfrm>
            <a:off x="1812925" y="3413125"/>
            <a:ext cx="76200" cy="762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00" mc:Ignorable=""/>
          </a:solidFill>
          <a:ln w="9525">
            <a:solidFill>
              <a:srgbClr xmlns:mc="http://schemas.openxmlformats.org/markup-compatibility/2006" xmlns:a14="http://schemas.microsoft.com/office/drawing/2010/main" val="FFFF00" mc:Ignorable="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155704" name="Oval 56"/>
          <p:cNvSpPr>
            <a:spLocks noChangeArrowheads="1"/>
          </p:cNvSpPr>
          <p:nvPr/>
        </p:nvSpPr>
        <p:spPr bwMode="auto">
          <a:xfrm>
            <a:off x="2787650" y="3365500"/>
            <a:ext cx="76200" cy="76200"/>
          </a:xfrm>
          <a:prstGeom prst="ellipse">
            <a:avLst/>
          </a:prstGeom>
          <a:solidFill>
            <a:srgbClr xmlns:mc="http://schemas.openxmlformats.org/markup-compatibility/2006" xmlns:a14="http://schemas.microsoft.com/office/drawing/2010/main" val="FFFF00" mc:Ignorable=""/>
          </a:solidFill>
          <a:ln w="9525">
            <a:solidFill>
              <a:srgbClr xmlns:mc="http://schemas.openxmlformats.org/markup-compatibility/2006" xmlns:a14="http://schemas.microsoft.com/office/drawing/2010/main" val="FFFF00" mc:Ignorable="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400">
              <a:latin typeface="Times New Roman" pitchFamily="18" charset="0"/>
            </a:endParaRPr>
          </a:p>
        </p:txBody>
      </p:sp>
      <p:cxnSp>
        <p:nvCxnSpPr>
          <p:cNvPr id="155705" name="AutoShape 57"/>
          <p:cNvCxnSpPr>
            <a:cxnSpLocks noChangeShapeType="1"/>
            <a:stCxn id="155701" idx="0"/>
            <a:endCxn id="155703" idx="4"/>
          </p:cNvCxnSpPr>
          <p:nvPr/>
        </p:nvCxnSpPr>
        <p:spPr bwMode="auto">
          <a:xfrm rot="5400000" flipH="1">
            <a:off x="2136775" y="3203575"/>
            <a:ext cx="473075" cy="1044575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5706" name="AutoShape 58"/>
          <p:cNvCxnSpPr>
            <a:cxnSpLocks noChangeShapeType="1"/>
            <a:stCxn id="155701" idx="0"/>
          </p:cNvCxnSpPr>
          <p:nvPr/>
        </p:nvCxnSpPr>
        <p:spPr bwMode="auto">
          <a:xfrm rot="5400000" flipH="1">
            <a:off x="2586832" y="3653631"/>
            <a:ext cx="533400" cy="84137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153" name="AutoShape 60">
            <a:hlinkClick r:id="rId3" action="ppaction://program" highlightClick="1"/>
          </p:cNvPr>
          <p:cNvSpPr>
            <a:spLocks noChangeArrowheads="1"/>
          </p:cNvSpPr>
          <p:nvPr/>
        </p:nvSpPr>
        <p:spPr bwMode="auto">
          <a:xfrm>
            <a:off x="8229600" y="5562600"/>
            <a:ext cx="685800" cy="457200"/>
          </a:xfrm>
          <a:prstGeom prst="actionButtonMovi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400">
              <a:latin typeface="Times New Roman" pitchFamily="18" charset="0"/>
            </a:endParaRPr>
          </a:p>
        </p:txBody>
      </p:sp>
      <p:sp>
        <p:nvSpPr>
          <p:cNvPr id="48154" name="Text Box 62"/>
          <p:cNvSpPr txBox="1">
            <a:spLocks noChangeArrowheads="1"/>
          </p:cNvSpPr>
          <p:nvPr/>
        </p:nvSpPr>
        <p:spPr bwMode="auto">
          <a:xfrm>
            <a:off x="8686800" y="6553200"/>
            <a:ext cx="457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>
                <a:latin typeface="Times New Roman" pitchFamily="18" charset="0"/>
              </a:rPr>
              <a:t>22</a:t>
            </a:r>
          </a:p>
        </p:txBody>
      </p:sp>
      <p:pic>
        <p:nvPicPr>
          <p:cNvPr id="48155" name="Picture 25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590800"/>
            <a:ext cx="3190875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45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5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5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5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55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55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55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55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556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55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651" grpId="0" build="p"/>
      <p:bldP spid="155701" grpId="0"/>
      <p:bldP spid="155703" grpId="0" animBg="1"/>
      <p:bldP spid="15570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5" name="Picture 5" descr="MG_We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7772400" cy="581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102409" name="ProcGentt.wmv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" y="449580"/>
            <a:ext cx="6614160" cy="5654040"/>
          </a:xfrm>
          <a:ln/>
        </p:spPr>
      </p:pic>
      <p:sp>
        <p:nvSpPr>
          <p:cNvPr id="4" name="TextBox 3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50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24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09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2409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Register</a:t>
            </a:r>
          </a:p>
        </p:txBody>
      </p:sp>
      <p:pic>
        <p:nvPicPr>
          <p:cNvPr id="106500" name="Register.wmv" hidden="1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5400" y="685800"/>
            <a:ext cx="6629400" cy="5667375"/>
          </a:xfrm>
        </p:spPr>
      </p:pic>
      <p:pic>
        <p:nvPicPr>
          <p:cNvPr id="1065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14400"/>
            <a:ext cx="7308601" cy="5532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60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2362200" y="2743200"/>
            <a:ext cx="4724400" cy="4616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http://madgraph.hep.uiuc.edu/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65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65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50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6500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6" name="Picture 8" descr="File:Claude Monet Houses of Parliamen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724400"/>
            <a:ext cx="1908302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117762" name="Picture 2" descr="http://holyhell.files.wordpress.com/2008/11/michelangelo-creation-ada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350" y="4495800"/>
            <a:ext cx="3371850" cy="194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29699" name="Title 1"/>
          <p:cNvSpPr>
            <a:spLocks noGrp="1"/>
          </p:cNvSpPr>
          <p:nvPr>
            <p:ph type="title" idx="4294967295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r>
              <a:rPr lang="en-US" smtClean="0"/>
              <a:t>Goals</a:t>
            </a:r>
          </a:p>
        </p:txBody>
      </p:sp>
      <p:pic>
        <p:nvPicPr>
          <p:cNvPr id="5" name="Picture 9" descr="300px-La_Bateau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075817"/>
            <a:ext cx="1638300" cy="220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99330" name="Picture 2" descr="http://ohlivin.files.wordpress.com/2009/12/mona-lisa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4400" y="914400"/>
            <a:ext cx="2032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99332" name="Picture 4" descr="http://www.studio-international.co.uk/studio-images/picasso_and_american_art/picasso_woman_b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147" y="3962400"/>
            <a:ext cx="1624853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99334" name="Picture 6" descr="File:Escher's Relativity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2057146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99338" name="Picture 10" descr="File:Van Gogh - Country road in Provence by night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782038"/>
            <a:ext cx="1828800" cy="2345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29702" name="Picture 6" descr="seurat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0" y="2590800"/>
            <a:ext cx="2336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8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accel="24000" decel="2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4000" fill="hold"/>
                                        <p:tgtEl>
                                          <p:spTgt spid="29702"/>
                                        </p:tgtEl>
                                      </p:cBhvr>
                                      <p:by x="4000000" y="40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accel="15500" decel="15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4000" fill="hold"/>
                                        <p:tgtEl>
                                          <p:spTgt spid="29702"/>
                                        </p:tgtEl>
                                      </p:cBhvr>
                                      <p:by x="2500" y="25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RoadMap</a:t>
            </a:r>
          </a:p>
        </p:txBody>
      </p:sp>
      <p:sp>
        <p:nvSpPr>
          <p:cNvPr id="931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xmlns:mc="http://schemas.openxmlformats.org/markup-compatibility/2006" xmlns:a14="http://schemas.microsoft.com/office/drawing/2010/main" val="00B050" mc:Ignorable=""/>
                </a:solidFill>
              </a:rPr>
              <a:t>Motivation, Introduction</a:t>
            </a:r>
          </a:p>
          <a:p>
            <a:endParaRPr lang="en-US" dirty="0" smtClean="0"/>
          </a:p>
          <a:p>
            <a:r>
              <a:rPr lang="en-US" dirty="0" err="1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Hadronic</a:t>
            </a:r>
            <a:r>
              <a:rPr lang="en-US" dirty="0" smtClean="0">
                <a:solidFill>
                  <a:srgbClr xmlns:mc="http://schemas.openxmlformats.org/markup-compatibility/2006" xmlns:a14="http://schemas.microsoft.com/office/drawing/2010/main" val="FF0000" mc:Ignorable=""/>
                </a:solidFill>
              </a:rPr>
              <a:t> Event Generation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xmlns:mc="http://schemas.openxmlformats.org/markup-compatibility/2006" xmlns:a14="http://schemas.microsoft.com/office/drawing/2010/main" val="3366FF" mc:Ignorable=""/>
                </a:solidFill>
              </a:rPr>
              <a:t>Analysis and Outlook</a:t>
            </a:r>
          </a:p>
        </p:txBody>
      </p:sp>
      <p:pic>
        <p:nvPicPr>
          <p:cNvPr id="93190" name="Picture 6" descr="TourdeFrance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9" b="8434"/>
          <a:stretch>
            <a:fillRect/>
          </a:stretch>
        </p:blipFill>
        <p:spPr bwMode="auto">
          <a:xfrm>
            <a:off x="4667250" y="1066800"/>
            <a:ext cx="4476750" cy="563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7" name="Freeform 6"/>
          <p:cNvSpPr/>
          <p:nvPr/>
        </p:nvSpPr>
        <p:spPr>
          <a:xfrm>
            <a:off x="7116627" y="2646068"/>
            <a:ext cx="557775" cy="1699591"/>
          </a:xfrm>
          <a:custGeom>
            <a:avLst/>
            <a:gdLst>
              <a:gd name="connsiteX0" fmla="*/ 130392 w 557775"/>
              <a:gd name="connsiteY0" fmla="*/ 0 h 1699591"/>
              <a:gd name="connsiteX1" fmla="*/ 170149 w 557775"/>
              <a:gd name="connsiteY1" fmla="*/ 79513 h 1699591"/>
              <a:gd name="connsiteX2" fmla="*/ 199966 w 557775"/>
              <a:gd name="connsiteY2" fmla="*/ 159026 h 1699591"/>
              <a:gd name="connsiteX3" fmla="*/ 229784 w 557775"/>
              <a:gd name="connsiteY3" fmla="*/ 168965 h 1699591"/>
              <a:gd name="connsiteX4" fmla="*/ 279479 w 557775"/>
              <a:gd name="connsiteY4" fmla="*/ 228600 h 1699591"/>
              <a:gd name="connsiteX5" fmla="*/ 309297 w 557775"/>
              <a:gd name="connsiteY5" fmla="*/ 248478 h 1699591"/>
              <a:gd name="connsiteX6" fmla="*/ 358992 w 557775"/>
              <a:gd name="connsiteY6" fmla="*/ 288235 h 1699591"/>
              <a:gd name="connsiteX7" fmla="*/ 408688 w 557775"/>
              <a:gd name="connsiteY7" fmla="*/ 327991 h 1699591"/>
              <a:gd name="connsiteX8" fmla="*/ 458384 w 557775"/>
              <a:gd name="connsiteY8" fmla="*/ 367748 h 1699591"/>
              <a:gd name="connsiteX9" fmla="*/ 488201 w 557775"/>
              <a:gd name="connsiteY9" fmla="*/ 387626 h 1699591"/>
              <a:gd name="connsiteX10" fmla="*/ 478262 w 557775"/>
              <a:gd name="connsiteY10" fmla="*/ 516835 h 1699591"/>
              <a:gd name="connsiteX11" fmla="*/ 468323 w 557775"/>
              <a:gd name="connsiteY11" fmla="*/ 546652 h 1699591"/>
              <a:gd name="connsiteX12" fmla="*/ 428566 w 557775"/>
              <a:gd name="connsiteY12" fmla="*/ 586409 h 1699591"/>
              <a:gd name="connsiteX13" fmla="*/ 398749 w 557775"/>
              <a:gd name="connsiteY13" fmla="*/ 596348 h 1699591"/>
              <a:gd name="connsiteX14" fmla="*/ 378870 w 557775"/>
              <a:gd name="connsiteY14" fmla="*/ 616226 h 1699591"/>
              <a:gd name="connsiteX15" fmla="*/ 349053 w 557775"/>
              <a:gd name="connsiteY15" fmla="*/ 626165 h 1699591"/>
              <a:gd name="connsiteX16" fmla="*/ 299357 w 557775"/>
              <a:gd name="connsiteY16" fmla="*/ 665922 h 1699591"/>
              <a:gd name="connsiteX17" fmla="*/ 259601 w 557775"/>
              <a:gd name="connsiteY17" fmla="*/ 725556 h 1699591"/>
              <a:gd name="connsiteX18" fmla="*/ 219844 w 557775"/>
              <a:gd name="connsiteY18" fmla="*/ 765313 h 1699591"/>
              <a:gd name="connsiteX19" fmla="*/ 180088 w 557775"/>
              <a:gd name="connsiteY19" fmla="*/ 815009 h 1699591"/>
              <a:gd name="connsiteX20" fmla="*/ 150270 w 557775"/>
              <a:gd name="connsiteY20" fmla="*/ 824948 h 1699591"/>
              <a:gd name="connsiteX21" fmla="*/ 70757 w 557775"/>
              <a:gd name="connsiteY21" fmla="*/ 884583 h 1699591"/>
              <a:gd name="connsiteX22" fmla="*/ 60818 w 557775"/>
              <a:gd name="connsiteY22" fmla="*/ 914400 h 1699591"/>
              <a:gd name="connsiteX23" fmla="*/ 21062 w 557775"/>
              <a:gd name="connsiteY23" fmla="*/ 964096 h 1699591"/>
              <a:gd name="connsiteX24" fmla="*/ 11123 w 557775"/>
              <a:gd name="connsiteY24" fmla="*/ 1073426 h 1699591"/>
              <a:gd name="connsiteX25" fmla="*/ 40940 w 557775"/>
              <a:gd name="connsiteY25" fmla="*/ 1083365 h 1699591"/>
              <a:gd name="connsiteX26" fmla="*/ 60818 w 557775"/>
              <a:gd name="connsiteY26" fmla="*/ 1143000 h 1699591"/>
              <a:gd name="connsiteX27" fmla="*/ 110514 w 557775"/>
              <a:gd name="connsiteY27" fmla="*/ 1182756 h 1699591"/>
              <a:gd name="connsiteX28" fmla="*/ 130392 w 557775"/>
              <a:gd name="connsiteY28" fmla="*/ 1202635 h 1699591"/>
              <a:gd name="connsiteX29" fmla="*/ 140331 w 557775"/>
              <a:gd name="connsiteY29" fmla="*/ 1232452 h 1699591"/>
              <a:gd name="connsiteX30" fmla="*/ 209905 w 557775"/>
              <a:gd name="connsiteY30" fmla="*/ 1292087 h 1699591"/>
              <a:gd name="connsiteX31" fmla="*/ 229784 w 557775"/>
              <a:gd name="connsiteY31" fmla="*/ 1321904 h 1699591"/>
              <a:gd name="connsiteX32" fmla="*/ 249662 w 557775"/>
              <a:gd name="connsiteY32" fmla="*/ 1341783 h 1699591"/>
              <a:gd name="connsiteX33" fmla="*/ 289418 w 557775"/>
              <a:gd name="connsiteY33" fmla="*/ 1421296 h 1699591"/>
              <a:gd name="connsiteX34" fmla="*/ 299357 w 557775"/>
              <a:gd name="connsiteY34" fmla="*/ 1451113 h 1699591"/>
              <a:gd name="connsiteX35" fmla="*/ 349053 w 557775"/>
              <a:gd name="connsiteY35" fmla="*/ 1480930 h 1699591"/>
              <a:gd name="connsiteX36" fmla="*/ 388810 w 557775"/>
              <a:gd name="connsiteY36" fmla="*/ 1520687 h 1699591"/>
              <a:gd name="connsiteX37" fmla="*/ 418627 w 557775"/>
              <a:gd name="connsiteY37" fmla="*/ 1540565 h 1699591"/>
              <a:gd name="connsiteX38" fmla="*/ 468323 w 557775"/>
              <a:gd name="connsiteY38" fmla="*/ 1590261 h 1699591"/>
              <a:gd name="connsiteX39" fmla="*/ 488201 w 557775"/>
              <a:gd name="connsiteY39" fmla="*/ 1620078 h 1699591"/>
              <a:gd name="connsiteX40" fmla="*/ 518018 w 557775"/>
              <a:gd name="connsiteY40" fmla="*/ 1639956 h 1699591"/>
              <a:gd name="connsiteX41" fmla="*/ 537897 w 557775"/>
              <a:gd name="connsiteY41" fmla="*/ 1659835 h 1699591"/>
              <a:gd name="connsiteX42" fmla="*/ 557775 w 557775"/>
              <a:gd name="connsiteY42" fmla="*/ 1699591 h 16995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557775" h="1699591">
                <a:moveTo>
                  <a:pt x="130392" y="0"/>
                </a:moveTo>
                <a:cubicBezTo>
                  <a:pt x="152918" y="37542"/>
                  <a:pt x="160979" y="42832"/>
                  <a:pt x="170149" y="79513"/>
                </a:cubicBezTo>
                <a:cubicBezTo>
                  <a:pt x="177220" y="107798"/>
                  <a:pt x="174402" y="138575"/>
                  <a:pt x="199966" y="159026"/>
                </a:cubicBezTo>
                <a:cubicBezTo>
                  <a:pt x="208147" y="165571"/>
                  <a:pt x="219845" y="165652"/>
                  <a:pt x="229784" y="168965"/>
                </a:cubicBezTo>
                <a:cubicBezTo>
                  <a:pt x="249329" y="198284"/>
                  <a:pt x="250781" y="204685"/>
                  <a:pt x="279479" y="228600"/>
                </a:cubicBezTo>
                <a:cubicBezTo>
                  <a:pt x="288656" y="236247"/>
                  <a:pt x="299358" y="241852"/>
                  <a:pt x="309297" y="248478"/>
                </a:cubicBezTo>
                <a:cubicBezTo>
                  <a:pt x="366263" y="333930"/>
                  <a:pt x="290412" y="233371"/>
                  <a:pt x="358992" y="288235"/>
                </a:cubicBezTo>
                <a:cubicBezTo>
                  <a:pt x="423215" y="339613"/>
                  <a:pt x="333741" y="303009"/>
                  <a:pt x="408688" y="327991"/>
                </a:cubicBezTo>
                <a:cubicBezTo>
                  <a:pt x="500459" y="389172"/>
                  <a:pt x="387572" y="311098"/>
                  <a:pt x="458384" y="367748"/>
                </a:cubicBezTo>
                <a:cubicBezTo>
                  <a:pt x="467712" y="375210"/>
                  <a:pt x="478262" y="381000"/>
                  <a:pt x="488201" y="387626"/>
                </a:cubicBezTo>
                <a:cubicBezTo>
                  <a:pt x="484888" y="430696"/>
                  <a:pt x="483620" y="473972"/>
                  <a:pt x="478262" y="516835"/>
                </a:cubicBezTo>
                <a:cubicBezTo>
                  <a:pt x="476963" y="527231"/>
                  <a:pt x="474412" y="538127"/>
                  <a:pt x="468323" y="546652"/>
                </a:cubicBezTo>
                <a:cubicBezTo>
                  <a:pt x="457430" y="561903"/>
                  <a:pt x="446346" y="580482"/>
                  <a:pt x="428566" y="586409"/>
                </a:cubicBezTo>
                <a:lnTo>
                  <a:pt x="398749" y="596348"/>
                </a:lnTo>
                <a:cubicBezTo>
                  <a:pt x="392123" y="602974"/>
                  <a:pt x="386905" y="611405"/>
                  <a:pt x="378870" y="616226"/>
                </a:cubicBezTo>
                <a:cubicBezTo>
                  <a:pt x="369886" y="621616"/>
                  <a:pt x="358424" y="621480"/>
                  <a:pt x="349053" y="626165"/>
                </a:cubicBezTo>
                <a:cubicBezTo>
                  <a:pt x="333404" y="633989"/>
                  <a:pt x="310451" y="651130"/>
                  <a:pt x="299357" y="665922"/>
                </a:cubicBezTo>
                <a:cubicBezTo>
                  <a:pt x="285023" y="685034"/>
                  <a:pt x="276494" y="708663"/>
                  <a:pt x="259601" y="725556"/>
                </a:cubicBezTo>
                <a:cubicBezTo>
                  <a:pt x="246349" y="738808"/>
                  <a:pt x="230240" y="749719"/>
                  <a:pt x="219844" y="765313"/>
                </a:cubicBezTo>
                <a:cubicBezTo>
                  <a:pt x="210817" y="778854"/>
                  <a:pt x="195822" y="805568"/>
                  <a:pt x="180088" y="815009"/>
                </a:cubicBezTo>
                <a:cubicBezTo>
                  <a:pt x="171104" y="820399"/>
                  <a:pt x="160209" y="821635"/>
                  <a:pt x="150270" y="824948"/>
                </a:cubicBezTo>
                <a:cubicBezTo>
                  <a:pt x="82839" y="869902"/>
                  <a:pt x="107529" y="847811"/>
                  <a:pt x="70757" y="884583"/>
                </a:cubicBezTo>
                <a:cubicBezTo>
                  <a:pt x="67444" y="894522"/>
                  <a:pt x="65503" y="905029"/>
                  <a:pt x="60818" y="914400"/>
                </a:cubicBezTo>
                <a:cubicBezTo>
                  <a:pt x="48281" y="939475"/>
                  <a:pt x="39550" y="945607"/>
                  <a:pt x="21062" y="964096"/>
                </a:cubicBezTo>
                <a:cubicBezTo>
                  <a:pt x="9394" y="999099"/>
                  <a:pt x="-13852" y="1035963"/>
                  <a:pt x="11123" y="1073426"/>
                </a:cubicBezTo>
                <a:cubicBezTo>
                  <a:pt x="16934" y="1082143"/>
                  <a:pt x="31001" y="1080052"/>
                  <a:pt x="40940" y="1083365"/>
                </a:cubicBezTo>
                <a:cubicBezTo>
                  <a:pt x="47566" y="1103243"/>
                  <a:pt x="46001" y="1128184"/>
                  <a:pt x="60818" y="1143000"/>
                </a:cubicBezTo>
                <a:cubicBezTo>
                  <a:pt x="108825" y="1191005"/>
                  <a:pt x="47811" y="1132593"/>
                  <a:pt x="110514" y="1182756"/>
                </a:cubicBezTo>
                <a:cubicBezTo>
                  <a:pt x="117831" y="1188610"/>
                  <a:pt x="123766" y="1196009"/>
                  <a:pt x="130392" y="1202635"/>
                </a:cubicBezTo>
                <a:cubicBezTo>
                  <a:pt x="133705" y="1212574"/>
                  <a:pt x="134242" y="1223927"/>
                  <a:pt x="140331" y="1232452"/>
                </a:cubicBezTo>
                <a:cubicBezTo>
                  <a:pt x="162242" y="1263127"/>
                  <a:pt x="181252" y="1272985"/>
                  <a:pt x="209905" y="1292087"/>
                </a:cubicBezTo>
                <a:cubicBezTo>
                  <a:pt x="216531" y="1302026"/>
                  <a:pt x="222322" y="1312576"/>
                  <a:pt x="229784" y="1321904"/>
                </a:cubicBezTo>
                <a:cubicBezTo>
                  <a:pt x="235638" y="1329221"/>
                  <a:pt x="245471" y="1333401"/>
                  <a:pt x="249662" y="1341783"/>
                </a:cubicBezTo>
                <a:cubicBezTo>
                  <a:pt x="295345" y="1433149"/>
                  <a:pt x="244509" y="1376385"/>
                  <a:pt x="289418" y="1421296"/>
                </a:cubicBezTo>
                <a:cubicBezTo>
                  <a:pt x="292731" y="1431235"/>
                  <a:pt x="293967" y="1442129"/>
                  <a:pt x="299357" y="1451113"/>
                </a:cubicBezTo>
                <a:cubicBezTo>
                  <a:pt x="313000" y="1473851"/>
                  <a:pt x="325600" y="1473112"/>
                  <a:pt x="349053" y="1480930"/>
                </a:cubicBezTo>
                <a:cubicBezTo>
                  <a:pt x="362305" y="1494182"/>
                  <a:pt x="373216" y="1510291"/>
                  <a:pt x="388810" y="1520687"/>
                </a:cubicBezTo>
                <a:cubicBezTo>
                  <a:pt x="398749" y="1527313"/>
                  <a:pt x="409637" y="1532699"/>
                  <a:pt x="418627" y="1540565"/>
                </a:cubicBezTo>
                <a:cubicBezTo>
                  <a:pt x="436258" y="1555992"/>
                  <a:pt x="455328" y="1570769"/>
                  <a:pt x="468323" y="1590261"/>
                </a:cubicBezTo>
                <a:cubicBezTo>
                  <a:pt x="474949" y="1600200"/>
                  <a:pt x="479754" y="1611631"/>
                  <a:pt x="488201" y="1620078"/>
                </a:cubicBezTo>
                <a:cubicBezTo>
                  <a:pt x="496648" y="1628525"/>
                  <a:pt x="508690" y="1632494"/>
                  <a:pt x="518018" y="1639956"/>
                </a:cubicBezTo>
                <a:cubicBezTo>
                  <a:pt x="525336" y="1645810"/>
                  <a:pt x="531271" y="1653209"/>
                  <a:pt x="537897" y="1659835"/>
                </a:cubicBezTo>
                <a:cubicBezTo>
                  <a:pt x="549318" y="1694097"/>
                  <a:pt x="540428" y="1682244"/>
                  <a:pt x="557775" y="1699591"/>
                </a:cubicBezTo>
              </a:path>
            </a:pathLst>
          </a:custGeom>
          <a:ln w="50800">
            <a:solidFill>
              <a:srgbClr xmlns:mc="http://schemas.openxmlformats.org/markup-compatibility/2006" xmlns:a14="http://schemas.microsoft.com/office/drawing/2010/main" val="00B050" mc:Ignorable="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6779880" y="4314335"/>
            <a:ext cx="1621743" cy="1899881"/>
          </a:xfrm>
          <a:custGeom>
            <a:avLst/>
            <a:gdLst>
              <a:gd name="connsiteX0" fmla="*/ 1013791 w 1621743"/>
              <a:gd name="connsiteY0" fmla="*/ 51202 h 1899881"/>
              <a:gd name="connsiteX1" fmla="*/ 1123122 w 1621743"/>
              <a:gd name="connsiteY1" fmla="*/ 71081 h 1899881"/>
              <a:gd name="connsiteX2" fmla="*/ 1172817 w 1621743"/>
              <a:gd name="connsiteY2" fmla="*/ 81020 h 1899881"/>
              <a:gd name="connsiteX3" fmla="*/ 1232452 w 1621743"/>
              <a:gd name="connsiteY3" fmla="*/ 100898 h 1899881"/>
              <a:gd name="connsiteX4" fmla="*/ 1302026 w 1621743"/>
              <a:gd name="connsiteY4" fmla="*/ 90959 h 1899881"/>
              <a:gd name="connsiteX5" fmla="*/ 1341783 w 1621743"/>
              <a:gd name="connsiteY5" fmla="*/ 41263 h 1899881"/>
              <a:gd name="connsiteX6" fmla="*/ 1371600 w 1621743"/>
              <a:gd name="connsiteY6" fmla="*/ 31324 h 1899881"/>
              <a:gd name="connsiteX7" fmla="*/ 1391478 w 1621743"/>
              <a:gd name="connsiteY7" fmla="*/ 1507 h 1899881"/>
              <a:gd name="connsiteX8" fmla="*/ 1421296 w 1621743"/>
              <a:gd name="connsiteY8" fmla="*/ 11446 h 1899881"/>
              <a:gd name="connsiteX9" fmla="*/ 1391478 w 1621743"/>
              <a:gd name="connsiteY9" fmla="*/ 130716 h 1899881"/>
              <a:gd name="connsiteX10" fmla="*/ 1381539 w 1621743"/>
              <a:gd name="connsiteY10" fmla="*/ 160533 h 1899881"/>
              <a:gd name="connsiteX11" fmla="*/ 1371600 w 1621743"/>
              <a:gd name="connsiteY11" fmla="*/ 190350 h 1899881"/>
              <a:gd name="connsiteX12" fmla="*/ 1381539 w 1621743"/>
              <a:gd name="connsiteY12" fmla="*/ 259924 h 1899881"/>
              <a:gd name="connsiteX13" fmla="*/ 1411357 w 1621743"/>
              <a:gd name="connsiteY13" fmla="*/ 269863 h 1899881"/>
              <a:gd name="connsiteX14" fmla="*/ 1490870 w 1621743"/>
              <a:gd name="connsiteY14" fmla="*/ 249985 h 1899881"/>
              <a:gd name="connsiteX15" fmla="*/ 1520687 w 1621743"/>
              <a:gd name="connsiteY15" fmla="*/ 230107 h 1899881"/>
              <a:gd name="connsiteX16" fmla="*/ 1590261 w 1621743"/>
              <a:gd name="connsiteY16" fmla="*/ 210229 h 1899881"/>
              <a:gd name="connsiteX17" fmla="*/ 1620078 w 1621743"/>
              <a:gd name="connsiteY17" fmla="*/ 220168 h 1899881"/>
              <a:gd name="connsiteX18" fmla="*/ 1610139 w 1621743"/>
              <a:gd name="connsiteY18" fmla="*/ 259924 h 1899881"/>
              <a:gd name="connsiteX19" fmla="*/ 1580322 w 1621743"/>
              <a:gd name="connsiteY19" fmla="*/ 279802 h 1899881"/>
              <a:gd name="connsiteX20" fmla="*/ 1540565 w 1621743"/>
              <a:gd name="connsiteY20" fmla="*/ 329498 h 1899881"/>
              <a:gd name="connsiteX21" fmla="*/ 1540565 w 1621743"/>
              <a:gd name="connsiteY21" fmla="*/ 418950 h 1899881"/>
              <a:gd name="connsiteX22" fmla="*/ 1520687 w 1621743"/>
              <a:gd name="connsiteY22" fmla="*/ 597855 h 1899881"/>
              <a:gd name="connsiteX23" fmla="*/ 1431235 w 1621743"/>
              <a:gd name="connsiteY23" fmla="*/ 568037 h 1899881"/>
              <a:gd name="connsiteX24" fmla="*/ 1421296 w 1621743"/>
              <a:gd name="connsiteY24" fmla="*/ 538220 h 1899881"/>
              <a:gd name="connsiteX25" fmla="*/ 1341783 w 1621743"/>
              <a:gd name="connsiteY25" fmla="*/ 568037 h 1899881"/>
              <a:gd name="connsiteX26" fmla="*/ 1331844 w 1621743"/>
              <a:gd name="connsiteY26" fmla="*/ 597855 h 1899881"/>
              <a:gd name="connsiteX27" fmla="*/ 1341783 w 1621743"/>
              <a:gd name="connsiteY27" fmla="*/ 657489 h 1899881"/>
              <a:gd name="connsiteX28" fmla="*/ 1361661 w 1621743"/>
              <a:gd name="connsiteY28" fmla="*/ 677368 h 1899881"/>
              <a:gd name="connsiteX29" fmla="*/ 1341783 w 1621743"/>
              <a:gd name="connsiteY29" fmla="*/ 816516 h 1899881"/>
              <a:gd name="connsiteX30" fmla="*/ 1351722 w 1621743"/>
              <a:gd name="connsiteY30" fmla="*/ 935785 h 1899881"/>
              <a:gd name="connsiteX31" fmla="*/ 1371600 w 1621743"/>
              <a:gd name="connsiteY31" fmla="*/ 995420 h 1899881"/>
              <a:gd name="connsiteX32" fmla="*/ 1331844 w 1621743"/>
              <a:gd name="connsiteY32" fmla="*/ 1114689 h 1899881"/>
              <a:gd name="connsiteX33" fmla="*/ 1302026 w 1621743"/>
              <a:gd name="connsiteY33" fmla="*/ 1124629 h 1899881"/>
              <a:gd name="connsiteX34" fmla="*/ 1232452 w 1621743"/>
              <a:gd name="connsiteY34" fmla="*/ 1114689 h 1899881"/>
              <a:gd name="connsiteX35" fmla="*/ 1222513 w 1621743"/>
              <a:gd name="connsiteY35" fmla="*/ 1084872 h 1899881"/>
              <a:gd name="connsiteX36" fmla="*/ 1202635 w 1621743"/>
              <a:gd name="connsiteY36" fmla="*/ 965602 h 1899881"/>
              <a:gd name="connsiteX37" fmla="*/ 1192696 w 1621743"/>
              <a:gd name="connsiteY37" fmla="*/ 925846 h 1899881"/>
              <a:gd name="connsiteX38" fmla="*/ 1152939 w 1621743"/>
              <a:gd name="connsiteY38" fmla="*/ 886089 h 1899881"/>
              <a:gd name="connsiteX39" fmla="*/ 1113183 w 1621743"/>
              <a:gd name="connsiteY39" fmla="*/ 826455 h 1899881"/>
              <a:gd name="connsiteX40" fmla="*/ 1103244 w 1621743"/>
              <a:gd name="connsiteY40" fmla="*/ 796637 h 1899881"/>
              <a:gd name="connsiteX41" fmla="*/ 944217 w 1621743"/>
              <a:gd name="connsiteY41" fmla="*/ 737002 h 1899881"/>
              <a:gd name="connsiteX42" fmla="*/ 884583 w 1621743"/>
              <a:gd name="connsiteY42" fmla="*/ 766820 h 1899881"/>
              <a:gd name="connsiteX43" fmla="*/ 864704 w 1621743"/>
              <a:gd name="connsiteY43" fmla="*/ 796637 h 1899881"/>
              <a:gd name="connsiteX44" fmla="*/ 854765 w 1621743"/>
              <a:gd name="connsiteY44" fmla="*/ 826455 h 1899881"/>
              <a:gd name="connsiteX45" fmla="*/ 795131 w 1621743"/>
              <a:gd name="connsiteY45" fmla="*/ 866211 h 1899881"/>
              <a:gd name="connsiteX46" fmla="*/ 755374 w 1621743"/>
              <a:gd name="connsiteY46" fmla="*/ 905968 h 1899881"/>
              <a:gd name="connsiteX47" fmla="*/ 705678 w 1621743"/>
              <a:gd name="connsiteY47" fmla="*/ 945724 h 1899881"/>
              <a:gd name="connsiteX48" fmla="*/ 675861 w 1621743"/>
              <a:gd name="connsiteY48" fmla="*/ 965602 h 1899881"/>
              <a:gd name="connsiteX49" fmla="*/ 596348 w 1621743"/>
              <a:gd name="connsiteY49" fmla="*/ 985481 h 1899881"/>
              <a:gd name="connsiteX50" fmla="*/ 536713 w 1621743"/>
              <a:gd name="connsiteY50" fmla="*/ 1005359 h 1899881"/>
              <a:gd name="connsiteX51" fmla="*/ 506896 w 1621743"/>
              <a:gd name="connsiteY51" fmla="*/ 1015298 h 1899881"/>
              <a:gd name="connsiteX52" fmla="*/ 437322 w 1621743"/>
              <a:gd name="connsiteY52" fmla="*/ 1035176 h 1899881"/>
              <a:gd name="connsiteX53" fmla="*/ 407504 w 1621743"/>
              <a:gd name="connsiteY53" fmla="*/ 1055055 h 1899881"/>
              <a:gd name="connsiteX54" fmla="*/ 367748 w 1621743"/>
              <a:gd name="connsiteY54" fmla="*/ 1064994 h 1899881"/>
              <a:gd name="connsiteX55" fmla="*/ 337931 w 1621743"/>
              <a:gd name="connsiteY55" fmla="*/ 1074933 h 1899881"/>
              <a:gd name="connsiteX56" fmla="*/ 318052 w 1621743"/>
              <a:gd name="connsiteY56" fmla="*/ 1134568 h 1899881"/>
              <a:gd name="connsiteX57" fmla="*/ 308113 w 1621743"/>
              <a:gd name="connsiteY57" fmla="*/ 1224020 h 1899881"/>
              <a:gd name="connsiteX58" fmla="*/ 288235 w 1621743"/>
              <a:gd name="connsiteY58" fmla="*/ 1253837 h 1899881"/>
              <a:gd name="connsiteX59" fmla="*/ 248478 w 1621743"/>
              <a:gd name="connsiteY59" fmla="*/ 1293594 h 1899881"/>
              <a:gd name="connsiteX60" fmla="*/ 228600 w 1621743"/>
              <a:gd name="connsiteY60" fmla="*/ 1353229 h 1899881"/>
              <a:gd name="connsiteX61" fmla="*/ 218661 w 1621743"/>
              <a:gd name="connsiteY61" fmla="*/ 1392985 h 1899881"/>
              <a:gd name="connsiteX62" fmla="*/ 188844 w 1621743"/>
              <a:gd name="connsiteY62" fmla="*/ 1402924 h 1899881"/>
              <a:gd name="connsiteX63" fmla="*/ 129209 w 1621743"/>
              <a:gd name="connsiteY63" fmla="*/ 1432742 h 1899881"/>
              <a:gd name="connsiteX64" fmla="*/ 109331 w 1621743"/>
              <a:gd name="connsiteY64" fmla="*/ 1462559 h 1899881"/>
              <a:gd name="connsiteX65" fmla="*/ 89452 w 1621743"/>
              <a:gd name="connsiteY65" fmla="*/ 1482437 h 1899881"/>
              <a:gd name="connsiteX66" fmla="*/ 69574 w 1621743"/>
              <a:gd name="connsiteY66" fmla="*/ 1542072 h 1899881"/>
              <a:gd name="connsiteX67" fmla="*/ 79513 w 1621743"/>
              <a:gd name="connsiteY67" fmla="*/ 1581829 h 1899881"/>
              <a:gd name="connsiteX68" fmla="*/ 89452 w 1621743"/>
              <a:gd name="connsiteY68" fmla="*/ 1631524 h 1899881"/>
              <a:gd name="connsiteX69" fmla="*/ 99391 w 1621743"/>
              <a:gd name="connsiteY69" fmla="*/ 1661342 h 1899881"/>
              <a:gd name="connsiteX70" fmla="*/ 79513 w 1621743"/>
              <a:gd name="connsiteY70" fmla="*/ 1780611 h 1899881"/>
              <a:gd name="connsiteX71" fmla="*/ 59635 w 1621743"/>
              <a:gd name="connsiteY71" fmla="*/ 1810429 h 1899881"/>
              <a:gd name="connsiteX72" fmla="*/ 29817 w 1621743"/>
              <a:gd name="connsiteY72" fmla="*/ 1860124 h 1899881"/>
              <a:gd name="connsiteX73" fmla="*/ 0 w 1621743"/>
              <a:gd name="connsiteY73" fmla="*/ 1899881 h 189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1621743" h="1899881">
                <a:moveTo>
                  <a:pt x="1013791" y="51202"/>
                </a:moveTo>
                <a:cubicBezTo>
                  <a:pt x="1197451" y="74161"/>
                  <a:pt x="1031191" y="48099"/>
                  <a:pt x="1123122" y="71081"/>
                </a:cubicBezTo>
                <a:cubicBezTo>
                  <a:pt x="1139511" y="75178"/>
                  <a:pt x="1156519" y="76575"/>
                  <a:pt x="1172817" y="81020"/>
                </a:cubicBezTo>
                <a:cubicBezTo>
                  <a:pt x="1193032" y="86533"/>
                  <a:pt x="1232452" y="100898"/>
                  <a:pt x="1232452" y="100898"/>
                </a:cubicBezTo>
                <a:cubicBezTo>
                  <a:pt x="1255643" y="97585"/>
                  <a:pt x="1279587" y="97691"/>
                  <a:pt x="1302026" y="90959"/>
                </a:cubicBezTo>
                <a:cubicBezTo>
                  <a:pt x="1365060" y="72049"/>
                  <a:pt x="1306579" y="76467"/>
                  <a:pt x="1341783" y="41263"/>
                </a:cubicBezTo>
                <a:cubicBezTo>
                  <a:pt x="1349191" y="33855"/>
                  <a:pt x="1361661" y="34637"/>
                  <a:pt x="1371600" y="31324"/>
                </a:cubicBezTo>
                <a:cubicBezTo>
                  <a:pt x="1378226" y="21385"/>
                  <a:pt x="1380387" y="5943"/>
                  <a:pt x="1391478" y="1507"/>
                </a:cubicBezTo>
                <a:cubicBezTo>
                  <a:pt x="1401206" y="-2384"/>
                  <a:pt x="1418418" y="1372"/>
                  <a:pt x="1421296" y="11446"/>
                </a:cubicBezTo>
                <a:cubicBezTo>
                  <a:pt x="1427474" y="33067"/>
                  <a:pt x="1397391" y="112978"/>
                  <a:pt x="1391478" y="130716"/>
                </a:cubicBezTo>
                <a:lnTo>
                  <a:pt x="1381539" y="160533"/>
                </a:lnTo>
                <a:lnTo>
                  <a:pt x="1371600" y="190350"/>
                </a:lnTo>
                <a:cubicBezTo>
                  <a:pt x="1374913" y="213541"/>
                  <a:pt x="1371062" y="238971"/>
                  <a:pt x="1381539" y="259924"/>
                </a:cubicBezTo>
                <a:cubicBezTo>
                  <a:pt x="1386224" y="269295"/>
                  <a:pt x="1400880" y="269863"/>
                  <a:pt x="1411357" y="269863"/>
                </a:cubicBezTo>
                <a:cubicBezTo>
                  <a:pt x="1435343" y="269863"/>
                  <a:pt x="1467342" y="257827"/>
                  <a:pt x="1490870" y="249985"/>
                </a:cubicBezTo>
                <a:cubicBezTo>
                  <a:pt x="1500809" y="243359"/>
                  <a:pt x="1510003" y="235449"/>
                  <a:pt x="1520687" y="230107"/>
                </a:cubicBezTo>
                <a:cubicBezTo>
                  <a:pt x="1534946" y="222977"/>
                  <a:pt x="1577522" y="213414"/>
                  <a:pt x="1590261" y="210229"/>
                </a:cubicBezTo>
                <a:cubicBezTo>
                  <a:pt x="1600200" y="213542"/>
                  <a:pt x="1616187" y="210441"/>
                  <a:pt x="1620078" y="220168"/>
                </a:cubicBezTo>
                <a:cubicBezTo>
                  <a:pt x="1625151" y="232851"/>
                  <a:pt x="1617716" y="248558"/>
                  <a:pt x="1610139" y="259924"/>
                </a:cubicBezTo>
                <a:cubicBezTo>
                  <a:pt x="1603513" y="269863"/>
                  <a:pt x="1589650" y="272340"/>
                  <a:pt x="1580322" y="279802"/>
                </a:cubicBezTo>
                <a:cubicBezTo>
                  <a:pt x="1560093" y="295986"/>
                  <a:pt x="1555323" y="307362"/>
                  <a:pt x="1540565" y="329498"/>
                </a:cubicBezTo>
                <a:cubicBezTo>
                  <a:pt x="1518191" y="396623"/>
                  <a:pt x="1540565" y="313996"/>
                  <a:pt x="1540565" y="418950"/>
                </a:cubicBezTo>
                <a:cubicBezTo>
                  <a:pt x="1540565" y="488626"/>
                  <a:pt x="1531318" y="534065"/>
                  <a:pt x="1520687" y="597855"/>
                </a:cubicBezTo>
                <a:cubicBezTo>
                  <a:pt x="1481693" y="592285"/>
                  <a:pt x="1451735" y="602204"/>
                  <a:pt x="1431235" y="568037"/>
                </a:cubicBezTo>
                <a:cubicBezTo>
                  <a:pt x="1425845" y="559053"/>
                  <a:pt x="1424609" y="548159"/>
                  <a:pt x="1421296" y="538220"/>
                </a:cubicBezTo>
                <a:cubicBezTo>
                  <a:pt x="1394358" y="543608"/>
                  <a:pt x="1361282" y="543663"/>
                  <a:pt x="1341783" y="568037"/>
                </a:cubicBezTo>
                <a:cubicBezTo>
                  <a:pt x="1335238" y="576218"/>
                  <a:pt x="1335157" y="587916"/>
                  <a:pt x="1331844" y="597855"/>
                </a:cubicBezTo>
                <a:cubicBezTo>
                  <a:pt x="1335157" y="617733"/>
                  <a:pt x="1334707" y="638620"/>
                  <a:pt x="1341783" y="657489"/>
                </a:cubicBezTo>
                <a:cubicBezTo>
                  <a:pt x="1345073" y="666263"/>
                  <a:pt x="1360942" y="668025"/>
                  <a:pt x="1361661" y="677368"/>
                </a:cubicBezTo>
                <a:cubicBezTo>
                  <a:pt x="1367105" y="748137"/>
                  <a:pt x="1358618" y="766010"/>
                  <a:pt x="1341783" y="816516"/>
                </a:cubicBezTo>
                <a:cubicBezTo>
                  <a:pt x="1345096" y="856272"/>
                  <a:pt x="1345164" y="896434"/>
                  <a:pt x="1351722" y="935785"/>
                </a:cubicBezTo>
                <a:cubicBezTo>
                  <a:pt x="1355167" y="956453"/>
                  <a:pt x="1371600" y="995420"/>
                  <a:pt x="1371600" y="995420"/>
                </a:cubicBezTo>
                <a:cubicBezTo>
                  <a:pt x="1364465" y="1059631"/>
                  <a:pt x="1380834" y="1082029"/>
                  <a:pt x="1331844" y="1114689"/>
                </a:cubicBezTo>
                <a:cubicBezTo>
                  <a:pt x="1323127" y="1120501"/>
                  <a:pt x="1311965" y="1121316"/>
                  <a:pt x="1302026" y="1124629"/>
                </a:cubicBezTo>
                <a:cubicBezTo>
                  <a:pt x="1278835" y="1121316"/>
                  <a:pt x="1253406" y="1125166"/>
                  <a:pt x="1232452" y="1114689"/>
                </a:cubicBezTo>
                <a:cubicBezTo>
                  <a:pt x="1223081" y="1110004"/>
                  <a:pt x="1224568" y="1095145"/>
                  <a:pt x="1222513" y="1084872"/>
                </a:cubicBezTo>
                <a:cubicBezTo>
                  <a:pt x="1214609" y="1045350"/>
                  <a:pt x="1212410" y="1004704"/>
                  <a:pt x="1202635" y="965602"/>
                </a:cubicBezTo>
                <a:cubicBezTo>
                  <a:pt x="1199322" y="952350"/>
                  <a:pt x="1199936" y="937430"/>
                  <a:pt x="1192696" y="925846"/>
                </a:cubicBezTo>
                <a:cubicBezTo>
                  <a:pt x="1182763" y="909953"/>
                  <a:pt x="1163335" y="901683"/>
                  <a:pt x="1152939" y="886089"/>
                </a:cubicBezTo>
                <a:lnTo>
                  <a:pt x="1113183" y="826455"/>
                </a:lnTo>
                <a:cubicBezTo>
                  <a:pt x="1109870" y="816516"/>
                  <a:pt x="1105299" y="806910"/>
                  <a:pt x="1103244" y="796637"/>
                </a:cubicBezTo>
                <a:cubicBezTo>
                  <a:pt x="1079557" y="678205"/>
                  <a:pt x="1130930" y="724555"/>
                  <a:pt x="944217" y="737002"/>
                </a:cubicBezTo>
                <a:cubicBezTo>
                  <a:pt x="919967" y="745086"/>
                  <a:pt x="903850" y="747554"/>
                  <a:pt x="884583" y="766820"/>
                </a:cubicBezTo>
                <a:cubicBezTo>
                  <a:pt x="876136" y="775267"/>
                  <a:pt x="871330" y="786698"/>
                  <a:pt x="864704" y="796637"/>
                </a:cubicBezTo>
                <a:cubicBezTo>
                  <a:pt x="861391" y="806576"/>
                  <a:pt x="862173" y="819047"/>
                  <a:pt x="854765" y="826455"/>
                </a:cubicBezTo>
                <a:cubicBezTo>
                  <a:pt x="837872" y="843348"/>
                  <a:pt x="795131" y="866211"/>
                  <a:pt x="795131" y="866211"/>
                </a:cubicBezTo>
                <a:cubicBezTo>
                  <a:pt x="773444" y="931269"/>
                  <a:pt x="803564" y="867416"/>
                  <a:pt x="755374" y="905968"/>
                </a:cubicBezTo>
                <a:cubicBezTo>
                  <a:pt x="691151" y="957346"/>
                  <a:pt x="780625" y="920742"/>
                  <a:pt x="705678" y="945724"/>
                </a:cubicBezTo>
                <a:cubicBezTo>
                  <a:pt x="695739" y="952350"/>
                  <a:pt x="686545" y="960260"/>
                  <a:pt x="675861" y="965602"/>
                </a:cubicBezTo>
                <a:cubicBezTo>
                  <a:pt x="651730" y="977668"/>
                  <a:pt x="621307" y="978674"/>
                  <a:pt x="596348" y="985481"/>
                </a:cubicBezTo>
                <a:cubicBezTo>
                  <a:pt x="576133" y="990994"/>
                  <a:pt x="556591" y="998733"/>
                  <a:pt x="536713" y="1005359"/>
                </a:cubicBezTo>
                <a:cubicBezTo>
                  <a:pt x="526774" y="1008672"/>
                  <a:pt x="517060" y="1012757"/>
                  <a:pt x="506896" y="1015298"/>
                </a:cubicBezTo>
                <a:cubicBezTo>
                  <a:pt x="456975" y="1027778"/>
                  <a:pt x="480098" y="1020917"/>
                  <a:pt x="437322" y="1035176"/>
                </a:cubicBezTo>
                <a:cubicBezTo>
                  <a:pt x="427383" y="1041802"/>
                  <a:pt x="418484" y="1050349"/>
                  <a:pt x="407504" y="1055055"/>
                </a:cubicBezTo>
                <a:cubicBezTo>
                  <a:pt x="394949" y="1060436"/>
                  <a:pt x="380882" y="1061241"/>
                  <a:pt x="367748" y="1064994"/>
                </a:cubicBezTo>
                <a:cubicBezTo>
                  <a:pt x="357674" y="1067872"/>
                  <a:pt x="347870" y="1071620"/>
                  <a:pt x="337931" y="1074933"/>
                </a:cubicBezTo>
                <a:cubicBezTo>
                  <a:pt x="331305" y="1094811"/>
                  <a:pt x="320366" y="1113742"/>
                  <a:pt x="318052" y="1134568"/>
                </a:cubicBezTo>
                <a:cubicBezTo>
                  <a:pt x="314739" y="1164385"/>
                  <a:pt x="315389" y="1194915"/>
                  <a:pt x="308113" y="1224020"/>
                </a:cubicBezTo>
                <a:cubicBezTo>
                  <a:pt x="305216" y="1235609"/>
                  <a:pt x="296009" y="1244768"/>
                  <a:pt x="288235" y="1253837"/>
                </a:cubicBezTo>
                <a:cubicBezTo>
                  <a:pt x="276038" y="1268067"/>
                  <a:pt x="248478" y="1293594"/>
                  <a:pt x="248478" y="1293594"/>
                </a:cubicBezTo>
                <a:cubicBezTo>
                  <a:pt x="241852" y="1313472"/>
                  <a:pt x="233682" y="1332901"/>
                  <a:pt x="228600" y="1353229"/>
                </a:cubicBezTo>
                <a:cubicBezTo>
                  <a:pt x="225287" y="1366481"/>
                  <a:pt x="227194" y="1382318"/>
                  <a:pt x="218661" y="1392985"/>
                </a:cubicBezTo>
                <a:cubicBezTo>
                  <a:pt x="212116" y="1401166"/>
                  <a:pt x="198783" y="1399611"/>
                  <a:pt x="188844" y="1402924"/>
                </a:cubicBezTo>
                <a:cubicBezTo>
                  <a:pt x="117411" y="1474353"/>
                  <a:pt x="239126" y="1359462"/>
                  <a:pt x="129209" y="1432742"/>
                </a:cubicBezTo>
                <a:cubicBezTo>
                  <a:pt x="119270" y="1439368"/>
                  <a:pt x="116793" y="1453231"/>
                  <a:pt x="109331" y="1462559"/>
                </a:cubicBezTo>
                <a:cubicBezTo>
                  <a:pt x="103477" y="1469876"/>
                  <a:pt x="96078" y="1475811"/>
                  <a:pt x="89452" y="1482437"/>
                </a:cubicBezTo>
                <a:cubicBezTo>
                  <a:pt x="82826" y="1502315"/>
                  <a:pt x="64492" y="1521744"/>
                  <a:pt x="69574" y="1542072"/>
                </a:cubicBezTo>
                <a:cubicBezTo>
                  <a:pt x="72887" y="1555324"/>
                  <a:pt x="76550" y="1568494"/>
                  <a:pt x="79513" y="1581829"/>
                </a:cubicBezTo>
                <a:cubicBezTo>
                  <a:pt x="83178" y="1598320"/>
                  <a:pt x="85355" y="1615135"/>
                  <a:pt x="89452" y="1631524"/>
                </a:cubicBezTo>
                <a:cubicBezTo>
                  <a:pt x="91993" y="1641688"/>
                  <a:pt x="96078" y="1651403"/>
                  <a:pt x="99391" y="1661342"/>
                </a:cubicBezTo>
                <a:cubicBezTo>
                  <a:pt x="96242" y="1689687"/>
                  <a:pt x="96164" y="1747308"/>
                  <a:pt x="79513" y="1780611"/>
                </a:cubicBezTo>
                <a:cubicBezTo>
                  <a:pt x="74171" y="1791295"/>
                  <a:pt x="64977" y="1799745"/>
                  <a:pt x="59635" y="1810429"/>
                </a:cubicBezTo>
                <a:cubicBezTo>
                  <a:pt x="33832" y="1862036"/>
                  <a:pt x="68643" y="1821300"/>
                  <a:pt x="29817" y="1860124"/>
                </a:cubicBezTo>
                <a:cubicBezTo>
                  <a:pt x="17535" y="1896970"/>
                  <a:pt x="29249" y="1885257"/>
                  <a:pt x="0" y="1899881"/>
                </a:cubicBezTo>
              </a:path>
            </a:pathLst>
          </a:custGeom>
          <a:ln w="63500">
            <a:solidFill>
              <a:srgbClr xmlns:mc="http://schemas.openxmlformats.org/markup-compatibility/2006" xmlns:a14="http://schemas.microsoft.com/office/drawing/2010/main" val="FF0000" mc:Ignorable="">
                <a:alpha val="7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5925115" y="3222537"/>
            <a:ext cx="1053548" cy="2902227"/>
          </a:xfrm>
          <a:custGeom>
            <a:avLst/>
            <a:gdLst>
              <a:gd name="connsiteX0" fmla="*/ 815009 w 1053548"/>
              <a:gd name="connsiteY0" fmla="*/ 2763079 h 2902227"/>
              <a:gd name="connsiteX1" fmla="*/ 765313 w 1053548"/>
              <a:gd name="connsiteY1" fmla="*/ 2773018 h 2902227"/>
              <a:gd name="connsiteX2" fmla="*/ 705678 w 1053548"/>
              <a:gd name="connsiteY2" fmla="*/ 2792896 h 2902227"/>
              <a:gd name="connsiteX3" fmla="*/ 675861 w 1053548"/>
              <a:gd name="connsiteY3" fmla="*/ 2822714 h 2902227"/>
              <a:gd name="connsiteX4" fmla="*/ 646043 w 1053548"/>
              <a:gd name="connsiteY4" fmla="*/ 2832653 h 2902227"/>
              <a:gd name="connsiteX5" fmla="*/ 457200 w 1053548"/>
              <a:gd name="connsiteY5" fmla="*/ 2842592 h 2902227"/>
              <a:gd name="connsiteX6" fmla="*/ 427382 w 1053548"/>
              <a:gd name="connsiteY6" fmla="*/ 2862470 h 2902227"/>
              <a:gd name="connsiteX7" fmla="*/ 407504 w 1053548"/>
              <a:gd name="connsiteY7" fmla="*/ 2892287 h 2902227"/>
              <a:gd name="connsiteX8" fmla="*/ 377687 w 1053548"/>
              <a:gd name="connsiteY8" fmla="*/ 2902227 h 2902227"/>
              <a:gd name="connsiteX9" fmla="*/ 318052 w 1053548"/>
              <a:gd name="connsiteY9" fmla="*/ 2892287 h 2902227"/>
              <a:gd name="connsiteX10" fmla="*/ 298174 w 1053548"/>
              <a:gd name="connsiteY10" fmla="*/ 2862470 h 2902227"/>
              <a:gd name="connsiteX11" fmla="*/ 238539 w 1053548"/>
              <a:gd name="connsiteY11" fmla="*/ 2842592 h 2902227"/>
              <a:gd name="connsiteX12" fmla="*/ 208722 w 1053548"/>
              <a:gd name="connsiteY12" fmla="*/ 2832653 h 2902227"/>
              <a:gd name="connsiteX13" fmla="*/ 178904 w 1053548"/>
              <a:gd name="connsiteY13" fmla="*/ 2822714 h 2902227"/>
              <a:gd name="connsiteX14" fmla="*/ 159026 w 1053548"/>
              <a:gd name="connsiteY14" fmla="*/ 2763079 h 2902227"/>
              <a:gd name="connsiteX15" fmla="*/ 149087 w 1053548"/>
              <a:gd name="connsiteY15" fmla="*/ 2733261 h 2902227"/>
              <a:gd name="connsiteX16" fmla="*/ 119269 w 1053548"/>
              <a:gd name="connsiteY16" fmla="*/ 2713383 h 2902227"/>
              <a:gd name="connsiteX17" fmla="*/ 129209 w 1053548"/>
              <a:gd name="connsiteY17" fmla="*/ 2623931 h 2902227"/>
              <a:gd name="connsiteX18" fmla="*/ 149087 w 1053548"/>
              <a:gd name="connsiteY18" fmla="*/ 2594114 h 2902227"/>
              <a:gd name="connsiteX19" fmla="*/ 159026 w 1053548"/>
              <a:gd name="connsiteY19" fmla="*/ 2564296 h 2902227"/>
              <a:gd name="connsiteX20" fmla="*/ 0 w 1053548"/>
              <a:gd name="connsiteY20" fmla="*/ 2534479 h 2902227"/>
              <a:gd name="connsiteX21" fmla="*/ 19878 w 1053548"/>
              <a:gd name="connsiteY21" fmla="*/ 2405270 h 2902227"/>
              <a:gd name="connsiteX22" fmla="*/ 39756 w 1053548"/>
              <a:gd name="connsiteY22" fmla="*/ 2345635 h 2902227"/>
              <a:gd name="connsiteX23" fmla="*/ 69574 w 1053548"/>
              <a:gd name="connsiteY23" fmla="*/ 2236305 h 2902227"/>
              <a:gd name="connsiteX24" fmla="*/ 79513 w 1053548"/>
              <a:gd name="connsiteY24" fmla="*/ 2176670 h 2902227"/>
              <a:gd name="connsiteX25" fmla="*/ 99391 w 1053548"/>
              <a:gd name="connsiteY25" fmla="*/ 1997766 h 2902227"/>
              <a:gd name="connsiteX26" fmla="*/ 109330 w 1053548"/>
              <a:gd name="connsiteY26" fmla="*/ 1967948 h 2902227"/>
              <a:gd name="connsiteX27" fmla="*/ 129209 w 1053548"/>
              <a:gd name="connsiteY27" fmla="*/ 1729409 h 2902227"/>
              <a:gd name="connsiteX28" fmla="*/ 149087 w 1053548"/>
              <a:gd name="connsiteY28" fmla="*/ 1510748 h 2902227"/>
              <a:gd name="connsiteX29" fmla="*/ 178904 w 1053548"/>
              <a:gd name="connsiteY29" fmla="*/ 1401418 h 2902227"/>
              <a:gd name="connsiteX30" fmla="*/ 198782 w 1053548"/>
              <a:gd name="connsiteY30" fmla="*/ 1321905 h 2902227"/>
              <a:gd name="connsiteX31" fmla="*/ 218661 w 1053548"/>
              <a:gd name="connsiteY31" fmla="*/ 1262270 h 2902227"/>
              <a:gd name="connsiteX32" fmla="*/ 238539 w 1053548"/>
              <a:gd name="connsiteY32" fmla="*/ 1182757 h 2902227"/>
              <a:gd name="connsiteX33" fmla="*/ 258417 w 1053548"/>
              <a:gd name="connsiteY33" fmla="*/ 1123122 h 2902227"/>
              <a:gd name="connsiteX34" fmla="*/ 288235 w 1053548"/>
              <a:gd name="connsiteY34" fmla="*/ 1023731 h 2902227"/>
              <a:gd name="connsiteX35" fmla="*/ 298174 w 1053548"/>
              <a:gd name="connsiteY35" fmla="*/ 993914 h 2902227"/>
              <a:gd name="connsiteX36" fmla="*/ 318052 w 1053548"/>
              <a:gd name="connsiteY36" fmla="*/ 964096 h 2902227"/>
              <a:gd name="connsiteX37" fmla="*/ 337930 w 1053548"/>
              <a:gd name="connsiteY37" fmla="*/ 904461 h 2902227"/>
              <a:gd name="connsiteX38" fmla="*/ 347869 w 1053548"/>
              <a:gd name="connsiteY38" fmla="*/ 874644 h 2902227"/>
              <a:gd name="connsiteX39" fmla="*/ 367748 w 1053548"/>
              <a:gd name="connsiteY39" fmla="*/ 854766 h 2902227"/>
              <a:gd name="connsiteX40" fmla="*/ 397565 w 1053548"/>
              <a:gd name="connsiteY40" fmla="*/ 795131 h 2902227"/>
              <a:gd name="connsiteX41" fmla="*/ 447261 w 1053548"/>
              <a:gd name="connsiteY41" fmla="*/ 755374 h 2902227"/>
              <a:gd name="connsiteX42" fmla="*/ 506896 w 1053548"/>
              <a:gd name="connsiteY42" fmla="*/ 675861 h 2902227"/>
              <a:gd name="connsiteX43" fmla="*/ 586409 w 1053548"/>
              <a:gd name="connsiteY43" fmla="*/ 606287 h 2902227"/>
              <a:gd name="connsiteX44" fmla="*/ 636104 w 1053548"/>
              <a:gd name="connsiteY44" fmla="*/ 546653 h 2902227"/>
              <a:gd name="connsiteX45" fmla="*/ 695739 w 1053548"/>
              <a:gd name="connsiteY45" fmla="*/ 447261 h 2902227"/>
              <a:gd name="connsiteX46" fmla="*/ 745435 w 1053548"/>
              <a:gd name="connsiteY46" fmla="*/ 407505 h 2902227"/>
              <a:gd name="connsiteX47" fmla="*/ 795130 w 1053548"/>
              <a:gd name="connsiteY47" fmla="*/ 347870 h 2902227"/>
              <a:gd name="connsiteX48" fmla="*/ 854765 w 1053548"/>
              <a:gd name="connsiteY48" fmla="*/ 308114 h 2902227"/>
              <a:gd name="connsiteX49" fmla="*/ 894522 w 1053548"/>
              <a:gd name="connsiteY49" fmla="*/ 268357 h 2902227"/>
              <a:gd name="connsiteX50" fmla="*/ 944217 w 1053548"/>
              <a:gd name="connsiteY50" fmla="*/ 218661 h 2902227"/>
              <a:gd name="connsiteX51" fmla="*/ 964096 w 1053548"/>
              <a:gd name="connsiteY51" fmla="*/ 198783 h 2902227"/>
              <a:gd name="connsiteX52" fmla="*/ 974035 w 1053548"/>
              <a:gd name="connsiteY52" fmla="*/ 168966 h 2902227"/>
              <a:gd name="connsiteX53" fmla="*/ 993913 w 1053548"/>
              <a:gd name="connsiteY53" fmla="*/ 149087 h 2902227"/>
              <a:gd name="connsiteX54" fmla="*/ 1033669 w 1053548"/>
              <a:gd name="connsiteY54" fmla="*/ 9940 h 2902227"/>
              <a:gd name="connsiteX55" fmla="*/ 1053548 w 1053548"/>
              <a:gd name="connsiteY55" fmla="*/ 0 h 2902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1053548" h="2902227">
                <a:moveTo>
                  <a:pt x="815009" y="2763079"/>
                </a:moveTo>
                <a:cubicBezTo>
                  <a:pt x="798444" y="2766392"/>
                  <a:pt x="781611" y="2768573"/>
                  <a:pt x="765313" y="2773018"/>
                </a:cubicBezTo>
                <a:cubicBezTo>
                  <a:pt x="745098" y="2778531"/>
                  <a:pt x="705678" y="2792896"/>
                  <a:pt x="705678" y="2792896"/>
                </a:cubicBezTo>
                <a:cubicBezTo>
                  <a:pt x="695739" y="2802835"/>
                  <a:pt x="687556" y="2814917"/>
                  <a:pt x="675861" y="2822714"/>
                </a:cubicBezTo>
                <a:cubicBezTo>
                  <a:pt x="667144" y="2828526"/>
                  <a:pt x="656477" y="2831704"/>
                  <a:pt x="646043" y="2832653"/>
                </a:cubicBezTo>
                <a:cubicBezTo>
                  <a:pt x="583267" y="2838360"/>
                  <a:pt x="520148" y="2839279"/>
                  <a:pt x="457200" y="2842592"/>
                </a:cubicBezTo>
                <a:cubicBezTo>
                  <a:pt x="447261" y="2849218"/>
                  <a:pt x="435829" y="2854023"/>
                  <a:pt x="427382" y="2862470"/>
                </a:cubicBezTo>
                <a:cubicBezTo>
                  <a:pt x="418935" y="2870916"/>
                  <a:pt x="416832" y="2884825"/>
                  <a:pt x="407504" y="2892287"/>
                </a:cubicBezTo>
                <a:cubicBezTo>
                  <a:pt x="399323" y="2898832"/>
                  <a:pt x="387626" y="2898914"/>
                  <a:pt x="377687" y="2902227"/>
                </a:cubicBezTo>
                <a:cubicBezTo>
                  <a:pt x="357809" y="2898914"/>
                  <a:pt x="336077" y="2901300"/>
                  <a:pt x="318052" y="2892287"/>
                </a:cubicBezTo>
                <a:cubicBezTo>
                  <a:pt x="307368" y="2886945"/>
                  <a:pt x="308304" y="2868801"/>
                  <a:pt x="298174" y="2862470"/>
                </a:cubicBezTo>
                <a:cubicBezTo>
                  <a:pt x="280405" y="2851365"/>
                  <a:pt x="258417" y="2849218"/>
                  <a:pt x="238539" y="2842592"/>
                </a:cubicBezTo>
                <a:lnTo>
                  <a:pt x="208722" y="2832653"/>
                </a:lnTo>
                <a:lnTo>
                  <a:pt x="178904" y="2822714"/>
                </a:lnTo>
                <a:lnTo>
                  <a:pt x="159026" y="2763079"/>
                </a:lnTo>
                <a:cubicBezTo>
                  <a:pt x="155713" y="2753140"/>
                  <a:pt x="157804" y="2739072"/>
                  <a:pt x="149087" y="2733261"/>
                </a:cubicBezTo>
                <a:lnTo>
                  <a:pt x="119269" y="2713383"/>
                </a:lnTo>
                <a:cubicBezTo>
                  <a:pt x="91778" y="2630907"/>
                  <a:pt x="86700" y="2674941"/>
                  <a:pt x="129209" y="2623931"/>
                </a:cubicBezTo>
                <a:cubicBezTo>
                  <a:pt x="136856" y="2614755"/>
                  <a:pt x="142461" y="2604053"/>
                  <a:pt x="149087" y="2594114"/>
                </a:cubicBezTo>
                <a:cubicBezTo>
                  <a:pt x="152400" y="2584175"/>
                  <a:pt x="166434" y="2571704"/>
                  <a:pt x="159026" y="2564296"/>
                </a:cubicBezTo>
                <a:cubicBezTo>
                  <a:pt x="135376" y="2540646"/>
                  <a:pt x="12867" y="2535766"/>
                  <a:pt x="0" y="2534479"/>
                </a:cubicBezTo>
                <a:cubicBezTo>
                  <a:pt x="4650" y="2497275"/>
                  <a:pt x="9371" y="2443797"/>
                  <a:pt x="19878" y="2405270"/>
                </a:cubicBezTo>
                <a:cubicBezTo>
                  <a:pt x="25391" y="2385055"/>
                  <a:pt x="34674" y="2365963"/>
                  <a:pt x="39756" y="2345635"/>
                </a:cubicBezTo>
                <a:cubicBezTo>
                  <a:pt x="62176" y="2255958"/>
                  <a:pt x="50996" y="2292040"/>
                  <a:pt x="69574" y="2236305"/>
                </a:cubicBezTo>
                <a:cubicBezTo>
                  <a:pt x="72887" y="2216427"/>
                  <a:pt x="77288" y="2196699"/>
                  <a:pt x="79513" y="2176670"/>
                </a:cubicBezTo>
                <a:cubicBezTo>
                  <a:pt x="87981" y="2100455"/>
                  <a:pt x="84482" y="2064859"/>
                  <a:pt x="99391" y="1997766"/>
                </a:cubicBezTo>
                <a:cubicBezTo>
                  <a:pt x="101664" y="1987539"/>
                  <a:pt x="106017" y="1977887"/>
                  <a:pt x="109330" y="1967948"/>
                </a:cubicBezTo>
                <a:lnTo>
                  <a:pt x="129209" y="1729409"/>
                </a:lnTo>
                <a:cubicBezTo>
                  <a:pt x="132655" y="1688061"/>
                  <a:pt x="142906" y="1557110"/>
                  <a:pt x="149087" y="1510748"/>
                </a:cubicBezTo>
                <a:cubicBezTo>
                  <a:pt x="158910" y="1437076"/>
                  <a:pt x="158925" y="1481334"/>
                  <a:pt x="178904" y="1401418"/>
                </a:cubicBezTo>
                <a:cubicBezTo>
                  <a:pt x="185530" y="1374914"/>
                  <a:pt x="190142" y="1347823"/>
                  <a:pt x="198782" y="1321905"/>
                </a:cubicBezTo>
                <a:cubicBezTo>
                  <a:pt x="205408" y="1302027"/>
                  <a:pt x="213579" y="1282598"/>
                  <a:pt x="218661" y="1262270"/>
                </a:cubicBezTo>
                <a:cubicBezTo>
                  <a:pt x="225287" y="1235766"/>
                  <a:pt x="229900" y="1208675"/>
                  <a:pt x="238539" y="1182757"/>
                </a:cubicBezTo>
                <a:cubicBezTo>
                  <a:pt x="245165" y="1162879"/>
                  <a:pt x="253335" y="1143450"/>
                  <a:pt x="258417" y="1123122"/>
                </a:cubicBezTo>
                <a:cubicBezTo>
                  <a:pt x="273439" y="1063036"/>
                  <a:pt x="264035" y="1096328"/>
                  <a:pt x="288235" y="1023731"/>
                </a:cubicBezTo>
                <a:cubicBezTo>
                  <a:pt x="291548" y="1013792"/>
                  <a:pt x="292363" y="1002631"/>
                  <a:pt x="298174" y="993914"/>
                </a:cubicBezTo>
                <a:cubicBezTo>
                  <a:pt x="304800" y="983975"/>
                  <a:pt x="313201" y="975012"/>
                  <a:pt x="318052" y="964096"/>
                </a:cubicBezTo>
                <a:cubicBezTo>
                  <a:pt x="326562" y="944948"/>
                  <a:pt x="331304" y="924339"/>
                  <a:pt x="337930" y="904461"/>
                </a:cubicBezTo>
                <a:cubicBezTo>
                  <a:pt x="341243" y="894522"/>
                  <a:pt x="340461" y="882052"/>
                  <a:pt x="347869" y="874644"/>
                </a:cubicBezTo>
                <a:lnTo>
                  <a:pt x="367748" y="854766"/>
                </a:lnTo>
                <a:cubicBezTo>
                  <a:pt x="375832" y="830514"/>
                  <a:pt x="378298" y="814398"/>
                  <a:pt x="397565" y="795131"/>
                </a:cubicBezTo>
                <a:cubicBezTo>
                  <a:pt x="436688" y="756008"/>
                  <a:pt x="417752" y="794719"/>
                  <a:pt x="447261" y="755374"/>
                </a:cubicBezTo>
                <a:cubicBezTo>
                  <a:pt x="471109" y="723576"/>
                  <a:pt x="478403" y="698656"/>
                  <a:pt x="506896" y="675861"/>
                </a:cubicBezTo>
                <a:cubicBezTo>
                  <a:pt x="544422" y="645840"/>
                  <a:pt x="551376" y="658836"/>
                  <a:pt x="586409" y="606287"/>
                </a:cubicBezTo>
                <a:cubicBezTo>
                  <a:pt x="614084" y="564775"/>
                  <a:pt x="597840" y="584917"/>
                  <a:pt x="636104" y="546653"/>
                </a:cubicBezTo>
                <a:cubicBezTo>
                  <a:pt x="682246" y="408225"/>
                  <a:pt x="622975" y="556407"/>
                  <a:pt x="695739" y="447261"/>
                </a:cubicBezTo>
                <a:cubicBezTo>
                  <a:pt x="721429" y="408727"/>
                  <a:pt x="704285" y="421221"/>
                  <a:pt x="745435" y="407505"/>
                </a:cubicBezTo>
                <a:cubicBezTo>
                  <a:pt x="763104" y="381000"/>
                  <a:pt x="768639" y="368474"/>
                  <a:pt x="795130" y="347870"/>
                </a:cubicBezTo>
                <a:cubicBezTo>
                  <a:pt x="813988" y="333203"/>
                  <a:pt x="837872" y="325007"/>
                  <a:pt x="854765" y="308114"/>
                </a:cubicBezTo>
                <a:lnTo>
                  <a:pt x="894522" y="268357"/>
                </a:lnTo>
                <a:lnTo>
                  <a:pt x="944217" y="218661"/>
                </a:lnTo>
                <a:lnTo>
                  <a:pt x="964096" y="198783"/>
                </a:lnTo>
                <a:cubicBezTo>
                  <a:pt x="967409" y="188844"/>
                  <a:pt x="968645" y="177950"/>
                  <a:pt x="974035" y="168966"/>
                </a:cubicBezTo>
                <a:cubicBezTo>
                  <a:pt x="978856" y="160931"/>
                  <a:pt x="991950" y="158250"/>
                  <a:pt x="993913" y="149087"/>
                </a:cubicBezTo>
                <a:cubicBezTo>
                  <a:pt x="1021106" y="22184"/>
                  <a:pt x="965789" y="50669"/>
                  <a:pt x="1033669" y="9940"/>
                </a:cubicBezTo>
                <a:cubicBezTo>
                  <a:pt x="1040022" y="6128"/>
                  <a:pt x="1046922" y="3313"/>
                  <a:pt x="1053548" y="0"/>
                </a:cubicBez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0834" name="Picture 2" descr="http://blog.ymijeans.com/wp-content/uploads/2009/07/tour-de-france-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671192"/>
            <a:ext cx="2581275" cy="1783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3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3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uiExpand="1" build="p"/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atlas2009-collision-vp1-142308-482137-we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20560"/>
            <a:ext cx="7010400" cy="4827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Great Time In Physics</a:t>
            </a:r>
          </a:p>
        </p:txBody>
      </p:sp>
      <p:pic>
        <p:nvPicPr>
          <p:cNvPr id="4102" name="Picture 6" descr="Graph showing the rise in luminosity at the LHC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xmlns:mc="http://schemas.openxmlformats.org/markup-compatibility/2006" xmlns:a14="http://schemas.microsoft.com/office/drawing/2010/main" val="FFFFFF" mc:Ignorable=""/>
              </a:clrFrom>
              <a:clrTo>
                <a:srgbClr xmlns:mc="http://schemas.openxmlformats.org/markup-compatibility/2006" xmlns:a14="http://schemas.microsoft.com/office/drawing/2010/main" val="FFFFFF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417983"/>
            <a:ext cx="1828800" cy="18288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8F8F8" mc:Ignorable="">
              <a:alpha val="78824"/>
            </a:srgbClr>
          </a:solidFill>
          <a:extLst/>
        </p:spPr>
      </p:pic>
      <p:sp>
        <p:nvSpPr>
          <p:cNvPr id="6" name="TextBox 5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9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Great Time In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0354" name="Picture 2" descr="AngelsAndDemon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2895600"/>
            <a:ext cx="2062178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100356" name="Picture 4" descr="http://www.behindthehype.com/wp-content/uploads/2009/05/angles_demons_movie_post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2247900" cy="334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10035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371600"/>
            <a:ext cx="4320070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35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410200"/>
            <a:ext cx="2099094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36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1447800"/>
            <a:ext cx="1607510" cy="5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0357" name="Picture 5">
            <a:hlinkClick r:id="rId8"/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476"/>
          <a:stretch/>
        </p:blipFill>
        <p:spPr bwMode="auto">
          <a:xfrm>
            <a:off x="2514599" y="1676400"/>
            <a:ext cx="4429741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93171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0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0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9050" y="838200"/>
            <a:ext cx="4044950" cy="570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81000" y="25400"/>
            <a:ext cx="8229600" cy="1143000"/>
          </a:xfrm>
        </p:spPr>
        <p:txBody>
          <a:bodyPr/>
          <a:lstStyle/>
          <a:p>
            <a:r>
              <a:rPr lang="en-US" dirty="0" smtClean="0"/>
              <a:t>The Challenge</a:t>
            </a:r>
          </a:p>
        </p:txBody>
      </p:sp>
      <p:pic>
        <p:nvPicPr>
          <p:cNvPr id="5" name="Picture 8" descr="atlas2009-collision-vp1-142308-482137-we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90800"/>
            <a:ext cx="4724400" cy="3253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xmlns:mc="http://schemas.openxmlformats.org/markup-compatibility/2006" val="000000" mc:Ignorable="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1"/>
            <a:ext cx="3733800" cy="76200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1 / 1,000,000,000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14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1378" name="Picture 2" descr="http://www.ifaj.org/fileadmin/user_upload/Photo_Contest/2008/production/Corn_harves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96"/>
          <a:stretch/>
        </p:blipFill>
        <p:spPr bwMode="auto">
          <a:xfrm>
            <a:off x="-18552" y="586409"/>
            <a:ext cx="9159240" cy="587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pic>
        <p:nvPicPr>
          <p:cNvPr id="101380" name="Picture 4" descr="http://www.deltaflow.com/wp-content/uploads/2008/05/ear-of-corn-inspection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xmlns:mc="http://schemas.openxmlformats.org/markup-compatibility/2006" xmlns:a14="http://schemas.microsoft.com/office/drawing/2010/main" val="3E6627" mc:Ignorable=""/>
              </a:clrFrom>
              <a:clrTo>
                <a:srgbClr xmlns:mc="http://schemas.openxmlformats.org/markup-compatibility/2006" xmlns:a14="http://schemas.microsoft.com/office/drawing/2010/main" val="3E6627" mc:Ignorable="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0"/>
            <a:ext cx="3248025" cy="2423246"/>
          </a:xfrm>
          <a:prstGeom prst="ellipse">
            <a:avLst/>
          </a:prstGeom>
          <a:ln w="63500" cap="rnd">
            <a:solidFill>
              <a:srgbClr xmlns:mc="http://schemas.openxmlformats.org/markup-compatibility/2006" xmlns:a14="http://schemas.microsoft.com/office/drawing/2010/main" val="333333" mc:Ignorable=""/>
            </a:solidFill>
          </a:ln>
          <a:effectLst>
            <a:outerShdw blurRad="381000" dist="292100" dir="5400000" sx="-80000" sy="-18000" rotWithShape="0">
              <a:srgbClr xmlns:mc="http://schemas.openxmlformats.org/markup-compatibility/2006" xmlns:a14="http://schemas.microsoft.com/office/drawing/2010/main" val="000000" mc:Ignorable="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xmlns:mc="http://schemas.openxmlformats.org/markup-compatibility/2006" xmlns:a14="http://schemas.microsoft.com/office/drawing/2010/main" val="333333" mc:Ignorable="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7" name="Freeform 6"/>
          <p:cNvSpPr/>
          <p:nvPr/>
        </p:nvSpPr>
        <p:spPr>
          <a:xfrm>
            <a:off x="1425771" y="1577447"/>
            <a:ext cx="121342" cy="143800"/>
          </a:xfrm>
          <a:custGeom>
            <a:avLst/>
            <a:gdLst>
              <a:gd name="connsiteX0" fmla="*/ 26002 w 121342"/>
              <a:gd name="connsiteY0" fmla="*/ 4334 h 151678"/>
              <a:gd name="connsiteX1" fmla="*/ 99674 w 121342"/>
              <a:gd name="connsiteY1" fmla="*/ 0 h 151678"/>
              <a:gd name="connsiteX2" fmla="*/ 121342 w 121342"/>
              <a:gd name="connsiteY2" fmla="*/ 39003 h 151678"/>
              <a:gd name="connsiteX3" fmla="*/ 104007 w 121342"/>
              <a:gd name="connsiteY3" fmla="*/ 151678 h 151678"/>
              <a:gd name="connsiteX4" fmla="*/ 73672 w 121342"/>
              <a:gd name="connsiteY4" fmla="*/ 151678 h 151678"/>
              <a:gd name="connsiteX5" fmla="*/ 0 w 121342"/>
              <a:gd name="connsiteY5" fmla="*/ 73672 h 151678"/>
              <a:gd name="connsiteX6" fmla="*/ 26002 w 121342"/>
              <a:gd name="connsiteY6" fmla="*/ 4334 h 151678"/>
              <a:gd name="connsiteX0" fmla="*/ 26002 w 121342"/>
              <a:gd name="connsiteY0" fmla="*/ 4334 h 151678"/>
              <a:gd name="connsiteX1" fmla="*/ 99674 w 121342"/>
              <a:gd name="connsiteY1" fmla="*/ 0 h 151678"/>
              <a:gd name="connsiteX2" fmla="*/ 121342 w 121342"/>
              <a:gd name="connsiteY2" fmla="*/ 39003 h 151678"/>
              <a:gd name="connsiteX3" fmla="*/ 104007 w 121342"/>
              <a:gd name="connsiteY3" fmla="*/ 151678 h 151678"/>
              <a:gd name="connsiteX4" fmla="*/ 52004 w 121342"/>
              <a:gd name="connsiteY4" fmla="*/ 151678 h 151678"/>
              <a:gd name="connsiteX5" fmla="*/ 0 w 121342"/>
              <a:gd name="connsiteY5" fmla="*/ 73672 h 151678"/>
              <a:gd name="connsiteX6" fmla="*/ 26002 w 121342"/>
              <a:gd name="connsiteY6" fmla="*/ 4334 h 151678"/>
              <a:gd name="connsiteX0" fmla="*/ 26002 w 121342"/>
              <a:gd name="connsiteY0" fmla="*/ 4334 h 151678"/>
              <a:gd name="connsiteX1" fmla="*/ 99674 w 121342"/>
              <a:gd name="connsiteY1" fmla="*/ 0 h 151678"/>
              <a:gd name="connsiteX2" fmla="*/ 121342 w 121342"/>
              <a:gd name="connsiteY2" fmla="*/ 39003 h 151678"/>
              <a:gd name="connsiteX3" fmla="*/ 86673 w 121342"/>
              <a:gd name="connsiteY3" fmla="*/ 134343 h 151678"/>
              <a:gd name="connsiteX4" fmla="*/ 52004 w 121342"/>
              <a:gd name="connsiteY4" fmla="*/ 151678 h 151678"/>
              <a:gd name="connsiteX5" fmla="*/ 0 w 121342"/>
              <a:gd name="connsiteY5" fmla="*/ 73672 h 151678"/>
              <a:gd name="connsiteX6" fmla="*/ 26002 w 121342"/>
              <a:gd name="connsiteY6" fmla="*/ 4334 h 151678"/>
              <a:gd name="connsiteX0" fmla="*/ 26002 w 121342"/>
              <a:gd name="connsiteY0" fmla="*/ 4334 h 134343"/>
              <a:gd name="connsiteX1" fmla="*/ 99674 w 121342"/>
              <a:gd name="connsiteY1" fmla="*/ 0 h 134343"/>
              <a:gd name="connsiteX2" fmla="*/ 121342 w 121342"/>
              <a:gd name="connsiteY2" fmla="*/ 39003 h 134343"/>
              <a:gd name="connsiteX3" fmla="*/ 86673 w 121342"/>
              <a:gd name="connsiteY3" fmla="*/ 134343 h 134343"/>
              <a:gd name="connsiteX4" fmla="*/ 65005 w 121342"/>
              <a:gd name="connsiteY4" fmla="*/ 130010 h 134343"/>
              <a:gd name="connsiteX5" fmla="*/ 0 w 121342"/>
              <a:gd name="connsiteY5" fmla="*/ 73672 h 134343"/>
              <a:gd name="connsiteX6" fmla="*/ 26002 w 121342"/>
              <a:gd name="connsiteY6" fmla="*/ 4334 h 134343"/>
              <a:gd name="connsiteX0" fmla="*/ 26002 w 121342"/>
              <a:gd name="connsiteY0" fmla="*/ 4334 h 130010"/>
              <a:gd name="connsiteX1" fmla="*/ 99674 w 121342"/>
              <a:gd name="connsiteY1" fmla="*/ 0 h 130010"/>
              <a:gd name="connsiteX2" fmla="*/ 121342 w 121342"/>
              <a:gd name="connsiteY2" fmla="*/ 39003 h 130010"/>
              <a:gd name="connsiteX3" fmla="*/ 86673 w 121342"/>
              <a:gd name="connsiteY3" fmla="*/ 130009 h 130010"/>
              <a:gd name="connsiteX4" fmla="*/ 65005 w 121342"/>
              <a:gd name="connsiteY4" fmla="*/ 130010 h 130010"/>
              <a:gd name="connsiteX5" fmla="*/ 0 w 121342"/>
              <a:gd name="connsiteY5" fmla="*/ 73672 h 130010"/>
              <a:gd name="connsiteX6" fmla="*/ 26002 w 121342"/>
              <a:gd name="connsiteY6" fmla="*/ 4334 h 130010"/>
              <a:gd name="connsiteX0" fmla="*/ 26002 w 121342"/>
              <a:gd name="connsiteY0" fmla="*/ 4334 h 130009"/>
              <a:gd name="connsiteX1" fmla="*/ 99674 w 121342"/>
              <a:gd name="connsiteY1" fmla="*/ 0 h 130009"/>
              <a:gd name="connsiteX2" fmla="*/ 121342 w 121342"/>
              <a:gd name="connsiteY2" fmla="*/ 39003 h 130009"/>
              <a:gd name="connsiteX3" fmla="*/ 86673 w 121342"/>
              <a:gd name="connsiteY3" fmla="*/ 130009 h 130009"/>
              <a:gd name="connsiteX4" fmla="*/ 43573 w 121342"/>
              <a:gd name="connsiteY4" fmla="*/ 118104 h 130009"/>
              <a:gd name="connsiteX5" fmla="*/ 0 w 121342"/>
              <a:gd name="connsiteY5" fmla="*/ 73672 h 130009"/>
              <a:gd name="connsiteX6" fmla="*/ 26002 w 121342"/>
              <a:gd name="connsiteY6" fmla="*/ 4334 h 130009"/>
              <a:gd name="connsiteX0" fmla="*/ 26002 w 121342"/>
              <a:gd name="connsiteY0" fmla="*/ 4334 h 125247"/>
              <a:gd name="connsiteX1" fmla="*/ 99674 w 121342"/>
              <a:gd name="connsiteY1" fmla="*/ 0 h 125247"/>
              <a:gd name="connsiteX2" fmla="*/ 121342 w 121342"/>
              <a:gd name="connsiteY2" fmla="*/ 39003 h 125247"/>
              <a:gd name="connsiteX3" fmla="*/ 96198 w 121342"/>
              <a:gd name="connsiteY3" fmla="*/ 125247 h 125247"/>
              <a:gd name="connsiteX4" fmla="*/ 43573 w 121342"/>
              <a:gd name="connsiteY4" fmla="*/ 118104 h 125247"/>
              <a:gd name="connsiteX5" fmla="*/ 0 w 121342"/>
              <a:gd name="connsiteY5" fmla="*/ 73672 h 125247"/>
              <a:gd name="connsiteX6" fmla="*/ 26002 w 121342"/>
              <a:gd name="connsiteY6" fmla="*/ 4334 h 125247"/>
              <a:gd name="connsiteX0" fmla="*/ 26002 w 121342"/>
              <a:gd name="connsiteY0" fmla="*/ 4334 h 139535"/>
              <a:gd name="connsiteX1" fmla="*/ 99674 w 121342"/>
              <a:gd name="connsiteY1" fmla="*/ 0 h 139535"/>
              <a:gd name="connsiteX2" fmla="*/ 121342 w 121342"/>
              <a:gd name="connsiteY2" fmla="*/ 39003 h 139535"/>
              <a:gd name="connsiteX3" fmla="*/ 96198 w 121342"/>
              <a:gd name="connsiteY3" fmla="*/ 125247 h 139535"/>
              <a:gd name="connsiteX4" fmla="*/ 55479 w 121342"/>
              <a:gd name="connsiteY4" fmla="*/ 139535 h 139535"/>
              <a:gd name="connsiteX5" fmla="*/ 0 w 121342"/>
              <a:gd name="connsiteY5" fmla="*/ 73672 h 139535"/>
              <a:gd name="connsiteX6" fmla="*/ 26002 w 121342"/>
              <a:gd name="connsiteY6" fmla="*/ 4334 h 139535"/>
              <a:gd name="connsiteX0" fmla="*/ 26002 w 121342"/>
              <a:gd name="connsiteY0" fmla="*/ 4334 h 142164"/>
              <a:gd name="connsiteX1" fmla="*/ 99674 w 121342"/>
              <a:gd name="connsiteY1" fmla="*/ 0 h 142164"/>
              <a:gd name="connsiteX2" fmla="*/ 121342 w 121342"/>
              <a:gd name="connsiteY2" fmla="*/ 39003 h 142164"/>
              <a:gd name="connsiteX3" fmla="*/ 96198 w 121342"/>
              <a:gd name="connsiteY3" fmla="*/ 125247 h 142164"/>
              <a:gd name="connsiteX4" fmla="*/ 55479 w 121342"/>
              <a:gd name="connsiteY4" fmla="*/ 139535 h 142164"/>
              <a:gd name="connsiteX5" fmla="*/ 0 w 121342"/>
              <a:gd name="connsiteY5" fmla="*/ 73672 h 142164"/>
              <a:gd name="connsiteX6" fmla="*/ 26002 w 121342"/>
              <a:gd name="connsiteY6" fmla="*/ 4334 h 142164"/>
              <a:gd name="connsiteX0" fmla="*/ 26002 w 121342"/>
              <a:gd name="connsiteY0" fmla="*/ 4334 h 143800"/>
              <a:gd name="connsiteX1" fmla="*/ 99674 w 121342"/>
              <a:gd name="connsiteY1" fmla="*/ 0 h 143800"/>
              <a:gd name="connsiteX2" fmla="*/ 121342 w 121342"/>
              <a:gd name="connsiteY2" fmla="*/ 39003 h 143800"/>
              <a:gd name="connsiteX3" fmla="*/ 96198 w 121342"/>
              <a:gd name="connsiteY3" fmla="*/ 125247 h 143800"/>
              <a:gd name="connsiteX4" fmla="*/ 55479 w 121342"/>
              <a:gd name="connsiteY4" fmla="*/ 139535 h 143800"/>
              <a:gd name="connsiteX5" fmla="*/ 0 w 121342"/>
              <a:gd name="connsiteY5" fmla="*/ 73672 h 143800"/>
              <a:gd name="connsiteX6" fmla="*/ 26002 w 121342"/>
              <a:gd name="connsiteY6" fmla="*/ 4334 h 143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342" h="143800">
                <a:moveTo>
                  <a:pt x="26002" y="4334"/>
                </a:moveTo>
                <a:lnTo>
                  <a:pt x="99674" y="0"/>
                </a:lnTo>
                <a:lnTo>
                  <a:pt x="121342" y="39003"/>
                </a:lnTo>
                <a:lnTo>
                  <a:pt x="96198" y="125247"/>
                </a:lnTo>
                <a:cubicBezTo>
                  <a:pt x="85006" y="141916"/>
                  <a:pt x="73814" y="149059"/>
                  <a:pt x="55479" y="139535"/>
                </a:cubicBezTo>
                <a:lnTo>
                  <a:pt x="0" y="73672"/>
                </a:lnTo>
                <a:lnTo>
                  <a:pt x="26002" y="4334"/>
                </a:lnTo>
                <a:close/>
              </a:path>
            </a:pathLst>
          </a:custGeom>
          <a:solidFill>
            <a:srgbClr xmlns:mc="http://schemas.openxmlformats.org/markup-compatibility/2006" xmlns:a14="http://schemas.microsoft.com/office/drawing/2010/main" val="CC3300" mc:Ignorable="">
              <a:alpha val="54902"/>
            </a:srgbClr>
          </a:solidFill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995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</a:t>
            </a:r>
          </a:p>
        </p:txBody>
      </p:sp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30895"/>
            <a:ext cx="2819400" cy="4288905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perspectiveLeft">
              <a:rot lat="0" lon="20099989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14" name="Picture 2" descr="http://www.textually.org/textually/archives/archives/images/set2/telegraph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728690"/>
            <a:ext cx="4684643" cy="3291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962400" y="6581001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16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14120</TotalTime>
  <Words>557</Words>
  <Application>Microsoft Office PowerPoint</Application>
  <PresentationFormat>On-screen Show (4:3)</PresentationFormat>
  <Paragraphs>177</Paragraphs>
  <Slides>23</Slides>
  <Notes>23</Notes>
  <HiddenSlides>1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Office Theme</vt:lpstr>
      <vt:lpstr>Equation</vt:lpstr>
      <vt:lpstr>MadGraph/MadEvent </vt:lpstr>
      <vt:lpstr>PowerPoint Presentation</vt:lpstr>
      <vt:lpstr>Goals</vt:lpstr>
      <vt:lpstr>RoadMap</vt:lpstr>
      <vt:lpstr>A Great Time In Physics</vt:lpstr>
      <vt:lpstr>A Great Time In Physics</vt:lpstr>
      <vt:lpstr>The Challenge</vt:lpstr>
      <vt:lpstr>PowerPoint Presentation</vt:lpstr>
      <vt:lpstr>KEY</vt:lpstr>
      <vt:lpstr>Form teams of 3</vt:lpstr>
      <vt:lpstr>Discoveries at hadron colliders (adapted from MLM)</vt:lpstr>
      <vt:lpstr>SuperSymmetry at LHC</vt:lpstr>
      <vt:lpstr>New MC shows much harder!</vt:lpstr>
      <vt:lpstr>Discovery Path @ LHC</vt:lpstr>
      <vt:lpstr>Standard Model</vt:lpstr>
      <vt:lpstr>Standard Model</vt:lpstr>
      <vt:lpstr>Details</vt:lpstr>
      <vt:lpstr>Perturbation Theory</vt:lpstr>
      <vt:lpstr>Example: e+e- → m+m-</vt:lpstr>
      <vt:lpstr>Feynman Rules!</vt:lpstr>
      <vt:lpstr>Feynman Rules!</vt:lpstr>
      <vt:lpstr>PowerPoint Presentation</vt:lpstr>
      <vt:lpstr>Register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MadGraph/MadEvent</dc:title>
  <dc:creator>Stelzer, Timothy J</dc:creator>
  <cp:lastModifiedBy>Tim Stelzer</cp:lastModifiedBy>
  <cp:revision>171</cp:revision>
  <dcterms:created xsi:type="dcterms:W3CDTF">2010-07-05T19:35:19Z</dcterms:created>
  <dcterms:modified xsi:type="dcterms:W3CDTF">2010-07-23T16:00:58Z</dcterms:modified>
</cp:coreProperties>
</file>