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47"/>
  </p:notesMasterIdLst>
  <p:sldIdLst>
    <p:sldId id="256" r:id="rId3"/>
    <p:sldId id="288" r:id="rId4"/>
    <p:sldId id="451" r:id="rId5"/>
    <p:sldId id="441" r:id="rId6"/>
    <p:sldId id="457" r:id="rId7"/>
    <p:sldId id="458" r:id="rId8"/>
    <p:sldId id="459" r:id="rId9"/>
    <p:sldId id="460" r:id="rId10"/>
    <p:sldId id="461" r:id="rId11"/>
    <p:sldId id="465" r:id="rId12"/>
    <p:sldId id="466" r:id="rId13"/>
    <p:sldId id="467" r:id="rId14"/>
    <p:sldId id="462" r:id="rId15"/>
    <p:sldId id="463" r:id="rId16"/>
    <p:sldId id="469" r:id="rId17"/>
    <p:sldId id="470" r:id="rId18"/>
    <p:sldId id="471" r:id="rId19"/>
    <p:sldId id="472" r:id="rId20"/>
    <p:sldId id="473" r:id="rId21"/>
    <p:sldId id="474" r:id="rId22"/>
    <p:sldId id="464" r:id="rId23"/>
    <p:sldId id="452" r:id="rId24"/>
    <p:sldId id="456" r:id="rId25"/>
    <p:sldId id="475" r:id="rId26"/>
    <p:sldId id="476" r:id="rId27"/>
    <p:sldId id="483" r:id="rId28"/>
    <p:sldId id="477" r:id="rId29"/>
    <p:sldId id="454" r:id="rId30"/>
    <p:sldId id="478" r:id="rId31"/>
    <p:sldId id="479" r:id="rId32"/>
    <p:sldId id="480" r:id="rId33"/>
    <p:sldId id="481" r:id="rId34"/>
    <p:sldId id="482" r:id="rId35"/>
    <p:sldId id="440" r:id="rId36"/>
    <p:sldId id="484" r:id="rId37"/>
    <p:sldId id="485" r:id="rId38"/>
    <p:sldId id="377" r:id="rId39"/>
    <p:sldId id="404" r:id="rId40"/>
    <p:sldId id="418" r:id="rId41"/>
    <p:sldId id="419" r:id="rId42"/>
    <p:sldId id="425" r:id="rId43"/>
    <p:sldId id="417" r:id="rId44"/>
    <p:sldId id="468" r:id="rId45"/>
    <p:sldId id="258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6" autoAdjust="0"/>
    <p:restoredTop sz="94601" autoAdjust="0"/>
  </p:normalViewPr>
  <p:slideViewPr>
    <p:cSldViewPr snapToGrid="0" snapToObjects="1">
      <p:cViewPr varScale="1">
        <p:scale>
          <a:sx n="120" d="100"/>
          <a:sy n="120" d="100"/>
        </p:scale>
        <p:origin x="8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96775"/>
            <a:ext cx="8226425" cy="4666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24107" y="4892510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to be reviewed!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253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632148"/>
            <a:ext cx="8226425" cy="17953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R2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94293" y="2743198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to be reviewed!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639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A23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7522" y="3365369"/>
            <a:ext cx="4305994" cy="324487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522" y="853312"/>
            <a:ext cx="4310218" cy="25309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34812" y="853312"/>
            <a:ext cx="2601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Interlock test still to be done on many 600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285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A34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313001"/>
            <a:ext cx="8226425" cy="443361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70783" y="485030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IPQs to be released by QPS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475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44029"/>
            <a:ext cx="8226425" cy="35715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70783" y="492981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IPQs to be released by QPS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50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2262" y="1288256"/>
            <a:ext cx="3436003" cy="258616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689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A45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7223" y="1066800"/>
            <a:ext cx="4666379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77353" y="443060"/>
            <a:ext cx="2403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Mains are at 2 kA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93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9412" y="2196306"/>
            <a:ext cx="3309087" cy="151067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94293" y="3271099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to be reviewed!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85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XL5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4007" y="1726678"/>
            <a:ext cx="2498545" cy="29207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69606" y="1035610"/>
            <a:ext cx="629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LSA updated; need to update the PC database </a:t>
            </a:r>
            <a:r>
              <a:rPr lang="en-US" smtClean="0"/>
              <a:t>to carry on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339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864" y="1066800"/>
            <a:ext cx="7831097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991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7000" y="6066064"/>
            <a:ext cx="1534886" cy="7015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200402" y="4534689"/>
            <a:ext cx="5485100" cy="109762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US" b="1" dirty="0" smtClean="0"/>
              <a:t>Mirko Pojer and Matteo </a:t>
            </a:r>
            <a:r>
              <a:rPr lang="en-US" b="1" dirty="0" err="1" smtClean="0"/>
              <a:t>Solfaroli</a:t>
            </a:r>
            <a:endParaRPr lang="en-US" b="1" dirty="0" smtClean="0"/>
          </a:p>
          <a:p>
            <a:pPr marL="36576" indent="0" algn="r">
              <a:buNone/>
            </a:pPr>
            <a:r>
              <a:rPr lang="en-US" sz="2100" dirty="0" smtClean="0"/>
              <a:t>Beams Department</a:t>
            </a:r>
          </a:p>
          <a:p>
            <a:pPr marL="36576" indent="0" algn="r">
              <a:buNone/>
            </a:pPr>
            <a:r>
              <a:rPr lang="en-US" sz="2100" dirty="0" smtClean="0"/>
              <a:t>Operation Group</a:t>
            </a:r>
          </a:p>
          <a:p>
            <a:pPr marL="36576" indent="0" algn="r">
              <a:buNone/>
            </a:pPr>
            <a:endParaRPr lang="en-US" sz="2600" dirty="0" smtClean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8265984" cy="1826363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Re-commissioning of the superconducting circuits</a:t>
            </a:r>
          </a:p>
          <a:p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Meeting </a:t>
            </a:r>
            <a:r>
              <a:rPr lang="en-GB" sz="43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" charset="0"/>
                <a:ea typeface="Copperplate" charset="0"/>
                <a:cs typeface="Copperplate" charset="0"/>
              </a:rPr>
              <a:t>n.6</a:t>
            </a:r>
            <a:endParaRPr lang="en-GB" sz="43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" charset="0"/>
              <a:ea typeface="Copperplate" charset="0"/>
              <a:cs typeface="Copperplate" charset="0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" y="4980214"/>
            <a:ext cx="1787366" cy="178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LR5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37143"/>
            <a:ext cx="8226425" cy="238532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5450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A56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49931"/>
            <a:ext cx="8226425" cy="47597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80599" y="1187777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has a permanent fault on the FGC!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89575" y="490194"/>
            <a:ext cx="4314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Interlock test to be done on many 600 </a:t>
            </a:r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13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931368"/>
            <a:ext cx="8226425" cy="119687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6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931980"/>
            <a:ext cx="8226425" cy="119565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913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A67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486" y="912803"/>
            <a:ext cx="7276668" cy="41859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16199" y="1722450"/>
            <a:ext cx="304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analysis of several 60 A is lost somewhere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51868" y="473684"/>
            <a:ext cx="318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Few 600 A </a:t>
            </a:r>
            <a:r>
              <a:rPr lang="en-US" dirty="0" smtClean="0"/>
              <a:t>still to be released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369" y="5679318"/>
            <a:ext cx="7873719" cy="4582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68449" y="5221791"/>
            <a:ext cx="3724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checked how this is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13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A78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0449" y="824925"/>
            <a:ext cx="7041542" cy="4379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99241" y="344543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RQTL9.R7B1/2 are in water fault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r="32462"/>
          <a:stretch/>
        </p:blipFill>
        <p:spPr>
          <a:xfrm>
            <a:off x="4212939" y="2960497"/>
            <a:ext cx="4753262" cy="357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993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067" y="2247195"/>
            <a:ext cx="8226425" cy="37164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A78_cont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51787" y="184444"/>
            <a:ext cx="426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RQD/F no QPS OK</a:t>
            </a:r>
          </a:p>
          <a:p>
            <a:r>
              <a:rPr lang="en-US" dirty="0" smtClean="0"/>
              <a:t>MQ24.L8</a:t>
            </a:r>
            <a:r>
              <a:rPr lang="en-US" dirty="0" smtClean="0"/>
              <a:t>: QH switch probably broken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207" y="906353"/>
            <a:ext cx="4382891" cy="2721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2935" y="4107486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to be reviewed!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8699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2" y="2189956"/>
            <a:ext cx="3767269" cy="14531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64385" y="2147104"/>
            <a:ext cx="4313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PM files missing: QPS to take a look (might be the same problem as for the others)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60643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3821" y="1066800"/>
            <a:ext cx="3593183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9606" y="550418"/>
            <a:ext cx="629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LSA updated; need to update the PC database </a:t>
            </a:r>
            <a:r>
              <a:rPr lang="en-US" smtClean="0"/>
              <a:t>to carry on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593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6970" y="1066800"/>
            <a:ext cx="4706884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9606" y="550418"/>
            <a:ext cx="629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LSA updated; need to update the PC database </a:t>
            </a:r>
            <a:r>
              <a:rPr lang="en-US" smtClean="0"/>
              <a:t>to carry on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62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382340"/>
              </p:ext>
            </p:extLst>
          </p:nvPr>
        </p:nvGraphicFramePr>
        <p:xfrm>
          <a:off x="141402" y="986407"/>
          <a:ext cx="8823489" cy="5278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5786768"/>
                    </a:ext>
                  </a:extLst>
                </a:gridCol>
                <a:gridCol w="3497343">
                  <a:extLst>
                    <a:ext uri="{9D8B030D-6E8A-4147-A177-3AD203B41FA5}">
                      <a16:colId xmlns:a16="http://schemas.microsoft.com/office/drawing/2014/main" val="1866193862"/>
                    </a:ext>
                  </a:extLst>
                </a:gridCol>
                <a:gridCol w="2205873">
                  <a:extLst>
                    <a:ext uri="{9D8B030D-6E8A-4147-A177-3AD203B41FA5}">
                      <a16:colId xmlns:a16="http://schemas.microsoft.com/office/drawing/2014/main" val="841011658"/>
                    </a:ext>
                  </a:extLst>
                </a:gridCol>
                <a:gridCol w="2205873">
                  <a:extLst>
                    <a:ext uri="{9D8B030D-6E8A-4147-A177-3AD203B41FA5}">
                      <a16:colId xmlns:a16="http://schemas.microsoft.com/office/drawing/2014/main" val="876660993"/>
                    </a:ext>
                  </a:extLst>
                </a:gridCol>
              </a:tblGrid>
              <a:tr h="54357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Next action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CS 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331437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S12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Capacity load test until Saturday morning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BS regeneration (24h)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 morning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8097270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S23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0352299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S34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5711062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S45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0066450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S56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Reconfiguration until Thurs </a:t>
                      </a:r>
                      <a:r>
                        <a:rPr lang="en-US" dirty="0" smtClean="0"/>
                        <a:t>night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BS re-generation (24h)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</a:t>
                      </a:r>
                      <a:r>
                        <a:rPr lang="en-US" baseline="0" dirty="0" smtClean="0"/>
                        <a:t> night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9586212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S67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BS re-generation (24h)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Saturday afternoon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5484538"/>
                  </a:ext>
                </a:extLst>
              </a:tr>
              <a:tr h="543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S78</a:t>
                      </a:r>
                      <a:endParaRPr lang="en-US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Moving back to QURC – A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 evening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0911444"/>
                  </a:ext>
                </a:extLst>
              </a:tr>
              <a:tr h="6173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S81</a:t>
                      </a:r>
                      <a:endParaRPr lang="en-US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BS regeneration (24h) to be re-done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 evening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1942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7311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357" y="1760208"/>
            <a:ext cx="3962922" cy="35514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209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A81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46" y="930302"/>
            <a:ext cx="2565551" cy="25294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200" y="828813"/>
            <a:ext cx="2775381" cy="2732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803" y="1078980"/>
            <a:ext cx="2510997" cy="18226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985" y="3561256"/>
            <a:ext cx="1746470" cy="30771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66367" y="95198"/>
            <a:ext cx="2292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analysis of several 60 A is lost somewhere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2695" y="3676194"/>
            <a:ext cx="4825661" cy="271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537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LL1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8433" y="2349372"/>
            <a:ext cx="3504323" cy="211906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0996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XL1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34878"/>
            <a:ext cx="8226425" cy="418985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9606" y="550418"/>
            <a:ext cx="629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LSA updated; need to update the PC database </a:t>
            </a:r>
            <a:r>
              <a:rPr lang="en-US" smtClean="0"/>
              <a:t>to carry on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2441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3467" y="2671638"/>
            <a:ext cx="5398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/>
              <a:t>For the future…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13353524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1028" y="659874"/>
            <a:ext cx="3950226" cy="6115972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IT.R1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OK to switch ON QHPS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LR1</a:t>
            </a:r>
            <a:endParaRPr lang="en-US" sz="1400" dirty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A12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</a:t>
            </a:r>
            <a:r>
              <a:rPr lang="en-US" sz="1200" dirty="0" smtClean="0">
                <a:solidFill>
                  <a:srgbClr val="FF0000"/>
                </a:solidFill>
              </a:rPr>
              <a:t>ON remaining QHPS in 2L</a:t>
            </a:r>
            <a:endParaRPr lang="en-US" sz="1200" dirty="0" smtClean="0"/>
          </a:p>
          <a:p>
            <a:r>
              <a:rPr lang="en-US" sz="1400" dirty="0" smtClean="0"/>
              <a:t>ML2 </a:t>
            </a:r>
            <a:r>
              <a:rPr lang="en-US" sz="1400" dirty="0"/>
              <a:t>and IT.L2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remaining </a:t>
            </a:r>
            <a:r>
              <a:rPr lang="en-US" sz="1200" dirty="0" smtClean="0">
                <a:solidFill>
                  <a:srgbClr val="FF0000"/>
                </a:solidFill>
              </a:rPr>
              <a:t>QHPS</a:t>
            </a:r>
            <a:endParaRPr lang="en-US" sz="1200" dirty="0"/>
          </a:p>
          <a:p>
            <a:r>
              <a:rPr lang="en-US" sz="1400" dirty="0" smtClean="0"/>
              <a:t>IT.R2 and MR2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remaining QHPS</a:t>
            </a:r>
            <a:endParaRPr lang="en-US" sz="1200" dirty="0" smtClean="0"/>
          </a:p>
          <a:p>
            <a:r>
              <a:rPr lang="en-US" sz="1400" dirty="0" smtClean="0"/>
              <a:t>A23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/>
              <a:t>QHPS in 2R not yet ready</a:t>
            </a:r>
          </a:p>
          <a:p>
            <a:r>
              <a:rPr lang="en-US" sz="1400" dirty="0" smtClean="0"/>
              <a:t>A34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  <a:endParaRPr lang="en-US" sz="1200" dirty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ML4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</a:t>
            </a:r>
            <a:r>
              <a:rPr lang="en-US" sz="1200" dirty="0" smtClean="0">
                <a:solidFill>
                  <a:schemeClr val="accent2"/>
                </a:solidFill>
              </a:rPr>
              <a:t>OK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/>
            <a:endParaRPr lang="en-US" sz="1200" dirty="0" smtClean="0"/>
          </a:p>
          <a:p>
            <a:r>
              <a:rPr lang="en-US" sz="1400" dirty="0" smtClean="0"/>
              <a:t>MR4, A45, LL5, IT.L5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QHPS 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3124" y="713874"/>
            <a:ext cx="5077905" cy="6144125"/>
            <a:chOff x="0" y="206612"/>
            <a:chExt cx="5077905" cy="64447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r="95000"/>
            <a:stretch/>
          </p:blipFill>
          <p:spPr>
            <a:xfrm>
              <a:off x="0" y="206612"/>
              <a:ext cx="457200" cy="644477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9467"/>
            <a:stretch/>
          </p:blipFill>
          <p:spPr>
            <a:xfrm>
              <a:off x="457200" y="206612"/>
              <a:ext cx="4620705" cy="6444776"/>
            </a:xfrm>
            <a:prstGeom prst="rect">
              <a:avLst/>
            </a:prstGeom>
          </p:spPr>
        </p:pic>
      </p:grpSp>
      <p:cxnSp>
        <p:nvCxnSpPr>
          <p:cNvPr id="10" name="Straight Connector 9"/>
          <p:cNvCxnSpPr/>
          <p:nvPr/>
        </p:nvCxnSpPr>
        <p:spPr>
          <a:xfrm>
            <a:off x="3773135" y="686875"/>
            <a:ext cx="25867" cy="6198125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05211" y="625235"/>
            <a:ext cx="66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Today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16184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preparation_2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3677" y="1011781"/>
            <a:ext cx="5079079" cy="5432197"/>
            <a:chOff x="4064920" y="206612"/>
            <a:chExt cx="5079079" cy="5432197"/>
          </a:xfrm>
        </p:grpSpPr>
        <p:grpSp>
          <p:nvGrpSpPr>
            <p:cNvPr id="10" name="Group 9"/>
            <p:cNvGrpSpPr/>
            <p:nvPr/>
          </p:nvGrpSpPr>
          <p:grpSpPr>
            <a:xfrm>
              <a:off x="4524864" y="206612"/>
              <a:ext cx="4619135" cy="5432197"/>
              <a:chOff x="4524864" y="206612"/>
              <a:chExt cx="4619135" cy="543219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/>
              <a:srcRect l="49485" b="94235"/>
              <a:stretch/>
            </p:blipFill>
            <p:spPr>
              <a:xfrm>
                <a:off x="4524864" y="206612"/>
                <a:ext cx="4619135" cy="371557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/>
              <a:srcRect l="49176" r="721"/>
              <a:stretch/>
            </p:blipFill>
            <p:spPr>
              <a:xfrm>
                <a:off x="4524865" y="578169"/>
                <a:ext cx="4581427" cy="5060640"/>
              </a:xfrm>
              <a:prstGeom prst="rect">
                <a:avLst/>
              </a:prstGeom>
            </p:spPr>
          </p:pic>
        </p:grp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r="94760"/>
            <a:stretch/>
          </p:blipFill>
          <p:spPr>
            <a:xfrm>
              <a:off x="4064920" y="578169"/>
              <a:ext cx="479195" cy="5060640"/>
            </a:xfrm>
            <a:prstGeom prst="rect">
              <a:avLst/>
            </a:prstGeom>
          </p:spPr>
        </p:pic>
      </p:grpSp>
      <p:cxnSp>
        <p:nvCxnSpPr>
          <p:cNvPr id="15" name="Straight Connector 14"/>
          <p:cNvCxnSpPr/>
          <p:nvPr/>
        </p:nvCxnSpPr>
        <p:spPr>
          <a:xfrm>
            <a:off x="3782562" y="659875"/>
            <a:ext cx="25867" cy="6198125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05211" y="659875"/>
            <a:ext cx="66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Today</a:t>
            </a:r>
            <a:endParaRPr lang="en-US" sz="140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76833" y="992430"/>
            <a:ext cx="3533212" cy="5832809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IT.R5 and LR5</a:t>
            </a:r>
          </a:p>
          <a:p>
            <a:pPr lvl="1"/>
            <a:r>
              <a:rPr lang="en-US" sz="1200" dirty="0"/>
              <a:t>Unlocking on </a:t>
            </a:r>
            <a:r>
              <a:rPr lang="en-US" sz="1200" dirty="0" smtClean="0"/>
              <a:t>Fri.9</a:t>
            </a:r>
            <a:endParaRPr lang="en-US" sz="1200" dirty="0"/>
          </a:p>
          <a:p>
            <a:pPr lvl="1"/>
            <a:r>
              <a:rPr lang="en-US" sz="1200" dirty="0"/>
              <a:t>QHPS on after </a:t>
            </a:r>
            <a:r>
              <a:rPr lang="en-US" sz="1200" dirty="0" smtClean="0"/>
              <a:t>QPS-IST</a:t>
            </a:r>
          </a:p>
          <a:p>
            <a:r>
              <a:rPr lang="en-US" sz="1400" dirty="0" smtClean="0"/>
              <a:t>A56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</a:t>
            </a:r>
            <a:r>
              <a:rPr lang="en-US" sz="1200" dirty="0" smtClean="0">
                <a:solidFill>
                  <a:schemeClr val="accent2"/>
                </a:solidFill>
              </a:rPr>
              <a:t>OK in 6L</a:t>
            </a:r>
            <a:endParaRPr lang="en-US" sz="1200" dirty="0">
              <a:solidFill>
                <a:schemeClr val="accent2"/>
              </a:solidFill>
            </a:endParaRPr>
          </a:p>
          <a:p>
            <a:pPr lvl="1"/>
            <a:r>
              <a:rPr lang="en-US" sz="1200" dirty="0" smtClean="0"/>
              <a:t>Unlocking on Fri. 9 for 5R</a:t>
            </a:r>
          </a:p>
          <a:p>
            <a:pPr lvl="1"/>
            <a:r>
              <a:rPr lang="en-US" sz="1200" dirty="0" smtClean="0"/>
              <a:t>QHPS on after QPS-IST for IPQs</a:t>
            </a:r>
          </a:p>
          <a:p>
            <a:r>
              <a:rPr lang="en-US" sz="1400" dirty="0" smtClean="0"/>
              <a:t>ML6 and MR6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/>
              <a:t>QHPS on after QPS-IST</a:t>
            </a:r>
          </a:p>
          <a:p>
            <a:r>
              <a:rPr lang="en-US" sz="1400" dirty="0" smtClean="0"/>
              <a:t>A67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/>
              <a:t>QHPS </a:t>
            </a:r>
            <a:r>
              <a:rPr lang="en-US" sz="1200" dirty="0"/>
              <a:t>on </a:t>
            </a:r>
            <a:r>
              <a:rPr lang="en-US" sz="1200" dirty="0" smtClean="0"/>
              <a:t>after QPS-IST for IPQs</a:t>
            </a:r>
          </a:p>
          <a:p>
            <a:r>
              <a:rPr lang="en-US" sz="1400" dirty="0" smtClean="0"/>
              <a:t>A78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ML8 and IT.L8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QHPS 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IT.R8 and MR8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 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lvl="1"/>
            <a:r>
              <a:rPr lang="en-US" sz="1200" dirty="0" smtClean="0"/>
              <a:t>QHPS </a:t>
            </a:r>
            <a:r>
              <a:rPr lang="en-US" sz="1200" dirty="0"/>
              <a:t>on </a:t>
            </a:r>
            <a:r>
              <a:rPr lang="en-US" sz="1200" dirty="0" smtClean="0"/>
              <a:t>after QPS-IST</a:t>
            </a:r>
          </a:p>
          <a:p>
            <a:r>
              <a:rPr lang="en-US" sz="1400" dirty="0" smtClean="0"/>
              <a:t>A81</a:t>
            </a:r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 </a:t>
            </a:r>
            <a:endParaRPr lang="en-US" sz="1200" dirty="0" smtClean="0">
              <a:solidFill>
                <a:schemeClr val="accent2"/>
              </a:solidFill>
            </a:endParaRP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QHPS</a:t>
            </a:r>
          </a:p>
          <a:p>
            <a:r>
              <a:rPr lang="en-US" sz="1400" dirty="0" smtClean="0"/>
              <a:t>LL1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 smtClean="0">
                <a:solidFill>
                  <a:schemeClr val="accent2"/>
                </a:solidFill>
              </a:rPr>
              <a:t>QHPS </a:t>
            </a:r>
            <a:r>
              <a:rPr lang="en-US" sz="1200" dirty="0">
                <a:solidFill>
                  <a:schemeClr val="accent2"/>
                </a:solidFill>
              </a:rPr>
              <a:t>OK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400" dirty="0" smtClean="0"/>
              <a:t>IT.L1</a:t>
            </a:r>
            <a:endParaRPr lang="en-US" sz="1400" dirty="0"/>
          </a:p>
          <a:p>
            <a:pPr lvl="1"/>
            <a:r>
              <a:rPr lang="en-US" sz="1200" dirty="0">
                <a:solidFill>
                  <a:schemeClr val="accent2"/>
                </a:solidFill>
              </a:rPr>
              <a:t>Unlocking OK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OK to switch ON QHPS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28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/>
              <a:t>main converter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I would like to ask you to foresee a window of about half a day during hardware commissioning for the calibration of all the LHC main dipole and quadrupole and inner triplet converters.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can also be done per sector in which case I would require about ½ hour per sector.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is done by me remotely in coordination with the engineer in charge. It requires the converters to be </a:t>
            </a:r>
            <a:r>
              <a:rPr lang="en-US" sz="1600" b="1" dirty="0"/>
              <a:t>unlock</a:t>
            </a:r>
            <a:r>
              <a:rPr lang="en-US" sz="1600" dirty="0"/>
              <a:t> and </a:t>
            </a:r>
            <a:r>
              <a:rPr lang="en-US" sz="1600" b="1" dirty="0"/>
              <a:t>OFF</a:t>
            </a:r>
            <a:r>
              <a:rPr lang="en-US" sz="1600" dirty="0"/>
              <a:t>, with </a:t>
            </a:r>
            <a:r>
              <a:rPr lang="en-US" sz="1600" b="1" dirty="0"/>
              <a:t>all faults cleared</a:t>
            </a:r>
            <a:r>
              <a:rPr lang="en-US" sz="1600" dirty="0"/>
              <a:t>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The calibration </a:t>
            </a:r>
            <a:r>
              <a:rPr lang="en-US" sz="1600" b="1" dirty="0"/>
              <a:t>simulates a current of 13kA</a:t>
            </a:r>
            <a:r>
              <a:rPr lang="en-US" sz="1600" dirty="0"/>
              <a:t> in the converter so any interlocks that might trip the converter at that current need to be masked. I will let you evaluate when is the best moment to do it, minimizing the impact on commissioning.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Miguel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89051" y="5441108"/>
            <a:ext cx="523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organized possibly at the end of next week!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tests required by 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148" y="5856515"/>
            <a:ext cx="6907696" cy="473970"/>
          </a:xfrm>
        </p:spPr>
        <p:txBody>
          <a:bodyPr/>
          <a:lstStyle/>
          <a:p>
            <a:r>
              <a:rPr lang="en-US" dirty="0" smtClean="0"/>
              <a:t>To be done after circuit commissioning (if time allows)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146" y="942312"/>
            <a:ext cx="6232427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47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Specific Powering Tests – High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4698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270972"/>
                  </a:ext>
                </a:extLst>
              </a:tr>
              <a:tr h="92077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Local (30 m) localisation of shorts in RCS.A78B2, RCO.A78B1, RCO.A78B2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the powering tests. </a:t>
                      </a:r>
                      <a:endParaRPr lang="en-GB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</a:t>
                      </a:r>
                      <a:r>
                        <a:rPr lang="en-GB" sz="17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Global (400 m) localisation of short in RCO.A45B1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3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RB circuits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59264"/>
                  </a:ext>
                </a:extLst>
              </a:tr>
              <a:tr h="64777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4a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Voltage pick-up of the QPS due to current in the bypass diode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Anytime during YETS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&lt;20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92337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4b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Heater-induced quench on 2 MB’s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8389445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Quench heaters test in S12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YETS, during the QPS IST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6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RQF.A23 and RQD.A78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333481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61282" y="591067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97974" y="1872343"/>
            <a:ext cx="8970611" cy="1513114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9605" y="3423634"/>
            <a:ext cx="8970611" cy="201511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9605" y="5481370"/>
            <a:ext cx="8970611" cy="463896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227896" y="2086049"/>
            <a:ext cx="312297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Installation being finalized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5543" y="4799811"/>
            <a:ext cx="386767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Remember to do the 500 V and 900 V tests while switching 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advancement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8538"/>
            <a:ext cx="8226854" cy="480153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Very </a:t>
            </a:r>
            <a:r>
              <a:rPr lang="en-US" dirty="0" smtClean="0"/>
              <a:t>efficient week-end, thanks to the unlock of all circuits and the release of </a:t>
            </a:r>
            <a:r>
              <a:rPr lang="en-US" u="sng" dirty="0" smtClean="0"/>
              <a:t>many</a:t>
            </a:r>
            <a:r>
              <a:rPr lang="en-US" dirty="0" smtClean="0"/>
              <a:t> circuits by </a:t>
            </a:r>
            <a:r>
              <a:rPr lang="en-US" dirty="0" smtClean="0"/>
              <a:t>QPS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Beam screen conditioning done in all sectors: </a:t>
            </a:r>
            <a:r>
              <a:rPr lang="en-US" dirty="0" err="1" smtClean="0"/>
              <a:t>cryo</a:t>
            </a:r>
            <a:r>
              <a:rPr lang="en-US" dirty="0" smtClean="0"/>
              <a:t> now fully available all over the </a:t>
            </a:r>
            <a:r>
              <a:rPr lang="en-US" dirty="0" smtClean="0"/>
              <a:t>ring (test on QURC-A of IP8 at the end if time permits)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 smtClean="0"/>
              <a:t>Dipoles </a:t>
            </a:r>
            <a:r>
              <a:rPr lang="en-US" dirty="0" smtClean="0"/>
              <a:t>released </a:t>
            </a:r>
            <a:r>
              <a:rPr lang="en-US" dirty="0" smtClean="0"/>
              <a:t>in 2 </a:t>
            </a:r>
            <a:r>
              <a:rPr lang="en-US" dirty="0" smtClean="0"/>
              <a:t>sectors</a:t>
            </a:r>
          </a:p>
          <a:p>
            <a:r>
              <a:rPr lang="en-US" dirty="0" smtClean="0"/>
              <a:t>Main </a:t>
            </a:r>
            <a:r>
              <a:rPr lang="en-US" dirty="0" smtClean="0"/>
              <a:t>Quadrupoles </a:t>
            </a:r>
            <a:r>
              <a:rPr lang="en-US" dirty="0" smtClean="0"/>
              <a:t>released in </a:t>
            </a:r>
            <a:r>
              <a:rPr lang="en-US" dirty="0" smtClean="0"/>
              <a:t>4 (but blocked in 1, see later)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All IPDs </a:t>
            </a:r>
            <a:r>
              <a:rPr lang="en-US" b="1" i="1" dirty="0" smtClean="0">
                <a:solidFill>
                  <a:srgbClr val="FF0000"/>
                </a:solidFill>
              </a:rPr>
              <a:t>PIC2-circuit_quench_via_QPS</a:t>
            </a:r>
            <a:r>
              <a:rPr lang="en-US" b="1" dirty="0" smtClean="0">
                <a:solidFill>
                  <a:srgbClr val="FF0000"/>
                </a:solidFill>
              </a:rPr>
              <a:t> have been failed by PIC due to missing data: possibly an issue on the analysis tool as the data seem to be there.</a:t>
            </a:r>
          </a:p>
          <a:p>
            <a:endParaRPr lang="en-US" dirty="0" smtClean="0"/>
          </a:p>
          <a:p>
            <a:r>
              <a:rPr lang="en-US" dirty="0" smtClean="0"/>
              <a:t>Many tests failed the automatic analysis and have to be manually signed in </a:t>
            </a:r>
            <a:r>
              <a:rPr lang="en-US" dirty="0" err="1" smtClean="0"/>
              <a:t>Acc_testing</a:t>
            </a:r>
            <a:r>
              <a:rPr lang="en-US" dirty="0"/>
              <a:t> </a:t>
            </a:r>
            <a:r>
              <a:rPr lang="en-US" dirty="0" smtClean="0"/>
              <a:t>(e.g. the 120 A powering failure tests did not pass the automatic analysis)</a:t>
            </a:r>
          </a:p>
          <a:p>
            <a:endParaRPr lang="en-US" dirty="0"/>
          </a:p>
          <a:p>
            <a:r>
              <a:rPr lang="en-US" dirty="0" smtClean="0"/>
              <a:t>Some of the IPQs are failing the PNO.a7 test if not set in MD mode, due to a long decay time: to be corrected for the </a:t>
            </a:r>
            <a:r>
              <a:rPr lang="en-US" dirty="0" smtClean="0"/>
              <a:t>future</a:t>
            </a:r>
          </a:p>
          <a:p>
            <a:endParaRPr lang="en-US" dirty="0" smtClean="0"/>
          </a:p>
          <a:p>
            <a:r>
              <a:rPr lang="en-US" dirty="0" smtClean="0"/>
              <a:t>PNO.x1 not yet done on IT 600 A: need to change the current and synchronize (we’ll do once all circuits of a powering SS are OK)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Cooling water interlock to be tested in all sectors this week (to be agreed with CV)</a:t>
            </a:r>
          </a:p>
          <a:p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u="sng" dirty="0" smtClean="0">
                <a:solidFill>
                  <a:srgbClr val="FF0000"/>
                </a:solidFill>
              </a:rPr>
              <a:t>13 </a:t>
            </a:r>
            <a:r>
              <a:rPr lang="en-US" u="sng" dirty="0" smtClean="0">
                <a:solidFill>
                  <a:srgbClr val="FF0000"/>
                </a:solidFill>
              </a:rPr>
              <a:t>kA calibration to be probably done on Friday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781" y="816595"/>
            <a:ext cx="5566518" cy="79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971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Specific Powering Tests – Medium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2941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270972"/>
                  </a:ext>
                </a:extLst>
              </a:tr>
              <a:tr h="69450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7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RQD/F circuits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ROD.A56B1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Internal resistance of 3-6 MB’s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YETS or during powering tests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59264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10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Investigate degradation of RCBXH/V in</a:t>
                      </a:r>
                      <a:r>
                        <a:rPr lang="en-GB" sz="1600" b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IR1/5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80756" y="578494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74319" y="4399951"/>
            <a:ext cx="861847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Results </a:t>
            </a:r>
            <a:r>
              <a:rPr lang="en-US" sz="140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of investigations priori to YETS: </a:t>
            </a:r>
            <a:endParaRPr lang="en-US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Short could not be reproduced in RCO.A45B1 (only few 100kOhms occasionally visible)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 heater induced quenches performed in S45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Location of increased resistance in ROD identified, segment in question to be bypassed in LS2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None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of the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12 RCBXH/V circuits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showed any visible degradation after having been cycled many times and after having seen quite a bit of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radiation.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Final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conclusions will be made after the powering test in March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2018.</a:t>
            </a:r>
          </a:p>
          <a:p>
            <a:endParaRPr lang="en-US" sz="1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5320" y="1882430"/>
            <a:ext cx="8970611" cy="579416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5319" y="3737985"/>
            <a:ext cx="8970611" cy="479181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85319" y="2570425"/>
            <a:ext cx="8970611" cy="116756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9177" y="3266667"/>
            <a:ext cx="285046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System </a:t>
            </a:r>
            <a:r>
              <a:rPr lang="en-US" sz="2000" smtClean="0">
                <a:solidFill>
                  <a:srgbClr val="FF0000"/>
                </a:solidFill>
              </a:rPr>
              <a:t>installed in S34</a:t>
            </a:r>
            <a:endParaRPr 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72" y="398259"/>
            <a:ext cx="7234177" cy="4058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27" y="2565675"/>
            <a:ext cx="7315200" cy="4111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182756" y="233493"/>
            <a:ext cx="380802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Powering at high current for RQ5.R2 and RQTF.A23B1 should be done only after informing Ernesto de </a:t>
            </a:r>
            <a:r>
              <a:rPr lang="en-US" dirty="0" err="1" smtClean="0">
                <a:solidFill>
                  <a:srgbClr val="FF0000"/>
                </a:solidFill>
              </a:rPr>
              <a:t>Matteis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979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Conical connection check in UA27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Following the problem with the conical connection after LS1, MPE would like to repeat the conical connection measurements in UA27</a:t>
            </a:r>
          </a:p>
          <a:p>
            <a:pPr lvl="1"/>
            <a:r>
              <a:rPr lang="en-US" dirty="0" smtClean="0"/>
              <a:t>System installed before end of YETS</a:t>
            </a:r>
          </a:p>
          <a:p>
            <a:pPr lvl="1"/>
            <a:r>
              <a:rPr lang="en-US" dirty="0" smtClean="0"/>
              <a:t>Measurements parasitically done</a:t>
            </a:r>
          </a:p>
          <a:p>
            <a:pPr lvl="1"/>
            <a:r>
              <a:rPr lang="en-US" dirty="0" smtClean="0"/>
              <a:t>System to be </a:t>
            </a:r>
            <a:r>
              <a:rPr lang="en-US" dirty="0"/>
              <a:t>r</a:t>
            </a:r>
            <a:r>
              <a:rPr lang="en-US" dirty="0" smtClean="0"/>
              <a:t>emoved at the end of commissioning (condemnation required)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the future future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IPQs: PNO.a7 sometimes fails on </a:t>
            </a:r>
            <a:r>
              <a:rPr lang="en-US" i="1" dirty="0" smtClean="0"/>
              <a:t>Wait PCs to be FAULT_OFF</a:t>
            </a:r>
            <a:r>
              <a:rPr lang="en-US" dirty="0" smtClean="0"/>
              <a:t>; should probably increase the timeout</a:t>
            </a:r>
          </a:p>
          <a:p>
            <a:r>
              <a:rPr lang="en-US" dirty="0" smtClean="0"/>
              <a:t>For all, but in particular the 600 A: should separate the </a:t>
            </a:r>
            <a:r>
              <a:rPr lang="en-US" dirty="0" err="1" smtClean="0"/>
              <a:t>PNO@training_current</a:t>
            </a:r>
            <a:r>
              <a:rPr lang="en-US" dirty="0" smtClean="0"/>
              <a:t> from the other tests</a:t>
            </a:r>
          </a:p>
          <a:p>
            <a:r>
              <a:rPr lang="en-US" dirty="0" smtClean="0"/>
              <a:t>For 600 A: should reset the EE automatically after</a:t>
            </a:r>
            <a:r>
              <a:rPr lang="en-US" i="1" dirty="0" smtClean="0"/>
              <a:t> SOF mode</a:t>
            </a:r>
          </a:p>
          <a:p>
            <a:r>
              <a:rPr lang="mr-IN" i="1" dirty="0" smtClean="0"/>
              <a:t>…</a:t>
            </a:r>
            <a:r>
              <a:rPr lang="en-US" i="1" dirty="0" smtClean="0"/>
              <a:t>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5634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1274" y="1660737"/>
            <a:ext cx="393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Thank you for the attention!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XR1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5975" y="1066800"/>
            <a:ext cx="7528874" cy="49260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8"/>
          <p:cNvSpPr txBox="1"/>
          <p:nvPr/>
        </p:nvSpPr>
        <p:spPr>
          <a:xfrm>
            <a:off x="4907389" y="233493"/>
            <a:ext cx="3893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 be checked how 2 PIC tests could be done before </a:t>
            </a:r>
            <a:r>
              <a:rPr lang="en-US" i="1" dirty="0" smtClean="0"/>
              <a:t>unlocking</a:t>
            </a:r>
            <a:r>
              <a:rPr lang="en-US" dirty="0" smtClean="0"/>
              <a:t>!!!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633257" y="824183"/>
            <a:ext cx="263949" cy="7972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263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LR1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0245" y="2178802"/>
            <a:ext cx="3795549" cy="24494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16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2534" y="156035"/>
            <a:ext cx="4826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QH discharge to be done at 500 and 900 </a:t>
            </a:r>
            <a:r>
              <a:rPr lang="en-US" dirty="0" smtClean="0"/>
              <a:t>V??</a:t>
            </a:r>
          </a:p>
          <a:p>
            <a:r>
              <a:rPr lang="en-US" dirty="0" smtClean="0"/>
              <a:t>Many 600 A still to be released</a:t>
            </a:r>
          </a:p>
          <a:p>
            <a:r>
              <a:rPr lang="en-US" dirty="0" smtClean="0"/>
              <a:t>60 A completed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69" y="1079365"/>
            <a:ext cx="4482873" cy="2514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242" y="1215250"/>
            <a:ext cx="4239430" cy="23785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369" y="3841917"/>
            <a:ext cx="4946382" cy="19334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516" y="3729682"/>
            <a:ext cx="3214734" cy="20438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63660" y="1753858"/>
            <a:ext cx="2386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 manual signature, but red!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91765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ML2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4011" y="2780727"/>
            <a:ext cx="3110139" cy="18902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26523" y="4242096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to be reviewed!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72286" y="1515305"/>
            <a:ext cx="4023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Automatic analysis failed, signed by EPC (still requiring MP3 signature)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872286" y="2218414"/>
            <a:ext cx="1820848" cy="5623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024686" y="2205024"/>
            <a:ext cx="1668448" cy="12855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1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XL2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68343"/>
            <a:ext cx="8226425" cy="452292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91711" y="369583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RCBXV1.L2</a:t>
            </a:r>
            <a:r>
              <a:rPr lang="en-US" dirty="0" smtClean="0"/>
              <a:t>: FGC keeps rebooting: power issue?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05830" y="4707844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to be reviewed!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986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65797</TotalTime>
  <Words>1529</Words>
  <Application>Microsoft Office PowerPoint</Application>
  <PresentationFormat>On-screen Show (4:3)</PresentationFormat>
  <Paragraphs>398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</vt:lpstr>
      <vt:lpstr>Calibri</vt:lpstr>
      <vt:lpstr>Copperplate</vt:lpstr>
      <vt:lpstr>Courier New</vt:lpstr>
      <vt:lpstr>Mangal</vt:lpstr>
      <vt:lpstr>Wingdings</vt:lpstr>
      <vt:lpstr>CERNCorporate4-3</vt:lpstr>
      <vt:lpstr>1_CERNCorporate4-3</vt:lpstr>
      <vt:lpstr>PowerPoint Presentation</vt:lpstr>
      <vt:lpstr>PowerPoint Presentation</vt:lpstr>
      <vt:lpstr>Cryogenics plan</vt:lpstr>
      <vt:lpstr>General advancement</vt:lpstr>
      <vt:lpstr>XR1</vt:lpstr>
      <vt:lpstr>LR1</vt:lpstr>
      <vt:lpstr>A12</vt:lpstr>
      <vt:lpstr>ML2</vt:lpstr>
      <vt:lpstr>XL2</vt:lpstr>
      <vt:lpstr>XR2</vt:lpstr>
      <vt:lpstr>MR2</vt:lpstr>
      <vt:lpstr>A23</vt:lpstr>
      <vt:lpstr>A34</vt:lpstr>
      <vt:lpstr>ML4</vt:lpstr>
      <vt:lpstr>MR4</vt:lpstr>
      <vt:lpstr>A45</vt:lpstr>
      <vt:lpstr>LL5</vt:lpstr>
      <vt:lpstr>XL5</vt:lpstr>
      <vt:lpstr>XR5</vt:lpstr>
      <vt:lpstr>LR5</vt:lpstr>
      <vt:lpstr>A56</vt:lpstr>
      <vt:lpstr>ML6</vt:lpstr>
      <vt:lpstr>MR6</vt:lpstr>
      <vt:lpstr>A67</vt:lpstr>
      <vt:lpstr>A78</vt:lpstr>
      <vt:lpstr>A78_cont</vt:lpstr>
      <vt:lpstr>ML8</vt:lpstr>
      <vt:lpstr>XL8</vt:lpstr>
      <vt:lpstr>XR8</vt:lpstr>
      <vt:lpstr>MR8</vt:lpstr>
      <vt:lpstr>A81</vt:lpstr>
      <vt:lpstr>LL1</vt:lpstr>
      <vt:lpstr>XL1</vt:lpstr>
      <vt:lpstr>PowerPoint Presentation</vt:lpstr>
      <vt:lpstr>Status of preparation</vt:lpstr>
      <vt:lpstr>Status of preparation_2</vt:lpstr>
      <vt:lpstr>LHC main converter calibration</vt:lpstr>
      <vt:lpstr>Additional tests required by EPC</vt:lpstr>
      <vt:lpstr>Specific Powering Tests – High Priority</vt:lpstr>
      <vt:lpstr>Specific Powering Tests – Medium Priority</vt:lpstr>
      <vt:lpstr>PowerPoint Presentation</vt:lpstr>
      <vt:lpstr>Conical connection check in UA27</vt:lpstr>
      <vt:lpstr>For the future future…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Matteo Solfaroli Camillocci</cp:lastModifiedBy>
  <cp:revision>364</cp:revision>
  <dcterms:created xsi:type="dcterms:W3CDTF">2015-11-05T15:38:47Z</dcterms:created>
  <dcterms:modified xsi:type="dcterms:W3CDTF">2018-03-12T07:17:39Z</dcterms:modified>
</cp:coreProperties>
</file>