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5" r:id="rId1"/>
  </p:sldMasterIdLst>
  <p:notesMasterIdLst>
    <p:notesMasterId r:id="rId43"/>
  </p:notesMasterIdLst>
  <p:handoutMasterIdLst>
    <p:handoutMasterId r:id="rId44"/>
  </p:handoutMasterIdLst>
  <p:sldIdLst>
    <p:sldId id="580" r:id="rId2"/>
    <p:sldId id="1007" r:id="rId3"/>
    <p:sldId id="1106" r:id="rId4"/>
    <p:sldId id="1004" r:id="rId5"/>
    <p:sldId id="1049" r:id="rId6"/>
    <p:sldId id="1094" r:id="rId7"/>
    <p:sldId id="1095" r:id="rId8"/>
    <p:sldId id="1102" r:id="rId9"/>
    <p:sldId id="1097" r:id="rId10"/>
    <p:sldId id="1108" r:id="rId11"/>
    <p:sldId id="1098" r:id="rId12"/>
    <p:sldId id="1103" r:id="rId13"/>
    <p:sldId id="1008" r:id="rId14"/>
    <p:sldId id="1009" r:id="rId15"/>
    <p:sldId id="1010" r:id="rId16"/>
    <p:sldId id="1012" r:id="rId17"/>
    <p:sldId id="1011" r:id="rId18"/>
    <p:sldId id="1013" r:id="rId19"/>
    <p:sldId id="1014" r:id="rId20"/>
    <p:sldId id="1015" r:id="rId21"/>
    <p:sldId id="1016" r:id="rId22"/>
    <p:sldId id="1017" r:id="rId23"/>
    <p:sldId id="1018" r:id="rId24"/>
    <p:sldId id="1107" r:id="rId25"/>
    <p:sldId id="1019" r:id="rId26"/>
    <p:sldId id="1020" r:id="rId27"/>
    <p:sldId id="1021" r:id="rId28"/>
    <p:sldId id="1105" r:id="rId29"/>
    <p:sldId id="1022" r:id="rId30"/>
    <p:sldId id="1023" r:id="rId31"/>
    <p:sldId id="1024" r:id="rId32"/>
    <p:sldId id="1025" r:id="rId33"/>
    <p:sldId id="1026" r:id="rId34"/>
    <p:sldId id="1027" r:id="rId35"/>
    <p:sldId id="1029" r:id="rId36"/>
    <p:sldId id="1096" r:id="rId37"/>
    <p:sldId id="1100" r:id="rId38"/>
    <p:sldId id="1030" r:id="rId39"/>
    <p:sldId id="1031" r:id="rId40"/>
    <p:sldId id="1032" r:id="rId41"/>
    <p:sldId id="1033" r:id="rId42"/>
  </p:sldIdLst>
  <p:sldSz cx="9144000" cy="6858000" type="overhead"/>
  <p:notesSz cx="6858000" cy="9144000"/>
  <p:defaultTextStyle>
    <a:defPPr>
      <a:defRPr lang="en-GB"/>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3BB8"/>
    <a:srgbClr val="0045D3"/>
    <a:srgbClr val="D80017"/>
    <a:srgbClr val="EBEBEB"/>
    <a:srgbClr val="F0F0F0"/>
    <a:srgbClr val="027B38"/>
    <a:srgbClr val="FF2500"/>
    <a:srgbClr val="019645"/>
    <a:srgbClr val="8E100D"/>
    <a:srgbClr val="C6E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426"/>
    <p:restoredTop sz="96291"/>
  </p:normalViewPr>
  <p:slideViewPr>
    <p:cSldViewPr>
      <p:cViewPr varScale="1">
        <p:scale>
          <a:sx n="114" d="100"/>
          <a:sy n="114" d="100"/>
        </p:scale>
        <p:origin x="176" y="360"/>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067AFB27-EAEB-A944-BC0B-D8A4637F3AD5}" type="datetime1">
              <a:rPr lang="en-GB" smtClean="0"/>
              <a:t>21/06/2018</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542EA9DA-54F7-4391-9852-B45C8B261554}" type="slidenum">
              <a:rPr lang="en-GB"/>
              <a:pPr>
                <a:defRPr/>
              </a:pPr>
              <a:t>‹#›</a:t>
            </a:fld>
            <a:endParaRPr lang="en-GB"/>
          </a:p>
        </p:txBody>
      </p:sp>
    </p:spTree>
    <p:extLst>
      <p:ext uri="{BB962C8B-B14F-4D97-AF65-F5344CB8AC3E}">
        <p14:creationId xmlns:p14="http://schemas.microsoft.com/office/powerpoint/2010/main" val="26954183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F99ABF12-F375-664B-BF48-4775E2759FE8}" type="datetime1">
              <a:rPr lang="en-GB" smtClean="0"/>
              <a:t>21/06/2018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E109B7DA-19EB-4A1E-A2FE-0309E8617A9E}" type="slidenum">
              <a:rPr lang="en-GB"/>
              <a:pPr>
                <a:defRPr/>
              </a:pPr>
              <a:t>‹#›</a:t>
            </a:fld>
            <a:endParaRPr lang="en-GB"/>
          </a:p>
        </p:txBody>
      </p:sp>
    </p:spTree>
    <p:extLst>
      <p:ext uri="{BB962C8B-B14F-4D97-AF65-F5344CB8AC3E}">
        <p14:creationId xmlns:p14="http://schemas.microsoft.com/office/powerpoint/2010/main" val="2302185759"/>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109B7DA-19EB-4A1E-A2FE-0309E8617A9E}" type="slidenum">
              <a:rPr lang="en-GB" smtClean="0"/>
              <a:pPr>
                <a:defRPr/>
              </a:pPr>
              <a:t>30</a:t>
            </a:fld>
            <a:endParaRPr lang="en-GB"/>
          </a:p>
        </p:txBody>
      </p:sp>
    </p:spTree>
    <p:extLst>
      <p:ext uri="{BB962C8B-B14F-4D97-AF65-F5344CB8AC3E}">
        <p14:creationId xmlns:p14="http://schemas.microsoft.com/office/powerpoint/2010/main" val="12047006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109B7DA-19EB-4A1E-A2FE-0309E8617A9E}" type="slidenum">
              <a:rPr lang="en-GB" smtClean="0"/>
              <a:pPr>
                <a:defRPr/>
              </a:pPr>
              <a:t>36</a:t>
            </a:fld>
            <a:endParaRPr lang="en-GB"/>
          </a:p>
        </p:txBody>
      </p:sp>
    </p:spTree>
    <p:extLst>
      <p:ext uri="{BB962C8B-B14F-4D97-AF65-F5344CB8AC3E}">
        <p14:creationId xmlns:p14="http://schemas.microsoft.com/office/powerpoint/2010/main" val="957556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109B7DA-19EB-4A1E-A2FE-0309E8617A9E}" type="slidenum">
              <a:rPr lang="en-GB" smtClean="0"/>
              <a:pPr>
                <a:defRPr/>
              </a:pPr>
              <a:t>37</a:t>
            </a:fld>
            <a:endParaRPr lang="en-GB"/>
          </a:p>
        </p:txBody>
      </p:sp>
    </p:spTree>
    <p:extLst>
      <p:ext uri="{BB962C8B-B14F-4D97-AF65-F5344CB8AC3E}">
        <p14:creationId xmlns:p14="http://schemas.microsoft.com/office/powerpoint/2010/main" val="16375867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6997172" y="6545795"/>
            <a:ext cx="2133600" cy="365125"/>
          </a:xfrm>
          <a:prstGeom prst="rect">
            <a:avLst/>
          </a:prstGeom>
        </p:spPr>
        <p:txBody>
          <a:bodyPr/>
          <a:lstStyle>
            <a:lvl1pPr algn="r">
              <a:defRPr sz="1400" b="0" i="0">
                <a:solidFill>
                  <a:schemeClr val="tx1">
                    <a:lumMod val="50000"/>
                    <a:lumOff val="50000"/>
                  </a:schemeClr>
                </a:solidFill>
                <a:latin typeface="Helvetica Light" charset="0"/>
                <a:ea typeface="Helvetica Light" charset="0"/>
                <a:cs typeface="Helvetica Light" charset="0"/>
              </a:defRPr>
            </a:lvl1pPr>
          </a:lstStyle>
          <a:p>
            <a:pPr>
              <a:defRPr/>
            </a:pPr>
            <a:fld id="{611C2F03-9E95-40C9-A99F-3C4F7EE8CF2A}" type="slidenum">
              <a:rPr lang="en-GB" smtClean="0"/>
              <a:pPr>
                <a:defRPr/>
              </a:pPr>
              <a:t>‹#›</a:t>
            </a:fld>
            <a:endParaRPr lang="en-GB" dirty="0"/>
          </a:p>
        </p:txBody>
      </p:sp>
    </p:spTree>
    <p:extLst>
      <p:ext uri="{BB962C8B-B14F-4D97-AF65-F5344CB8AC3E}">
        <p14:creationId xmlns:p14="http://schemas.microsoft.com/office/powerpoint/2010/main" val="180118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6"/>
          <p:cNvSpPr>
            <a:spLocks noGrp="1"/>
          </p:cNvSpPr>
          <p:nvPr>
            <p:ph type="sldNum" sz="quarter" idx="4"/>
          </p:nvPr>
        </p:nvSpPr>
        <p:spPr>
          <a:xfrm>
            <a:off x="6997172" y="6545795"/>
            <a:ext cx="2133600" cy="365125"/>
          </a:xfrm>
          <a:prstGeom prst="rect">
            <a:avLst/>
          </a:prstGeom>
        </p:spPr>
        <p:txBody>
          <a:bodyPr/>
          <a:lstStyle>
            <a:lvl1pPr algn="r">
              <a:defRPr sz="1400" b="0" i="0">
                <a:solidFill>
                  <a:schemeClr val="tx1">
                    <a:lumMod val="50000"/>
                    <a:lumOff val="50000"/>
                  </a:schemeClr>
                </a:solidFill>
                <a:latin typeface="Helvetica Light" charset="0"/>
                <a:ea typeface="Helvetica Light" charset="0"/>
                <a:cs typeface="Helvetica Light" charset="0"/>
              </a:defRPr>
            </a:lvl1pPr>
          </a:lstStyle>
          <a:p>
            <a:pPr>
              <a:defRPr/>
            </a:pPr>
            <a:fld id="{611C2F03-9E95-40C9-A99F-3C4F7EE8CF2A}" type="slidenum">
              <a:rPr lang="en-GB" smtClean="0"/>
              <a:pPr>
                <a:defRPr/>
              </a:pPr>
              <a:t>‹#›</a:t>
            </a:fld>
            <a:endParaRPr lang="en-GB" dirty="0"/>
          </a:p>
        </p:txBody>
      </p:sp>
    </p:spTree>
    <p:extLst>
      <p:ext uri="{BB962C8B-B14F-4D97-AF65-F5344CB8AC3E}">
        <p14:creationId xmlns:p14="http://schemas.microsoft.com/office/powerpoint/2010/main" val="18513567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Rectangle 14"/>
          <p:cNvSpPr/>
          <p:nvPr userDrawn="1"/>
        </p:nvSpPr>
        <p:spPr>
          <a:xfrm>
            <a:off x="0" y="1124744"/>
            <a:ext cx="9144000" cy="542400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6" name="Slide Number Placeholder 6"/>
          <p:cNvSpPr>
            <a:spLocks noGrp="1"/>
          </p:cNvSpPr>
          <p:nvPr>
            <p:ph type="sldNum" sz="quarter" idx="4"/>
          </p:nvPr>
        </p:nvSpPr>
        <p:spPr>
          <a:xfrm>
            <a:off x="6997172" y="6545795"/>
            <a:ext cx="2133600" cy="365125"/>
          </a:xfrm>
          <a:prstGeom prst="rect">
            <a:avLst/>
          </a:prstGeom>
        </p:spPr>
        <p:txBody>
          <a:bodyPr/>
          <a:lstStyle>
            <a:lvl1pPr algn="r">
              <a:defRPr sz="1400" b="0" i="0">
                <a:solidFill>
                  <a:schemeClr val="tx1">
                    <a:lumMod val="50000"/>
                    <a:lumOff val="50000"/>
                  </a:schemeClr>
                </a:solidFill>
                <a:latin typeface="Helvetica Light" charset="0"/>
                <a:ea typeface="Helvetica Light" charset="0"/>
                <a:cs typeface="Helvetica Light" charset="0"/>
              </a:defRPr>
            </a:lvl1pPr>
          </a:lstStyle>
          <a:p>
            <a:pPr>
              <a:defRPr/>
            </a:pPr>
            <a:fld id="{611C2F03-9E95-40C9-A99F-3C4F7EE8CF2A}" type="slidenum">
              <a:rPr lang="en-GB" smtClean="0"/>
              <a:pPr>
                <a:defRPr/>
              </a:pPr>
              <a:t>‹#›</a:t>
            </a:fld>
            <a:endParaRPr lang="en-GB" dirty="0"/>
          </a:p>
        </p:txBody>
      </p:sp>
      <p:cxnSp>
        <p:nvCxnSpPr>
          <p:cNvPr id="3" name="Straight Connector 2"/>
          <p:cNvCxnSpPr/>
          <p:nvPr userDrawn="1"/>
        </p:nvCxnSpPr>
        <p:spPr>
          <a:xfrm>
            <a:off x="539552" y="908720"/>
            <a:ext cx="8604448" cy="0"/>
          </a:xfrm>
          <a:prstGeom prst="line">
            <a:avLst/>
          </a:prstGeom>
          <a:ln w="635">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08440104"/>
      </p:ext>
    </p:extLst>
  </p:cSld>
  <p:clrMap bg1="lt1" tx1="dk1" bg2="lt2" tx2="dk2" accent1="accent1" accent2="accent2" accent3="accent3" accent4="accent4" accent5="accent5" accent6="accent6" hlink="hlink" folHlink="folHlink"/>
  <p:sldLayoutIdLst>
    <p:sldLayoutId id="2147483756" r:id="rId1"/>
    <p:sldLayoutId id="2147483759" r:id="rId2"/>
  </p:sldLayoutIdLst>
  <p:hf hdr="0" ftr="0" dt="0"/>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tif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2.png"/><Relationship Id="rId7"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4.png"/><Relationship Id="rId10" Type="http://schemas.openxmlformats.org/officeDocument/2006/relationships/image" Target="../media/image140.png"/><Relationship Id="rId4" Type="http://schemas.openxmlformats.org/officeDocument/2006/relationships/image" Target="../media/image3.png"/><Relationship Id="rId9" Type="http://schemas.openxmlformats.org/officeDocument/2006/relationships/image" Target="../media/image810.png"/></Relationships>
</file>

<file path=ppt/slides/_rels/slide1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7.png"/><Relationship Id="rId7" Type="http://schemas.openxmlformats.org/officeDocument/2006/relationships/image" Target="../media/image180.png"/><Relationship Id="rId12" Type="http://schemas.openxmlformats.org/officeDocument/2006/relationships/image" Target="../media/image23.png"/><Relationship Id="rId2" Type="http://schemas.openxmlformats.org/officeDocument/2006/relationships/image" Target="../media/image151.png"/><Relationship Id="rId1" Type="http://schemas.openxmlformats.org/officeDocument/2006/relationships/slideLayout" Target="../slideLayouts/slideLayout2.xml"/><Relationship Id="rId6" Type="http://schemas.openxmlformats.org/officeDocument/2006/relationships/image" Target="../media/image130.png"/><Relationship Id="rId11" Type="http://schemas.openxmlformats.org/officeDocument/2006/relationships/image" Target="../media/image22.png"/><Relationship Id="rId5" Type="http://schemas.openxmlformats.org/officeDocument/2006/relationships/image" Target="../media/image120.png"/><Relationship Id="rId10" Type="http://schemas.openxmlformats.org/officeDocument/2006/relationships/image" Target="../media/image21.png"/><Relationship Id="rId4" Type="http://schemas.openxmlformats.org/officeDocument/2006/relationships/image" Target="../media/image18.png"/><Relationship Id="rId9" Type="http://schemas.openxmlformats.org/officeDocument/2006/relationships/image" Target="../media/image20.png"/></Relationships>
</file>

<file path=ppt/slides/_rels/slide16.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image" Target="../media/image150.png"/><Relationship Id="rId1" Type="http://schemas.openxmlformats.org/officeDocument/2006/relationships/slideLayout" Target="../slideLayouts/slideLayout2.xml"/><Relationship Id="rId6" Type="http://schemas.openxmlformats.org/officeDocument/2006/relationships/image" Target="../media/image190.png"/><Relationship Id="rId5" Type="http://schemas.openxmlformats.org/officeDocument/2006/relationships/image" Target="../media/image24.png"/><Relationship Id="rId4" Type="http://schemas.openxmlformats.org/officeDocument/2006/relationships/image" Target="../media/image170.png"/></Relationships>
</file>

<file path=ppt/slides/_rels/slide1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10.png"/><Relationship Id="rId7" Type="http://schemas.openxmlformats.org/officeDocument/2006/relationships/image" Target="../media/image26.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30.png"/><Relationship Id="rId10" Type="http://schemas.openxmlformats.org/officeDocument/2006/relationships/image" Target="../media/image32.png"/><Relationship Id="rId4" Type="http://schemas.openxmlformats.org/officeDocument/2006/relationships/image" Target="../media/image220.png"/><Relationship Id="rId9" Type="http://schemas.openxmlformats.org/officeDocument/2006/relationships/image" Target="../media/image31.png"/></Relationships>
</file>

<file path=ppt/slides/_rels/slide19.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3" Type="http://schemas.openxmlformats.org/officeDocument/2006/relationships/image" Target="../media/image28.png"/><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71.png"/><Relationship Id="rId11" Type="http://schemas.openxmlformats.org/officeDocument/2006/relationships/image" Target="../media/image40.png"/><Relationship Id="rId5" Type="http://schemas.openxmlformats.org/officeDocument/2006/relationships/image" Target="../media/image33.png"/><Relationship Id="rId10" Type="http://schemas.openxmlformats.org/officeDocument/2006/relationships/image" Target="../media/image39.png"/><Relationship Id="rId4" Type="http://schemas.openxmlformats.org/officeDocument/2006/relationships/image" Target="../media/image29.png"/><Relationship Id="rId9" Type="http://schemas.openxmlformats.org/officeDocument/2006/relationships/image" Target="../media/image38.png"/><Relationship Id="rId1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61.png"/><Relationship Id="rId3" Type="http://schemas.openxmlformats.org/officeDocument/2006/relationships/image" Target="../media/image44.png"/><Relationship Id="rId7" Type="http://schemas.openxmlformats.org/officeDocument/2006/relationships/image" Target="../media/image55.png"/><Relationship Id="rId12" Type="http://schemas.openxmlformats.org/officeDocument/2006/relationships/image" Target="../media/image60.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52.png"/><Relationship Id="rId11" Type="http://schemas.openxmlformats.org/officeDocument/2006/relationships/image" Target="../media/image59.png"/><Relationship Id="rId5" Type="http://schemas.openxmlformats.org/officeDocument/2006/relationships/image" Target="../media/image51.png"/><Relationship Id="rId15" Type="http://schemas.openxmlformats.org/officeDocument/2006/relationships/image" Target="../media/image63.png"/><Relationship Id="rId10" Type="http://schemas.openxmlformats.org/officeDocument/2006/relationships/image" Target="../media/image58.png"/><Relationship Id="rId4" Type="http://schemas.openxmlformats.org/officeDocument/2006/relationships/image" Target="../media/image50.png"/><Relationship Id="rId9" Type="http://schemas.openxmlformats.org/officeDocument/2006/relationships/image" Target="../media/image57.png"/><Relationship Id="rId14" Type="http://schemas.openxmlformats.org/officeDocument/2006/relationships/image" Target="../media/image62.png"/></Relationships>
</file>

<file path=ppt/slides/_rels/slide23.xml.rels><?xml version="1.0" encoding="UTF-8" standalone="yes"?>
<Relationships xmlns="http://schemas.openxmlformats.org/package/2006/relationships"><Relationship Id="rId3" Type="http://schemas.openxmlformats.org/officeDocument/2006/relationships/image" Target="../media/image52.tiff"/><Relationship Id="rId7" Type="http://schemas.openxmlformats.org/officeDocument/2006/relationships/image" Target="../media/image66.png"/><Relationship Id="rId2"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370.png"/><Relationship Id="rId5" Type="http://schemas.openxmlformats.org/officeDocument/2006/relationships/image" Target="../media/image390.png"/></Relationships>
</file>

<file path=ppt/slides/_rels/slide24.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image" Target="../media/image54.png"/><Relationship Id="rId7"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370.png"/></Relationships>
</file>

<file path=ppt/slides/_rels/slide25.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2.xml"/><Relationship Id="rId4" Type="http://schemas.openxmlformats.org/officeDocument/2006/relationships/image" Target="../media/image55.emf"/></Relationships>
</file>

<file path=ppt/slides/_rels/slide26.xml.rels><?xml version="1.0" encoding="UTF-8" standalone="yes"?>
<Relationships xmlns="http://schemas.openxmlformats.org/package/2006/relationships"><Relationship Id="rId8" Type="http://schemas.openxmlformats.org/officeDocument/2006/relationships/image" Target="../media/image490.png"/><Relationship Id="rId3" Type="http://schemas.openxmlformats.org/officeDocument/2006/relationships/image" Target="../media/image68.png"/><Relationship Id="rId7" Type="http://schemas.openxmlformats.org/officeDocument/2006/relationships/image" Target="../media/image480.png"/><Relationship Id="rId12" Type="http://schemas.openxmlformats.org/officeDocument/2006/relationships/image" Target="../media/image73.png"/><Relationship Id="rId2" Type="http://schemas.openxmlformats.org/officeDocument/2006/relationships/image" Target="../media/image70.png"/><Relationship Id="rId1" Type="http://schemas.openxmlformats.org/officeDocument/2006/relationships/slideLayout" Target="../slideLayouts/slideLayout2.xml"/><Relationship Id="rId6" Type="http://schemas.openxmlformats.org/officeDocument/2006/relationships/image" Target="../media/image470.png"/><Relationship Id="rId11" Type="http://schemas.openxmlformats.org/officeDocument/2006/relationships/image" Target="../media/image72.png"/><Relationship Id="rId5" Type="http://schemas.openxmlformats.org/officeDocument/2006/relationships/image" Target="../media/image460.png"/><Relationship Id="rId10" Type="http://schemas.openxmlformats.org/officeDocument/2006/relationships/image" Target="../media/image510.png"/><Relationship Id="rId9" Type="http://schemas.openxmlformats.org/officeDocument/2006/relationships/image" Target="../media/image500.png"/></Relationships>
</file>

<file path=ppt/slides/_rels/slide27.xml.rels><?xml version="1.0" encoding="UTF-8" standalone="yes"?>
<Relationships xmlns="http://schemas.openxmlformats.org/package/2006/relationships"><Relationship Id="rId8" Type="http://schemas.openxmlformats.org/officeDocument/2006/relationships/image" Target="../media/image490.png"/><Relationship Id="rId13" Type="http://schemas.openxmlformats.org/officeDocument/2006/relationships/image" Target="../media/image73.png"/><Relationship Id="rId3" Type="http://schemas.openxmlformats.org/officeDocument/2006/relationships/image" Target="../media/image75.png"/><Relationship Id="rId7" Type="http://schemas.openxmlformats.org/officeDocument/2006/relationships/image" Target="../media/image480.png"/><Relationship Id="rId12" Type="http://schemas.openxmlformats.org/officeDocument/2006/relationships/image" Target="../media/image711.png"/><Relationship Id="rId2" Type="http://schemas.openxmlformats.org/officeDocument/2006/relationships/image" Target="../media/image69.png"/><Relationship Id="rId1" Type="http://schemas.openxmlformats.org/officeDocument/2006/relationships/slideLayout" Target="../slideLayouts/slideLayout2.xml"/><Relationship Id="rId6" Type="http://schemas.openxmlformats.org/officeDocument/2006/relationships/image" Target="../media/image540.png"/><Relationship Id="rId11" Type="http://schemas.openxmlformats.org/officeDocument/2006/relationships/image" Target="../media/image76.png"/><Relationship Id="rId5" Type="http://schemas.openxmlformats.org/officeDocument/2006/relationships/image" Target="../media/image460.png"/><Relationship Id="rId10" Type="http://schemas.openxmlformats.org/officeDocument/2006/relationships/image" Target="../media/image550.png"/><Relationship Id="rId9" Type="http://schemas.openxmlformats.org/officeDocument/2006/relationships/image" Target="../media/image50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0.emf"/><Relationship Id="rId1" Type="http://schemas.openxmlformats.org/officeDocument/2006/relationships/slideLayout" Target="../slideLayouts/slideLayout2.xml"/><Relationship Id="rId5" Type="http://schemas.openxmlformats.org/officeDocument/2006/relationships/image" Target="../media/image71.png"/><Relationship Id="rId4" Type="http://schemas.openxmlformats.org/officeDocument/2006/relationships/image" Target="../media/image79.pn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tiff"/></Relationships>
</file>

<file path=ppt/slides/_rels/slide30.xml.rels><?xml version="1.0" encoding="UTF-8" standalone="yes"?>
<Relationships xmlns="http://schemas.openxmlformats.org/package/2006/relationships"><Relationship Id="rId8" Type="http://schemas.openxmlformats.org/officeDocument/2006/relationships/image" Target="../media/image85.png"/><Relationship Id="rId3" Type="http://schemas.openxmlformats.org/officeDocument/2006/relationships/image" Target="../media/image72.emf"/><Relationship Id="rId7" Type="http://schemas.openxmlformats.org/officeDocument/2006/relationships/image" Target="../media/image8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10.png"/><Relationship Id="rId5" Type="http://schemas.openxmlformats.org/officeDocument/2006/relationships/image" Target="../media/image74.png"/><Relationship Id="rId10" Type="http://schemas.openxmlformats.org/officeDocument/2006/relationships/image" Target="../media/image81.png"/><Relationship Id="rId4" Type="http://schemas.openxmlformats.org/officeDocument/2006/relationships/image" Target="../media/image82.png"/><Relationship Id="rId9" Type="http://schemas.openxmlformats.org/officeDocument/2006/relationships/image" Target="../media/image86.png"/></Relationships>
</file>

<file path=ppt/slides/_rels/slide31.xml.rels><?xml version="1.0" encoding="UTF-8" standalone="yes"?>
<Relationships xmlns="http://schemas.openxmlformats.org/package/2006/relationships"><Relationship Id="rId3" Type="http://schemas.openxmlformats.org/officeDocument/2006/relationships/image" Target="../media/image640.png"/><Relationship Id="rId2" Type="http://schemas.openxmlformats.org/officeDocument/2006/relationships/image" Target="../media/image83.png"/><Relationship Id="rId1" Type="http://schemas.openxmlformats.org/officeDocument/2006/relationships/slideLayout" Target="../slideLayouts/slideLayout2.xml"/><Relationship Id="rId6" Type="http://schemas.openxmlformats.org/officeDocument/2006/relationships/image" Target="../media/image89.png"/><Relationship Id="rId5" Type="http://schemas.openxmlformats.org/officeDocument/2006/relationships/image" Target="../media/image87.png"/><Relationship Id="rId4" Type="http://schemas.openxmlformats.org/officeDocument/2006/relationships/image" Target="../media/image650.png"/></Relationships>
</file>

<file path=ppt/slides/_rels/slide32.xml.rels><?xml version="1.0" encoding="UTF-8" standalone="yes"?>
<Relationships xmlns="http://schemas.openxmlformats.org/package/2006/relationships"><Relationship Id="rId3" Type="http://schemas.openxmlformats.org/officeDocument/2006/relationships/image" Target="../media/image690.png"/><Relationship Id="rId7" Type="http://schemas.openxmlformats.org/officeDocument/2006/relationships/image" Target="../media/image93.png"/><Relationship Id="rId2"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700.png"/></Relationships>
</file>

<file path=ppt/slides/_rels/slide33.xml.rels><?xml version="1.0" encoding="UTF-8" standalone="yes"?>
<Relationships xmlns="http://schemas.openxmlformats.org/package/2006/relationships"><Relationship Id="rId3" Type="http://schemas.openxmlformats.org/officeDocument/2006/relationships/image" Target="../media/image710.png"/><Relationship Id="rId2" Type="http://schemas.openxmlformats.org/officeDocument/2006/relationships/image" Target="../media/image77.png"/><Relationship Id="rId1" Type="http://schemas.openxmlformats.org/officeDocument/2006/relationships/slideLayout" Target="../slideLayouts/slideLayout2.xml"/><Relationship Id="rId6" Type="http://schemas.openxmlformats.org/officeDocument/2006/relationships/image" Target="../media/image740.png"/><Relationship Id="rId5" Type="http://schemas.openxmlformats.org/officeDocument/2006/relationships/image" Target="../media/image730.png"/><Relationship Id="rId4" Type="http://schemas.openxmlformats.org/officeDocument/2006/relationships/image" Target="../media/image720.png"/></Relationships>
</file>

<file path=ppt/slides/_rels/slide3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94.png"/><Relationship Id="rId1" Type="http://schemas.openxmlformats.org/officeDocument/2006/relationships/slideLayout" Target="../slideLayouts/slideLayout2.xml"/><Relationship Id="rId6" Type="http://schemas.openxmlformats.org/officeDocument/2006/relationships/image" Target="../media/image95.png"/><Relationship Id="rId5" Type="http://schemas.openxmlformats.org/officeDocument/2006/relationships/image" Target="../media/image96.png"/><Relationship Id="rId4" Type="http://schemas.openxmlformats.org/officeDocument/2006/relationships/image" Target="../media/image770.png"/></Relationships>
</file>

<file path=ppt/slides/_rels/slide35.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image" Target="../media/image88.png"/><Relationship Id="rId7" Type="http://schemas.openxmlformats.org/officeDocument/2006/relationships/image" Target="../media/image103.png"/><Relationship Id="rId2" Type="http://schemas.openxmlformats.org/officeDocument/2006/relationships/image" Target="../media/image98.png"/><Relationship Id="rId1" Type="http://schemas.openxmlformats.org/officeDocument/2006/relationships/slideLayout" Target="../slideLayouts/slideLayout2.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99.png"/></Relationships>
</file>

<file path=ppt/slides/_rels/slide36.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90.png"/><Relationship Id="rId7" Type="http://schemas.openxmlformats.org/officeDocument/2006/relationships/image" Target="../media/image109.png"/><Relationship Id="rId12" Type="http://schemas.openxmlformats.org/officeDocument/2006/relationships/image" Target="../media/image11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8.png"/><Relationship Id="rId11" Type="http://schemas.openxmlformats.org/officeDocument/2006/relationships/image" Target="../media/image113.png"/><Relationship Id="rId5" Type="http://schemas.openxmlformats.org/officeDocument/2006/relationships/image" Target="../media/image107.png"/><Relationship Id="rId10" Type="http://schemas.openxmlformats.org/officeDocument/2006/relationships/image" Target="../media/image112.png"/><Relationship Id="rId4" Type="http://schemas.openxmlformats.org/officeDocument/2006/relationships/image" Target="../media/image97.png"/><Relationship Id="rId9" Type="http://schemas.openxmlformats.org/officeDocument/2006/relationships/image" Target="../media/image106.png"/></Relationships>
</file>

<file path=ppt/slides/_rels/slide37.xml.rels><?xml version="1.0" encoding="UTF-8" standalone="yes"?>
<Relationships xmlns="http://schemas.openxmlformats.org/package/2006/relationships"><Relationship Id="rId8" Type="http://schemas.openxmlformats.org/officeDocument/2006/relationships/image" Target="../media/image110.png"/><Relationship Id="rId13" Type="http://schemas.openxmlformats.org/officeDocument/2006/relationships/image" Target="../media/image116.png"/><Relationship Id="rId3" Type="http://schemas.openxmlformats.org/officeDocument/2006/relationships/image" Target="../media/image100.png"/><Relationship Id="rId7" Type="http://schemas.openxmlformats.org/officeDocument/2006/relationships/image" Target="../media/image109.png"/><Relationship Id="rId12" Type="http://schemas.openxmlformats.org/officeDocument/2006/relationships/image" Target="../media/image114.png"/><Relationship Id="rId2" Type="http://schemas.openxmlformats.org/officeDocument/2006/relationships/notesSlide" Target="../notesSlides/notesSlide3.xml"/><Relationship Id="rId16" Type="http://schemas.openxmlformats.org/officeDocument/2006/relationships/image" Target="../media/image106.png"/><Relationship Id="rId1" Type="http://schemas.openxmlformats.org/officeDocument/2006/relationships/slideLayout" Target="../slideLayouts/slideLayout2.xml"/><Relationship Id="rId6" Type="http://schemas.openxmlformats.org/officeDocument/2006/relationships/image" Target="../media/image108.png"/><Relationship Id="rId11" Type="http://schemas.openxmlformats.org/officeDocument/2006/relationships/image" Target="../media/image113.png"/><Relationship Id="rId5" Type="http://schemas.openxmlformats.org/officeDocument/2006/relationships/image" Target="../media/image107.png"/><Relationship Id="rId15" Type="http://schemas.openxmlformats.org/officeDocument/2006/relationships/image" Target="../media/image118.png"/><Relationship Id="rId10" Type="http://schemas.openxmlformats.org/officeDocument/2006/relationships/image" Target="../media/image112.png"/><Relationship Id="rId4" Type="http://schemas.openxmlformats.org/officeDocument/2006/relationships/image" Target="../media/image105.png"/><Relationship Id="rId14" Type="http://schemas.openxmlformats.org/officeDocument/2006/relationships/image" Target="../media/image117.png"/></Relationships>
</file>

<file path=ppt/slides/_rels/slide38.xml.rels><?xml version="1.0" encoding="UTF-8" standalone="yes"?>
<Relationships xmlns="http://schemas.openxmlformats.org/package/2006/relationships"><Relationship Id="rId8" Type="http://schemas.openxmlformats.org/officeDocument/2006/relationships/image" Target="../media/image910.png"/><Relationship Id="rId13" Type="http://schemas.openxmlformats.org/officeDocument/2006/relationships/image" Target="../media/image123.png"/><Relationship Id="rId3" Type="http://schemas.openxmlformats.org/officeDocument/2006/relationships/image" Target="../media/image1180.png"/><Relationship Id="rId12" Type="http://schemas.openxmlformats.org/officeDocument/2006/relationships/image" Target="../media/image122.png"/><Relationship Id="rId2" Type="http://schemas.openxmlformats.org/officeDocument/2006/relationships/image" Target="../media/image1170.png"/><Relationship Id="rId1" Type="http://schemas.openxmlformats.org/officeDocument/2006/relationships/slideLayout" Target="../slideLayouts/slideLayout2.xml"/><Relationship Id="rId11" Type="http://schemas.openxmlformats.org/officeDocument/2006/relationships/image" Target="../media/image121.png"/><Relationship Id="rId10" Type="http://schemas.openxmlformats.org/officeDocument/2006/relationships/image" Target="../media/image106.emf"/><Relationship Id="rId9" Type="http://schemas.openxmlformats.org/officeDocument/2006/relationships/image" Target="../media/image119.png"/><Relationship Id="rId14" Type="http://schemas.openxmlformats.org/officeDocument/2006/relationships/image" Target="../media/image124.png"/></Relationships>
</file>

<file path=ppt/slides/_rels/slide39.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2.xml"/><Relationship Id="rId5" Type="http://schemas.openxmlformats.org/officeDocument/2006/relationships/image" Target="../media/image111.png"/><Relationship Id="rId4" Type="http://schemas.openxmlformats.org/officeDocument/2006/relationships/image" Target="../media/image128.png"/></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tiff"/><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1772816"/>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 name="Picture 2"/>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Lst>
          </a:blip>
          <a:srcRect/>
          <a:stretch>
            <a:fillRect/>
          </a:stretch>
        </p:blipFill>
        <p:spPr bwMode="auto">
          <a:xfrm>
            <a:off x="0" y="0"/>
            <a:ext cx="9144000" cy="1714499"/>
          </a:xfrm>
          <a:prstGeom prst="rect">
            <a:avLst/>
          </a:prstGeom>
          <a:noFill/>
          <a:ln w="9525">
            <a:noFill/>
            <a:miter lim="800000"/>
            <a:headEnd/>
            <a:tailEnd/>
          </a:ln>
        </p:spPr>
      </p:pic>
      <p:sp>
        <p:nvSpPr>
          <p:cNvPr id="6" name="Slide Number Placeholder 5"/>
          <p:cNvSpPr>
            <a:spLocks noGrp="1"/>
          </p:cNvSpPr>
          <p:nvPr>
            <p:ph type="sldNum" sz="quarter" idx="4"/>
          </p:nvPr>
        </p:nvSpPr>
        <p:spPr/>
        <p:txBody>
          <a:bodyPr/>
          <a:lstStyle/>
          <a:p>
            <a:pPr>
              <a:defRPr/>
            </a:pPr>
            <a:fld id="{611C2F03-9E95-40C9-A99F-3C4F7EE8CF2A}" type="slidenum">
              <a:rPr lang="en-GB" smtClean="0"/>
              <a:pPr>
                <a:defRPr/>
              </a:pPr>
              <a:t>1</a:t>
            </a:fld>
            <a:endParaRPr lang="en-GB" dirty="0"/>
          </a:p>
        </p:txBody>
      </p:sp>
      <p:sp>
        <p:nvSpPr>
          <p:cNvPr id="3" name="TextBox 2"/>
          <p:cNvSpPr txBox="1"/>
          <p:nvPr/>
        </p:nvSpPr>
        <p:spPr>
          <a:xfrm>
            <a:off x="467544" y="3121450"/>
            <a:ext cx="8136904" cy="523220"/>
          </a:xfrm>
          <a:prstGeom prst="rect">
            <a:avLst/>
          </a:prstGeom>
          <a:noFill/>
        </p:spPr>
        <p:txBody>
          <a:bodyPr wrap="square" rtlCol="0">
            <a:spAutoFit/>
          </a:bodyPr>
          <a:lstStyle/>
          <a:p>
            <a:r>
              <a:rPr lang="en-US" sz="2800" dirty="0">
                <a:latin typeface="Helvetica Light" charset="0"/>
                <a:ea typeface="Helvetica Light" charset="0"/>
                <a:cs typeface="Helvetica Light" charset="0"/>
              </a:rPr>
              <a:t>Foundations of statistics (1) </a:t>
            </a:r>
          </a:p>
        </p:txBody>
      </p:sp>
      <p:sp>
        <p:nvSpPr>
          <p:cNvPr id="7" name="TextBox 6">
            <a:extLst>
              <a:ext uri="{FF2B5EF4-FFF2-40B4-BE49-F238E27FC236}">
                <a16:creationId xmlns:a16="http://schemas.microsoft.com/office/drawing/2014/main" id="{EDEA6938-8627-B549-9229-5FAACF541E20}"/>
              </a:ext>
            </a:extLst>
          </p:cNvPr>
          <p:cNvSpPr txBox="1"/>
          <p:nvPr/>
        </p:nvSpPr>
        <p:spPr>
          <a:xfrm>
            <a:off x="467544" y="3991416"/>
            <a:ext cx="8352928" cy="1246495"/>
          </a:xfrm>
          <a:prstGeom prst="rect">
            <a:avLst/>
          </a:prstGeom>
          <a:noFill/>
        </p:spPr>
        <p:txBody>
          <a:bodyPr wrap="square" rtlCol="0">
            <a:spAutoFit/>
          </a:bodyPr>
          <a:lstStyle/>
          <a:p>
            <a:r>
              <a:rPr lang="en-US" sz="1600" dirty="0">
                <a:latin typeface="Helvetica Light" charset="0"/>
                <a:ea typeface="Helvetica Light" charset="0"/>
                <a:cs typeface="Helvetica Light" charset="0"/>
              </a:rPr>
              <a:t>Andreas Hoecker (CERN)</a:t>
            </a:r>
          </a:p>
          <a:p>
            <a:pPr>
              <a:spcBef>
                <a:spcPts val="600"/>
              </a:spcBef>
            </a:pPr>
            <a:r>
              <a:rPr lang="en-US" sz="1600" dirty="0">
                <a:latin typeface="Helvetica Light" charset="0"/>
                <a:ea typeface="Helvetica Light" charset="0"/>
                <a:cs typeface="Helvetica Light" charset="0"/>
              </a:rPr>
              <a:t>CERN Summer Student Lecture, 26–29 July 2018</a:t>
            </a:r>
          </a:p>
          <a:p>
            <a:pPr>
              <a:spcBef>
                <a:spcPts val="600"/>
              </a:spcBef>
            </a:pPr>
            <a:endParaRPr lang="en-US" sz="1600" dirty="0">
              <a:latin typeface="Helvetica Light" charset="0"/>
              <a:ea typeface="Helvetica Light" charset="0"/>
              <a:cs typeface="Helvetica Light" charset="0"/>
            </a:endParaRPr>
          </a:p>
          <a:p>
            <a:pPr>
              <a:spcBef>
                <a:spcPts val="600"/>
              </a:spcBef>
            </a:pPr>
            <a:r>
              <a:rPr lang="en-US" sz="1200" dirty="0">
                <a:latin typeface="Helvetica Light" charset="0"/>
                <a:ea typeface="Helvetica Light" charset="0"/>
                <a:cs typeface="Helvetica Light" charset="0"/>
              </a:rPr>
              <a:t>If you have questions, please do not hesitate to contact me: </a:t>
            </a:r>
            <a:r>
              <a:rPr lang="en-US" sz="1200" b="1" dirty="0" err="1">
                <a:latin typeface="Helvetica Light" charset="0"/>
                <a:ea typeface="Helvetica Light" charset="0"/>
                <a:cs typeface="Helvetica Light" charset="0"/>
              </a:rPr>
              <a:t>andreas.hoecker@cern.ch</a:t>
            </a:r>
            <a:endParaRPr lang="en-US" sz="1200" b="1" dirty="0">
              <a:latin typeface="Helvetica Light" charset="0"/>
              <a:ea typeface="Helvetica Light" charset="0"/>
              <a:cs typeface="Helvetica Light" charset="0"/>
            </a:endParaRPr>
          </a:p>
        </p:txBody>
      </p:sp>
    </p:spTree>
    <p:extLst>
      <p:ext uri="{BB962C8B-B14F-4D97-AF65-F5344CB8AC3E}">
        <p14:creationId xmlns:p14="http://schemas.microsoft.com/office/powerpoint/2010/main" val="3058160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Ingredients</a:t>
            </a:r>
          </a:p>
        </p:txBody>
      </p:sp>
      <p:sp>
        <p:nvSpPr>
          <p:cNvPr id="4" name="TextBox 3"/>
          <p:cNvSpPr txBox="1"/>
          <p:nvPr/>
        </p:nvSpPr>
        <p:spPr>
          <a:xfrm>
            <a:off x="432048" y="1196752"/>
            <a:ext cx="8460432" cy="2262158"/>
          </a:xfrm>
          <a:prstGeom prst="rect">
            <a:avLst/>
          </a:prstGeom>
          <a:noFill/>
        </p:spPr>
        <p:txBody>
          <a:bodyPr wrap="square" rtlCol="0">
            <a:spAutoFit/>
          </a:bodyPr>
          <a:lstStyle/>
          <a:p>
            <a:pPr>
              <a:spcBef>
                <a:spcPts val="3000"/>
              </a:spcBef>
            </a:pPr>
            <a:r>
              <a:rPr lang="en-GB" sz="1600" dirty="0">
                <a:solidFill>
                  <a:srgbClr val="003BB8"/>
                </a:solidFill>
                <a:latin typeface="Helvetica Light" charset="0"/>
                <a:ea typeface="Helvetica Light" charset="0"/>
                <a:cs typeface="Helvetica Light" charset="0"/>
              </a:rPr>
              <a:t>Due to the intrinsic randomness of the data, probability theory is required to extract the information that addresses our questions. Statistics is used for the actual data analysis. </a:t>
            </a:r>
          </a:p>
          <a:p>
            <a:pPr>
              <a:spcBef>
                <a:spcPts val="2400"/>
              </a:spcBef>
            </a:pPr>
            <a:r>
              <a:rPr lang="en-GB" sz="1600" dirty="0">
                <a:latin typeface="Helvetica Light" charset="0"/>
                <a:ea typeface="Helvetica Light" charset="0"/>
                <a:cs typeface="Helvetica Light" charset="0"/>
              </a:rPr>
              <a:t>The interpretation of probability depends on the statement we want to make.</a:t>
            </a:r>
          </a:p>
          <a:p>
            <a:pPr marL="285750" lvl="2" indent="-285750">
              <a:spcBef>
                <a:spcPts val="1800"/>
              </a:spcBef>
              <a:buFont typeface="Arial" charset="0"/>
              <a:buChar char="•"/>
            </a:pPr>
            <a:r>
              <a:rPr lang="en-GB" sz="1600" dirty="0">
                <a:latin typeface="Helvetica Light" charset="0"/>
                <a:ea typeface="Helvetica Light" charset="0"/>
                <a:cs typeface="Helvetica Light" charset="0"/>
              </a:rPr>
              <a:t>For repeatable experiments, probability can be a measure of how frequently a statement is true </a:t>
            </a:r>
          </a:p>
          <a:p>
            <a:pPr marL="285750" lvl="2" indent="-285750">
              <a:spcBef>
                <a:spcPts val="1200"/>
              </a:spcBef>
              <a:buFont typeface="Arial" charset="0"/>
              <a:buChar char="•"/>
            </a:pPr>
            <a:r>
              <a:rPr lang="is-IS" sz="1600" dirty="0">
                <a:latin typeface="Helvetica Light" charset="0"/>
                <a:ea typeface="Helvetica Light" charset="0"/>
                <a:cs typeface="Helvetica Light" charset="0"/>
              </a:rPr>
              <a:t>In a more subjective approach, one could </a:t>
            </a:r>
            <a:r>
              <a:rPr lang="en-US" sz="1600" dirty="0">
                <a:latin typeface="Helvetica Light" charset="0"/>
                <a:ea typeface="Helvetica Light" charset="0"/>
                <a:cs typeface="Helvetica Light" charset="0"/>
              </a:rPr>
              <a:t>expresses a degree of belief of a statement</a:t>
            </a:r>
            <a:endParaRPr lang="is-IS" sz="1600" dirty="0">
              <a:latin typeface="Helvetica Light" charset="0"/>
              <a:ea typeface="Helvetica Light" charset="0"/>
              <a:cs typeface="Helvetica Light" charset="0"/>
            </a:endParaRPr>
          </a:p>
        </p:txBody>
      </p:sp>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10</a:t>
            </a:fld>
            <a:endParaRPr lang="en-GB" dirty="0"/>
          </a:p>
        </p:txBody>
      </p:sp>
      <p:pic>
        <p:nvPicPr>
          <p:cNvPr id="5" name="Picture 4" descr="fig_05a-2.pdf"/>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6207191" y="3628732"/>
            <a:ext cx="2527542" cy="2629572"/>
          </a:xfrm>
          <a:prstGeom prst="rect">
            <a:avLst/>
          </a:prstGeom>
        </p:spPr>
      </p:pic>
      <p:sp>
        <p:nvSpPr>
          <p:cNvPr id="7" name="Rectangle 6"/>
          <p:cNvSpPr/>
          <p:nvPr/>
        </p:nvSpPr>
        <p:spPr>
          <a:xfrm>
            <a:off x="432048" y="3645024"/>
            <a:ext cx="5220072" cy="1369606"/>
          </a:xfrm>
          <a:prstGeom prst="rect">
            <a:avLst/>
          </a:prstGeom>
        </p:spPr>
        <p:txBody>
          <a:bodyPr wrap="square">
            <a:spAutoFit/>
          </a:bodyPr>
          <a:lstStyle/>
          <a:p>
            <a:pPr lvl="0">
              <a:spcBef>
                <a:spcPts val="4200"/>
              </a:spcBef>
            </a:pPr>
            <a:r>
              <a:rPr lang="en-GB" sz="1400" dirty="0">
                <a:latin typeface="Helvetica Light" charset="0"/>
                <a:ea typeface="Helvetica Light" charset="0"/>
                <a:cs typeface="Helvetica Light" charset="0"/>
              </a:rPr>
              <a:t>Repeatable experiments are for example:</a:t>
            </a:r>
          </a:p>
          <a:p>
            <a:pPr marL="285750" lvl="2" indent="-285750">
              <a:spcBef>
                <a:spcPts val="1200"/>
              </a:spcBef>
              <a:buFont typeface="Arial" charset="0"/>
              <a:buChar char="•"/>
            </a:pPr>
            <a:r>
              <a:rPr lang="en-GB" sz="1400" dirty="0">
                <a:latin typeface="Helvetica Light" charset="0"/>
                <a:ea typeface="Helvetica Light" charset="0"/>
                <a:cs typeface="Helvetica Light" charset="0"/>
              </a:rPr>
              <a:t>Playing a dice and finding 6</a:t>
            </a:r>
          </a:p>
          <a:p>
            <a:pPr marL="285750" lvl="2" indent="-285750">
              <a:spcBef>
                <a:spcPts val="600"/>
              </a:spcBef>
              <a:buFont typeface="Arial" charset="0"/>
              <a:buChar char="•"/>
            </a:pPr>
            <a:r>
              <a:rPr lang="is-IS" sz="1400" dirty="0">
                <a:latin typeface="Helvetica Light" charset="0"/>
                <a:ea typeface="Helvetica Light" charset="0"/>
                <a:cs typeface="Helvetica Light" charset="0"/>
              </a:rPr>
              <a:t>Fluctuations in a background distribution and finding a peak of some size or more </a:t>
            </a:r>
            <a:r>
              <a:rPr lang="is-IS" sz="1200" dirty="0">
                <a:latin typeface="Helvetica Light" charset="0"/>
                <a:ea typeface="Helvetica Light" charset="0"/>
                <a:cs typeface="Helvetica Light" charset="0"/>
              </a:rPr>
              <a:t>(note that the contrary: the probability that </a:t>
            </a:r>
            <a:r>
              <a:rPr lang="is-IS" sz="1200" i="1" dirty="0">
                <a:latin typeface="Helvetica Light" charset="0"/>
                <a:ea typeface="Helvetica Light" charset="0"/>
                <a:cs typeface="Helvetica Light" charset="0"/>
              </a:rPr>
              <a:t>the</a:t>
            </a:r>
            <a:r>
              <a:rPr lang="is-IS" sz="1200" dirty="0">
                <a:latin typeface="Helvetica Light" charset="0"/>
                <a:ea typeface="Helvetica Light" charset="0"/>
                <a:cs typeface="Helvetica Light" charset="0"/>
              </a:rPr>
              <a:t> peak is due to a background fluctuation, is </a:t>
            </a:r>
            <a:r>
              <a:rPr lang="is-IS" sz="1200" i="1" dirty="0">
                <a:latin typeface="Helvetica Light" charset="0"/>
                <a:ea typeface="Helvetica Light" charset="0"/>
                <a:cs typeface="Helvetica Light" charset="0"/>
              </a:rPr>
              <a:t>not </a:t>
            </a:r>
            <a:r>
              <a:rPr lang="is-IS" sz="1200" dirty="0">
                <a:latin typeface="Helvetica Light" charset="0"/>
                <a:ea typeface="Helvetica Light" charset="0"/>
                <a:cs typeface="Helvetica Light" charset="0"/>
              </a:rPr>
              <a:t>repeatable)</a:t>
            </a:r>
            <a:endParaRPr lang="en-GB" sz="1200" dirty="0">
              <a:latin typeface="Helvetica Light" charset="0"/>
              <a:ea typeface="Helvetica Light" charset="0"/>
              <a:cs typeface="Helvetica Light" charset="0"/>
            </a:endParaRPr>
          </a:p>
        </p:txBody>
      </p:sp>
      <p:sp>
        <p:nvSpPr>
          <p:cNvPr id="8" name="Rectangle 7"/>
          <p:cNvSpPr/>
          <p:nvPr/>
        </p:nvSpPr>
        <p:spPr>
          <a:xfrm>
            <a:off x="432048" y="5157192"/>
            <a:ext cx="5940152" cy="969496"/>
          </a:xfrm>
          <a:prstGeom prst="rect">
            <a:avLst/>
          </a:prstGeom>
        </p:spPr>
        <p:txBody>
          <a:bodyPr wrap="square">
            <a:spAutoFit/>
          </a:bodyPr>
          <a:lstStyle/>
          <a:p>
            <a:pPr lvl="0">
              <a:spcBef>
                <a:spcPts val="4200"/>
              </a:spcBef>
            </a:pPr>
            <a:r>
              <a:rPr lang="en-GB" sz="1400" dirty="0">
                <a:latin typeface="Helvetica Light" charset="0"/>
                <a:ea typeface="Helvetica Light" charset="0"/>
                <a:cs typeface="Helvetica Light" charset="0"/>
              </a:rPr>
              <a:t>Non-repeatable statements are for example:</a:t>
            </a:r>
          </a:p>
          <a:p>
            <a:pPr marL="285750" lvl="2" indent="-285750">
              <a:spcBef>
                <a:spcPts val="1200"/>
              </a:spcBef>
              <a:buFont typeface="Arial" charset="0"/>
              <a:buChar char="•"/>
            </a:pPr>
            <a:r>
              <a:rPr lang="en-GB" sz="1400" dirty="0">
                <a:latin typeface="Helvetica Light" charset="0"/>
                <a:ea typeface="Helvetica Light" charset="0"/>
                <a:cs typeface="Helvetica Light" charset="0"/>
              </a:rPr>
              <a:t>The probability that dark matter is made of </a:t>
            </a:r>
            <a:r>
              <a:rPr lang="en-GB" sz="1400" dirty="0" err="1">
                <a:latin typeface="Helvetica Light" charset="0"/>
                <a:ea typeface="Helvetica Light" charset="0"/>
                <a:cs typeface="Helvetica Light" charset="0"/>
              </a:rPr>
              <a:t>axions</a:t>
            </a:r>
            <a:endParaRPr lang="en-GB" sz="1400" dirty="0">
              <a:latin typeface="Helvetica Light" charset="0"/>
              <a:ea typeface="Helvetica Light" charset="0"/>
              <a:cs typeface="Helvetica Light" charset="0"/>
            </a:endParaRPr>
          </a:p>
          <a:p>
            <a:pPr marL="285750" lvl="2" indent="-285750">
              <a:spcBef>
                <a:spcPts val="600"/>
              </a:spcBef>
              <a:buFont typeface="Arial" charset="0"/>
              <a:buChar char="•"/>
            </a:pPr>
            <a:r>
              <a:rPr lang="is-IS" sz="1400" dirty="0">
                <a:latin typeface="Helvetica Light" charset="0"/>
                <a:ea typeface="Helvetica Light" charset="0"/>
                <a:cs typeface="Helvetica Light" charset="0"/>
              </a:rPr>
              <a:t>The probability that the new 125 GeV boson is the Higgs boson</a:t>
            </a:r>
          </a:p>
        </p:txBody>
      </p:sp>
      <p:sp>
        <p:nvSpPr>
          <p:cNvPr id="6" name="Pentagon 5"/>
          <p:cNvSpPr/>
          <p:nvPr/>
        </p:nvSpPr>
        <p:spPr>
          <a:xfrm>
            <a:off x="5237770" y="4371418"/>
            <a:ext cx="954686" cy="165858"/>
          </a:xfrm>
          <a:prstGeom prst="homePlate">
            <a:avLst/>
          </a:prstGeom>
          <a:solidFill>
            <a:schemeClr val="bg1">
              <a:lumMod val="85000"/>
            </a:schemeClr>
          </a:solidFill>
          <a:ln>
            <a:noFill/>
          </a:ln>
        </p:spPr>
        <p:txBody>
          <a:bodyPr wrap="square" rtlCol="0" anchor="ctr">
            <a:spAutoFit/>
          </a:bodyPr>
          <a:lstStyle/>
          <a:p>
            <a:pPr algn="ctr"/>
            <a:endParaRPr lang="en-US" sz="1600" dirty="0">
              <a:latin typeface="Helvetica Light" charset="0"/>
              <a:ea typeface="Helvetica Light" charset="0"/>
              <a:cs typeface="Helvetica Light" charset="0"/>
            </a:endParaRPr>
          </a:p>
        </p:txBody>
      </p:sp>
      <p:sp>
        <p:nvSpPr>
          <p:cNvPr id="10" name="Rectangle 9"/>
          <p:cNvSpPr/>
          <p:nvPr/>
        </p:nvSpPr>
        <p:spPr>
          <a:xfrm>
            <a:off x="7268986" y="3565942"/>
            <a:ext cx="1516762" cy="215444"/>
          </a:xfrm>
          <a:prstGeom prst="rect">
            <a:avLst/>
          </a:prstGeom>
        </p:spPr>
        <p:txBody>
          <a:bodyPr wrap="none">
            <a:spAutoFit/>
          </a:bodyPr>
          <a:lstStyle/>
          <a:p>
            <a:pPr>
              <a:spcBef>
                <a:spcPts val="600"/>
              </a:spcBef>
            </a:pPr>
            <a:r>
              <a:rPr lang="tr-TR" sz="800">
                <a:solidFill>
                  <a:prstClr val="black">
                    <a:lumMod val="50000"/>
                    <a:lumOff val="50000"/>
                  </a:prstClr>
                </a:solidFill>
                <a:latin typeface="Helvetica Light"/>
                <a:cs typeface="Helvetica Light"/>
              </a:rPr>
              <a:t>[ ATLAS, arXiv:1506.00962 ] </a:t>
            </a:r>
            <a:endParaRPr lang="en-GB" sz="800" dirty="0">
              <a:solidFill>
                <a:prstClr val="black">
                  <a:lumMod val="50000"/>
                  <a:lumOff val="50000"/>
                </a:prstClr>
              </a:solidFill>
              <a:latin typeface="Helvetica Light"/>
              <a:cs typeface="Helvetica Light"/>
            </a:endParaRPr>
          </a:p>
        </p:txBody>
      </p:sp>
    </p:spTree>
    <p:extLst>
      <p:ext uri="{BB962C8B-B14F-4D97-AF65-F5344CB8AC3E}">
        <p14:creationId xmlns:p14="http://schemas.microsoft.com/office/powerpoint/2010/main" val="1921185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1124744"/>
            <a:ext cx="9130772" cy="2112442"/>
          </a:xfrm>
          <a:prstGeom prst="rect">
            <a:avLst/>
          </a:prstGeom>
          <a:solidFill>
            <a:schemeClr val="bg1">
              <a:lumMod val="95000"/>
            </a:schemeClr>
          </a:solidFill>
          <a:ln>
            <a:solidFill>
              <a:schemeClr val="bg1">
                <a:lumMod val="95000"/>
              </a:schemeClr>
            </a:solidFill>
          </a:ln>
        </p:spPr>
        <p:txBody>
          <a:bodyPr rtlCol="0" anchor="ctr">
            <a:spAutoFit/>
          </a:bodyPr>
          <a:lstStyle/>
          <a:p>
            <a:pPr algn="ctr"/>
            <a:endParaRPr lang="en-US" sz="1600" dirty="0">
              <a:latin typeface="Helvetica Light" charset="0"/>
              <a:ea typeface="Helvetica Light" charset="0"/>
              <a:cs typeface="Helvetica Light" charset="0"/>
            </a:endParaRPr>
          </a:p>
        </p:txBody>
      </p:sp>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chemeClr val="tx1">
                    <a:lumMod val="50000"/>
                    <a:lumOff val="50000"/>
                  </a:schemeClr>
                </a:solidFill>
                <a:latin typeface="Helvetica Light"/>
                <a:cs typeface="Helvetica Light"/>
              </a:rPr>
              <a:t>Short excursion: Look-elsewhere effect (aka: trials factor)</a:t>
            </a:r>
          </a:p>
        </p:txBody>
      </p:sp>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11</a:t>
            </a:fld>
            <a:endParaRPr lang="en-GB" dirty="0"/>
          </a:p>
        </p:txBody>
      </p:sp>
      <p:pic>
        <p:nvPicPr>
          <p:cNvPr id="5" name="Picture 4" descr="fig_05a-2.pdf"/>
          <p:cNvPicPr>
            <a:picLocks noChangeAspect="1"/>
          </p:cNvPicPr>
          <p:nvPr/>
        </p:nvPicPr>
        <p:blipFill>
          <a:blip r:embed="rId2">
            <a:extLst>
              <a:ext uri="{28A0092B-C50C-407E-A947-70E740481C1C}">
                <a14:useLocalDpi xmlns:a14="http://schemas.microsoft.com/office/drawing/2010/main"/>
              </a:ext>
            </a:extLst>
          </a:blip>
          <a:stretch>
            <a:fillRect/>
          </a:stretch>
        </p:blipFill>
        <p:spPr>
          <a:xfrm rot="5400000">
            <a:off x="6207191" y="3628732"/>
            <a:ext cx="2527542" cy="2629572"/>
          </a:xfrm>
          <a:prstGeom prst="rect">
            <a:avLst/>
          </a:prstGeom>
        </p:spPr>
      </p:pic>
      <p:sp>
        <p:nvSpPr>
          <p:cNvPr id="7" name="Rectangle 6"/>
          <p:cNvSpPr/>
          <p:nvPr/>
        </p:nvSpPr>
        <p:spPr>
          <a:xfrm>
            <a:off x="432048" y="3645024"/>
            <a:ext cx="5220072" cy="1369606"/>
          </a:xfrm>
          <a:prstGeom prst="rect">
            <a:avLst/>
          </a:prstGeom>
        </p:spPr>
        <p:txBody>
          <a:bodyPr wrap="square">
            <a:spAutoFit/>
          </a:bodyPr>
          <a:lstStyle/>
          <a:p>
            <a:pPr lvl="0">
              <a:spcBef>
                <a:spcPts val="4200"/>
              </a:spcBef>
            </a:pPr>
            <a:r>
              <a:rPr lang="en-GB" sz="1400" dirty="0">
                <a:latin typeface="Helvetica Light" charset="0"/>
                <a:ea typeface="Helvetica Light" charset="0"/>
                <a:cs typeface="Helvetica Light" charset="0"/>
              </a:rPr>
              <a:t>Repeatable experiments are for example:</a:t>
            </a:r>
          </a:p>
          <a:p>
            <a:pPr marL="285750" lvl="2" indent="-285750">
              <a:spcBef>
                <a:spcPts val="1200"/>
              </a:spcBef>
              <a:buFont typeface="Arial" charset="0"/>
              <a:buChar char="•"/>
            </a:pPr>
            <a:r>
              <a:rPr lang="en-GB" sz="1400" dirty="0">
                <a:latin typeface="Helvetica Light" charset="0"/>
                <a:ea typeface="Helvetica Light" charset="0"/>
                <a:cs typeface="Helvetica Light" charset="0"/>
              </a:rPr>
              <a:t>Playing a dice and finding 6</a:t>
            </a:r>
          </a:p>
          <a:p>
            <a:pPr marL="285750" lvl="2" indent="-285750">
              <a:spcBef>
                <a:spcPts val="600"/>
              </a:spcBef>
              <a:buFont typeface="Arial" charset="0"/>
              <a:buChar char="•"/>
            </a:pPr>
            <a:r>
              <a:rPr lang="is-IS" sz="1400" dirty="0">
                <a:latin typeface="Helvetica Light" charset="0"/>
                <a:ea typeface="Helvetica Light" charset="0"/>
                <a:cs typeface="Helvetica Light" charset="0"/>
              </a:rPr>
              <a:t>Fluctuations in a background distribution and finding a peak of some size or more </a:t>
            </a:r>
            <a:r>
              <a:rPr lang="is-IS" sz="1200" dirty="0">
                <a:latin typeface="Helvetica Light" charset="0"/>
                <a:ea typeface="Helvetica Light" charset="0"/>
                <a:cs typeface="Helvetica Light" charset="0"/>
              </a:rPr>
              <a:t>(note that the contrary: the probability that </a:t>
            </a:r>
            <a:r>
              <a:rPr lang="is-IS" sz="1200" i="1" dirty="0">
                <a:latin typeface="Helvetica Light" charset="0"/>
                <a:ea typeface="Helvetica Light" charset="0"/>
                <a:cs typeface="Helvetica Light" charset="0"/>
              </a:rPr>
              <a:t>the</a:t>
            </a:r>
            <a:r>
              <a:rPr lang="is-IS" sz="1200" dirty="0">
                <a:latin typeface="Helvetica Light" charset="0"/>
                <a:ea typeface="Helvetica Light" charset="0"/>
                <a:cs typeface="Helvetica Light" charset="0"/>
              </a:rPr>
              <a:t> peak is due to a background fluctuation, is </a:t>
            </a:r>
            <a:r>
              <a:rPr lang="is-IS" sz="1200" i="1" dirty="0">
                <a:latin typeface="Helvetica Light" charset="0"/>
                <a:ea typeface="Helvetica Light" charset="0"/>
                <a:cs typeface="Helvetica Light" charset="0"/>
              </a:rPr>
              <a:t>not </a:t>
            </a:r>
            <a:r>
              <a:rPr lang="is-IS" sz="1200" dirty="0">
                <a:latin typeface="Helvetica Light" charset="0"/>
                <a:ea typeface="Helvetica Light" charset="0"/>
                <a:cs typeface="Helvetica Light" charset="0"/>
              </a:rPr>
              <a:t>repeatable)</a:t>
            </a:r>
            <a:endParaRPr lang="en-GB" sz="1200" dirty="0">
              <a:latin typeface="Helvetica Light" charset="0"/>
              <a:ea typeface="Helvetica Light" charset="0"/>
              <a:cs typeface="Helvetica Light" charset="0"/>
            </a:endParaRPr>
          </a:p>
        </p:txBody>
      </p:sp>
      <p:sp>
        <p:nvSpPr>
          <p:cNvPr id="6" name="Pentagon 5"/>
          <p:cNvSpPr/>
          <p:nvPr/>
        </p:nvSpPr>
        <p:spPr>
          <a:xfrm>
            <a:off x="5237770" y="4371418"/>
            <a:ext cx="954686" cy="165858"/>
          </a:xfrm>
          <a:prstGeom prst="homePlate">
            <a:avLst/>
          </a:prstGeom>
          <a:solidFill>
            <a:schemeClr val="bg1">
              <a:lumMod val="85000"/>
            </a:schemeClr>
          </a:solidFill>
          <a:ln>
            <a:noFill/>
          </a:ln>
        </p:spPr>
        <p:txBody>
          <a:bodyPr wrap="square" rtlCol="0" anchor="ctr">
            <a:spAutoFit/>
          </a:bodyPr>
          <a:lstStyle/>
          <a:p>
            <a:pPr algn="ctr"/>
            <a:endParaRPr lang="en-US" sz="1600" dirty="0">
              <a:latin typeface="Helvetica Light" charset="0"/>
              <a:ea typeface="Helvetica Light" charset="0"/>
              <a:cs typeface="Helvetica Light" charset="0"/>
            </a:endParaRPr>
          </a:p>
        </p:txBody>
      </p:sp>
      <p:sp>
        <p:nvSpPr>
          <p:cNvPr id="10" name="Rectangle 9"/>
          <p:cNvSpPr/>
          <p:nvPr/>
        </p:nvSpPr>
        <p:spPr>
          <a:xfrm>
            <a:off x="7268986" y="3565942"/>
            <a:ext cx="1516762" cy="215444"/>
          </a:xfrm>
          <a:prstGeom prst="rect">
            <a:avLst/>
          </a:prstGeom>
        </p:spPr>
        <p:txBody>
          <a:bodyPr wrap="none">
            <a:spAutoFit/>
          </a:bodyPr>
          <a:lstStyle/>
          <a:p>
            <a:pPr>
              <a:spcBef>
                <a:spcPts val="600"/>
              </a:spcBef>
            </a:pPr>
            <a:r>
              <a:rPr lang="tr-TR" sz="800">
                <a:solidFill>
                  <a:prstClr val="black">
                    <a:lumMod val="50000"/>
                    <a:lumOff val="50000"/>
                  </a:prstClr>
                </a:solidFill>
                <a:latin typeface="Helvetica Light"/>
                <a:cs typeface="Helvetica Light"/>
              </a:rPr>
              <a:t>[ ATLAS, arXiv:1506.00962 ] </a:t>
            </a:r>
            <a:endParaRPr lang="en-GB" sz="800" dirty="0">
              <a:solidFill>
                <a:prstClr val="black">
                  <a:lumMod val="50000"/>
                  <a:lumOff val="50000"/>
                </a:prstClr>
              </a:solidFill>
              <a:latin typeface="Helvetica Light"/>
              <a:cs typeface="Helvetica Light"/>
            </a:endParaRPr>
          </a:p>
        </p:txBody>
      </p:sp>
      <p:sp>
        <p:nvSpPr>
          <p:cNvPr id="11" name="TextBox 10"/>
          <p:cNvSpPr txBox="1"/>
          <p:nvPr/>
        </p:nvSpPr>
        <p:spPr>
          <a:xfrm>
            <a:off x="432048" y="1196752"/>
            <a:ext cx="8260007" cy="1969770"/>
          </a:xfrm>
          <a:prstGeom prst="rect">
            <a:avLst/>
          </a:prstGeom>
          <a:noFill/>
        </p:spPr>
        <p:txBody>
          <a:bodyPr wrap="square" rtlCol="0">
            <a:spAutoFit/>
          </a:bodyPr>
          <a:lstStyle/>
          <a:p>
            <a:pPr>
              <a:spcBef>
                <a:spcPts val="3000"/>
              </a:spcBef>
            </a:pPr>
            <a:r>
              <a:rPr lang="en-GB" sz="1600" dirty="0">
                <a:latin typeface="Helvetica Light" charset="0"/>
                <a:ea typeface="Helvetica Light" charset="0"/>
                <a:cs typeface="Helvetica Light" charset="0"/>
              </a:rPr>
              <a:t>If we compute the probability (relative frequency) of an observed “bump” to happen under the background hypothesis, we need to take into account that the bump might occur anywhere in the spectrum as we do not know where the new physics would lie</a:t>
            </a:r>
          </a:p>
          <a:p>
            <a:pPr>
              <a:spcBef>
                <a:spcPts val="1800"/>
              </a:spcBef>
            </a:pPr>
            <a:r>
              <a:rPr lang="en-GB" sz="1600" dirty="0">
                <a:solidFill>
                  <a:srgbClr val="003BB8"/>
                </a:solidFill>
                <a:latin typeface="Symbol" charset="2"/>
                <a:ea typeface="Symbol" charset="2"/>
                <a:cs typeface="Symbol" charset="2"/>
              </a:rPr>
              <a:t>®</a:t>
            </a:r>
            <a:r>
              <a:rPr lang="en-GB" sz="1600" dirty="0">
                <a:solidFill>
                  <a:srgbClr val="003BB8"/>
                </a:solidFill>
                <a:latin typeface="Helvetica Light" charset="0"/>
                <a:ea typeface="Helvetica Light" charset="0"/>
                <a:cs typeface="Helvetica Light" charset="0"/>
              </a:rPr>
              <a:t> Need to correct observed result by the </a:t>
            </a:r>
            <a:r>
              <a:rPr lang="en-GB" sz="1600" i="1" dirty="0">
                <a:solidFill>
                  <a:srgbClr val="003BB8"/>
                </a:solidFill>
                <a:latin typeface="Helvetica Light" charset="0"/>
                <a:ea typeface="Helvetica Light" charset="0"/>
                <a:cs typeface="Helvetica Light" charset="0"/>
              </a:rPr>
              <a:t>trials factor </a:t>
            </a:r>
            <a:r>
              <a:rPr lang="en-GB" sz="1200" dirty="0">
                <a:solidFill>
                  <a:srgbClr val="003BB8"/>
                </a:solidFill>
                <a:latin typeface="Helvetica Light" charset="0"/>
                <a:ea typeface="Helvetica Light" charset="0"/>
                <a:cs typeface="Helvetica Light" charset="0"/>
              </a:rPr>
              <a:t>(</a:t>
            </a:r>
            <a:r>
              <a:rPr lang="en-GB" sz="1200" dirty="0" err="1">
                <a:solidFill>
                  <a:srgbClr val="003BB8"/>
                </a:solidFill>
                <a:latin typeface="Helvetica Light" charset="0"/>
                <a:ea typeface="Helvetica Light" charset="0"/>
                <a:cs typeface="Helvetica Light" charset="0"/>
              </a:rPr>
              <a:t>eg</a:t>
            </a:r>
            <a:r>
              <a:rPr lang="en-GB" sz="1200" dirty="0">
                <a:solidFill>
                  <a:srgbClr val="003BB8"/>
                </a:solidFill>
                <a:latin typeface="Helvetica Light" charset="0"/>
                <a:ea typeface="Helvetica Light" charset="0"/>
                <a:cs typeface="Helvetica Light" charset="0"/>
              </a:rPr>
              <a:t>, using pseudo Monte Carlo event)</a:t>
            </a:r>
          </a:p>
          <a:p>
            <a:pPr marL="0" lvl="2">
              <a:spcBef>
                <a:spcPts val="1800"/>
              </a:spcBef>
            </a:pPr>
            <a:r>
              <a:rPr lang="en-GB" sz="1400" dirty="0">
                <a:solidFill>
                  <a:schemeClr val="tx1">
                    <a:lumMod val="50000"/>
                    <a:lumOff val="50000"/>
                  </a:schemeClr>
                </a:solidFill>
                <a:latin typeface="Helvetica Light" charset="0"/>
                <a:ea typeface="Helvetica Light" charset="0"/>
                <a:cs typeface="Helvetica Light" charset="0"/>
              </a:rPr>
              <a:t>Ignoring the trials factor would be similar to ignoring that the probability of finding 6 when playing dice increases from 0.17 with a single dice to, </a:t>
            </a:r>
            <a:r>
              <a:rPr lang="en-GB" sz="1400" dirty="0" err="1">
                <a:solidFill>
                  <a:schemeClr val="tx1">
                    <a:lumMod val="50000"/>
                    <a:lumOff val="50000"/>
                  </a:schemeClr>
                </a:solidFill>
                <a:latin typeface="Helvetica Light" charset="0"/>
                <a:ea typeface="Helvetica Light" charset="0"/>
                <a:cs typeface="Helvetica Light" charset="0"/>
              </a:rPr>
              <a:t>eg</a:t>
            </a:r>
            <a:r>
              <a:rPr lang="en-GB" sz="1400" dirty="0">
                <a:solidFill>
                  <a:schemeClr val="tx1">
                    <a:lumMod val="50000"/>
                    <a:lumOff val="50000"/>
                  </a:schemeClr>
                </a:solidFill>
                <a:latin typeface="Helvetica Light" charset="0"/>
                <a:ea typeface="Helvetica Light" charset="0"/>
                <a:cs typeface="Helvetica Light" charset="0"/>
              </a:rPr>
              <a:t>, 0.60 with 5 dice</a:t>
            </a:r>
          </a:p>
        </p:txBody>
      </p:sp>
    </p:spTree>
    <p:extLst>
      <p:ext uri="{BB962C8B-B14F-4D97-AF65-F5344CB8AC3E}">
        <p14:creationId xmlns:p14="http://schemas.microsoft.com/office/powerpoint/2010/main" val="15626417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Random variables</a:t>
            </a:r>
          </a:p>
        </p:txBody>
      </p:sp>
      <p:sp>
        <p:nvSpPr>
          <p:cNvPr id="4" name="TextBox 3"/>
          <p:cNvSpPr txBox="1"/>
          <p:nvPr/>
        </p:nvSpPr>
        <p:spPr>
          <a:xfrm>
            <a:off x="432048" y="1196752"/>
            <a:ext cx="8604448" cy="1800493"/>
          </a:xfrm>
          <a:prstGeom prst="rect">
            <a:avLst/>
          </a:prstGeom>
          <a:noFill/>
        </p:spPr>
        <p:txBody>
          <a:bodyPr wrap="square" rtlCol="0">
            <a:spAutoFit/>
          </a:bodyPr>
          <a:lstStyle/>
          <a:p>
            <a:pPr lvl="0">
              <a:spcBef>
                <a:spcPts val="3000"/>
              </a:spcBef>
            </a:pPr>
            <a:r>
              <a:rPr lang="en-GB" sz="1600" dirty="0">
                <a:solidFill>
                  <a:srgbClr val="003BB8"/>
                </a:solidFill>
                <a:latin typeface="Helvetica Light" charset="0"/>
                <a:ea typeface="Helvetica Light" charset="0"/>
                <a:cs typeface="Helvetica Light" charset="0"/>
              </a:rPr>
              <a:t>In a statistical context, instead of “data” that follow a distribution, one often (typically) speaks of a “random variable”</a:t>
            </a:r>
          </a:p>
          <a:p>
            <a:pPr>
              <a:spcBef>
                <a:spcPts val="1800"/>
              </a:spcBef>
            </a:pPr>
            <a:r>
              <a:rPr lang="en-GB" sz="1600" dirty="0">
                <a:latin typeface="Helvetica Light" charset="0"/>
                <a:ea typeface="Helvetica Light" charset="0"/>
                <a:cs typeface="Helvetica Light" charset="0"/>
              </a:rPr>
              <a:t>The data follow an (unknown) distribution of a random variable. Although we plot error bars around observed data points, a given observation does not have an uncertainty. It is fixed.   It would be more correct to plot the error bar around the prediction. By plotting the error bar around the observation, we assume by convenience the observed value to be the truth.</a:t>
            </a:r>
          </a:p>
        </p:txBody>
      </p:sp>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12</a:t>
            </a:fld>
            <a:endParaRPr lang="en-GB" dirty="0"/>
          </a:p>
        </p:txBody>
      </p:sp>
      <p:pic>
        <p:nvPicPr>
          <p:cNvPr id="11" name="Picture 10"/>
          <p:cNvPicPr>
            <a:picLocks noChangeAspect="1"/>
          </p:cNvPicPr>
          <p:nvPr/>
        </p:nvPicPr>
        <p:blipFill>
          <a:blip r:embed="rId2"/>
          <a:stretch>
            <a:fillRect/>
          </a:stretch>
        </p:blipFill>
        <p:spPr>
          <a:xfrm>
            <a:off x="611560" y="3284984"/>
            <a:ext cx="3542393" cy="3312368"/>
          </a:xfrm>
          <a:prstGeom prst="rect">
            <a:avLst/>
          </a:prstGeom>
        </p:spPr>
      </p:pic>
      <p:sp>
        <p:nvSpPr>
          <p:cNvPr id="13" name="Rectangle 12"/>
          <p:cNvSpPr/>
          <p:nvPr/>
        </p:nvSpPr>
        <p:spPr>
          <a:xfrm>
            <a:off x="5076056" y="4565659"/>
            <a:ext cx="432048" cy="1872208"/>
          </a:xfrm>
          <a:prstGeom prst="rect">
            <a:avLst/>
          </a:prstGeom>
          <a:solidFill>
            <a:schemeClr val="tx2">
              <a:lumMod val="40000"/>
              <a:lumOff val="60000"/>
            </a:schemeClr>
          </a:solidFill>
          <a:ln>
            <a:noFill/>
          </a:ln>
        </p:spPr>
        <p:txBody>
          <a:bodyPr rtlCol="0" anchor="ctr">
            <a:spAutoFit/>
          </a:bodyPr>
          <a:lstStyle/>
          <a:p>
            <a:pPr algn="ctr"/>
            <a:endParaRPr lang="en-US" sz="1600" dirty="0">
              <a:latin typeface="Helvetica Light" charset="0"/>
              <a:ea typeface="Helvetica Light" charset="0"/>
              <a:cs typeface="Helvetica Light" charset="0"/>
            </a:endParaRPr>
          </a:p>
        </p:txBody>
      </p:sp>
      <p:sp>
        <p:nvSpPr>
          <p:cNvPr id="14" name="Oval 13"/>
          <p:cNvSpPr/>
          <p:nvPr/>
        </p:nvSpPr>
        <p:spPr>
          <a:xfrm>
            <a:off x="5218908" y="4235354"/>
            <a:ext cx="144016" cy="150340"/>
          </a:xfrm>
          <a:prstGeom prst="ellipse">
            <a:avLst/>
          </a:prstGeom>
          <a:solidFill>
            <a:schemeClr val="tx1"/>
          </a:solidFill>
          <a:ln>
            <a:solidFill>
              <a:schemeClr val="tx1"/>
            </a:solidFill>
          </a:ln>
        </p:spPr>
        <p:txBody>
          <a:bodyPr rtlCol="0" anchor="ctr">
            <a:spAutoFit/>
          </a:bodyPr>
          <a:lstStyle/>
          <a:p>
            <a:pPr algn="ctr"/>
            <a:endParaRPr lang="en-US" sz="1600" dirty="0">
              <a:latin typeface="Helvetica Light" charset="0"/>
              <a:ea typeface="Helvetica Light" charset="0"/>
              <a:cs typeface="Helvetica Light" charset="0"/>
            </a:endParaRPr>
          </a:p>
        </p:txBody>
      </p:sp>
      <p:cxnSp>
        <p:nvCxnSpPr>
          <p:cNvPr id="16" name="Straight Connector 15"/>
          <p:cNvCxnSpPr/>
          <p:nvPr/>
        </p:nvCxnSpPr>
        <p:spPr>
          <a:xfrm>
            <a:off x="5303655" y="3884198"/>
            <a:ext cx="0" cy="864096"/>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5523635" y="4523035"/>
            <a:ext cx="875561" cy="276999"/>
          </a:xfrm>
          <a:prstGeom prst="rect">
            <a:avLst/>
          </a:prstGeom>
          <a:noFill/>
        </p:spPr>
        <p:txBody>
          <a:bodyPr wrap="none" rtlCol="0">
            <a:spAutoFit/>
          </a:bodyPr>
          <a:lstStyle/>
          <a:p>
            <a:r>
              <a:rPr lang="en-US" sz="1200" dirty="0">
                <a:solidFill>
                  <a:srgbClr val="0070C0"/>
                </a:solidFill>
                <a:latin typeface="Helvetica Light"/>
                <a:cs typeface="Helvetica Light"/>
              </a:rPr>
              <a:t>Prediction</a:t>
            </a:r>
          </a:p>
        </p:txBody>
      </p:sp>
      <p:sp>
        <p:nvSpPr>
          <p:cNvPr id="19" name="TextBox 18"/>
          <p:cNvSpPr txBox="1"/>
          <p:nvPr/>
        </p:nvSpPr>
        <p:spPr>
          <a:xfrm>
            <a:off x="5330319" y="4025654"/>
            <a:ext cx="1021433" cy="276999"/>
          </a:xfrm>
          <a:prstGeom prst="rect">
            <a:avLst/>
          </a:prstGeom>
          <a:noFill/>
        </p:spPr>
        <p:txBody>
          <a:bodyPr wrap="none" rtlCol="0">
            <a:spAutoFit/>
          </a:bodyPr>
          <a:lstStyle/>
          <a:p>
            <a:r>
              <a:rPr lang="en-US" sz="1200" dirty="0">
                <a:latin typeface="Helvetica Light"/>
                <a:cs typeface="Helvetica Light"/>
              </a:rPr>
              <a:t>Observation</a:t>
            </a:r>
          </a:p>
        </p:txBody>
      </p:sp>
      <p:sp>
        <p:nvSpPr>
          <p:cNvPr id="20" name="TextBox 19"/>
          <p:cNvSpPr txBox="1"/>
          <p:nvPr/>
        </p:nvSpPr>
        <p:spPr>
          <a:xfrm>
            <a:off x="4956525" y="3377582"/>
            <a:ext cx="756938" cy="276999"/>
          </a:xfrm>
          <a:prstGeom prst="rect">
            <a:avLst/>
          </a:prstGeom>
          <a:noFill/>
        </p:spPr>
        <p:txBody>
          <a:bodyPr wrap="none" rtlCol="0">
            <a:spAutoFit/>
          </a:bodyPr>
          <a:lstStyle/>
          <a:p>
            <a:r>
              <a:rPr lang="en-US" sz="1200" dirty="0">
                <a:solidFill>
                  <a:schemeClr val="tx1">
                    <a:lumMod val="50000"/>
                    <a:lumOff val="50000"/>
                  </a:schemeClr>
                </a:solidFill>
                <a:latin typeface="Helvetica Light"/>
                <a:cs typeface="Helvetica Light"/>
              </a:rPr>
              <a:t>Custom:</a:t>
            </a:r>
          </a:p>
        </p:txBody>
      </p:sp>
      <p:sp>
        <p:nvSpPr>
          <p:cNvPr id="21" name="TextBox 20"/>
          <p:cNvSpPr txBox="1"/>
          <p:nvPr/>
        </p:nvSpPr>
        <p:spPr>
          <a:xfrm>
            <a:off x="7039391" y="3377582"/>
            <a:ext cx="772969" cy="276999"/>
          </a:xfrm>
          <a:prstGeom prst="rect">
            <a:avLst/>
          </a:prstGeom>
          <a:noFill/>
        </p:spPr>
        <p:txBody>
          <a:bodyPr wrap="none" rtlCol="0">
            <a:spAutoFit/>
          </a:bodyPr>
          <a:lstStyle/>
          <a:p>
            <a:r>
              <a:rPr lang="en-US" sz="1200">
                <a:solidFill>
                  <a:schemeClr val="tx1">
                    <a:lumMod val="50000"/>
                    <a:lumOff val="50000"/>
                  </a:schemeClr>
                </a:solidFill>
                <a:latin typeface="Helvetica Light"/>
                <a:cs typeface="Helvetica Light"/>
              </a:rPr>
              <a:t>Actually:</a:t>
            </a:r>
            <a:endParaRPr lang="en-US" sz="1200" dirty="0">
              <a:solidFill>
                <a:schemeClr val="tx1">
                  <a:lumMod val="50000"/>
                  <a:lumOff val="50000"/>
                </a:schemeClr>
              </a:solidFill>
              <a:latin typeface="Helvetica Light"/>
              <a:cs typeface="Helvetica Light"/>
            </a:endParaRPr>
          </a:p>
        </p:txBody>
      </p:sp>
      <p:sp>
        <p:nvSpPr>
          <p:cNvPr id="22" name="Rectangle 21"/>
          <p:cNvSpPr/>
          <p:nvPr/>
        </p:nvSpPr>
        <p:spPr>
          <a:xfrm>
            <a:off x="7209300" y="4565659"/>
            <a:ext cx="432048" cy="1872208"/>
          </a:xfrm>
          <a:prstGeom prst="rect">
            <a:avLst/>
          </a:prstGeom>
          <a:solidFill>
            <a:schemeClr val="tx2">
              <a:lumMod val="40000"/>
              <a:lumOff val="60000"/>
            </a:schemeClr>
          </a:solidFill>
          <a:ln>
            <a:noFill/>
          </a:ln>
        </p:spPr>
        <p:txBody>
          <a:bodyPr rtlCol="0" anchor="ctr">
            <a:spAutoFit/>
          </a:bodyPr>
          <a:lstStyle/>
          <a:p>
            <a:pPr algn="ctr"/>
            <a:endParaRPr lang="en-US" sz="1600" dirty="0">
              <a:latin typeface="Helvetica Light" charset="0"/>
              <a:ea typeface="Helvetica Light" charset="0"/>
              <a:cs typeface="Helvetica Light" charset="0"/>
            </a:endParaRPr>
          </a:p>
        </p:txBody>
      </p:sp>
      <p:sp>
        <p:nvSpPr>
          <p:cNvPr id="23" name="Oval 22"/>
          <p:cNvSpPr/>
          <p:nvPr/>
        </p:nvSpPr>
        <p:spPr>
          <a:xfrm>
            <a:off x="7352152" y="4235354"/>
            <a:ext cx="144016" cy="150340"/>
          </a:xfrm>
          <a:prstGeom prst="ellipse">
            <a:avLst/>
          </a:prstGeom>
          <a:solidFill>
            <a:schemeClr val="tx1"/>
          </a:solidFill>
          <a:ln>
            <a:solidFill>
              <a:schemeClr val="tx1"/>
            </a:solidFill>
          </a:ln>
        </p:spPr>
        <p:txBody>
          <a:bodyPr rtlCol="0" anchor="ctr">
            <a:spAutoFit/>
          </a:bodyPr>
          <a:lstStyle/>
          <a:p>
            <a:pPr algn="ctr"/>
            <a:endParaRPr lang="en-US" sz="1600" dirty="0">
              <a:latin typeface="Helvetica Light" charset="0"/>
              <a:ea typeface="Helvetica Light" charset="0"/>
              <a:cs typeface="Helvetica Light" charset="0"/>
            </a:endParaRPr>
          </a:p>
        </p:txBody>
      </p:sp>
      <p:cxnSp>
        <p:nvCxnSpPr>
          <p:cNvPr id="24" name="Straight Connector 23"/>
          <p:cNvCxnSpPr/>
          <p:nvPr/>
        </p:nvCxnSpPr>
        <p:spPr>
          <a:xfrm>
            <a:off x="7425324" y="4158096"/>
            <a:ext cx="0" cy="864096"/>
          </a:xfrm>
          <a:prstGeom prst="line">
            <a:avLst/>
          </a:prstGeom>
          <a:ln w="19050">
            <a:solidFill>
              <a:schemeClr val="tx2">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7656879" y="4523035"/>
            <a:ext cx="875561" cy="276999"/>
          </a:xfrm>
          <a:prstGeom prst="rect">
            <a:avLst/>
          </a:prstGeom>
          <a:noFill/>
        </p:spPr>
        <p:txBody>
          <a:bodyPr wrap="none" rtlCol="0">
            <a:spAutoFit/>
          </a:bodyPr>
          <a:lstStyle/>
          <a:p>
            <a:r>
              <a:rPr lang="en-US" sz="1200" dirty="0">
                <a:solidFill>
                  <a:srgbClr val="0070C0"/>
                </a:solidFill>
                <a:latin typeface="Helvetica Light"/>
                <a:cs typeface="Helvetica Light"/>
              </a:rPr>
              <a:t>Prediction</a:t>
            </a:r>
          </a:p>
        </p:txBody>
      </p:sp>
      <p:sp>
        <p:nvSpPr>
          <p:cNvPr id="26" name="TextBox 25"/>
          <p:cNvSpPr txBox="1"/>
          <p:nvPr/>
        </p:nvSpPr>
        <p:spPr>
          <a:xfrm>
            <a:off x="7463563" y="4025654"/>
            <a:ext cx="1021433" cy="276999"/>
          </a:xfrm>
          <a:prstGeom prst="rect">
            <a:avLst/>
          </a:prstGeom>
          <a:noFill/>
        </p:spPr>
        <p:txBody>
          <a:bodyPr wrap="none" rtlCol="0">
            <a:spAutoFit/>
          </a:bodyPr>
          <a:lstStyle/>
          <a:p>
            <a:r>
              <a:rPr lang="en-US" sz="1200" dirty="0">
                <a:latin typeface="Helvetica Light"/>
                <a:cs typeface="Helvetica Light"/>
              </a:rPr>
              <a:t>Observation</a:t>
            </a:r>
          </a:p>
        </p:txBody>
      </p:sp>
    </p:spTree>
    <p:extLst>
      <p:ext uri="{BB962C8B-B14F-4D97-AF65-F5344CB8AC3E}">
        <p14:creationId xmlns:p14="http://schemas.microsoft.com/office/powerpoint/2010/main" val="340314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Statistical distributions</a:t>
            </a:r>
          </a:p>
        </p:txBody>
      </p:sp>
      <p:sp>
        <p:nvSpPr>
          <p:cNvPr id="4" name="TextBox 3"/>
          <p:cNvSpPr txBox="1"/>
          <p:nvPr/>
        </p:nvSpPr>
        <p:spPr>
          <a:xfrm>
            <a:off x="432048" y="1196752"/>
            <a:ext cx="8460432" cy="2492990"/>
          </a:xfrm>
          <a:prstGeom prst="rect">
            <a:avLst/>
          </a:prstGeom>
          <a:noFill/>
        </p:spPr>
        <p:txBody>
          <a:bodyPr wrap="square" rtlCol="0">
            <a:spAutoFit/>
          </a:bodyPr>
          <a:lstStyle/>
          <a:p>
            <a:pPr>
              <a:spcBef>
                <a:spcPts val="3000"/>
              </a:spcBef>
            </a:pPr>
            <a:r>
              <a:rPr lang="en-GB" sz="1600" dirty="0">
                <a:solidFill>
                  <a:srgbClr val="003BB8"/>
                </a:solidFill>
                <a:latin typeface="Helvetica Light" charset="0"/>
                <a:ea typeface="Helvetica Light" charset="0"/>
                <a:cs typeface="Helvetica Light" charset="0"/>
              </a:rPr>
              <a:t>Measurement results typically follow some “distribution”, ie, the data do not appear at   fixed values, but are “spread out” in a characteristic way</a:t>
            </a:r>
          </a:p>
          <a:p>
            <a:pPr>
              <a:spcBef>
                <a:spcPts val="3600"/>
              </a:spcBef>
            </a:pPr>
            <a:r>
              <a:rPr lang="en-GB" sz="1600" dirty="0">
                <a:solidFill>
                  <a:prstClr val="black"/>
                </a:solidFill>
                <a:latin typeface="Helvetica Light" charset="0"/>
                <a:ea typeface="Helvetica Light" charset="0"/>
                <a:cs typeface="Helvetica Light" charset="0"/>
              </a:rPr>
              <a:t>Which type of distribution it follows depends on the particular case</a:t>
            </a:r>
          </a:p>
          <a:p>
            <a:pPr marL="285750" lvl="2" indent="-285750">
              <a:spcBef>
                <a:spcPts val="1800"/>
              </a:spcBef>
              <a:buFont typeface="Arial" charset="0"/>
              <a:buChar char="•"/>
            </a:pPr>
            <a:r>
              <a:rPr lang="en-GB" sz="1600" dirty="0">
                <a:solidFill>
                  <a:prstClr val="black"/>
                </a:solidFill>
                <a:latin typeface="Helvetica Light" charset="0"/>
                <a:ea typeface="Helvetica Light" charset="0"/>
                <a:cs typeface="Helvetica Light" charset="0"/>
              </a:rPr>
              <a:t>It is important to know the occurring distributions to be able to pick the correct one when interpreting the data </a:t>
            </a:r>
            <a:r>
              <a:rPr lang="en-GB" sz="1400" dirty="0">
                <a:solidFill>
                  <a:prstClr val="black"/>
                </a:solidFill>
                <a:latin typeface="Helvetica Light" charset="0"/>
                <a:ea typeface="Helvetica Light" charset="0"/>
                <a:cs typeface="Helvetica Light" charset="0"/>
              </a:rPr>
              <a:t>(example: </a:t>
            </a:r>
            <a:r>
              <a:rPr lang="en-GB" sz="1400" i="1" dirty="0">
                <a:solidFill>
                  <a:prstClr val="black"/>
                </a:solidFill>
                <a:latin typeface="Helvetica Light" charset="0"/>
                <a:ea typeface="Helvetica Light" charset="0"/>
                <a:cs typeface="Helvetica Light" charset="0"/>
              </a:rPr>
              <a:t>Poisson</a:t>
            </a:r>
            <a:r>
              <a:rPr lang="en-GB" sz="1400" dirty="0">
                <a:solidFill>
                  <a:prstClr val="black"/>
                </a:solidFill>
                <a:latin typeface="Helvetica Light" charset="0"/>
                <a:ea typeface="Helvetica Light" charset="0"/>
                <a:cs typeface="Helvetica Light" charset="0"/>
              </a:rPr>
              <a:t> vs. </a:t>
            </a:r>
            <a:r>
              <a:rPr lang="en-GB" sz="1400" i="1" dirty="0">
                <a:solidFill>
                  <a:prstClr val="black"/>
                </a:solidFill>
                <a:latin typeface="Helvetica Light" charset="0"/>
                <a:ea typeface="Helvetica Light" charset="0"/>
                <a:cs typeface="Helvetica Light" charset="0"/>
              </a:rPr>
              <a:t>Compound Poisson</a:t>
            </a:r>
            <a:r>
              <a:rPr lang="en-GB" sz="1400" dirty="0">
                <a:solidFill>
                  <a:prstClr val="black"/>
                </a:solidFill>
                <a:latin typeface="Helvetica Light" charset="0"/>
                <a:ea typeface="Helvetica Light" charset="0"/>
                <a:cs typeface="Helvetica Light" charset="0"/>
              </a:rPr>
              <a:t>)</a:t>
            </a:r>
          </a:p>
          <a:p>
            <a:pPr marL="285750" lvl="2" indent="-285750">
              <a:spcBef>
                <a:spcPts val="1800"/>
              </a:spcBef>
              <a:buFont typeface="Arial" charset="0"/>
              <a:buChar char="•"/>
            </a:pPr>
            <a:r>
              <a:rPr lang="is-IS" sz="1600" dirty="0">
                <a:solidFill>
                  <a:prstClr val="black"/>
                </a:solidFill>
                <a:latin typeface="Helvetica Light" charset="0"/>
                <a:ea typeface="Helvetica Light" charset="0"/>
                <a:cs typeface="Helvetica Light" charset="0"/>
              </a:rPr>
              <a:t>…and it is important to know their characteristics to extract the correct information</a:t>
            </a:r>
          </a:p>
        </p:txBody>
      </p:sp>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13</a:t>
            </a:fld>
            <a:endParaRPr lang="en-GB" dirty="0"/>
          </a:p>
        </p:txBody>
      </p:sp>
    </p:spTree>
    <p:extLst>
      <p:ext uri="{BB962C8B-B14F-4D97-AF65-F5344CB8AC3E}">
        <p14:creationId xmlns:p14="http://schemas.microsoft.com/office/powerpoint/2010/main" val="5734067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Probability distribution / density of a random variable</a:t>
            </a:r>
          </a:p>
        </p:txBody>
      </p:sp>
      <mc:AlternateContent xmlns:mc="http://schemas.openxmlformats.org/markup-compatibility/2006" xmlns:a14="http://schemas.microsoft.com/office/drawing/2010/main">
        <mc:Choice Requires="a14">
          <p:sp>
            <p:nvSpPr>
              <p:cNvPr id="4" name="TextBox 3"/>
              <p:cNvSpPr txBox="1"/>
              <p:nvPr/>
            </p:nvSpPr>
            <p:spPr>
              <a:xfrm>
                <a:off x="432048" y="1196752"/>
                <a:ext cx="8244408" cy="338554"/>
              </a:xfrm>
              <a:prstGeom prst="rect">
                <a:avLst/>
              </a:prstGeom>
              <a:noFill/>
            </p:spPr>
            <p:txBody>
              <a:bodyPr wrap="square" rtlCol="0">
                <a:spAutoFit/>
              </a:bodyPr>
              <a:lstStyle/>
              <a:p>
                <a:pPr>
                  <a:spcBef>
                    <a:spcPts val="3000"/>
                  </a:spcBef>
                </a:pPr>
                <a:r>
                  <a:rPr lang="en-GB" sz="1600" dirty="0">
                    <a:solidFill>
                      <a:srgbClr val="003BB8"/>
                    </a:solidFill>
                    <a:latin typeface="Helvetica Light" charset="0"/>
                    <a:ea typeface="Helvetica Light" charset="0"/>
                    <a:cs typeface="Helvetica Light" charset="0"/>
                  </a:rPr>
                  <a:t>Random variable </a:t>
                </a:r>
                <a14:m>
                  <m:oMath xmlns:m="http://schemas.openxmlformats.org/officeDocument/2006/math">
                    <m:r>
                      <a:rPr lang="en-US" sz="1600" b="1" i="1" smtClean="0">
                        <a:solidFill>
                          <a:srgbClr val="003BB8"/>
                        </a:solidFill>
                        <a:latin typeface="Cambria Math" charset="0"/>
                      </a:rPr>
                      <m:t>𝒌</m:t>
                    </m:r>
                  </m:oMath>
                </a14:m>
                <a:r>
                  <a:rPr lang="en-GB" sz="1600" dirty="0">
                    <a:solidFill>
                      <a:srgbClr val="003BB8"/>
                    </a:solidFill>
                    <a:latin typeface="Helvetica Light" charset="0"/>
                    <a:ea typeface="Helvetica Light" charset="0"/>
                    <a:cs typeface="Helvetica Light" charset="0"/>
                  </a:rPr>
                  <a:t> </a:t>
                </a:r>
                <a:r>
                  <a:rPr lang="en-GB" sz="1400" dirty="0">
                    <a:solidFill>
                      <a:srgbClr val="003BB8"/>
                    </a:solidFill>
                    <a:latin typeface="Helvetica Light" charset="0"/>
                    <a:ea typeface="Helvetica Light" charset="0"/>
                    <a:cs typeface="Helvetica Light" charset="0"/>
                  </a:rPr>
                  <a:t>(discrete)</a:t>
                </a:r>
                <a:r>
                  <a:rPr lang="en-GB" sz="1600" dirty="0">
                    <a:solidFill>
                      <a:srgbClr val="003BB8"/>
                    </a:solidFill>
                    <a:latin typeface="Helvetica Light" charset="0"/>
                    <a:ea typeface="Helvetica Light" charset="0"/>
                    <a:cs typeface="Helvetica Light" charset="0"/>
                  </a:rPr>
                  <a:t> or </a:t>
                </a:r>
                <a14:m>
                  <m:oMath xmlns:m="http://schemas.openxmlformats.org/officeDocument/2006/math">
                    <m:r>
                      <a:rPr lang="en-US" sz="1600" b="1" i="1">
                        <a:solidFill>
                          <a:srgbClr val="003BB8"/>
                        </a:solidFill>
                        <a:latin typeface="Cambria Math"/>
                      </a:rPr>
                      <m:t>𝒙</m:t>
                    </m:r>
                  </m:oMath>
                </a14:m>
                <a:r>
                  <a:rPr lang="en-GB" sz="1600" dirty="0">
                    <a:solidFill>
                      <a:srgbClr val="003BB8"/>
                    </a:solidFill>
                    <a:latin typeface="Helvetica Light" charset="0"/>
                    <a:ea typeface="Helvetica Light" charset="0"/>
                    <a:cs typeface="Helvetica Light" charset="0"/>
                  </a:rPr>
                  <a:t> </a:t>
                </a:r>
                <a:r>
                  <a:rPr lang="en-GB" sz="1400" dirty="0">
                    <a:solidFill>
                      <a:srgbClr val="003BB8"/>
                    </a:solidFill>
                    <a:latin typeface="Helvetica Light" charset="0"/>
                    <a:ea typeface="Helvetica Light" charset="0"/>
                    <a:cs typeface="Helvetica Light" charset="0"/>
                  </a:rPr>
                  <a:t>(continuous)</a:t>
                </a:r>
                <a:r>
                  <a:rPr lang="en-GB" sz="1600" dirty="0">
                    <a:solidFill>
                      <a:srgbClr val="003BB8"/>
                    </a:solidFill>
                    <a:latin typeface="Helvetica Light" charset="0"/>
                    <a:ea typeface="Helvetica Light" charset="0"/>
                    <a:cs typeface="Helvetica Light" charset="0"/>
                  </a:rPr>
                  <a:t>: quantity or point in sample space</a:t>
                </a:r>
              </a:p>
            </p:txBody>
          </p:sp>
        </mc:Choice>
        <mc:Fallback xmlns="">
          <p:sp>
            <p:nvSpPr>
              <p:cNvPr id="4" name="TextBox 3"/>
              <p:cNvSpPr txBox="1">
                <a:spLocks noRot="1" noChangeAspect="1" noMove="1" noResize="1" noEditPoints="1" noAdjustHandles="1" noChangeArrowheads="1" noChangeShapeType="1" noTextEdit="1"/>
              </p:cNvSpPr>
              <p:nvPr/>
            </p:nvSpPr>
            <p:spPr>
              <a:xfrm>
                <a:off x="432048" y="1196752"/>
                <a:ext cx="8244408" cy="338554"/>
              </a:xfrm>
              <a:prstGeom prst="rect">
                <a:avLst/>
              </a:prstGeom>
              <a:blipFill rotWithShape="0">
                <a:blip r:embed="rId2"/>
                <a:stretch>
                  <a:fillRect l="-444" t="-3571" b="-23214"/>
                </a:stretch>
              </a:blipFill>
            </p:spPr>
            <p:txBody>
              <a:bodyPr/>
              <a:lstStyle/>
              <a:p>
                <a:r>
                  <a:rPr lang="en-US">
                    <a:noFill/>
                  </a:rPr>
                  <a:t> </a:t>
                </a:r>
              </a:p>
            </p:txBody>
          </p:sp>
        </mc:Fallback>
      </mc:AlternateContent>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14</a:t>
            </a:fld>
            <a:endParaRPr lang="en-GB" dirty="0"/>
          </a:p>
        </p:txBody>
      </p:sp>
      <p:sp>
        <p:nvSpPr>
          <p:cNvPr id="3" name="Rectangle 2"/>
          <p:cNvSpPr/>
          <p:nvPr/>
        </p:nvSpPr>
        <p:spPr>
          <a:xfrm>
            <a:off x="1043608" y="1700808"/>
            <a:ext cx="1733167" cy="338554"/>
          </a:xfrm>
          <a:prstGeom prst="rect">
            <a:avLst/>
          </a:prstGeom>
        </p:spPr>
        <p:txBody>
          <a:bodyPr wrap="none">
            <a:spAutoFit/>
          </a:bodyPr>
          <a:lstStyle/>
          <a:p>
            <a:r>
              <a:rPr lang="en-GB" sz="1600" dirty="0">
                <a:latin typeface="Helvetica" charset="0"/>
                <a:ea typeface="Helvetica" charset="0"/>
                <a:cs typeface="Helvetica" charset="0"/>
              </a:rPr>
              <a:t>Discrete variable</a:t>
            </a:r>
            <a:endParaRPr lang="en-US" dirty="0">
              <a:latin typeface="Helvetica" charset="0"/>
              <a:ea typeface="Helvetica" charset="0"/>
              <a:cs typeface="Helvetica" charset="0"/>
            </a:endParaRPr>
          </a:p>
        </p:txBody>
      </p:sp>
      <p:sp>
        <p:nvSpPr>
          <p:cNvPr id="6" name="Rectangle 5"/>
          <p:cNvSpPr/>
          <p:nvPr/>
        </p:nvSpPr>
        <p:spPr>
          <a:xfrm>
            <a:off x="5364088" y="1705164"/>
            <a:ext cx="2005677" cy="338554"/>
          </a:xfrm>
          <a:prstGeom prst="rect">
            <a:avLst/>
          </a:prstGeom>
        </p:spPr>
        <p:txBody>
          <a:bodyPr wrap="none">
            <a:spAutoFit/>
          </a:bodyPr>
          <a:lstStyle/>
          <a:p>
            <a:r>
              <a:rPr lang="en-GB" sz="1600" dirty="0">
                <a:latin typeface="Helvetica" charset="0"/>
                <a:ea typeface="Helvetica" charset="0"/>
                <a:cs typeface="Helvetica" charset="0"/>
              </a:rPr>
              <a:t>Continuous variable</a:t>
            </a:r>
            <a:endParaRPr lang="en-US" dirty="0">
              <a:latin typeface="Helvetica" charset="0"/>
              <a:ea typeface="Helvetica" charset="0"/>
              <a:cs typeface="Helvetica" charset="0"/>
            </a:endParaRPr>
          </a:p>
        </p:txBody>
      </p:sp>
      <mc:AlternateContent xmlns:mc="http://schemas.openxmlformats.org/markup-compatibility/2006" xmlns:a14="http://schemas.microsoft.com/office/drawing/2010/main">
        <mc:Choice Requires="a14">
          <p:sp>
            <p:nvSpPr>
              <p:cNvPr id="13" name="TextBox 12"/>
              <p:cNvSpPr txBox="1"/>
              <p:nvPr/>
            </p:nvSpPr>
            <p:spPr>
              <a:xfrm>
                <a:off x="1291539" y="2121134"/>
                <a:ext cx="1155188" cy="338554"/>
              </a:xfrm>
              <a:prstGeom prst="rect">
                <a:avLst/>
              </a:prstGeom>
              <a:noFill/>
            </p:spPr>
            <p:txBody>
              <a:bodyPr wrap="none" rtlCol="0">
                <a:spAutoFit/>
              </a:bodyPr>
              <a:lstStyle/>
              <a:p>
                <a:pPr>
                  <a:buClr>
                    <a:srgbClr val="FF0000"/>
                  </a:buClr>
                </a:pP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a:rPr>
                        <m:t>𝑃</m:t>
                      </m:r>
                      <m:d>
                        <m:dPr>
                          <m:ctrlPr>
                            <a:rPr lang="en-US" sz="1600" i="1" smtClean="0">
                              <a:solidFill>
                                <a:schemeClr val="tx1"/>
                              </a:solidFill>
                              <a:latin typeface="Cambria Math" panose="02040503050406030204" pitchFamily="18" charset="0"/>
                            </a:rPr>
                          </m:ctrlPr>
                        </m:dPr>
                        <m:e>
                          <m:sSub>
                            <m:sSubPr>
                              <m:ctrlPr>
                                <a:rPr lang="en-US" sz="1600" i="1" smtClean="0">
                                  <a:solidFill>
                                    <a:schemeClr val="tx1"/>
                                  </a:solidFill>
                                  <a:latin typeface="Cambria Math" panose="02040503050406030204" pitchFamily="18" charset="0"/>
                                </a:rPr>
                              </m:ctrlPr>
                            </m:sSubPr>
                            <m:e>
                              <m:r>
                                <a:rPr lang="en-US" sz="1600" b="0" i="1" smtClean="0">
                                  <a:solidFill>
                                    <a:schemeClr val="tx1"/>
                                  </a:solidFill>
                                  <a:latin typeface="Cambria Math"/>
                                </a:rPr>
                                <m:t>𝑘</m:t>
                              </m:r>
                            </m:e>
                            <m:sub>
                              <m:r>
                                <a:rPr lang="en-US" sz="1600" b="0" i="1" smtClean="0">
                                  <a:solidFill>
                                    <a:schemeClr val="tx1"/>
                                  </a:solidFill>
                                  <a:latin typeface="Cambria Math"/>
                                </a:rPr>
                                <m:t>𝑖</m:t>
                              </m:r>
                            </m:sub>
                          </m:sSub>
                        </m:e>
                      </m:d>
                      <m:r>
                        <a:rPr lang="en-US" sz="1600" b="0" i="1" smtClean="0">
                          <a:solidFill>
                            <a:schemeClr val="tx1"/>
                          </a:solidFill>
                          <a:latin typeface="Cambria Math"/>
                        </a:rPr>
                        <m:t>=</m:t>
                      </m:r>
                      <m:sSub>
                        <m:sSubPr>
                          <m:ctrlPr>
                            <a:rPr lang="en-US" sz="1600" i="1" smtClean="0">
                              <a:solidFill>
                                <a:schemeClr val="tx1"/>
                              </a:solidFill>
                              <a:latin typeface="Cambria Math" panose="02040503050406030204" pitchFamily="18" charset="0"/>
                            </a:rPr>
                          </m:ctrlPr>
                        </m:sSubPr>
                        <m:e>
                          <m:r>
                            <a:rPr lang="en-US" sz="1600" b="0" i="1" smtClean="0">
                              <a:solidFill>
                                <a:schemeClr val="tx1"/>
                              </a:solidFill>
                              <a:latin typeface="Cambria Math"/>
                            </a:rPr>
                            <m:t>𝑝</m:t>
                          </m:r>
                        </m:e>
                        <m:sub>
                          <m:r>
                            <a:rPr lang="en-US" sz="1600" b="0" i="1" smtClean="0">
                              <a:solidFill>
                                <a:schemeClr val="tx1"/>
                              </a:solidFill>
                              <a:latin typeface="Cambria Math"/>
                            </a:rPr>
                            <m:t>𝑖</m:t>
                          </m:r>
                        </m:sub>
                      </m:sSub>
                    </m:oMath>
                  </m:oMathPara>
                </a14:m>
                <a:endParaRPr lang="en-GB" sz="1600" dirty="0">
                  <a:solidFill>
                    <a:schemeClr val="tx1"/>
                  </a:solidFill>
                  <a:latin typeface="+mn-lt"/>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1291539" y="2121134"/>
                <a:ext cx="1155188" cy="338554"/>
              </a:xfrm>
              <a:prstGeom prst="rect">
                <a:avLst/>
              </a:prstGeom>
              <a:blipFill rotWithShape="0">
                <a:blip r:embed="rId3"/>
                <a:stretch>
                  <a:fillRect b="-363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5760784" y="2165835"/>
                <a:ext cx="2843664" cy="338554"/>
              </a:xfrm>
              <a:prstGeom prst="rect">
                <a:avLst/>
              </a:prstGeom>
              <a:noFill/>
            </p:spPr>
            <p:txBody>
              <a:bodyPr wrap="none" rtlCol="0">
                <a:spAutoFit/>
              </a:bodyPr>
              <a:lstStyle/>
              <a:p>
                <a:pPr>
                  <a:buClr>
                    <a:srgbClr val="FF0000"/>
                  </a:buClr>
                </a:pP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a:rPr>
                        <m:t>𝑃</m:t>
                      </m:r>
                      <m:d>
                        <m:dPr>
                          <m:ctrlPr>
                            <a:rPr lang="en-US" sz="1600" i="1" smtClean="0">
                              <a:solidFill>
                                <a:schemeClr val="tx1"/>
                              </a:solidFill>
                              <a:latin typeface="Cambria Math" panose="02040503050406030204" pitchFamily="18" charset="0"/>
                            </a:rPr>
                          </m:ctrlPr>
                        </m:dPr>
                        <m:e>
                          <m:r>
                            <a:rPr lang="en-US" sz="1600" b="0" i="1" smtClean="0">
                              <a:solidFill>
                                <a:schemeClr val="tx1"/>
                              </a:solidFill>
                              <a:latin typeface="Cambria Math"/>
                            </a:rPr>
                            <m:t>𝑥</m:t>
                          </m:r>
                          <m:r>
                            <a:rPr lang="en-US" sz="1600" b="0" i="1" smtClean="0">
                              <a:solidFill>
                                <a:schemeClr val="tx1"/>
                              </a:solidFill>
                              <a:latin typeface="Cambria Math"/>
                            </a:rPr>
                            <m:t> ∊</m:t>
                          </m:r>
                          <m:d>
                            <m:dPr>
                              <m:begChr m:val="["/>
                              <m:endChr m:val="]"/>
                              <m:ctrlPr>
                                <a:rPr lang="en-US" sz="1600" i="1" smtClean="0">
                                  <a:solidFill>
                                    <a:schemeClr val="tx1"/>
                                  </a:solidFill>
                                  <a:latin typeface="Cambria Math" panose="02040503050406030204" pitchFamily="18" charset="0"/>
                                </a:rPr>
                              </m:ctrlPr>
                            </m:dPr>
                            <m:e>
                              <m:r>
                                <a:rPr lang="en-US" sz="1600" b="0" i="1" smtClean="0">
                                  <a:solidFill>
                                    <a:schemeClr val="tx1"/>
                                  </a:solidFill>
                                  <a:latin typeface="Cambria Math"/>
                                </a:rPr>
                                <m:t>𝑥</m:t>
                              </m:r>
                              <m:r>
                                <a:rPr lang="en-US" sz="1600" b="0" i="1" smtClean="0">
                                  <a:solidFill>
                                    <a:schemeClr val="tx1"/>
                                  </a:solidFill>
                                  <a:latin typeface="Cambria Math"/>
                                </a:rPr>
                                <m:t>,</m:t>
                              </m:r>
                              <m:r>
                                <a:rPr lang="en-US" sz="1600" b="0" i="1" smtClean="0">
                                  <a:solidFill>
                                    <a:schemeClr val="tx1"/>
                                  </a:solidFill>
                                  <a:latin typeface="Cambria Math"/>
                                </a:rPr>
                                <m:t>𝑥</m:t>
                              </m:r>
                              <m:r>
                                <a:rPr lang="en-US" sz="1600" b="0" i="1" smtClean="0">
                                  <a:solidFill>
                                    <a:schemeClr val="tx1"/>
                                  </a:solidFill>
                                  <a:latin typeface="Cambria Math"/>
                                </a:rPr>
                                <m:t>+</m:t>
                              </m:r>
                              <m:r>
                                <a:rPr lang="en-US" sz="1600" b="0" i="1" smtClean="0">
                                  <a:solidFill>
                                    <a:schemeClr val="tx1"/>
                                  </a:solidFill>
                                  <a:latin typeface="Cambria Math"/>
                                </a:rPr>
                                <m:t>𝑑𝑥</m:t>
                              </m:r>
                            </m:e>
                          </m:d>
                        </m:e>
                      </m:d>
                      <m:r>
                        <a:rPr lang="en-US" sz="1600" b="0" i="1" smtClean="0">
                          <a:solidFill>
                            <a:schemeClr val="tx1"/>
                          </a:solidFill>
                          <a:latin typeface="Cambria Math"/>
                        </a:rPr>
                        <m:t>=</m:t>
                      </m:r>
                      <m:sSub>
                        <m:sSubPr>
                          <m:ctrlPr>
                            <a:rPr lang="en-US" sz="1600" i="1" smtClean="0">
                              <a:solidFill>
                                <a:schemeClr val="tx1"/>
                              </a:solidFill>
                              <a:latin typeface="Cambria Math" panose="02040503050406030204" pitchFamily="18" charset="0"/>
                            </a:rPr>
                          </m:ctrlPr>
                        </m:sSubPr>
                        <m:e>
                          <m:r>
                            <a:rPr lang="en-US" sz="1600" b="0" i="1" smtClean="0">
                              <a:solidFill>
                                <a:schemeClr val="tx1"/>
                              </a:solidFill>
                              <a:latin typeface="Cambria Math"/>
                            </a:rPr>
                            <m:t>𝑝</m:t>
                          </m:r>
                        </m:e>
                        <m:sub>
                          <m:r>
                            <a:rPr lang="en-US" sz="1600" b="0" i="1" smtClean="0">
                              <a:solidFill>
                                <a:schemeClr val="tx1"/>
                              </a:solidFill>
                              <a:latin typeface="Cambria Math"/>
                            </a:rPr>
                            <m:t>𝑥</m:t>
                          </m:r>
                        </m:sub>
                      </m:sSub>
                      <m:d>
                        <m:dPr>
                          <m:ctrlPr>
                            <a:rPr lang="en-US" sz="1600" i="1" smtClean="0">
                              <a:solidFill>
                                <a:schemeClr val="tx1"/>
                              </a:solidFill>
                              <a:latin typeface="Cambria Math" panose="02040503050406030204" pitchFamily="18" charset="0"/>
                            </a:rPr>
                          </m:ctrlPr>
                        </m:dPr>
                        <m:e>
                          <m:r>
                            <a:rPr lang="en-US" sz="1600" b="0" i="1" smtClean="0">
                              <a:solidFill>
                                <a:schemeClr val="tx1"/>
                              </a:solidFill>
                              <a:latin typeface="Cambria Math"/>
                            </a:rPr>
                            <m:t>𝑥</m:t>
                          </m:r>
                        </m:e>
                      </m:d>
                      <m:r>
                        <a:rPr lang="en-US" sz="1600" b="0" i="1" smtClean="0">
                          <a:solidFill>
                            <a:schemeClr val="tx1"/>
                          </a:solidFill>
                          <a:latin typeface="Cambria Math"/>
                        </a:rPr>
                        <m:t>𝑑𝑥</m:t>
                      </m:r>
                    </m:oMath>
                  </m:oMathPara>
                </a14:m>
                <a:endParaRPr lang="en-GB" sz="1600" dirty="0">
                  <a:solidFill>
                    <a:schemeClr val="tx1"/>
                  </a:solidFill>
                  <a:latin typeface="+mn-lt"/>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5760784" y="2165835"/>
                <a:ext cx="2843664" cy="338554"/>
              </a:xfrm>
              <a:prstGeom prst="rect">
                <a:avLst/>
              </a:prstGeom>
              <a:blipFill rotWithShape="0">
                <a:blip r:embed="rId4"/>
                <a:stretch>
                  <a:fillRect t="-87500" b="-1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5130316" y="2955220"/>
                <a:ext cx="2933749" cy="62356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nary>
                        <m:naryPr>
                          <m:ctrlPr>
                            <a:rPr lang="en-US" sz="1600" i="1" smtClean="0">
                              <a:solidFill>
                                <a:schemeClr val="tx1"/>
                              </a:solidFill>
                              <a:latin typeface="Cambria Math" panose="02040503050406030204" pitchFamily="18" charset="0"/>
                            </a:rPr>
                          </m:ctrlPr>
                        </m:naryPr>
                        <m:sub>
                          <m:r>
                            <a:rPr lang="en-US" sz="1600" b="0" i="1" smtClean="0">
                              <a:solidFill>
                                <a:schemeClr val="tx1"/>
                              </a:solidFill>
                              <a:latin typeface="Cambria Math"/>
                            </a:rPr>
                            <m:t>−∞</m:t>
                          </m:r>
                        </m:sub>
                        <m:sup>
                          <m:r>
                            <a:rPr lang="en-US" sz="1600" b="0" i="1" smtClean="0">
                              <a:solidFill>
                                <a:schemeClr val="tx1"/>
                              </a:solidFill>
                              <a:latin typeface="Cambria Math"/>
                            </a:rPr>
                            <m:t>∞</m:t>
                          </m:r>
                        </m:sup>
                        <m:e>
                          <m:sSub>
                            <m:sSubPr>
                              <m:ctrlPr>
                                <a:rPr lang="en-US" sz="1600" i="1" smtClean="0">
                                  <a:solidFill>
                                    <a:schemeClr val="tx1"/>
                                  </a:solidFill>
                                  <a:latin typeface="Cambria Math" panose="02040503050406030204" pitchFamily="18" charset="0"/>
                                </a:rPr>
                              </m:ctrlPr>
                            </m:sSubPr>
                            <m:e>
                              <m:r>
                                <a:rPr lang="en-US" sz="1600" b="0" i="1" smtClean="0">
                                  <a:solidFill>
                                    <a:schemeClr val="tx1"/>
                                  </a:solidFill>
                                  <a:latin typeface="Cambria Math"/>
                                </a:rPr>
                                <m:t>𝑝</m:t>
                              </m:r>
                            </m:e>
                            <m:sub>
                              <m:r>
                                <a:rPr lang="en-US" sz="1600" b="0" i="1" smtClean="0">
                                  <a:solidFill>
                                    <a:schemeClr val="tx1"/>
                                  </a:solidFill>
                                  <a:latin typeface="Cambria Math"/>
                                </a:rPr>
                                <m:t>𝑥</m:t>
                              </m:r>
                            </m:sub>
                          </m:sSub>
                          <m:d>
                            <m:dPr>
                              <m:ctrlPr>
                                <a:rPr lang="en-US" sz="1600" i="1" smtClean="0">
                                  <a:solidFill>
                                    <a:schemeClr val="tx1"/>
                                  </a:solidFill>
                                  <a:latin typeface="Cambria Math" panose="02040503050406030204" pitchFamily="18" charset="0"/>
                                </a:rPr>
                              </m:ctrlPr>
                            </m:dPr>
                            <m:e>
                              <m:r>
                                <a:rPr lang="en-US" sz="1600" b="0" i="1" smtClean="0">
                                  <a:solidFill>
                                    <a:schemeClr val="tx1"/>
                                  </a:solidFill>
                                  <a:latin typeface="Cambria Math"/>
                                </a:rPr>
                                <m:t>𝑥</m:t>
                              </m:r>
                            </m:e>
                          </m:d>
                          <m:r>
                            <a:rPr lang="en-US" sz="1600" b="0" i="1" smtClean="0">
                              <a:solidFill>
                                <a:schemeClr val="tx1"/>
                              </a:solidFill>
                              <a:latin typeface="Cambria Math"/>
                            </a:rPr>
                            <m:t>𝑑𝑥</m:t>
                          </m:r>
                        </m:e>
                      </m:nary>
                      <m:r>
                        <a:rPr lang="en-US" sz="1600" b="0" i="1" smtClean="0">
                          <a:solidFill>
                            <a:schemeClr val="tx1"/>
                          </a:solidFill>
                          <a:latin typeface="Cambria Math"/>
                        </a:rPr>
                        <m:t>=1</m:t>
                      </m:r>
                    </m:oMath>
                  </m:oMathPara>
                </a14:m>
                <a:endParaRPr lang="en-GB" sz="1600" dirty="0">
                  <a:solidFill>
                    <a:schemeClr val="tx1"/>
                  </a:solidFill>
                </a:endParaRPr>
              </a:p>
            </p:txBody>
          </p:sp>
        </mc:Choice>
        <mc:Fallback xmlns="">
          <p:sp>
            <p:nvSpPr>
              <p:cNvPr id="15" name="Rectangle 14"/>
              <p:cNvSpPr>
                <a:spLocks noRot="1" noChangeAspect="1" noMove="1" noResize="1" noEditPoints="1" noAdjustHandles="1" noChangeArrowheads="1" noChangeShapeType="1" noTextEdit="1"/>
              </p:cNvSpPr>
              <p:nvPr/>
            </p:nvSpPr>
            <p:spPr>
              <a:xfrm>
                <a:off x="5130316" y="2955220"/>
                <a:ext cx="2933749" cy="623569"/>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6" name="TextBox 15"/>
              <p:cNvSpPr txBox="1"/>
              <p:nvPr/>
            </p:nvSpPr>
            <p:spPr>
              <a:xfrm>
                <a:off x="1187624" y="2955220"/>
                <a:ext cx="1633011" cy="690061"/>
              </a:xfrm>
              <a:prstGeom prst="rect">
                <a:avLst/>
              </a:prstGeom>
              <a:noFill/>
            </p:spPr>
            <p:txBody>
              <a:bodyPr wrap="none" rtlCol="0">
                <a:spAutoFit/>
              </a:bodyPr>
              <a:lstStyle/>
              <a:p>
                <a:pPr>
                  <a:buClr>
                    <a:srgbClr val="FF0000"/>
                  </a:buClr>
                </a:pPr>
                <a14:m>
                  <m:oMathPara xmlns:m="http://schemas.openxmlformats.org/officeDocument/2006/math">
                    <m:oMathParaPr>
                      <m:jc m:val="centerGroup"/>
                    </m:oMathParaPr>
                    <m:oMath xmlns:m="http://schemas.openxmlformats.org/officeDocument/2006/math">
                      <m:nary>
                        <m:naryPr>
                          <m:chr m:val="∑"/>
                          <m:supHide m:val="on"/>
                          <m:ctrlPr>
                            <a:rPr lang="en-US" sz="1600" i="1" smtClean="0">
                              <a:solidFill>
                                <a:schemeClr val="tx1"/>
                              </a:solidFill>
                              <a:latin typeface="Cambria Math" panose="02040503050406030204" pitchFamily="18" charset="0"/>
                            </a:rPr>
                          </m:ctrlPr>
                        </m:naryPr>
                        <m:sub>
                          <m:r>
                            <a:rPr lang="en-US" sz="1600" b="0" i="1" smtClean="0">
                              <a:solidFill>
                                <a:schemeClr val="tx1"/>
                              </a:solidFill>
                              <a:latin typeface="Cambria Math"/>
                            </a:rPr>
                            <m:t>𝑖</m:t>
                          </m:r>
                          <m:r>
                            <a:rPr lang="en-US" sz="1600" b="0" i="1" smtClean="0">
                              <a:solidFill>
                                <a:schemeClr val="tx1"/>
                              </a:solidFill>
                              <a:latin typeface="Cambria Math" panose="02040503050406030204" pitchFamily="18" charset="0"/>
                            </a:rPr>
                            <m:t>=0…</m:t>
                          </m:r>
                          <m:r>
                            <a:rPr lang="en-US" sz="1600" b="0" i="1" smtClean="0">
                              <a:solidFill>
                                <a:schemeClr val="tx1"/>
                              </a:solidFill>
                              <a:latin typeface="Cambria Math" panose="02040503050406030204" pitchFamily="18" charset="0"/>
                              <a:ea typeface="Cambria Math" panose="02040503050406030204" pitchFamily="18" charset="0"/>
                            </a:rPr>
                            <m:t>∞</m:t>
                          </m:r>
                        </m:sub>
                        <m:sup/>
                        <m:e>
                          <m:r>
                            <a:rPr lang="en-US" sz="1600" b="0" i="1" smtClean="0">
                              <a:solidFill>
                                <a:schemeClr val="tx1"/>
                              </a:solidFill>
                              <a:latin typeface="Cambria Math"/>
                            </a:rPr>
                            <m:t>𝑃</m:t>
                          </m:r>
                          <m:d>
                            <m:dPr>
                              <m:ctrlPr>
                                <a:rPr lang="en-US" sz="1600" i="1" smtClean="0">
                                  <a:solidFill>
                                    <a:schemeClr val="tx1"/>
                                  </a:solidFill>
                                  <a:latin typeface="Cambria Math" panose="02040503050406030204" pitchFamily="18" charset="0"/>
                                </a:rPr>
                              </m:ctrlPr>
                            </m:dPr>
                            <m:e>
                              <m:sSub>
                                <m:sSubPr>
                                  <m:ctrlPr>
                                    <a:rPr lang="en-US" sz="1600" i="1" smtClean="0">
                                      <a:solidFill>
                                        <a:schemeClr val="tx1"/>
                                      </a:solidFill>
                                      <a:latin typeface="Cambria Math" panose="02040503050406030204" pitchFamily="18" charset="0"/>
                                    </a:rPr>
                                  </m:ctrlPr>
                                </m:sSubPr>
                                <m:e>
                                  <m:r>
                                    <a:rPr lang="en-US" sz="1600" b="0" i="1" smtClean="0">
                                      <a:solidFill>
                                        <a:schemeClr val="tx1"/>
                                      </a:solidFill>
                                      <a:latin typeface="Cambria Math"/>
                                    </a:rPr>
                                    <m:t>𝑘</m:t>
                                  </m:r>
                                </m:e>
                                <m:sub>
                                  <m:r>
                                    <a:rPr lang="en-US" sz="1600" b="0" i="1" smtClean="0">
                                      <a:solidFill>
                                        <a:schemeClr val="tx1"/>
                                      </a:solidFill>
                                      <a:latin typeface="Cambria Math"/>
                                    </a:rPr>
                                    <m:t>𝑖</m:t>
                                  </m:r>
                                </m:sub>
                              </m:sSub>
                            </m:e>
                          </m:d>
                        </m:e>
                      </m:nary>
                      <m:r>
                        <a:rPr lang="en-US" sz="1600" b="0" i="1" smtClean="0">
                          <a:solidFill>
                            <a:schemeClr val="tx1"/>
                          </a:solidFill>
                          <a:latin typeface="Cambria Math"/>
                        </a:rPr>
                        <m:t>=1</m:t>
                      </m:r>
                    </m:oMath>
                  </m:oMathPara>
                </a14:m>
                <a:endParaRPr lang="en-GB" sz="1600" dirty="0">
                  <a:solidFill>
                    <a:schemeClr val="tx1"/>
                  </a:solidFill>
                  <a:latin typeface="+mn-lt"/>
                </a:endParaRPr>
              </a:p>
            </p:txBody>
          </p:sp>
        </mc:Choice>
        <mc:Fallback>
          <p:sp>
            <p:nvSpPr>
              <p:cNvPr id="16" name="TextBox 15"/>
              <p:cNvSpPr txBox="1">
                <a:spLocks noRot="1" noChangeAspect="1" noMove="1" noResize="1" noEditPoints="1" noAdjustHandles="1" noChangeArrowheads="1" noChangeShapeType="1" noTextEdit="1"/>
              </p:cNvSpPr>
              <p:nvPr/>
            </p:nvSpPr>
            <p:spPr>
              <a:xfrm>
                <a:off x="1187624" y="2955220"/>
                <a:ext cx="1633011" cy="690061"/>
              </a:xfrm>
              <a:prstGeom prst="rect">
                <a:avLst/>
              </a:prstGeom>
              <a:blipFill>
                <a:blip r:embed="rId6"/>
                <a:stretch>
                  <a:fillRect l="-34109" t="-121818" b="-172727"/>
                </a:stretch>
              </a:blipFill>
            </p:spPr>
            <p:txBody>
              <a:bodyPr/>
              <a:lstStyle/>
              <a:p>
                <a:r>
                  <a:rPr lang="en-US">
                    <a:noFill/>
                  </a:rPr>
                  <a:t> </a:t>
                </a:r>
              </a:p>
            </p:txBody>
          </p:sp>
        </mc:Fallback>
      </mc:AlternateContent>
      <p:pic>
        <p:nvPicPr>
          <p:cNvPr id="18" name="Picture 17"/>
          <p:cNvPicPr>
            <a:picLocks noChangeAspect="1"/>
          </p:cNvPicPr>
          <p:nvPr/>
        </p:nvPicPr>
        <p:blipFill rotWithShape="1">
          <a:blip r:embed="rId7" cstate="print">
            <a:clrChange>
              <a:clrFrom>
                <a:srgbClr val="F3F3F3"/>
              </a:clrFrom>
              <a:clrTo>
                <a:srgbClr val="F3F3F3">
                  <a:alpha val="0"/>
                </a:srgbClr>
              </a:clrTo>
            </a:clrChange>
            <a:extLst>
              <a:ext uri="{28A0092B-C50C-407E-A947-70E740481C1C}">
                <a14:useLocalDpi xmlns:a14="http://schemas.microsoft.com/office/drawing/2010/main" val="0"/>
              </a:ext>
            </a:extLst>
          </a:blip>
          <a:srcRect r="6601" b="6316"/>
          <a:stretch/>
        </p:blipFill>
        <p:spPr>
          <a:xfrm>
            <a:off x="379950" y="3792075"/>
            <a:ext cx="3615986" cy="2531822"/>
          </a:xfrm>
          <a:prstGeom prst="rect">
            <a:avLst/>
          </a:prstGeom>
        </p:spPr>
      </p:pic>
      <p:sp>
        <p:nvSpPr>
          <p:cNvPr id="19" name="Rectangle 18"/>
          <p:cNvSpPr/>
          <p:nvPr/>
        </p:nvSpPr>
        <p:spPr>
          <a:xfrm>
            <a:off x="3191200" y="6295147"/>
            <a:ext cx="601726" cy="146132"/>
          </a:xfrm>
          <a:prstGeom prst="rect">
            <a:avLst/>
          </a:prstGeom>
          <a:solidFill>
            <a:schemeClr val="bg1"/>
          </a:solidFill>
        </p:spPr>
        <p:txBody>
          <a:bodyPr rtlCol="0" anchor="ctr"/>
          <a:lstStyle/>
          <a:p>
            <a:pPr algn="ctr"/>
            <a:endParaRPr lang="en-GB"/>
          </a:p>
        </p:txBody>
      </p:sp>
      <p:pic>
        <p:nvPicPr>
          <p:cNvPr id="21" name="Picture 20"/>
          <p:cNvPicPr>
            <a:picLocks noChangeAspect="1"/>
          </p:cNvPicPr>
          <p:nvPr/>
        </p:nvPicPr>
        <p:blipFill rotWithShape="1">
          <a:blip r:embed="rId8" cstate="print">
            <a:clrChange>
              <a:clrFrom>
                <a:srgbClr val="F3F3F3"/>
              </a:clrFrom>
              <a:clrTo>
                <a:srgbClr val="F3F3F3">
                  <a:alpha val="0"/>
                </a:srgbClr>
              </a:clrTo>
            </a:clrChange>
            <a:alphaModFix/>
            <a:extLst>
              <a:ext uri="{28A0092B-C50C-407E-A947-70E740481C1C}">
                <a14:useLocalDpi xmlns:a14="http://schemas.microsoft.com/office/drawing/2010/main" val="0"/>
              </a:ext>
            </a:extLst>
          </a:blip>
          <a:srcRect r="5118" b="6369"/>
          <a:stretch/>
        </p:blipFill>
        <p:spPr>
          <a:xfrm>
            <a:off x="4957771" y="3789040"/>
            <a:ext cx="3574669" cy="2534856"/>
          </a:xfrm>
          <a:prstGeom prst="rect">
            <a:avLst/>
          </a:prstGeom>
        </p:spPr>
      </p:pic>
      <p:sp>
        <p:nvSpPr>
          <p:cNvPr id="22" name="Rectangle 21"/>
          <p:cNvSpPr/>
          <p:nvPr/>
        </p:nvSpPr>
        <p:spPr>
          <a:xfrm>
            <a:off x="8134425" y="6296048"/>
            <a:ext cx="600570" cy="150143"/>
          </a:xfrm>
          <a:prstGeom prst="rect">
            <a:avLst/>
          </a:prstGeom>
          <a:solidFill>
            <a:schemeClr val="bg1"/>
          </a:solidFill>
        </p:spPr>
        <p:txBody>
          <a:bodyPr rtlCol="0" anchor="ctr"/>
          <a:lstStyle/>
          <a:p>
            <a:pPr algn="ctr"/>
            <a:endParaRPr lang="en-GB"/>
          </a:p>
        </p:txBody>
      </p:sp>
      <p:cxnSp>
        <p:nvCxnSpPr>
          <p:cNvPr id="24" name="Straight Connector 23"/>
          <p:cNvCxnSpPr/>
          <p:nvPr/>
        </p:nvCxnSpPr>
        <p:spPr>
          <a:xfrm>
            <a:off x="4499992" y="1700808"/>
            <a:ext cx="0" cy="4682818"/>
          </a:xfrm>
          <a:prstGeom prst="line">
            <a:avLst/>
          </a:prstGeom>
          <a:ln w="3175">
            <a:solidFill>
              <a:schemeClr val="tx1">
                <a:lumMod val="50000"/>
                <a:lumOff val="50000"/>
              </a:schemeClr>
            </a:solidFill>
            <a:prstDash val="sysDot"/>
          </a:ln>
          <a:effectLst/>
        </p:spPr>
        <p:style>
          <a:lnRef idx="2">
            <a:schemeClr val="accent1"/>
          </a:lnRef>
          <a:fillRef idx="0">
            <a:schemeClr val="accent1"/>
          </a:fillRef>
          <a:effectRef idx="1">
            <a:schemeClr val="accent1"/>
          </a:effectRef>
          <a:fontRef idx="minor">
            <a:schemeClr val="tx1"/>
          </a:fontRef>
        </p:style>
      </p:cxnSp>
      <p:sp>
        <p:nvSpPr>
          <p:cNvPr id="26" name="Rectangle 25"/>
          <p:cNvSpPr/>
          <p:nvPr/>
        </p:nvSpPr>
        <p:spPr>
          <a:xfrm>
            <a:off x="4427984" y="2504389"/>
            <a:ext cx="216024" cy="450831"/>
          </a:xfrm>
          <a:prstGeom prst="rect">
            <a:avLst/>
          </a:prstGeom>
          <a:solidFill>
            <a:schemeClr val="bg1"/>
          </a:solidFill>
        </p:spPr>
        <p:txBody>
          <a:bodyPr rtlCol="0" anchor="ctr">
            <a:spAutoFit/>
          </a:bodyPr>
          <a:lstStyle/>
          <a:p>
            <a:pPr algn="ctr"/>
            <a:endParaRPr lang="en-US" sz="1600" dirty="0">
              <a:latin typeface="Helvetica Light" charset="0"/>
              <a:ea typeface="Helvetica Light" charset="0"/>
              <a:cs typeface="Helvetica Light" charset="0"/>
            </a:endParaRPr>
          </a:p>
        </p:txBody>
      </p:sp>
      <p:sp>
        <p:nvSpPr>
          <p:cNvPr id="5" name="Rectangle 4"/>
          <p:cNvSpPr/>
          <p:nvPr/>
        </p:nvSpPr>
        <p:spPr>
          <a:xfrm>
            <a:off x="462877" y="2569260"/>
            <a:ext cx="7637515" cy="338554"/>
          </a:xfrm>
          <a:prstGeom prst="rect">
            <a:avLst/>
          </a:prstGeom>
        </p:spPr>
        <p:txBody>
          <a:bodyPr wrap="square">
            <a:spAutoFit/>
          </a:bodyPr>
          <a:lstStyle/>
          <a:p>
            <a:r>
              <a:rPr lang="en-GB" sz="1600" dirty="0">
                <a:latin typeface="Helvetica Light" charset="0"/>
                <a:ea typeface="Helvetica Light" charset="0"/>
                <a:cs typeface="Helvetica Light" charset="0"/>
              </a:rPr>
              <a:t>Normalisation </a:t>
            </a:r>
            <a:r>
              <a:rPr lang="en-GB" sz="1400" dirty="0">
                <a:latin typeface="Helvetica Light" charset="0"/>
                <a:ea typeface="Helvetica Light" charset="0"/>
                <a:cs typeface="Helvetica Light" charset="0"/>
              </a:rPr>
              <a:t>(your parameter/event space covers all possibilities - </a:t>
            </a:r>
            <a:r>
              <a:rPr lang="en-GB" sz="1400" i="1" dirty="0">
                <a:latin typeface="Helvetica Light" charset="0"/>
                <a:ea typeface="Helvetica Light" charset="0"/>
                <a:cs typeface="Helvetica Light" charset="0"/>
              </a:rPr>
              <a:t>unitarity</a:t>
            </a:r>
            <a:r>
              <a:rPr lang="en-GB" sz="1400" dirty="0">
                <a:latin typeface="Helvetica Light" charset="0"/>
                <a:ea typeface="Helvetica Light" charset="0"/>
                <a:cs typeface="Helvetica Light" charset="0"/>
              </a:rPr>
              <a:t>)</a:t>
            </a:r>
          </a:p>
        </p:txBody>
      </p:sp>
      <mc:AlternateContent xmlns:mc="http://schemas.openxmlformats.org/markup-compatibility/2006" xmlns:a14="http://schemas.microsoft.com/office/drawing/2010/main">
        <mc:Choice Requires="a14">
          <p:sp>
            <p:nvSpPr>
              <p:cNvPr id="27" name="TextBox 26"/>
              <p:cNvSpPr txBox="1"/>
              <p:nvPr/>
            </p:nvSpPr>
            <p:spPr>
              <a:xfrm>
                <a:off x="2627784" y="6292849"/>
                <a:ext cx="1327671" cy="307777"/>
              </a:xfrm>
              <a:prstGeom prst="rect">
                <a:avLst/>
              </a:prstGeom>
              <a:noFill/>
            </p:spPr>
            <p:txBody>
              <a:bodyPr wrap="none" rtlCol="0">
                <a:spAutoFit/>
              </a:bodyPr>
              <a:lstStyle/>
              <a:p>
                <a:pPr>
                  <a:buClr>
                    <a:srgbClr val="FF0000"/>
                  </a:buClr>
                </a:pPr>
                <a14:m>
                  <m:oMathPara xmlns:m="http://schemas.openxmlformats.org/officeDocument/2006/math">
                    <m:oMathParaPr>
                      <m:jc m:val="centerGroup"/>
                    </m:oMathParaPr>
                    <m:oMath xmlns:m="http://schemas.openxmlformats.org/officeDocument/2006/math">
                      <m:sSub>
                        <m:sSubPr>
                          <m:ctrlPr>
                            <a:rPr lang="en-US" sz="1400" i="1" smtClean="0">
                              <a:solidFill>
                                <a:schemeClr val="tx1"/>
                              </a:solidFill>
                              <a:latin typeface="Cambria Math" panose="02040503050406030204" pitchFamily="18" charset="0"/>
                              <a:ea typeface="Cambria Math" charset="0"/>
                              <a:cs typeface="Cambria Math" charset="0"/>
                            </a:rPr>
                          </m:ctrlPr>
                        </m:sSubPr>
                        <m:e>
                          <m:r>
                            <a:rPr lang="en-US" sz="1400" b="0" i="1" smtClean="0">
                              <a:solidFill>
                                <a:schemeClr val="tx1"/>
                              </a:solidFill>
                              <a:latin typeface="Cambria Math" charset="0"/>
                              <a:ea typeface="Cambria Math" charset="0"/>
                              <a:cs typeface="Cambria Math" charset="0"/>
                            </a:rPr>
                            <m:t>𝑘</m:t>
                          </m:r>
                        </m:e>
                        <m:sub>
                          <m:r>
                            <a:rPr lang="en-US" sz="1400" b="0" i="1" smtClean="0">
                              <a:solidFill>
                                <a:schemeClr val="tx1"/>
                              </a:solidFill>
                              <a:latin typeface="Cambria Math" charset="0"/>
                              <a:ea typeface="Cambria Math" charset="0"/>
                              <a:cs typeface="Cambria Math" charset="0"/>
                            </a:rPr>
                            <m:t>𝑖</m:t>
                          </m:r>
                        </m:sub>
                      </m:sSub>
                      <m:r>
                        <a:rPr lang="en-US" sz="1400" b="0" i="1" smtClean="0">
                          <a:solidFill>
                            <a:schemeClr val="tx1"/>
                          </a:solidFill>
                          <a:latin typeface="Cambria Math" charset="0"/>
                          <a:ea typeface="Cambria Math" charset="0"/>
                          <a:cs typeface="Cambria Math" charset="0"/>
                        </a:rPr>
                        <m:t>=</m:t>
                      </m:r>
                      <m:sSub>
                        <m:sSubPr>
                          <m:ctrlPr>
                            <a:rPr lang="en-US" sz="1400" i="1" smtClean="0">
                              <a:solidFill>
                                <a:schemeClr val="tx1"/>
                              </a:solidFill>
                              <a:latin typeface="Cambria Math" panose="02040503050406030204" pitchFamily="18" charset="0"/>
                              <a:ea typeface="Cambria Math" charset="0"/>
                              <a:cs typeface="Cambria Math" charset="0"/>
                            </a:rPr>
                          </m:ctrlPr>
                        </m:sSubPr>
                        <m:e>
                          <m:r>
                            <a:rPr lang="en-US" sz="1400" b="0" i="1" smtClean="0">
                              <a:solidFill>
                                <a:schemeClr val="tx1"/>
                              </a:solidFill>
                              <a:latin typeface="Cambria Math" charset="0"/>
                              <a:ea typeface="Cambria Math" charset="0"/>
                              <a:cs typeface="Cambria Math" charset="0"/>
                            </a:rPr>
                            <m:t>𝑁</m:t>
                          </m:r>
                        </m:e>
                        <m:sub>
                          <m:r>
                            <m:rPr>
                              <m:sty m:val="p"/>
                            </m:rPr>
                            <a:rPr lang="en-US" sz="1400" b="0" i="0" smtClean="0">
                              <a:solidFill>
                                <a:schemeClr val="tx1"/>
                              </a:solidFill>
                              <a:latin typeface="Cambria Math" charset="0"/>
                              <a:ea typeface="Cambria Math" charset="0"/>
                              <a:cs typeface="Cambria Math" charset="0"/>
                            </a:rPr>
                            <m:t>observed</m:t>
                          </m:r>
                        </m:sub>
                      </m:sSub>
                    </m:oMath>
                  </m:oMathPara>
                </a14:m>
                <a:endParaRPr lang="en-GB" sz="1400" dirty="0">
                  <a:solidFill>
                    <a:schemeClr val="tx1"/>
                  </a:solidFill>
                  <a:latin typeface="Cambria Math" charset="0"/>
                  <a:ea typeface="Cambria Math" charset="0"/>
                  <a:cs typeface="Cambria Math" charset="0"/>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2627784" y="6292849"/>
                <a:ext cx="1327671" cy="307777"/>
              </a:xfrm>
              <a:prstGeom prst="rect">
                <a:avLst/>
              </a:prstGeom>
              <a:blipFill rotWithShape="0">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7164288" y="6292849"/>
                <a:ext cx="1312988" cy="307777"/>
              </a:xfrm>
              <a:prstGeom prst="rect">
                <a:avLst/>
              </a:prstGeom>
              <a:noFill/>
            </p:spPr>
            <p:txBody>
              <a:bodyPr wrap="none" rtlCol="0">
                <a:spAutoFit/>
              </a:bodyPr>
              <a:lstStyle/>
              <a:p>
                <a:pPr>
                  <a:buClr>
                    <a:srgbClr val="FF0000"/>
                  </a:buClr>
                </a:pPr>
                <a14:m>
                  <m:oMathPara xmlns:m="http://schemas.openxmlformats.org/officeDocument/2006/math">
                    <m:oMathParaPr>
                      <m:jc m:val="centerGroup"/>
                    </m:oMathParaPr>
                    <m:oMath xmlns:m="http://schemas.openxmlformats.org/officeDocument/2006/math">
                      <m:r>
                        <a:rPr lang="en-US" sz="1400" b="0" i="1" smtClean="0">
                          <a:solidFill>
                            <a:schemeClr val="tx1"/>
                          </a:solidFill>
                          <a:latin typeface="Cambria Math" charset="0"/>
                          <a:ea typeface="Cambria Math" charset="0"/>
                          <a:cs typeface="Cambria Math" charset="0"/>
                        </a:rPr>
                        <m:t>𝑥</m:t>
                      </m:r>
                      <m:r>
                        <a:rPr lang="en-US" sz="1400" b="0" i="1" smtClean="0">
                          <a:solidFill>
                            <a:schemeClr val="tx1"/>
                          </a:solidFill>
                          <a:latin typeface="Cambria Math" charset="0"/>
                          <a:ea typeface="Cambria Math" charset="0"/>
                          <a:cs typeface="Cambria Math" charset="0"/>
                        </a:rPr>
                        <m:t>=</m:t>
                      </m:r>
                      <m:sSub>
                        <m:sSubPr>
                          <m:ctrlPr>
                            <a:rPr lang="en-US" sz="1400" i="1" smtClean="0">
                              <a:solidFill>
                                <a:schemeClr val="tx1"/>
                              </a:solidFill>
                              <a:latin typeface="Cambria Math" panose="02040503050406030204" pitchFamily="18" charset="0"/>
                              <a:ea typeface="Cambria Math" charset="0"/>
                              <a:cs typeface="Cambria Math" charset="0"/>
                            </a:rPr>
                          </m:ctrlPr>
                        </m:sSubPr>
                        <m:e>
                          <m:r>
                            <a:rPr lang="en-US" sz="1400" b="0" i="1" smtClean="0">
                              <a:solidFill>
                                <a:schemeClr val="tx1"/>
                              </a:solidFill>
                              <a:latin typeface="Cambria Math" charset="0"/>
                              <a:ea typeface="Cambria Math" charset="0"/>
                              <a:cs typeface="Cambria Math" charset="0"/>
                            </a:rPr>
                            <m:t>𝑚</m:t>
                          </m:r>
                        </m:e>
                        <m:sub>
                          <m:r>
                            <m:rPr>
                              <m:sty m:val="p"/>
                            </m:rPr>
                            <a:rPr lang="en-US" sz="1400" b="0" i="0" smtClean="0">
                              <a:solidFill>
                                <a:schemeClr val="tx1"/>
                              </a:solidFill>
                              <a:latin typeface="Cambria Math" charset="0"/>
                              <a:ea typeface="Cambria Math" charset="0"/>
                              <a:cs typeface="Cambria Math" charset="0"/>
                            </a:rPr>
                            <m:t>observed</m:t>
                          </m:r>
                        </m:sub>
                      </m:sSub>
                    </m:oMath>
                  </m:oMathPara>
                </a14:m>
                <a:endParaRPr lang="en-GB" sz="1400" dirty="0">
                  <a:solidFill>
                    <a:schemeClr val="tx1"/>
                  </a:solidFill>
                  <a:latin typeface="Cambria Math" charset="0"/>
                  <a:ea typeface="Cambria Math" charset="0"/>
                  <a:cs typeface="Cambria Math" charset="0"/>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7164288" y="6292849"/>
                <a:ext cx="1312988" cy="307777"/>
              </a:xfrm>
              <a:prstGeom prst="rect">
                <a:avLst/>
              </a:prstGeom>
              <a:blipFill rotWithShape="0">
                <a:blip r:embed="rId10"/>
                <a:stretch>
                  <a:fillRect/>
                </a:stretch>
              </a:blipFill>
            </p:spPr>
            <p:txBody>
              <a:bodyPr/>
              <a:lstStyle/>
              <a:p>
                <a:r>
                  <a:rPr lang="en-US">
                    <a:noFill/>
                  </a:rPr>
                  <a:t> </a:t>
                </a:r>
              </a:p>
            </p:txBody>
          </p:sp>
        </mc:Fallback>
      </mc:AlternateContent>
      <p:sp>
        <p:nvSpPr>
          <p:cNvPr id="23" name="Rectangle 22"/>
          <p:cNvSpPr/>
          <p:nvPr/>
        </p:nvSpPr>
        <p:spPr>
          <a:xfrm>
            <a:off x="252625" y="3789040"/>
            <a:ext cx="2790012" cy="249008"/>
          </a:xfrm>
          <a:prstGeom prst="rect">
            <a:avLst/>
          </a:prstGeom>
          <a:solidFill>
            <a:schemeClr val="bg1"/>
          </a:solidFill>
        </p:spPr>
        <p:txBody>
          <a:bodyPr wrap="square" bIns="18000">
            <a:spAutoFit/>
          </a:bodyPr>
          <a:lstStyle/>
          <a:p>
            <a:pPr algn="r"/>
            <a:r>
              <a:rPr lang="en-US" sz="1200" dirty="0">
                <a:solidFill>
                  <a:prstClr val="black"/>
                </a:solidFill>
                <a:latin typeface="Helvetica Light" charset="0"/>
                <a:ea typeface="Helvetica Light" charset="0"/>
                <a:cs typeface="Helvetica Light" charset="0"/>
              </a:rPr>
              <a:t>Poisson distribution</a:t>
            </a:r>
            <a:endParaRPr lang="en-US" sz="1200" dirty="0"/>
          </a:p>
        </p:txBody>
      </p:sp>
      <p:sp>
        <p:nvSpPr>
          <p:cNvPr id="25" name="Rectangle 24"/>
          <p:cNvSpPr/>
          <p:nvPr/>
        </p:nvSpPr>
        <p:spPr>
          <a:xfrm>
            <a:off x="4765854" y="3789040"/>
            <a:ext cx="3239380" cy="249008"/>
          </a:xfrm>
          <a:prstGeom prst="rect">
            <a:avLst/>
          </a:prstGeom>
          <a:solidFill>
            <a:schemeClr val="bg1"/>
          </a:solidFill>
        </p:spPr>
        <p:txBody>
          <a:bodyPr wrap="square" bIns="18000">
            <a:spAutoFit/>
          </a:bodyPr>
          <a:lstStyle/>
          <a:p>
            <a:pPr algn="r"/>
            <a:r>
              <a:rPr lang="en-US" sz="1200" dirty="0">
                <a:solidFill>
                  <a:prstClr val="black"/>
                </a:solidFill>
                <a:latin typeface="Helvetica Light" charset="0"/>
                <a:ea typeface="Helvetica Light" charset="0"/>
                <a:cs typeface="Helvetica Light" charset="0"/>
              </a:rPr>
              <a:t>Gaussian (or </a:t>
            </a:r>
            <a:r>
              <a:rPr lang="en-US" sz="1200" i="1" dirty="0">
                <a:solidFill>
                  <a:prstClr val="black"/>
                </a:solidFill>
                <a:latin typeface="Helvetica Light" charset="0"/>
                <a:ea typeface="Helvetica Light" charset="0"/>
                <a:cs typeface="Helvetica Light" charset="0"/>
              </a:rPr>
              <a:t>Normal) </a:t>
            </a:r>
            <a:r>
              <a:rPr lang="en-US" sz="1200" dirty="0">
                <a:solidFill>
                  <a:prstClr val="black"/>
                </a:solidFill>
                <a:latin typeface="Helvetica Light" charset="0"/>
                <a:ea typeface="Helvetica Light" charset="0"/>
                <a:cs typeface="Helvetica Light" charset="0"/>
              </a:rPr>
              <a:t>distribution</a:t>
            </a:r>
            <a:endParaRPr lang="en-US" sz="1200" dirty="0"/>
          </a:p>
        </p:txBody>
      </p:sp>
    </p:spTree>
    <p:extLst>
      <p:ext uri="{BB962C8B-B14F-4D97-AF65-F5344CB8AC3E}">
        <p14:creationId xmlns:p14="http://schemas.microsoft.com/office/powerpoint/2010/main" val="3418654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Cumulative distribution</a:t>
            </a:r>
          </a:p>
        </p:txBody>
      </p:sp>
      <mc:AlternateContent xmlns:mc="http://schemas.openxmlformats.org/markup-compatibility/2006" xmlns:a14="http://schemas.microsoft.com/office/drawing/2010/main">
        <mc:Choice Requires="a14">
          <p:sp>
            <p:nvSpPr>
              <p:cNvPr id="4" name="TextBox 3"/>
              <p:cNvSpPr txBox="1"/>
              <p:nvPr/>
            </p:nvSpPr>
            <p:spPr>
              <a:xfrm>
                <a:off x="432048" y="1196752"/>
                <a:ext cx="8388424" cy="1677382"/>
              </a:xfrm>
              <a:prstGeom prst="rect">
                <a:avLst/>
              </a:prstGeom>
              <a:noFill/>
            </p:spPr>
            <p:txBody>
              <a:bodyPr wrap="square" rtlCol="0">
                <a:spAutoFit/>
              </a:bodyPr>
              <a:lstStyle/>
              <a:p>
                <a:pPr>
                  <a:spcBef>
                    <a:spcPts val="3000"/>
                  </a:spcBef>
                </a:pPr>
                <a14:m>
                  <m:oMath xmlns:m="http://schemas.openxmlformats.org/officeDocument/2006/math">
                    <m:sSub>
                      <m:sSubPr>
                        <m:ctrlPr>
                          <a:rPr lang="en-US" sz="1600" b="1" i="1" smtClean="0">
                            <a:solidFill>
                              <a:srgbClr val="003BB8"/>
                            </a:solidFill>
                            <a:latin typeface="Cambria Math" panose="02040503050406030204" pitchFamily="18" charset="0"/>
                          </a:rPr>
                        </m:ctrlPr>
                      </m:sSubPr>
                      <m:e>
                        <m:r>
                          <a:rPr lang="en-US" sz="1600" b="1" i="1">
                            <a:solidFill>
                              <a:srgbClr val="003BB8"/>
                            </a:solidFill>
                            <a:latin typeface="Cambria Math"/>
                          </a:rPr>
                          <m:t>𝒑</m:t>
                        </m:r>
                      </m:e>
                      <m:sub>
                        <m:r>
                          <a:rPr lang="en-US" sz="1600" b="1" i="1">
                            <a:solidFill>
                              <a:srgbClr val="003BB8"/>
                            </a:solidFill>
                            <a:latin typeface="Cambria Math"/>
                          </a:rPr>
                          <m:t>𝒙</m:t>
                        </m:r>
                      </m:sub>
                    </m:sSub>
                    <m:d>
                      <m:dPr>
                        <m:ctrlPr>
                          <a:rPr lang="en-US" sz="1600" b="1" i="1">
                            <a:solidFill>
                              <a:srgbClr val="003BB8"/>
                            </a:solidFill>
                            <a:latin typeface="Cambria Math" panose="02040503050406030204" pitchFamily="18" charset="0"/>
                          </a:rPr>
                        </m:ctrlPr>
                      </m:dPr>
                      <m:e>
                        <m:r>
                          <a:rPr lang="en-US" sz="1600" b="1" i="1">
                            <a:solidFill>
                              <a:srgbClr val="003BB8"/>
                            </a:solidFill>
                            <a:latin typeface="Cambria Math"/>
                          </a:rPr>
                          <m:t>𝒙</m:t>
                        </m:r>
                      </m:e>
                    </m:d>
                  </m:oMath>
                </a14:m>
                <a:r>
                  <a:rPr lang="en-GB" sz="1600" dirty="0">
                    <a:solidFill>
                      <a:srgbClr val="003BB8"/>
                    </a:solidFill>
                    <a:latin typeface="Cambria" charset="0"/>
                    <a:ea typeface="Cambria" charset="0"/>
                    <a:cs typeface="Cambria" charset="0"/>
                  </a:rPr>
                  <a:t>:</a:t>
                </a:r>
                <a:r>
                  <a:rPr lang="en-GB" sz="1600" dirty="0">
                    <a:solidFill>
                      <a:srgbClr val="003BB8"/>
                    </a:solidFill>
                    <a:latin typeface="Helvetica Light" charset="0"/>
                    <a:ea typeface="Helvetica Light" charset="0"/>
                    <a:cs typeface="Helvetica Light" charset="0"/>
                  </a:rPr>
                  <a:t> probability density distribution for some “measurement” </a:t>
                </a:r>
                <a14:m>
                  <m:oMath xmlns:m="http://schemas.openxmlformats.org/officeDocument/2006/math">
                    <m:r>
                      <a:rPr lang="en-US" sz="1600" b="1" i="1">
                        <a:solidFill>
                          <a:srgbClr val="003BB8"/>
                        </a:solidFill>
                        <a:latin typeface="Cambria Math"/>
                      </a:rPr>
                      <m:t>𝒙</m:t>
                    </m:r>
                  </m:oMath>
                </a14:m>
                <a:r>
                  <a:rPr lang="en-GB" sz="1600" b="1" i="1" dirty="0">
                    <a:solidFill>
                      <a:srgbClr val="003BB8"/>
                    </a:solidFill>
                    <a:latin typeface="Cambria" charset="0"/>
                    <a:ea typeface="Cambria" charset="0"/>
                    <a:cs typeface="Cambria" charset="0"/>
                  </a:rPr>
                  <a:t> </a:t>
                </a:r>
                <a:r>
                  <a:rPr lang="en-GB" sz="1600" dirty="0">
                    <a:solidFill>
                      <a:srgbClr val="003BB8"/>
                    </a:solidFill>
                    <a:latin typeface="Helvetica Light" charset="0"/>
                    <a:ea typeface="Helvetica Light" charset="0"/>
                    <a:cs typeface="Helvetica Light" charset="0"/>
                  </a:rPr>
                  <a:t>under the assumption of some model and its parameters</a:t>
                </a:r>
              </a:p>
              <a:p>
                <a:pPr>
                  <a:spcBef>
                    <a:spcPts val="1800"/>
                  </a:spcBef>
                </a:pPr>
                <a:r>
                  <a:rPr lang="en-GB" sz="1600" dirty="0">
                    <a:solidFill>
                      <a:srgbClr val="003BB8"/>
                    </a:solidFill>
                    <a:latin typeface="Helvetica Light" charset="0"/>
                    <a:ea typeface="Helvetica Light" charset="0"/>
                    <a:cs typeface="Helvetica Light" charset="0"/>
                  </a:rPr>
                  <a:t>The cumulative distribution </a:t>
                </a:r>
                <a14:m>
                  <m:oMath xmlns:m="http://schemas.openxmlformats.org/officeDocument/2006/math">
                    <m:r>
                      <a:rPr lang="en-US" sz="1600" b="1" i="1" smtClean="0">
                        <a:solidFill>
                          <a:srgbClr val="003BB8"/>
                        </a:solidFill>
                        <a:latin typeface="Cambria Math" charset="0"/>
                      </a:rPr>
                      <m:t>𝑷</m:t>
                    </m:r>
                    <m:d>
                      <m:dPr>
                        <m:ctrlPr>
                          <a:rPr lang="en-US" sz="1600" b="1" i="1">
                            <a:solidFill>
                              <a:srgbClr val="003BB8"/>
                            </a:solidFill>
                            <a:latin typeface="Cambria Math" panose="02040503050406030204" pitchFamily="18" charset="0"/>
                          </a:rPr>
                        </m:ctrlPr>
                      </m:dPr>
                      <m:e>
                        <m:r>
                          <a:rPr lang="en-US" sz="1600" b="1" i="1">
                            <a:solidFill>
                              <a:srgbClr val="003BB8"/>
                            </a:solidFill>
                            <a:latin typeface="Cambria Math"/>
                          </a:rPr>
                          <m:t>𝒙</m:t>
                        </m:r>
                      </m:e>
                    </m:d>
                  </m:oMath>
                </a14:m>
                <a:r>
                  <a:rPr lang="en-GB" sz="1600" dirty="0">
                    <a:solidFill>
                      <a:srgbClr val="003BB8"/>
                    </a:solidFill>
                    <a:latin typeface="Helvetica Light" charset="0"/>
                    <a:ea typeface="Helvetica Light" charset="0"/>
                    <a:cs typeface="Helvetica Light" charset="0"/>
                  </a:rPr>
                  <a:t> is </a:t>
                </a:r>
                <a:r>
                  <a:rPr lang="en-GB" sz="1600" i="1" dirty="0">
                    <a:solidFill>
                      <a:srgbClr val="003BB8"/>
                    </a:solidFill>
                    <a:latin typeface="Helvetica Light" charset="0"/>
                    <a:ea typeface="Helvetica Light" charset="0"/>
                    <a:cs typeface="Helvetica Light" charset="0"/>
                  </a:rPr>
                  <a:t>the probability to observe a random value </a:t>
                </a:r>
                <a14:m>
                  <m:oMath xmlns:m="http://schemas.openxmlformats.org/officeDocument/2006/math">
                    <m:r>
                      <a:rPr lang="en-US" sz="1600" b="1" i="1">
                        <a:solidFill>
                          <a:srgbClr val="003BB8"/>
                        </a:solidFill>
                        <a:latin typeface="Cambria Math"/>
                      </a:rPr>
                      <m:t>𝒙</m:t>
                    </m:r>
                  </m:oMath>
                </a14:m>
                <a:r>
                  <a:rPr lang="en-GB" sz="1600" b="1" i="1" dirty="0">
                    <a:solidFill>
                      <a:srgbClr val="003BB8"/>
                    </a:solidFill>
                    <a:latin typeface="Cambria" charset="0"/>
                    <a:ea typeface="Cambria" charset="0"/>
                    <a:cs typeface="Cambria" charset="0"/>
                  </a:rPr>
                  <a:t> </a:t>
                </a:r>
                <a:r>
                  <a:rPr lang="en-GB" sz="1600" i="1" dirty="0">
                    <a:solidFill>
                      <a:srgbClr val="003BB8"/>
                    </a:solidFill>
                    <a:latin typeface="Helvetica Light" charset="0"/>
                    <a:ea typeface="Helvetica Light" charset="0"/>
                    <a:cs typeface="Helvetica Light" charset="0"/>
                  </a:rPr>
                  <a:t>smaller than the one observed</a:t>
                </a:r>
                <a:r>
                  <a:rPr lang="en-GB" sz="1600" dirty="0">
                    <a:solidFill>
                      <a:srgbClr val="003BB8"/>
                    </a:solidFill>
                    <a:latin typeface="Helvetica Light" charset="0"/>
                    <a:ea typeface="Helvetica Light" charset="0"/>
                    <a:cs typeface="Helvetica Light" charset="0"/>
                  </a:rPr>
                  <a:t>, </a:t>
                </a:r>
                <a14:m>
                  <m:oMath xmlns:m="http://schemas.openxmlformats.org/officeDocument/2006/math">
                    <m:sSub>
                      <m:sSubPr>
                        <m:ctrlPr>
                          <a:rPr lang="en-US" sz="1600" b="1" i="1" smtClean="0">
                            <a:solidFill>
                              <a:srgbClr val="003BB8"/>
                            </a:solidFill>
                            <a:latin typeface="Cambria Math" panose="02040503050406030204" pitchFamily="18" charset="0"/>
                          </a:rPr>
                        </m:ctrlPr>
                      </m:sSubPr>
                      <m:e>
                        <m:r>
                          <a:rPr lang="en-US" sz="1600" b="1" i="1">
                            <a:solidFill>
                              <a:srgbClr val="003BB8"/>
                            </a:solidFill>
                            <a:latin typeface="Cambria Math"/>
                          </a:rPr>
                          <m:t>𝒙</m:t>
                        </m:r>
                      </m:e>
                      <m:sub>
                        <m:r>
                          <a:rPr lang="en-US" sz="1600" b="1" i="0" smtClean="0">
                            <a:solidFill>
                              <a:srgbClr val="003BB8"/>
                            </a:solidFill>
                            <a:latin typeface="Cambria Math" charset="0"/>
                          </a:rPr>
                          <m:t>𝐨𝐛𝐬</m:t>
                        </m:r>
                      </m:sub>
                    </m:sSub>
                  </m:oMath>
                </a14:m>
                <a:endParaRPr lang="en-GB" sz="1600" dirty="0">
                  <a:solidFill>
                    <a:srgbClr val="003BB8"/>
                  </a:solidFill>
                  <a:latin typeface="Helvetica Light" charset="0"/>
                  <a:ea typeface="Helvetica Light" charset="0"/>
                  <a:cs typeface="Helvetica Light" charset="0"/>
                </a:endParaRPr>
              </a:p>
              <a:p>
                <a:pPr>
                  <a:spcBef>
                    <a:spcPts val="1200"/>
                  </a:spcBef>
                </a:pPr>
                <a:r>
                  <a:rPr lang="en-GB" sz="1400" dirty="0">
                    <a:solidFill>
                      <a:prstClr val="black"/>
                    </a:solidFill>
                    <a:latin typeface="Symbol" charset="2"/>
                    <a:ea typeface="Symbol" charset="2"/>
                    <a:cs typeface="Symbol" charset="2"/>
                  </a:rPr>
                  <a:t>®</a:t>
                </a:r>
                <a:r>
                  <a:rPr lang="en-GB" sz="1400" dirty="0">
                    <a:solidFill>
                      <a:prstClr val="black"/>
                    </a:solidFill>
                    <a:latin typeface="Helvetica Light" charset="0"/>
                    <a:ea typeface="Helvetica Light" charset="0"/>
                    <a:cs typeface="Helvetica Light" charset="0"/>
                  </a:rPr>
                  <a:t> Examples for cumulative distributions: 𝜒</a:t>
                </a:r>
                <a:r>
                  <a:rPr lang="en-GB" sz="1400" baseline="30000" dirty="0">
                    <a:solidFill>
                      <a:prstClr val="black"/>
                    </a:solidFill>
                    <a:latin typeface="Helvetica Light" charset="0"/>
                    <a:ea typeface="Helvetica Light" charset="0"/>
                    <a:cs typeface="Helvetica Light" charset="0"/>
                  </a:rPr>
                  <a:t>2</a:t>
                </a:r>
                <a:r>
                  <a:rPr lang="en-GB" sz="1400" dirty="0">
                    <a:solidFill>
                      <a:prstClr val="black"/>
                    </a:solidFill>
                    <a:latin typeface="Helvetica Light" charset="0"/>
                    <a:ea typeface="Helvetica Light" charset="0"/>
                    <a:cs typeface="Helvetica Light" charset="0"/>
                  </a:rPr>
                  <a:t>, p-values, confidence limits </a:t>
                </a:r>
                <a:r>
                  <a:rPr lang="en-GB" sz="1100" dirty="0">
                    <a:solidFill>
                      <a:prstClr val="black"/>
                    </a:solidFill>
                    <a:latin typeface="Helvetica Light" charset="0"/>
                    <a:ea typeface="Helvetica Light" charset="0"/>
                    <a:cs typeface="Helvetica Light" charset="0"/>
                  </a:rPr>
                  <a:t>(will come back to this)</a:t>
                </a:r>
                <a:endParaRPr lang="en-GB" sz="1400" dirty="0">
                  <a:solidFill>
                    <a:prstClr val="black"/>
                  </a:solidFill>
                  <a:latin typeface="Helvetica Light" charset="0"/>
                  <a:ea typeface="Helvetica Light" charset="0"/>
                  <a:cs typeface="Helvetica Light"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432048" y="1196752"/>
                <a:ext cx="8388424" cy="1677382"/>
              </a:xfrm>
              <a:prstGeom prst="rect">
                <a:avLst/>
              </a:prstGeom>
              <a:blipFill rotWithShape="0">
                <a:blip r:embed="rId2"/>
                <a:stretch>
                  <a:fillRect l="-436" t="-1818" b="-3273"/>
                </a:stretch>
              </a:blipFill>
            </p:spPr>
            <p:txBody>
              <a:bodyPr/>
              <a:lstStyle/>
              <a:p>
                <a:r>
                  <a:rPr lang="en-US">
                    <a:noFill/>
                  </a:rPr>
                  <a:t> </a:t>
                </a:r>
              </a:p>
            </p:txBody>
          </p:sp>
        </mc:Fallback>
      </mc:AlternateContent>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15</a:t>
            </a:fld>
            <a:endParaRPr lang="en-GB"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5292" y="3775684"/>
            <a:ext cx="3586752" cy="2577414"/>
          </a:xfrm>
          <a:prstGeom prst="rect">
            <a:avLst/>
          </a:prstGeom>
        </p:spPr>
      </p:pic>
      <p:pic>
        <p:nvPicPr>
          <p:cNvPr id="6" name="Picture 5"/>
          <p:cNvPicPr>
            <a:picLocks noChangeAspect="1"/>
          </p:cNvPicPr>
          <p:nvPr/>
        </p:nvPicPr>
        <p:blipFill>
          <a:blip r:embed="rId4" cstate="print">
            <a:alphaModFix/>
            <a:extLst>
              <a:ext uri="{28A0092B-C50C-407E-A947-70E740481C1C}">
                <a14:useLocalDpi xmlns:a14="http://schemas.microsoft.com/office/drawing/2010/main" val="0"/>
              </a:ext>
            </a:extLst>
          </a:blip>
          <a:stretch>
            <a:fillRect/>
          </a:stretch>
        </p:blipFill>
        <p:spPr>
          <a:xfrm>
            <a:off x="4804998" y="3803730"/>
            <a:ext cx="3511418" cy="2523281"/>
          </a:xfrm>
          <a:prstGeom prst="rect">
            <a:avLst/>
          </a:prstGeom>
        </p:spPr>
      </p:pic>
      <p:sp>
        <p:nvSpPr>
          <p:cNvPr id="3" name="TextBox 2"/>
          <p:cNvSpPr txBox="1"/>
          <p:nvPr/>
        </p:nvSpPr>
        <p:spPr>
          <a:xfrm>
            <a:off x="3004798" y="4695059"/>
            <a:ext cx="1711218" cy="523220"/>
          </a:xfrm>
          <a:prstGeom prst="rect">
            <a:avLst/>
          </a:prstGeom>
          <a:solidFill>
            <a:schemeClr val="bg1"/>
          </a:solidFill>
        </p:spPr>
        <p:txBody>
          <a:bodyPr wrap="square" rtlCol="0">
            <a:spAutoFit/>
          </a:bodyPr>
          <a:lstStyle/>
          <a:p>
            <a:r>
              <a:rPr lang="en-US" sz="1400" dirty="0">
                <a:latin typeface="Helvetica Light"/>
                <a:cs typeface="Helvetica Light"/>
              </a:rPr>
              <a:t>Probability density function (PDF)</a:t>
            </a:r>
          </a:p>
        </p:txBody>
      </p:sp>
      <p:sp>
        <p:nvSpPr>
          <p:cNvPr id="8" name="TextBox 7"/>
          <p:cNvSpPr txBox="1"/>
          <p:nvPr/>
        </p:nvSpPr>
        <p:spPr>
          <a:xfrm>
            <a:off x="7452320" y="4695059"/>
            <a:ext cx="1440160" cy="523220"/>
          </a:xfrm>
          <a:prstGeom prst="rect">
            <a:avLst/>
          </a:prstGeom>
          <a:solidFill>
            <a:schemeClr val="bg1"/>
          </a:solidFill>
        </p:spPr>
        <p:txBody>
          <a:bodyPr wrap="square" rtlCol="0">
            <a:spAutoFit/>
          </a:bodyPr>
          <a:lstStyle/>
          <a:p>
            <a:r>
              <a:rPr lang="en-US" sz="1400" dirty="0">
                <a:latin typeface="Helvetica Light"/>
                <a:cs typeface="Helvetica Light"/>
              </a:rPr>
              <a:t>Cumulative distribution</a:t>
            </a:r>
          </a:p>
        </p:txBody>
      </p:sp>
      <mc:AlternateContent xmlns:mc="http://schemas.openxmlformats.org/markup-compatibility/2006" xmlns:a14="http://schemas.microsoft.com/office/drawing/2010/main">
        <mc:Choice Requires="a14">
          <p:sp>
            <p:nvSpPr>
              <p:cNvPr id="10" name="Rectangle 9"/>
              <p:cNvSpPr/>
              <p:nvPr/>
            </p:nvSpPr>
            <p:spPr>
              <a:xfrm>
                <a:off x="4572000" y="2996952"/>
                <a:ext cx="4182181" cy="62440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nary>
                        <m:naryPr>
                          <m:ctrlPr>
                            <a:rPr lang="en-US" sz="1600" i="1" smtClean="0">
                              <a:solidFill>
                                <a:schemeClr val="tx1"/>
                              </a:solidFill>
                              <a:latin typeface="Cambria Math" panose="02040503050406030204" pitchFamily="18" charset="0"/>
                            </a:rPr>
                          </m:ctrlPr>
                        </m:naryPr>
                        <m:sub>
                          <m:r>
                            <a:rPr lang="en-US" sz="1600" b="0" i="1" smtClean="0">
                              <a:solidFill>
                                <a:schemeClr val="tx1"/>
                              </a:solidFill>
                              <a:latin typeface="Cambria Math"/>
                            </a:rPr>
                            <m:t>−∞</m:t>
                          </m:r>
                        </m:sub>
                        <m:sup>
                          <m:r>
                            <a:rPr lang="en-US" sz="1600" b="0" i="1" smtClean="0">
                              <a:solidFill>
                                <a:schemeClr val="tx1"/>
                              </a:solidFill>
                              <a:latin typeface="Cambria Math"/>
                            </a:rPr>
                            <m:t>𝑥</m:t>
                          </m:r>
                        </m:sup>
                        <m:e>
                          <m:sSub>
                            <m:sSubPr>
                              <m:ctrlPr>
                                <a:rPr lang="en-US" sz="1600" i="1" smtClean="0">
                                  <a:solidFill>
                                    <a:schemeClr val="tx1"/>
                                  </a:solidFill>
                                  <a:latin typeface="Cambria Math" panose="02040503050406030204" pitchFamily="18" charset="0"/>
                                </a:rPr>
                              </m:ctrlPr>
                            </m:sSubPr>
                            <m:e>
                              <m:r>
                                <a:rPr lang="en-US" sz="1600" b="0" i="1" smtClean="0">
                                  <a:solidFill>
                                    <a:schemeClr val="tx1"/>
                                  </a:solidFill>
                                  <a:latin typeface="Cambria Math"/>
                                </a:rPr>
                                <m:t>𝑝</m:t>
                              </m:r>
                            </m:e>
                            <m:sub>
                              <m:r>
                                <a:rPr lang="en-US" sz="1600" b="0" i="1" smtClean="0">
                                  <a:solidFill>
                                    <a:schemeClr val="tx1"/>
                                  </a:solidFill>
                                  <a:latin typeface="Cambria Math"/>
                                </a:rPr>
                                <m:t>𝑥</m:t>
                              </m:r>
                            </m:sub>
                          </m:sSub>
                          <m:d>
                            <m:dPr>
                              <m:ctrlPr>
                                <a:rPr lang="en-US" sz="1600" i="1" smtClean="0">
                                  <a:solidFill>
                                    <a:schemeClr val="tx1"/>
                                  </a:solidFill>
                                  <a:latin typeface="Cambria Math" panose="02040503050406030204" pitchFamily="18" charset="0"/>
                                </a:rPr>
                              </m:ctrlPr>
                            </m:dPr>
                            <m:e>
                              <m:r>
                                <a:rPr lang="en-US" sz="1600" b="0" i="1" smtClean="0">
                                  <a:solidFill>
                                    <a:schemeClr val="tx1"/>
                                  </a:solidFill>
                                  <a:latin typeface="Cambria Math"/>
                                </a:rPr>
                                <m:t>𝑥</m:t>
                              </m:r>
                              <m:r>
                                <a:rPr lang="en-US" sz="1600" b="0" i="1" smtClean="0">
                                  <a:solidFill>
                                    <a:schemeClr val="tx1"/>
                                  </a:solidFill>
                                  <a:latin typeface="Cambria Math"/>
                                </a:rPr>
                                <m:t>′</m:t>
                              </m:r>
                            </m:e>
                          </m:d>
                          <m:r>
                            <a:rPr lang="en-US" sz="1600" b="0" i="1" smtClean="0">
                              <a:solidFill>
                                <a:schemeClr val="tx1"/>
                              </a:solidFill>
                              <a:latin typeface="Cambria Math"/>
                            </a:rPr>
                            <m:t>𝑑𝑥</m:t>
                          </m:r>
                          <m:r>
                            <a:rPr lang="en-US" sz="1600" b="0" i="1" smtClean="0">
                              <a:solidFill>
                                <a:schemeClr val="tx1"/>
                              </a:solidFill>
                              <a:latin typeface="Cambria Math"/>
                            </a:rPr>
                            <m:t>′</m:t>
                          </m:r>
                        </m:e>
                      </m:nary>
                      <m:r>
                        <a:rPr lang="en-US" sz="1600" b="0" i="1" smtClean="0">
                          <a:solidFill>
                            <a:schemeClr val="tx1"/>
                          </a:solidFill>
                          <a:latin typeface="Cambria Math"/>
                        </a:rPr>
                        <m:t>≡</m:t>
                      </m:r>
                      <m:r>
                        <a:rPr lang="en-US" sz="1600" b="0" i="1" smtClean="0">
                          <a:solidFill>
                            <a:schemeClr val="tx1"/>
                          </a:solidFill>
                          <a:latin typeface="Cambria Math"/>
                        </a:rPr>
                        <m:t>𝑃</m:t>
                      </m:r>
                      <m:r>
                        <a:rPr lang="en-US" sz="1600" b="0" i="1" smtClean="0">
                          <a:solidFill>
                            <a:schemeClr val="tx1"/>
                          </a:solidFill>
                          <a:latin typeface="Cambria Math"/>
                        </a:rPr>
                        <m:t>(</m:t>
                      </m:r>
                      <m:r>
                        <a:rPr lang="en-US" sz="1600" b="0" i="1" smtClean="0">
                          <a:solidFill>
                            <a:schemeClr val="tx1"/>
                          </a:solidFill>
                          <a:latin typeface="Cambria Math"/>
                        </a:rPr>
                        <m:t>𝑥</m:t>
                      </m:r>
                      <m:r>
                        <a:rPr lang="en-US" sz="1600" b="0" i="1" smtClean="0">
                          <a:solidFill>
                            <a:schemeClr val="tx1"/>
                          </a:solidFill>
                          <a:latin typeface="Cambria Math"/>
                        </a:rPr>
                        <m:t>)</m:t>
                      </m:r>
                    </m:oMath>
                  </m:oMathPara>
                </a14:m>
                <a:endParaRPr lang="en-GB" sz="1600" i="1" dirty="0">
                  <a:solidFill>
                    <a:schemeClr val="tx1"/>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4572000" y="2996952"/>
                <a:ext cx="4182181" cy="624402"/>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1414513" y="3158471"/>
                <a:ext cx="1861343" cy="338554"/>
              </a:xfrm>
              <a:prstGeom prst="rect">
                <a:avLst/>
              </a:prstGeom>
              <a:noFill/>
            </p:spPr>
            <p:txBody>
              <a:bodyPr wrap="none" rtlCol="0">
                <a:spAutoFit/>
              </a:bodyPr>
              <a:lstStyle/>
              <a:p>
                <a:pPr>
                  <a:buClr>
                    <a:srgbClr val="FF0000"/>
                  </a:buClr>
                </a:pPr>
                <a14:m>
                  <m:oMathPara xmlns:m="http://schemas.openxmlformats.org/officeDocument/2006/math">
                    <m:oMathParaPr>
                      <m:jc m:val="centerGroup"/>
                    </m:oMathParaPr>
                    <m:oMath xmlns:m="http://schemas.openxmlformats.org/officeDocument/2006/math">
                      <m:sSub>
                        <m:sSubPr>
                          <m:ctrlPr>
                            <a:rPr lang="en-US" sz="1600" i="1" smtClean="0">
                              <a:solidFill>
                                <a:schemeClr val="tx1"/>
                              </a:solidFill>
                              <a:latin typeface="Cambria Math" panose="02040503050406030204" pitchFamily="18" charset="0"/>
                            </a:rPr>
                          </m:ctrlPr>
                        </m:sSubPr>
                        <m:e>
                          <m:r>
                            <a:rPr lang="en-US" sz="1600" b="0" i="1" smtClean="0">
                              <a:solidFill>
                                <a:schemeClr val="tx1"/>
                              </a:solidFill>
                              <a:latin typeface="Cambria Math"/>
                            </a:rPr>
                            <m:t>𝑝</m:t>
                          </m:r>
                        </m:e>
                        <m:sub>
                          <m:r>
                            <a:rPr lang="en-US" sz="1600" b="0" i="1" smtClean="0">
                              <a:solidFill>
                                <a:schemeClr val="tx1"/>
                              </a:solidFill>
                              <a:latin typeface="Cambria Math"/>
                            </a:rPr>
                            <m:t>𝑥</m:t>
                          </m:r>
                        </m:sub>
                      </m:sSub>
                      <m:d>
                        <m:dPr>
                          <m:ctrlPr>
                            <a:rPr lang="en-US" sz="1600" i="1" smtClean="0">
                              <a:solidFill>
                                <a:schemeClr val="tx1"/>
                              </a:solidFill>
                              <a:latin typeface="Cambria Math" panose="02040503050406030204" pitchFamily="18" charset="0"/>
                            </a:rPr>
                          </m:ctrlPr>
                        </m:dPr>
                        <m:e>
                          <m:r>
                            <a:rPr lang="en-US" sz="1600" b="0" i="1" smtClean="0">
                              <a:solidFill>
                                <a:schemeClr val="tx1"/>
                              </a:solidFill>
                              <a:latin typeface="Cambria Math"/>
                            </a:rPr>
                            <m:t>𝑥</m:t>
                          </m:r>
                        </m:e>
                      </m:d>
                      <m:r>
                        <a:rPr lang="en-US" sz="1600" b="0" i="1" smtClean="0">
                          <a:solidFill>
                            <a:schemeClr val="tx1"/>
                          </a:solidFill>
                          <a:latin typeface="Cambria Math"/>
                        </a:rPr>
                        <m:t>=</m:t>
                      </m:r>
                      <m:r>
                        <a:rPr lang="en-US" sz="1600" b="0" i="1" smtClean="0">
                          <a:solidFill>
                            <a:schemeClr val="tx1"/>
                          </a:solidFill>
                          <a:latin typeface="Cambria Math"/>
                        </a:rPr>
                        <m:t>𝑑𝑃</m:t>
                      </m:r>
                      <m:r>
                        <a:rPr lang="en-US" sz="1600" b="0" i="1" smtClean="0">
                          <a:solidFill>
                            <a:schemeClr val="tx1"/>
                          </a:solidFill>
                          <a:latin typeface="Cambria Math"/>
                        </a:rPr>
                        <m:t>(</m:t>
                      </m:r>
                      <m:r>
                        <a:rPr lang="en-US" sz="1600" b="0" i="1" smtClean="0">
                          <a:solidFill>
                            <a:schemeClr val="tx1"/>
                          </a:solidFill>
                          <a:latin typeface="Cambria Math"/>
                        </a:rPr>
                        <m:t>𝑥</m:t>
                      </m:r>
                      <m:r>
                        <a:rPr lang="en-US" sz="1600" b="0" i="1" smtClean="0">
                          <a:solidFill>
                            <a:schemeClr val="tx1"/>
                          </a:solidFill>
                          <a:latin typeface="Cambria Math"/>
                        </a:rPr>
                        <m:t>)/</m:t>
                      </m:r>
                      <m:r>
                        <a:rPr lang="en-US" sz="1600" b="0" i="1" smtClean="0">
                          <a:solidFill>
                            <a:schemeClr val="tx1"/>
                          </a:solidFill>
                          <a:latin typeface="Cambria Math"/>
                        </a:rPr>
                        <m:t>𝑑𝑥</m:t>
                      </m:r>
                    </m:oMath>
                  </m:oMathPara>
                </a14:m>
                <a:endParaRPr lang="en-GB" sz="1600" i="1" dirty="0">
                  <a:solidFill>
                    <a:schemeClr val="tx1"/>
                  </a:solidFill>
                  <a:latin typeface="+mn-lt"/>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414513" y="3158471"/>
                <a:ext cx="1861343" cy="338554"/>
              </a:xfrm>
              <a:prstGeom prst="rect">
                <a:avLst/>
              </a:prstGeom>
              <a:blipFill rotWithShape="0">
                <a:blip r:embed="rId6"/>
                <a:stretch>
                  <a:fillRect b="-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2602076" y="6281829"/>
                <a:ext cx="565604"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b="1" i="1" smtClean="0">
                              <a:solidFill>
                                <a:srgbClr val="D80017"/>
                              </a:solidFill>
                              <a:latin typeface="Cambria Math" panose="02040503050406030204" pitchFamily="18" charset="0"/>
                            </a:rPr>
                          </m:ctrlPr>
                        </m:sSubPr>
                        <m:e>
                          <m:r>
                            <a:rPr lang="en-US" sz="1400" b="1" i="1">
                              <a:solidFill>
                                <a:srgbClr val="D80017"/>
                              </a:solidFill>
                              <a:latin typeface="Cambria Math"/>
                            </a:rPr>
                            <m:t>𝒙</m:t>
                          </m:r>
                        </m:e>
                        <m:sub>
                          <m:r>
                            <a:rPr lang="en-US" sz="1400" b="1">
                              <a:solidFill>
                                <a:srgbClr val="D80017"/>
                              </a:solidFill>
                              <a:latin typeface="Cambria Math" charset="0"/>
                            </a:rPr>
                            <m:t>𝐨𝐛𝐬</m:t>
                          </m:r>
                        </m:sub>
                      </m:sSub>
                    </m:oMath>
                  </m:oMathPara>
                </a14:m>
                <a:endParaRPr lang="en-US" sz="1400" dirty="0">
                  <a:solidFill>
                    <a:srgbClr val="D80017"/>
                  </a:solidFill>
                </a:endParaRPr>
              </a:p>
            </p:txBody>
          </p:sp>
        </mc:Choice>
        <mc:Fallback xmlns="">
          <p:sp>
            <p:nvSpPr>
              <p:cNvPr id="7" name="Rectangle 6"/>
              <p:cNvSpPr>
                <a:spLocks noRot="1" noChangeAspect="1" noMove="1" noResize="1" noEditPoints="1" noAdjustHandles="1" noChangeArrowheads="1" noChangeShapeType="1" noTextEdit="1"/>
              </p:cNvSpPr>
              <p:nvPr/>
            </p:nvSpPr>
            <p:spPr>
              <a:xfrm>
                <a:off x="2602076" y="6281829"/>
                <a:ext cx="565604" cy="307777"/>
              </a:xfrm>
              <a:prstGeom prst="rect">
                <a:avLst/>
              </a:prstGeom>
              <a:blipFill rotWithShape="0">
                <a:blip r:embed="rId7"/>
                <a:stretch>
                  <a:fillRect/>
                </a:stretch>
              </a:blipFill>
            </p:spPr>
            <p:txBody>
              <a:bodyPr/>
              <a:lstStyle/>
              <a:p>
                <a:r>
                  <a:rPr lang="en-US">
                    <a:noFill/>
                  </a:rPr>
                  <a:t> </a:t>
                </a:r>
              </a:p>
            </p:txBody>
          </p:sp>
        </mc:Fallback>
      </mc:AlternateContent>
      <p:cxnSp>
        <p:nvCxnSpPr>
          <p:cNvPr id="13" name="Straight Arrow Connector 12"/>
          <p:cNvCxnSpPr/>
          <p:nvPr/>
        </p:nvCxnSpPr>
        <p:spPr>
          <a:xfrm flipV="1">
            <a:off x="2762785" y="6079940"/>
            <a:ext cx="0" cy="273158"/>
          </a:xfrm>
          <a:prstGeom prst="straightConnector1">
            <a:avLst/>
          </a:prstGeom>
          <a:ln w="3175">
            <a:solidFill>
              <a:srgbClr val="D80017"/>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flipV="1">
            <a:off x="7069130" y="4279739"/>
            <a:ext cx="0" cy="2012400"/>
          </a:xfrm>
          <a:prstGeom prst="straightConnector1">
            <a:avLst/>
          </a:prstGeom>
          <a:ln w="3175">
            <a:solidFill>
              <a:srgbClr val="D80017"/>
            </a:solidFill>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1" name="Rectangle 20"/>
              <p:cNvSpPr/>
              <p:nvPr/>
            </p:nvSpPr>
            <p:spPr>
              <a:xfrm rot="16200000">
                <a:off x="270970" y="4126734"/>
                <a:ext cx="682559" cy="307777"/>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i="1" smtClean="0">
                              <a:solidFill>
                                <a:schemeClr val="tx1"/>
                              </a:solidFill>
                              <a:latin typeface="Cambria Math" panose="02040503050406030204" pitchFamily="18" charset="0"/>
                            </a:rPr>
                          </m:ctrlPr>
                        </m:sSubPr>
                        <m:e>
                          <m:r>
                            <a:rPr lang="en-US" sz="1400" b="0" i="1">
                              <a:solidFill>
                                <a:schemeClr val="tx1"/>
                              </a:solidFill>
                              <a:latin typeface="Cambria Math"/>
                            </a:rPr>
                            <m:t>𝑝</m:t>
                          </m:r>
                        </m:e>
                        <m:sub>
                          <m:r>
                            <a:rPr lang="en-US" sz="1400" b="0" i="1">
                              <a:solidFill>
                                <a:schemeClr val="tx1"/>
                              </a:solidFill>
                              <a:latin typeface="Cambria Math"/>
                            </a:rPr>
                            <m:t>𝑥</m:t>
                          </m:r>
                        </m:sub>
                      </m:sSub>
                      <m:d>
                        <m:dPr>
                          <m:ctrlPr>
                            <a:rPr lang="en-US" sz="1400" i="1">
                              <a:solidFill>
                                <a:schemeClr val="tx1"/>
                              </a:solidFill>
                              <a:latin typeface="Cambria Math" panose="02040503050406030204" pitchFamily="18" charset="0"/>
                            </a:rPr>
                          </m:ctrlPr>
                        </m:dPr>
                        <m:e>
                          <m:r>
                            <a:rPr lang="en-US" sz="1400" b="0" i="1">
                              <a:solidFill>
                                <a:schemeClr val="tx1"/>
                              </a:solidFill>
                              <a:latin typeface="Cambria Math"/>
                            </a:rPr>
                            <m:t>𝑥</m:t>
                          </m:r>
                        </m:e>
                      </m:d>
                    </m:oMath>
                  </m:oMathPara>
                </a14:m>
                <a:endParaRPr lang="en-US" sz="1400" dirty="0">
                  <a:solidFill>
                    <a:schemeClr val="tx1"/>
                  </a:solidFill>
                </a:endParaRPr>
              </a:p>
            </p:txBody>
          </p:sp>
        </mc:Choice>
        <mc:Fallback xmlns="">
          <p:sp>
            <p:nvSpPr>
              <p:cNvPr id="21" name="Rectangle 20"/>
              <p:cNvSpPr>
                <a:spLocks noRot="1" noChangeAspect="1" noMove="1" noResize="1" noEditPoints="1" noAdjustHandles="1" noChangeArrowheads="1" noChangeShapeType="1" noTextEdit="1"/>
              </p:cNvSpPr>
              <p:nvPr/>
            </p:nvSpPr>
            <p:spPr>
              <a:xfrm rot="16200000">
                <a:off x="270970" y="4126734"/>
                <a:ext cx="682559" cy="307777"/>
              </a:xfrm>
              <a:prstGeom prst="rect">
                <a:avLst/>
              </a:prstGeom>
              <a:blipFill rotWithShape="0">
                <a:blip r:embed="rId8"/>
                <a:stretch>
                  <a:fillRect r="-1961"/>
                </a:stretch>
              </a:blipFill>
            </p:spPr>
            <p:txBody>
              <a:bodyPr/>
              <a:lstStyle/>
              <a:p>
                <a:r>
                  <a:rPr lang="en-US">
                    <a:noFill/>
                  </a:rPr>
                  <a:t> </a:t>
                </a:r>
              </a:p>
            </p:txBody>
          </p:sp>
        </mc:Fallback>
      </mc:AlternateContent>
      <p:sp>
        <p:nvSpPr>
          <p:cNvPr id="17" name="Rectangle 16"/>
          <p:cNvSpPr/>
          <p:nvPr/>
        </p:nvSpPr>
        <p:spPr>
          <a:xfrm>
            <a:off x="467544" y="3767631"/>
            <a:ext cx="2702418" cy="249008"/>
          </a:xfrm>
          <a:prstGeom prst="rect">
            <a:avLst/>
          </a:prstGeom>
          <a:solidFill>
            <a:schemeClr val="bg1"/>
          </a:solidFill>
        </p:spPr>
        <p:txBody>
          <a:bodyPr wrap="square" bIns="18000">
            <a:spAutoFit/>
          </a:bodyPr>
          <a:lstStyle/>
          <a:p>
            <a:pPr algn="r"/>
            <a:r>
              <a:rPr lang="en-US" sz="1200">
                <a:solidFill>
                  <a:prstClr val="black"/>
                </a:solidFill>
                <a:latin typeface="Helvetica Light" charset="0"/>
                <a:ea typeface="Helvetica Light" charset="0"/>
                <a:cs typeface="Helvetica Light" charset="0"/>
              </a:rPr>
              <a:t>Gaussian distribution</a:t>
            </a:r>
            <a:endParaRPr lang="en-US" sz="1200" dirty="0"/>
          </a:p>
        </p:txBody>
      </p:sp>
      <p:sp>
        <p:nvSpPr>
          <p:cNvPr id="18" name="Rectangle 17"/>
          <p:cNvSpPr/>
          <p:nvPr/>
        </p:nvSpPr>
        <p:spPr>
          <a:xfrm>
            <a:off x="4606725" y="3767631"/>
            <a:ext cx="3211494" cy="249008"/>
          </a:xfrm>
          <a:prstGeom prst="rect">
            <a:avLst/>
          </a:prstGeom>
          <a:solidFill>
            <a:schemeClr val="bg1"/>
          </a:solidFill>
        </p:spPr>
        <p:txBody>
          <a:bodyPr wrap="square" bIns="18000">
            <a:spAutoFit/>
          </a:bodyPr>
          <a:lstStyle/>
          <a:p>
            <a:pPr algn="r"/>
            <a:r>
              <a:rPr lang="en-US" sz="1200">
                <a:solidFill>
                  <a:prstClr val="black"/>
                </a:solidFill>
                <a:latin typeface="Helvetica Light" charset="0"/>
                <a:ea typeface="Helvetica Light" charset="0"/>
                <a:cs typeface="Helvetica Light" charset="0"/>
              </a:rPr>
              <a:t>Cumulative Gaussian </a:t>
            </a:r>
            <a:r>
              <a:rPr lang="en-US" sz="1200" dirty="0">
                <a:solidFill>
                  <a:prstClr val="black"/>
                </a:solidFill>
                <a:latin typeface="Helvetica Light" charset="0"/>
                <a:ea typeface="Helvetica Light" charset="0"/>
                <a:cs typeface="Helvetica Light" charset="0"/>
              </a:rPr>
              <a:t>distribution</a:t>
            </a:r>
            <a:endParaRPr lang="en-US" sz="1200" dirty="0"/>
          </a:p>
        </p:txBody>
      </p:sp>
      <mc:AlternateContent xmlns:mc="http://schemas.openxmlformats.org/markup-compatibility/2006" xmlns:a14="http://schemas.microsoft.com/office/drawing/2010/main">
        <mc:Choice Requires="a14">
          <p:sp>
            <p:nvSpPr>
              <p:cNvPr id="19" name="Rectangle 18"/>
              <p:cNvSpPr/>
              <p:nvPr/>
            </p:nvSpPr>
            <p:spPr>
              <a:xfrm>
                <a:off x="6921441" y="6285466"/>
                <a:ext cx="565604"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b="1" i="1" smtClean="0">
                              <a:solidFill>
                                <a:srgbClr val="D80017"/>
                              </a:solidFill>
                              <a:latin typeface="Cambria Math" panose="02040503050406030204" pitchFamily="18" charset="0"/>
                            </a:rPr>
                          </m:ctrlPr>
                        </m:sSubPr>
                        <m:e>
                          <m:r>
                            <a:rPr lang="en-US" sz="1400" b="1" i="1">
                              <a:solidFill>
                                <a:srgbClr val="D80017"/>
                              </a:solidFill>
                              <a:latin typeface="Cambria Math"/>
                            </a:rPr>
                            <m:t>𝒙</m:t>
                          </m:r>
                        </m:e>
                        <m:sub>
                          <m:r>
                            <a:rPr lang="en-US" sz="1400" b="1">
                              <a:solidFill>
                                <a:srgbClr val="D80017"/>
                              </a:solidFill>
                              <a:latin typeface="Cambria Math" charset="0"/>
                            </a:rPr>
                            <m:t>𝐨𝐛𝐬</m:t>
                          </m:r>
                        </m:sub>
                      </m:sSub>
                    </m:oMath>
                  </m:oMathPara>
                </a14:m>
                <a:endParaRPr lang="en-US" sz="1400" dirty="0">
                  <a:solidFill>
                    <a:srgbClr val="D80017"/>
                  </a:solidFill>
                </a:endParaRPr>
              </a:p>
            </p:txBody>
          </p:sp>
        </mc:Choice>
        <mc:Fallback xmlns="">
          <p:sp>
            <p:nvSpPr>
              <p:cNvPr id="19" name="Rectangle 18"/>
              <p:cNvSpPr>
                <a:spLocks noRot="1" noChangeAspect="1" noMove="1" noResize="1" noEditPoints="1" noAdjustHandles="1" noChangeArrowheads="1" noChangeShapeType="1" noTextEdit="1"/>
              </p:cNvSpPr>
              <p:nvPr/>
            </p:nvSpPr>
            <p:spPr>
              <a:xfrm>
                <a:off x="6921441" y="6285466"/>
                <a:ext cx="565604" cy="307777"/>
              </a:xfrm>
              <a:prstGeom prst="rect">
                <a:avLst/>
              </a:prstGeom>
              <a:blipFill rotWithShape="0">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ctangle 21"/>
              <p:cNvSpPr/>
              <p:nvPr/>
            </p:nvSpPr>
            <p:spPr>
              <a:xfrm rot="16200000">
                <a:off x="4658901" y="4126734"/>
                <a:ext cx="599971" cy="307777"/>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1400" i="1" smtClean="0">
                          <a:solidFill>
                            <a:schemeClr val="tx1"/>
                          </a:solidFill>
                          <a:latin typeface="Cambria Math" charset="0"/>
                        </a:rPr>
                        <m:t>𝑃</m:t>
                      </m:r>
                      <m:d>
                        <m:dPr>
                          <m:ctrlPr>
                            <a:rPr lang="en-US" sz="1400" i="1">
                              <a:solidFill>
                                <a:schemeClr val="tx1"/>
                              </a:solidFill>
                              <a:latin typeface="Cambria Math" panose="02040503050406030204" pitchFamily="18" charset="0"/>
                            </a:rPr>
                          </m:ctrlPr>
                        </m:dPr>
                        <m:e>
                          <m:r>
                            <a:rPr lang="en-US" sz="1400" b="0" i="1">
                              <a:solidFill>
                                <a:schemeClr val="tx1"/>
                              </a:solidFill>
                              <a:latin typeface="Cambria Math"/>
                            </a:rPr>
                            <m:t>𝑥</m:t>
                          </m:r>
                        </m:e>
                      </m:d>
                    </m:oMath>
                  </m:oMathPara>
                </a14:m>
                <a:endParaRPr lang="en-US" sz="1400" dirty="0">
                  <a:solidFill>
                    <a:schemeClr val="tx1"/>
                  </a:solidFill>
                </a:endParaRPr>
              </a:p>
            </p:txBody>
          </p:sp>
        </mc:Choice>
        <mc:Fallback xmlns="">
          <p:sp>
            <p:nvSpPr>
              <p:cNvPr id="22" name="Rectangle 21"/>
              <p:cNvSpPr>
                <a:spLocks noRot="1" noChangeAspect="1" noMove="1" noResize="1" noEditPoints="1" noAdjustHandles="1" noChangeArrowheads="1" noChangeShapeType="1" noTextEdit="1"/>
              </p:cNvSpPr>
              <p:nvPr/>
            </p:nvSpPr>
            <p:spPr>
              <a:xfrm rot="16200000">
                <a:off x="4658901" y="4126734"/>
                <a:ext cx="599971" cy="307777"/>
              </a:xfrm>
              <a:prstGeom prst="rect">
                <a:avLst/>
              </a:prstGeom>
              <a:blipFill rotWithShape="0">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3371915" y="6093296"/>
                <a:ext cx="335989" cy="261610"/>
              </a:xfrm>
              <a:prstGeom prst="rect">
                <a:avLst/>
              </a:prstGeom>
              <a:solidFill>
                <a:schemeClr val="bg1"/>
              </a:solidFill>
            </p:spPr>
            <p:txBody>
              <a:bodyPr wrap="none" tIns="0">
                <a:spAutoFit/>
              </a:bodyPr>
              <a:lstStyle/>
              <a:p>
                <a:pPr/>
                <a14:m>
                  <m:oMathPara xmlns:m="http://schemas.openxmlformats.org/officeDocument/2006/math">
                    <m:oMathParaPr>
                      <m:jc m:val="centerGroup"/>
                    </m:oMathParaPr>
                    <m:oMath xmlns:m="http://schemas.openxmlformats.org/officeDocument/2006/math">
                      <m:r>
                        <a:rPr lang="en-US" sz="1400" b="0" i="1" smtClean="0">
                          <a:solidFill>
                            <a:schemeClr val="tx1"/>
                          </a:solidFill>
                          <a:latin typeface="Cambria Math"/>
                        </a:rPr>
                        <m:t>𝑥</m:t>
                      </m:r>
                    </m:oMath>
                  </m:oMathPara>
                </a14:m>
                <a:endParaRPr lang="en-US" dirty="0">
                  <a:solidFill>
                    <a:schemeClr val="tx1"/>
                  </a:solidFill>
                </a:endParaRPr>
              </a:p>
            </p:txBody>
          </p:sp>
        </mc:Choice>
        <mc:Fallback xmlns="">
          <p:sp>
            <p:nvSpPr>
              <p:cNvPr id="12" name="Rectangle 11"/>
              <p:cNvSpPr>
                <a:spLocks noRot="1" noChangeAspect="1" noMove="1" noResize="1" noEditPoints="1" noAdjustHandles="1" noChangeArrowheads="1" noChangeShapeType="1" noTextEdit="1"/>
              </p:cNvSpPr>
              <p:nvPr/>
            </p:nvSpPr>
            <p:spPr>
              <a:xfrm>
                <a:off x="3371915" y="6093296"/>
                <a:ext cx="335989" cy="261610"/>
              </a:xfrm>
              <a:prstGeom prst="rect">
                <a:avLst/>
              </a:prstGeom>
              <a:blipFill rotWithShape="0">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7668344" y="6093296"/>
                <a:ext cx="335989" cy="261610"/>
              </a:xfrm>
              <a:prstGeom prst="rect">
                <a:avLst/>
              </a:prstGeom>
              <a:solidFill>
                <a:schemeClr val="bg1"/>
              </a:solidFill>
            </p:spPr>
            <p:txBody>
              <a:bodyPr wrap="none" tIns="0">
                <a:spAutoFit/>
              </a:bodyPr>
              <a:lstStyle/>
              <a:p>
                <a:pPr/>
                <a14:m>
                  <m:oMathPara xmlns:m="http://schemas.openxmlformats.org/officeDocument/2006/math">
                    <m:oMathParaPr>
                      <m:jc m:val="centerGroup"/>
                    </m:oMathParaPr>
                    <m:oMath xmlns:m="http://schemas.openxmlformats.org/officeDocument/2006/math">
                      <m:r>
                        <a:rPr lang="en-US" sz="1400" b="0" i="1" smtClean="0">
                          <a:solidFill>
                            <a:schemeClr val="tx1"/>
                          </a:solidFill>
                          <a:latin typeface="Cambria Math"/>
                        </a:rPr>
                        <m:t>𝑥</m:t>
                      </m:r>
                    </m:oMath>
                  </m:oMathPara>
                </a14:m>
                <a:endParaRPr lang="en-US" dirty="0">
                  <a:solidFill>
                    <a:schemeClr val="tx1"/>
                  </a:solidFill>
                </a:endParaRPr>
              </a:p>
            </p:txBody>
          </p:sp>
        </mc:Choice>
        <mc:Fallback xmlns="">
          <p:sp>
            <p:nvSpPr>
              <p:cNvPr id="23" name="Rectangle 22"/>
              <p:cNvSpPr>
                <a:spLocks noRot="1" noChangeAspect="1" noMove="1" noResize="1" noEditPoints="1" noAdjustHandles="1" noChangeArrowheads="1" noChangeShapeType="1" noTextEdit="1"/>
              </p:cNvSpPr>
              <p:nvPr/>
            </p:nvSpPr>
            <p:spPr>
              <a:xfrm>
                <a:off x="7668344" y="6093296"/>
                <a:ext cx="335989" cy="261610"/>
              </a:xfrm>
              <a:prstGeom prst="rect">
                <a:avLst/>
              </a:prstGeom>
              <a:blipFill rotWithShape="0">
                <a:blip r:embed="rId1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746045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0"/>
            <a:ext cx="9144001" cy="6857999"/>
          </a:xfrm>
          <a:prstGeom prst="rect">
            <a:avLst/>
          </a:prstGeom>
          <a:solidFill>
            <a:schemeClr val="bg1"/>
          </a:solidFill>
          <a:ln w="3175" cmpd="sng">
            <a:solidFill>
              <a:schemeClr val="bg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prstClr val="white"/>
              </a:solidFill>
            </a:endParaRPr>
          </a:p>
        </p:txBody>
      </p:sp>
      <p:sp>
        <p:nvSpPr>
          <p:cNvPr id="5" name="TextBox 4"/>
          <p:cNvSpPr txBox="1"/>
          <p:nvPr/>
        </p:nvSpPr>
        <p:spPr>
          <a:xfrm>
            <a:off x="0" y="2905780"/>
            <a:ext cx="9144000" cy="523220"/>
          </a:xfrm>
          <a:prstGeom prst="rect">
            <a:avLst/>
          </a:prstGeom>
          <a:noFill/>
        </p:spPr>
        <p:txBody>
          <a:bodyPr wrap="square" rtlCol="0">
            <a:spAutoFit/>
          </a:bodyPr>
          <a:lstStyle/>
          <a:p>
            <a:pPr algn="ctr"/>
            <a:r>
              <a:rPr lang="en-GB" sz="2800" dirty="0">
                <a:solidFill>
                  <a:prstClr val="black"/>
                </a:solidFill>
                <a:latin typeface="Helvetica Light"/>
                <a:cs typeface="Helvetica Light"/>
              </a:rPr>
              <a:t>Selected probability (density) distributions</a:t>
            </a:r>
          </a:p>
        </p:txBody>
      </p:sp>
      <p:sp>
        <p:nvSpPr>
          <p:cNvPr id="7" name="Rectangle 6"/>
          <p:cNvSpPr/>
          <p:nvPr/>
        </p:nvSpPr>
        <p:spPr>
          <a:xfrm>
            <a:off x="0" y="3541051"/>
            <a:ext cx="9144000" cy="3316949"/>
          </a:xfrm>
          <a:prstGeom prst="rect">
            <a:avLst/>
          </a:prstGeom>
          <a:solidFill>
            <a:srgbClr val="E5E5E5"/>
          </a:solidFill>
          <a:ln>
            <a:solidFill>
              <a:schemeClr val="bg1">
                <a:lumMod val="95000"/>
              </a:schemeClr>
            </a:solidFill>
          </a:ln>
          <a:effectLst>
            <a:outerShdw blurRad="50800" dist="38100" dir="16200000">
              <a:srgbClr val="000000">
                <a:alpha val="5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6" name="Slide Number Placeholder 5"/>
          <p:cNvSpPr>
            <a:spLocks noGrp="1"/>
          </p:cNvSpPr>
          <p:nvPr>
            <p:ph type="sldNum" sz="quarter" idx="4"/>
          </p:nvPr>
        </p:nvSpPr>
        <p:spPr/>
        <p:txBody>
          <a:bodyPr/>
          <a:lstStyle/>
          <a:p>
            <a:pPr>
              <a:defRPr/>
            </a:pPr>
            <a:fld id="{611C2F03-9E95-40C9-A99F-3C4F7EE8CF2A}" type="slidenum">
              <a:rPr lang="en-GB" smtClean="0"/>
              <a:pPr>
                <a:defRPr/>
              </a:pPr>
              <a:t>16</a:t>
            </a:fld>
            <a:endParaRPr lang="en-GB" dirty="0"/>
          </a:p>
        </p:txBody>
      </p:sp>
      <p:sp>
        <p:nvSpPr>
          <p:cNvPr id="8" name="TextBox 7"/>
          <p:cNvSpPr txBox="1"/>
          <p:nvPr/>
        </p:nvSpPr>
        <p:spPr>
          <a:xfrm>
            <a:off x="395536" y="4149080"/>
            <a:ext cx="5398554" cy="1938992"/>
          </a:xfrm>
          <a:prstGeom prst="rect">
            <a:avLst/>
          </a:prstGeom>
          <a:noFill/>
        </p:spPr>
        <p:txBody>
          <a:bodyPr wrap="square" rtlCol="0">
            <a:spAutoFit/>
          </a:bodyPr>
          <a:lstStyle/>
          <a:p>
            <a:pPr>
              <a:spcBef>
                <a:spcPts val="2400"/>
              </a:spcBef>
            </a:pPr>
            <a:r>
              <a:rPr lang="en-GB" sz="1600" dirty="0">
                <a:latin typeface="Helvetica Light" charset="0"/>
                <a:ea typeface="Helvetica Light" charset="0"/>
                <a:cs typeface="Helvetica Light" charset="0"/>
              </a:rPr>
              <a:t>Imagine a monkey discovered a huge bag of alphabet noodles. The monkey blindly draws noodles out of the bag and places them in a row. The text reads:        </a:t>
            </a:r>
          </a:p>
          <a:p>
            <a:pPr>
              <a:spcBef>
                <a:spcPts val="2400"/>
              </a:spcBef>
            </a:pPr>
            <a:r>
              <a:rPr lang="en-GB" sz="1600" dirty="0">
                <a:latin typeface="Helvetica Light" charset="0"/>
                <a:ea typeface="Helvetica Light" charset="0"/>
                <a:cs typeface="Helvetica Light" charset="0"/>
              </a:rPr>
              <a:t>			   ROGER FEDERER</a:t>
            </a:r>
          </a:p>
          <a:p>
            <a:pPr>
              <a:spcBef>
                <a:spcPts val="2400"/>
              </a:spcBef>
            </a:pPr>
            <a:r>
              <a:rPr lang="en-GB" sz="1600" dirty="0">
                <a:latin typeface="Helvetica Light" charset="0"/>
                <a:ea typeface="Helvetica Light" charset="0"/>
                <a:cs typeface="Helvetica Light" charset="0"/>
              </a:rPr>
              <a:t>The probability for this to happen is </a:t>
            </a:r>
            <a:r>
              <a:rPr lang="en-GB" sz="1600">
                <a:latin typeface="Helvetica Light" charset="0"/>
                <a:ea typeface="Helvetica Light" charset="0"/>
                <a:cs typeface="Helvetica Light" charset="0"/>
              </a:rPr>
              <a:t>about 10</a:t>
            </a:r>
            <a:r>
              <a:rPr lang="en-GB" sz="1600" baseline="30000">
                <a:latin typeface="Helvetica Light" charset="0"/>
                <a:ea typeface="Helvetica Light" charset="0"/>
                <a:cs typeface="Helvetica Light" charset="0"/>
              </a:rPr>
              <a:t>–17</a:t>
            </a:r>
            <a:endParaRPr lang="en-GB" sz="1600" baseline="30000" dirty="0">
              <a:latin typeface="Helvetica Light" charset="0"/>
              <a:ea typeface="Helvetica Light" charset="0"/>
              <a:cs typeface="Helvetica Light" charset="0"/>
            </a:endParaRPr>
          </a:p>
        </p:txBody>
      </p:sp>
      <p:pic>
        <p:nvPicPr>
          <p:cNvPr id="9" name="Picture 8"/>
          <p:cNvPicPr>
            <a:picLocks noChangeAspect="1"/>
          </p:cNvPicPr>
          <p:nvPr/>
        </p:nvPicPr>
        <p:blipFill>
          <a:blip r:embed="rId2"/>
          <a:stretch>
            <a:fillRect/>
          </a:stretch>
        </p:blipFill>
        <p:spPr>
          <a:xfrm>
            <a:off x="6015123" y="4237443"/>
            <a:ext cx="2696828" cy="1516700"/>
          </a:xfrm>
          <a:prstGeom prst="rect">
            <a:avLst/>
          </a:prstGeom>
          <a:ln w="3175">
            <a:solidFill>
              <a:schemeClr val="bg1">
                <a:lumMod val="50000"/>
              </a:schemeClr>
            </a:solidFill>
          </a:ln>
        </p:spPr>
      </p:pic>
      <p:sp>
        <p:nvSpPr>
          <p:cNvPr id="10" name="Rectangle 9"/>
          <p:cNvSpPr/>
          <p:nvPr/>
        </p:nvSpPr>
        <p:spPr>
          <a:xfrm>
            <a:off x="6120631" y="5764977"/>
            <a:ext cx="2696828" cy="369332"/>
          </a:xfrm>
          <a:prstGeom prst="rect">
            <a:avLst/>
          </a:prstGeom>
        </p:spPr>
        <p:txBody>
          <a:bodyPr wrap="square">
            <a:spAutoFit/>
          </a:bodyPr>
          <a:lstStyle/>
          <a:p>
            <a:pPr algn="r"/>
            <a:r>
              <a:rPr lang="en-US" sz="900" dirty="0">
                <a:solidFill>
                  <a:srgbClr val="0045D3"/>
                </a:solidFill>
                <a:latin typeface="Helvetica Light" charset="0"/>
                <a:ea typeface="Helvetica Light" charset="0"/>
                <a:cs typeface="Helvetica Light" charset="0"/>
              </a:rPr>
              <a:t>Infinite monkey theorem: provided enough time, the monkey will type Shakespeare's Hamlet</a:t>
            </a:r>
          </a:p>
        </p:txBody>
      </p:sp>
    </p:spTree>
    <p:extLst>
      <p:ext uri="{BB962C8B-B14F-4D97-AF65-F5344CB8AC3E}">
        <p14:creationId xmlns:p14="http://schemas.microsoft.com/office/powerpoint/2010/main" val="12655067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Bernoulli distribution</a:t>
            </a:r>
          </a:p>
        </p:txBody>
      </p:sp>
      <p:sp>
        <p:nvSpPr>
          <p:cNvPr id="4" name="TextBox 3"/>
          <p:cNvSpPr txBox="1"/>
          <p:nvPr/>
        </p:nvSpPr>
        <p:spPr>
          <a:xfrm>
            <a:off x="432048" y="1196752"/>
            <a:ext cx="8388424" cy="815608"/>
          </a:xfrm>
          <a:prstGeom prst="rect">
            <a:avLst/>
          </a:prstGeom>
          <a:noFill/>
        </p:spPr>
        <p:txBody>
          <a:bodyPr wrap="square" rtlCol="0">
            <a:spAutoFit/>
          </a:bodyPr>
          <a:lstStyle/>
          <a:p>
            <a:pPr>
              <a:spcBef>
                <a:spcPts val="3000"/>
              </a:spcBef>
            </a:pPr>
            <a:r>
              <a:rPr lang="en-GB" sz="1600" dirty="0">
                <a:solidFill>
                  <a:srgbClr val="003BB8"/>
                </a:solidFill>
                <a:latin typeface="Helvetica Light" charset="0"/>
                <a:ea typeface="Helvetica Light" charset="0"/>
                <a:cs typeface="Helvetica Light" charset="0"/>
              </a:rPr>
              <a:t>Experiment with two possible discrete outcomes: </a:t>
            </a:r>
            <a:r>
              <a:rPr lang="en-GB" sz="1600" b="1" i="1" dirty="0">
                <a:solidFill>
                  <a:srgbClr val="003BB8"/>
                </a:solidFill>
                <a:latin typeface="Cambria" charset="0"/>
                <a:ea typeface="Cambria" charset="0"/>
                <a:cs typeface="Cambria" charset="0"/>
              </a:rPr>
              <a:t>k</a:t>
            </a:r>
            <a:r>
              <a:rPr lang="en-GB" sz="1600" b="1" dirty="0">
                <a:solidFill>
                  <a:srgbClr val="003BB8"/>
                </a:solidFill>
                <a:latin typeface="Cambria" charset="0"/>
                <a:ea typeface="Cambria" charset="0"/>
                <a:cs typeface="Cambria" charset="0"/>
              </a:rPr>
              <a:t> = 1 /</a:t>
            </a:r>
            <a:r>
              <a:rPr lang="en-GB" sz="1600" b="1" i="1" dirty="0">
                <a:solidFill>
                  <a:srgbClr val="003BB8"/>
                </a:solidFill>
                <a:latin typeface="Cambria" charset="0"/>
                <a:ea typeface="Cambria" charset="0"/>
                <a:cs typeface="Cambria" charset="0"/>
              </a:rPr>
              <a:t> k</a:t>
            </a:r>
            <a:r>
              <a:rPr lang="en-GB" sz="1600" b="1" dirty="0">
                <a:solidFill>
                  <a:srgbClr val="003BB8"/>
                </a:solidFill>
                <a:latin typeface="Cambria" charset="0"/>
                <a:ea typeface="Cambria" charset="0"/>
                <a:cs typeface="Cambria" charset="0"/>
              </a:rPr>
              <a:t> = 0</a:t>
            </a:r>
            <a:r>
              <a:rPr lang="en-GB" sz="1600" dirty="0">
                <a:solidFill>
                  <a:srgbClr val="003BB8"/>
                </a:solidFill>
                <a:latin typeface="Helvetica Light" charset="0"/>
                <a:ea typeface="Helvetica Light" charset="0"/>
                <a:cs typeface="Helvetica Light" charset="0"/>
              </a:rPr>
              <a:t> </a:t>
            </a:r>
            <a:r>
              <a:rPr lang="en-GB" sz="1400" dirty="0">
                <a:solidFill>
                  <a:srgbClr val="003BB8"/>
                </a:solidFill>
                <a:latin typeface="Helvetica Light" charset="0"/>
                <a:ea typeface="Helvetica Light" charset="0"/>
                <a:cs typeface="Helvetica Light" charset="0"/>
              </a:rPr>
              <a:t>(or </a:t>
            </a:r>
            <a:r>
              <a:rPr lang="en-GB" sz="1400" b="1" dirty="0">
                <a:solidFill>
                  <a:srgbClr val="003BB8"/>
                </a:solidFill>
                <a:latin typeface="Cambria" charset="0"/>
                <a:ea typeface="Cambria" charset="0"/>
                <a:cs typeface="Cambria" charset="0"/>
              </a:rPr>
              <a:t>yes / no</a:t>
            </a:r>
            <a:r>
              <a:rPr lang="en-GB" sz="1400" dirty="0">
                <a:solidFill>
                  <a:srgbClr val="003BB8"/>
                </a:solidFill>
                <a:latin typeface="Helvetica Light" charset="0"/>
                <a:ea typeface="Helvetica Light" charset="0"/>
                <a:cs typeface="Helvetica Light" charset="0"/>
              </a:rPr>
              <a:t> or </a:t>
            </a:r>
            <a:r>
              <a:rPr lang="en-GB" sz="1400" b="1" dirty="0">
                <a:solidFill>
                  <a:srgbClr val="003BB8"/>
                </a:solidFill>
                <a:latin typeface="Cambria" charset="0"/>
                <a:ea typeface="Cambria" charset="0"/>
                <a:cs typeface="Cambria" charset="0"/>
              </a:rPr>
              <a:t>head / tail</a:t>
            </a:r>
            <a:r>
              <a:rPr lang="en-GB" sz="1400" dirty="0">
                <a:solidFill>
                  <a:srgbClr val="003BB8"/>
                </a:solidFill>
                <a:latin typeface="Helvetica Light" charset="0"/>
                <a:ea typeface="Helvetica Light" charset="0"/>
                <a:cs typeface="Helvetica Light" charset="0"/>
              </a:rPr>
              <a:t>, </a:t>
            </a:r>
            <a:r>
              <a:rPr lang="en-GB" sz="1400" dirty="0" err="1">
                <a:solidFill>
                  <a:srgbClr val="003BB8"/>
                </a:solidFill>
                <a:latin typeface="Helvetica Light" charset="0"/>
                <a:ea typeface="Helvetica Light" charset="0"/>
                <a:cs typeface="Helvetica Light" charset="0"/>
              </a:rPr>
              <a:t>etc</a:t>
            </a:r>
            <a:r>
              <a:rPr lang="en-GB" sz="1400" dirty="0">
                <a:solidFill>
                  <a:srgbClr val="003BB8"/>
                </a:solidFill>
                <a:latin typeface="Helvetica Light" charset="0"/>
                <a:ea typeface="Helvetica Light" charset="0"/>
                <a:cs typeface="Helvetica Light" charset="0"/>
              </a:rPr>
              <a:t>)</a:t>
            </a:r>
            <a:endParaRPr lang="en-GB" dirty="0">
              <a:solidFill>
                <a:srgbClr val="003BB8"/>
              </a:solidFill>
              <a:latin typeface="Helvetica Light" charset="0"/>
              <a:ea typeface="Helvetica Light" charset="0"/>
              <a:cs typeface="Helvetica Light" charset="0"/>
            </a:endParaRPr>
          </a:p>
          <a:p>
            <a:pPr>
              <a:spcBef>
                <a:spcPts val="1800"/>
              </a:spcBef>
            </a:pPr>
            <a:r>
              <a:rPr lang="en-GB" sz="1600" dirty="0">
                <a:latin typeface="Helvetica Light" charset="0"/>
                <a:ea typeface="Helvetica Light" charset="0"/>
                <a:cs typeface="Helvetica Light" charset="0"/>
              </a:rPr>
              <a:t>What is the probability of one or the other ?</a:t>
            </a:r>
          </a:p>
        </p:txBody>
      </p:sp>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17</a:t>
            </a:fld>
            <a:endParaRPr lang="en-GB" dirty="0"/>
          </a:p>
        </p:txBody>
      </p:sp>
      <mc:AlternateContent xmlns:mc="http://schemas.openxmlformats.org/markup-compatibility/2006" xmlns:a14="http://schemas.microsoft.com/office/drawing/2010/main">
        <mc:Choice Requires="a14">
          <p:sp>
            <p:nvSpPr>
              <p:cNvPr id="12" name="Rectangle 11"/>
              <p:cNvSpPr/>
              <p:nvPr/>
            </p:nvSpPr>
            <p:spPr>
              <a:xfrm>
                <a:off x="611560" y="2787414"/>
                <a:ext cx="5886400" cy="342979"/>
              </a:xfrm>
              <a:prstGeom prst="rect">
                <a:avLst/>
              </a:prstGeom>
            </p:spPr>
            <p:txBody>
              <a:bodyPr wrap="square">
                <a:spAutoFit/>
              </a:bodyPr>
              <a:lstStyle/>
              <a:p>
                <a:pPr lvl="1"/>
                <a14:m>
                  <m:oMath xmlns:m="http://schemas.openxmlformats.org/officeDocument/2006/math">
                    <m:r>
                      <a:rPr lang="en-US" sz="1600" b="0" i="1" smtClean="0">
                        <a:solidFill>
                          <a:schemeClr val="tx1"/>
                        </a:solidFill>
                        <a:latin typeface="Cambria Math" charset="0"/>
                        <a:ea typeface="Cambria Math" charset="0"/>
                        <a:cs typeface="Cambria Math" charset="0"/>
                      </a:rPr>
                      <m:t>⟹</m:t>
                    </m:r>
                    <m:r>
                      <a:rPr lang="en-US" sz="1600" b="0" i="1" smtClean="0">
                        <a:solidFill>
                          <a:schemeClr val="tx1"/>
                        </a:solidFill>
                        <a:latin typeface="Cambria Math" charset="0"/>
                      </a:rPr>
                      <m:t>  </m:t>
                    </m:r>
                    <m:r>
                      <a:rPr lang="en-US" sz="1600" b="0" i="1" smtClean="0">
                        <a:solidFill>
                          <a:schemeClr val="tx1"/>
                        </a:solidFill>
                        <a:latin typeface="Cambria Math"/>
                      </a:rPr>
                      <m:t>𝑃</m:t>
                    </m:r>
                    <m:d>
                      <m:dPr>
                        <m:ctrlPr>
                          <a:rPr lang="en-US" sz="1600" i="1">
                            <a:solidFill>
                              <a:schemeClr val="tx1"/>
                            </a:solidFill>
                            <a:latin typeface="Cambria Math" panose="02040503050406030204" pitchFamily="18" charset="0"/>
                          </a:rPr>
                        </m:ctrlPr>
                      </m:dPr>
                      <m:e>
                        <m:r>
                          <a:rPr lang="en-US" sz="1600" b="0" i="1">
                            <a:solidFill>
                              <a:schemeClr val="tx1"/>
                            </a:solidFill>
                            <a:latin typeface="Cambria Math"/>
                          </a:rPr>
                          <m:t>𝑘</m:t>
                        </m:r>
                        <m:r>
                          <a:rPr lang="en-US" sz="1600" b="0" i="1">
                            <a:solidFill>
                              <a:schemeClr val="tx1"/>
                            </a:solidFill>
                            <a:latin typeface="Cambria Math"/>
                          </a:rPr>
                          <m:t>;</m:t>
                        </m:r>
                        <m:r>
                          <a:rPr lang="en-US" sz="1600" b="0" i="1">
                            <a:solidFill>
                              <a:schemeClr val="tx1"/>
                            </a:solidFill>
                            <a:latin typeface="Cambria Math"/>
                          </a:rPr>
                          <m:t>𝑝</m:t>
                        </m:r>
                      </m:e>
                    </m:d>
                    <m:sSup>
                      <m:sSupPr>
                        <m:ctrlPr>
                          <a:rPr lang="en-US" sz="1600" i="1">
                            <a:solidFill>
                              <a:schemeClr val="tx1"/>
                            </a:solidFill>
                            <a:latin typeface="Cambria Math" panose="02040503050406030204" pitchFamily="18" charset="0"/>
                            <a:ea typeface="Cambria Math"/>
                          </a:rPr>
                        </m:ctrlPr>
                      </m:sSupPr>
                      <m:e>
                        <m:r>
                          <a:rPr lang="en-US" sz="1600" b="0" i="1">
                            <a:solidFill>
                              <a:schemeClr val="tx1"/>
                            </a:solidFill>
                            <a:latin typeface="Cambria Math"/>
                          </a:rPr>
                          <m:t>= </m:t>
                        </m:r>
                        <m:r>
                          <a:rPr lang="en-US" sz="1600" b="0" i="1">
                            <a:solidFill>
                              <a:schemeClr val="tx1"/>
                            </a:solidFill>
                            <a:latin typeface="Cambria Math"/>
                            <a:ea typeface="Cambria Math"/>
                          </a:rPr>
                          <m:t>𝑝</m:t>
                        </m:r>
                      </m:e>
                      <m:sup>
                        <m:r>
                          <a:rPr lang="en-US" sz="1600" b="0" i="1">
                            <a:solidFill>
                              <a:schemeClr val="tx1"/>
                            </a:solidFill>
                            <a:latin typeface="Cambria Math"/>
                            <a:ea typeface="Cambria Math"/>
                          </a:rPr>
                          <m:t>𝑘</m:t>
                        </m:r>
                      </m:sup>
                    </m:sSup>
                  </m:oMath>
                </a14:m>
                <a:r>
                  <a:rPr lang="en-US" sz="1600" dirty="0">
                    <a:solidFill>
                      <a:schemeClr val="tx1"/>
                    </a:solidFill>
                    <a:ea typeface="Cambria Math"/>
                  </a:rPr>
                  <a:t> </a:t>
                </a:r>
                <a14:m>
                  <m:oMath xmlns:m="http://schemas.openxmlformats.org/officeDocument/2006/math">
                    <m:r>
                      <a:rPr lang="en-US" sz="1600" b="0" dirty="0">
                        <a:solidFill>
                          <a:schemeClr val="tx1"/>
                        </a:solidFill>
                        <a:latin typeface="Cambria Math"/>
                        <a:ea typeface="Cambria Math"/>
                      </a:rPr>
                      <m:t>(1</m:t>
                    </m:r>
                    <m:r>
                      <a:rPr lang="en-US" sz="1600" b="0" i="1" dirty="0">
                        <a:solidFill>
                          <a:schemeClr val="tx1"/>
                        </a:solidFill>
                        <a:latin typeface="Cambria Math"/>
                        <a:ea typeface="Cambria Math"/>
                      </a:rPr>
                      <m:t>−</m:t>
                    </m:r>
                    <m:r>
                      <a:rPr lang="en-US" sz="1600" b="0" i="1">
                        <a:solidFill>
                          <a:schemeClr val="tx1"/>
                        </a:solidFill>
                        <a:latin typeface="Cambria Math"/>
                        <a:ea typeface="Cambria Math"/>
                      </a:rPr>
                      <m:t>𝑝</m:t>
                    </m:r>
                    <m:sSup>
                      <m:sSupPr>
                        <m:ctrlPr>
                          <a:rPr lang="en-US" sz="1600" i="1">
                            <a:solidFill>
                              <a:schemeClr val="tx1"/>
                            </a:solidFill>
                            <a:latin typeface="Cambria Math" panose="02040503050406030204" pitchFamily="18" charset="0"/>
                            <a:ea typeface="Cambria Math"/>
                          </a:rPr>
                        </m:ctrlPr>
                      </m:sSupPr>
                      <m:e>
                        <m:r>
                          <a:rPr lang="en-US" sz="1600" b="0" i="1">
                            <a:solidFill>
                              <a:schemeClr val="tx1"/>
                            </a:solidFill>
                            <a:latin typeface="Cambria Math"/>
                            <a:ea typeface="Cambria Math"/>
                          </a:rPr>
                          <m:t>)</m:t>
                        </m:r>
                      </m:e>
                      <m:sup>
                        <m:r>
                          <a:rPr lang="en-US" sz="1600" b="0" i="1">
                            <a:solidFill>
                              <a:schemeClr val="tx1"/>
                            </a:solidFill>
                            <a:latin typeface="Cambria Math"/>
                            <a:ea typeface="Cambria Math"/>
                          </a:rPr>
                          <m:t>1−</m:t>
                        </m:r>
                        <m:r>
                          <a:rPr lang="en-US" sz="1600" b="0" i="1">
                            <a:solidFill>
                              <a:schemeClr val="tx1"/>
                            </a:solidFill>
                            <a:latin typeface="Cambria Math"/>
                            <a:ea typeface="Cambria Math"/>
                          </a:rPr>
                          <m:t>𝑘</m:t>
                        </m:r>
                      </m:sup>
                    </m:sSup>
                    <m:r>
                      <a:rPr lang="en-US" sz="1600" b="0" i="1">
                        <a:solidFill>
                          <a:schemeClr val="tx1"/>
                        </a:solidFill>
                        <a:latin typeface="Cambria Math" charset="0"/>
                        <a:ea typeface="Cambria Math"/>
                      </a:rPr>
                      <m:t>   </m:t>
                    </m:r>
                    <m:r>
                      <m:rPr>
                        <m:sty m:val="p"/>
                      </m:rPr>
                      <a:rPr lang="en-US" sz="1600" b="0" i="0" smtClean="0">
                        <a:solidFill>
                          <a:schemeClr val="tx1"/>
                        </a:solidFill>
                        <a:latin typeface="Cambria Math" charset="0"/>
                        <a:ea typeface="Cambria Math"/>
                      </a:rPr>
                      <m:t>for</m:t>
                    </m:r>
                    <m:r>
                      <a:rPr lang="en-US" sz="1600" b="0" i="1" smtClean="0">
                        <a:solidFill>
                          <a:schemeClr val="tx1"/>
                        </a:solidFill>
                        <a:latin typeface="Cambria Math" charset="0"/>
                        <a:ea typeface="Cambria Math"/>
                      </a:rPr>
                      <m:t>   </m:t>
                    </m:r>
                    <m:r>
                      <a:rPr lang="en-US" sz="1600" b="0" i="1" smtClean="0">
                        <a:solidFill>
                          <a:schemeClr val="tx1"/>
                        </a:solidFill>
                        <a:latin typeface="Cambria Math" charset="0"/>
                        <a:ea typeface="Cambria Math"/>
                      </a:rPr>
                      <m:t>𝑘</m:t>
                    </m:r>
                    <m:r>
                      <a:rPr lang="en-US" sz="1600" b="0" i="1" smtClean="0">
                        <a:solidFill>
                          <a:schemeClr val="tx1"/>
                        </a:solidFill>
                        <a:latin typeface="Cambria Math" charset="0"/>
                        <a:ea typeface="Cambria Math" charset="0"/>
                        <a:cs typeface="Cambria Math" charset="0"/>
                      </a:rPr>
                      <m:t>∈{</m:t>
                    </m:r>
                    <m:r>
                      <a:rPr lang="en-US" sz="1600" b="0" i="1" smtClean="0">
                        <a:solidFill>
                          <a:schemeClr val="tx1"/>
                        </a:solidFill>
                        <a:latin typeface="Cambria Math" charset="0"/>
                        <a:ea typeface="Cambria Math"/>
                      </a:rPr>
                      <m:t>0,1}</m:t>
                    </m:r>
                  </m:oMath>
                </a14:m>
                <a:r>
                  <a:rPr lang="en-US" sz="1600" dirty="0">
                    <a:solidFill>
                      <a:schemeClr val="tx1"/>
                    </a:solidFill>
                  </a:rPr>
                  <a:t> </a:t>
                </a:r>
              </a:p>
            </p:txBody>
          </p:sp>
        </mc:Choice>
        <mc:Fallback xmlns="">
          <p:sp>
            <p:nvSpPr>
              <p:cNvPr id="12" name="Rectangle 11"/>
              <p:cNvSpPr>
                <a:spLocks noRot="1" noChangeAspect="1" noMove="1" noResize="1" noEditPoints="1" noAdjustHandles="1" noChangeArrowheads="1" noChangeShapeType="1" noTextEdit="1"/>
              </p:cNvSpPr>
              <p:nvPr/>
            </p:nvSpPr>
            <p:spPr>
              <a:xfrm>
                <a:off x="611560" y="2787414"/>
                <a:ext cx="5886400" cy="342979"/>
              </a:xfrm>
              <a:prstGeom prst="rect">
                <a:avLst/>
              </a:prstGeom>
              <a:blipFill rotWithShape="0">
                <a:blip r:embed="rId2"/>
                <a:stretch>
                  <a:fillRect t="-82456" b="-110526"/>
                </a:stretch>
              </a:blipFill>
            </p:spPr>
            <p:txBody>
              <a:bodyPr/>
              <a:lstStyle/>
              <a:p>
                <a:r>
                  <a:rPr lang="en-US">
                    <a:noFill/>
                  </a:rPr>
                  <a:t> </a:t>
                </a:r>
              </a:p>
            </p:txBody>
          </p:sp>
        </mc:Fallback>
      </mc:AlternateContent>
      <p:pic>
        <p:nvPicPr>
          <p:cNvPr id="14" name="Picture 13"/>
          <p:cNvPicPr>
            <a:picLocks noChangeAspect="1"/>
          </p:cNvPicPr>
          <p:nvPr/>
        </p:nvPicPr>
        <p:blipFill>
          <a:blip r:embed="rId3"/>
          <a:stretch>
            <a:fillRect/>
          </a:stretch>
        </p:blipFill>
        <p:spPr>
          <a:xfrm>
            <a:off x="7640066" y="1936155"/>
            <a:ext cx="705136" cy="1059359"/>
          </a:xfrm>
          <a:prstGeom prst="rect">
            <a:avLst/>
          </a:prstGeom>
        </p:spPr>
      </p:pic>
      <mc:AlternateContent xmlns:mc="http://schemas.openxmlformats.org/markup-compatibility/2006" xmlns:a14="http://schemas.microsoft.com/office/drawing/2010/main">
        <mc:Choice Requires="a14">
          <p:sp>
            <p:nvSpPr>
              <p:cNvPr id="19" name="Rectangle 18"/>
              <p:cNvSpPr/>
              <p:nvPr/>
            </p:nvSpPr>
            <p:spPr>
              <a:xfrm>
                <a:off x="7452828" y="3021431"/>
                <a:ext cx="1079612" cy="332399"/>
              </a:xfrm>
              <a:prstGeom prst="rect">
                <a:avLst/>
              </a:prstGeom>
            </p:spPr>
            <p:txBody>
              <a:bodyPr wrap="square">
                <a:spAutoFit/>
              </a:bodyPr>
              <a:lstStyle/>
              <a:p>
                <a:pPr>
                  <a:spcBef>
                    <a:spcPts val="1800"/>
                  </a:spcBef>
                </a:pPr>
                <a14:m>
                  <m:oMathPara xmlns:m="http://schemas.openxmlformats.org/officeDocument/2006/math">
                    <m:oMathParaPr>
                      <m:jc m:val="centerGroup"/>
                    </m:oMathParaPr>
                    <m:oMath xmlns:m="http://schemas.openxmlformats.org/officeDocument/2006/math">
                      <m:r>
                        <a:rPr lang="en-US" sz="1200" i="1" smtClean="0">
                          <a:latin typeface="Cambria Math"/>
                        </a:rPr>
                        <m:t>𝑝</m:t>
                      </m:r>
                      <m:r>
                        <a:rPr lang="en-US" sz="1200" b="0" i="1" smtClean="0">
                          <a:latin typeface="Cambria Math" charset="0"/>
                        </a:rPr>
                        <m:t>=</m:t>
                      </m:r>
                      <m:f>
                        <m:fPr>
                          <m:type m:val="skw"/>
                          <m:ctrlPr>
                            <a:rPr lang="en-US" sz="1200" b="0" i="1" smtClean="0">
                              <a:latin typeface="Cambria Math" panose="02040503050406030204" pitchFamily="18" charset="0"/>
                            </a:rPr>
                          </m:ctrlPr>
                        </m:fPr>
                        <m:num>
                          <m:r>
                            <a:rPr lang="en-US" sz="1200" b="0" i="1" smtClean="0">
                              <a:latin typeface="Cambria Math" charset="0"/>
                            </a:rPr>
                            <m:t>1</m:t>
                          </m:r>
                        </m:num>
                        <m:den>
                          <m:r>
                            <a:rPr lang="en-US" sz="1200" b="0" i="1" smtClean="0">
                              <a:latin typeface="Cambria Math" charset="0"/>
                            </a:rPr>
                            <m:t>2</m:t>
                          </m:r>
                        </m:den>
                      </m:f>
                    </m:oMath>
                  </m:oMathPara>
                </a14:m>
                <a:endParaRPr lang="en-US" sz="1200" i="1" dirty="0">
                  <a:latin typeface="Cambria Math"/>
                </a:endParaRPr>
              </a:p>
            </p:txBody>
          </p:sp>
        </mc:Choice>
        <mc:Fallback xmlns="">
          <p:sp>
            <p:nvSpPr>
              <p:cNvPr id="19" name="Rectangle 18"/>
              <p:cNvSpPr>
                <a:spLocks noRot="1" noChangeAspect="1" noMove="1" noResize="1" noEditPoints="1" noAdjustHandles="1" noChangeArrowheads="1" noChangeShapeType="1" noTextEdit="1"/>
              </p:cNvSpPr>
              <p:nvPr/>
            </p:nvSpPr>
            <p:spPr>
              <a:xfrm>
                <a:off x="7452828" y="3021431"/>
                <a:ext cx="1079612" cy="332399"/>
              </a:xfrm>
              <a:prstGeom prst="rect">
                <a:avLst/>
              </a:prstGeom>
              <a:blipFill rotWithShape="0">
                <a:blip r:embed="rId4"/>
                <a:stretch>
                  <a:fillRect t="-103704" r="-20339" b="-161111"/>
                </a:stretch>
              </a:blipFill>
            </p:spPr>
            <p:txBody>
              <a:bodyPr/>
              <a:lstStyle/>
              <a:p>
                <a:r>
                  <a:rPr lang="en-US">
                    <a:noFill/>
                  </a:rPr>
                  <a:t> </a:t>
                </a:r>
              </a:p>
            </p:txBody>
          </p:sp>
        </mc:Fallback>
      </mc:AlternateContent>
      <p:sp>
        <p:nvSpPr>
          <p:cNvPr id="20" name="Rounded Rectangle 19"/>
          <p:cNvSpPr/>
          <p:nvPr/>
        </p:nvSpPr>
        <p:spPr>
          <a:xfrm>
            <a:off x="7452829" y="1833583"/>
            <a:ext cx="1043898" cy="1595417"/>
          </a:xfrm>
          <a:prstGeom prst="roundRect">
            <a:avLst>
              <a:gd name="adj" fmla="val 6565"/>
            </a:avLst>
          </a:prstGeom>
          <a:ln>
            <a:solidFill>
              <a:schemeClr val="tx1">
                <a:lumMod val="50000"/>
                <a:lumOff val="50000"/>
              </a:schemeClr>
            </a:solidFill>
          </a:ln>
        </p:spPr>
        <p:txBody>
          <a:bodyPr rtlCol="0" anchor="ctr">
            <a:spAutoFit/>
          </a:bodyPr>
          <a:lstStyle/>
          <a:p>
            <a:pPr algn="ctr"/>
            <a:endParaRPr lang="en-US" sz="1600" dirty="0">
              <a:latin typeface="Helvetica Light" charset="0"/>
              <a:ea typeface="Helvetica Light" charset="0"/>
              <a:cs typeface="Helvetica Light" charset="0"/>
            </a:endParaRPr>
          </a:p>
        </p:txBody>
      </p:sp>
      <p:pic>
        <p:nvPicPr>
          <p:cNvPr id="21" name="Picture 20"/>
          <p:cNvPicPr>
            <a:picLocks noChangeAspect="1"/>
          </p:cNvPicPr>
          <p:nvPr/>
        </p:nvPicPr>
        <p:blipFill rotWithShape="1">
          <a:blip r:embed="rId5">
            <a:extLst>
              <a:ext uri="{28A0092B-C50C-407E-A947-70E740481C1C}">
                <a14:useLocalDpi xmlns:a14="http://schemas.microsoft.com/office/drawing/2010/main" val="0"/>
              </a:ext>
            </a:extLst>
          </a:blip>
          <a:srcRect t="8522" b="5950"/>
          <a:stretch/>
        </p:blipFill>
        <p:spPr>
          <a:xfrm>
            <a:off x="631370" y="4080630"/>
            <a:ext cx="7837714" cy="2503715"/>
          </a:xfrm>
          <a:prstGeom prst="rect">
            <a:avLst/>
          </a:prstGeom>
        </p:spPr>
      </p:pic>
      <p:sp>
        <p:nvSpPr>
          <p:cNvPr id="22" name="TextBox 21"/>
          <p:cNvSpPr txBox="1"/>
          <p:nvPr/>
        </p:nvSpPr>
        <p:spPr>
          <a:xfrm>
            <a:off x="1545771" y="3789040"/>
            <a:ext cx="764953" cy="338554"/>
          </a:xfrm>
          <a:prstGeom prst="rect">
            <a:avLst/>
          </a:prstGeom>
          <a:noFill/>
        </p:spPr>
        <p:txBody>
          <a:bodyPr wrap="none" rtlCol="0">
            <a:spAutoFit/>
          </a:bodyPr>
          <a:lstStyle/>
          <a:p>
            <a:pPr>
              <a:buClr>
                <a:srgbClr val="FF0000"/>
              </a:buClr>
            </a:pPr>
            <a:r>
              <a:rPr lang="en-US" sz="1600" i="1" dirty="0">
                <a:latin typeface="Cambria" charset="0"/>
                <a:ea typeface="Cambria" charset="0"/>
                <a:cs typeface="Cambria" charset="0"/>
              </a:rPr>
              <a:t>p </a:t>
            </a:r>
            <a:r>
              <a:rPr lang="en-US" sz="1600" dirty="0">
                <a:latin typeface="Cambria" charset="0"/>
                <a:ea typeface="Cambria" charset="0"/>
                <a:cs typeface="Cambria" charset="0"/>
              </a:rPr>
              <a:t>= 0.5</a:t>
            </a:r>
            <a:endParaRPr lang="en-GB" sz="1600" dirty="0">
              <a:latin typeface="Cambria" charset="0"/>
              <a:ea typeface="Cambria" charset="0"/>
              <a:cs typeface="Cambria" charset="0"/>
            </a:endParaRPr>
          </a:p>
        </p:txBody>
      </p:sp>
      <p:sp>
        <p:nvSpPr>
          <p:cNvPr id="23" name="TextBox 22"/>
          <p:cNvSpPr txBox="1"/>
          <p:nvPr/>
        </p:nvSpPr>
        <p:spPr>
          <a:xfrm>
            <a:off x="4235733" y="3789040"/>
            <a:ext cx="764953" cy="338554"/>
          </a:xfrm>
          <a:prstGeom prst="rect">
            <a:avLst/>
          </a:prstGeom>
          <a:noFill/>
        </p:spPr>
        <p:txBody>
          <a:bodyPr wrap="none" rtlCol="0">
            <a:spAutoFit/>
          </a:bodyPr>
          <a:lstStyle/>
          <a:p>
            <a:pPr>
              <a:buClr>
                <a:srgbClr val="FF0000"/>
              </a:buClr>
            </a:pPr>
            <a:r>
              <a:rPr lang="en-US" sz="1600" i="1" dirty="0">
                <a:latin typeface="Cambria" charset="0"/>
                <a:ea typeface="Cambria" charset="0"/>
                <a:cs typeface="Cambria" charset="0"/>
              </a:rPr>
              <a:t>p </a:t>
            </a:r>
            <a:r>
              <a:rPr lang="en-US" sz="1600" dirty="0">
                <a:latin typeface="Cambria" charset="0"/>
                <a:ea typeface="Cambria" charset="0"/>
                <a:cs typeface="Cambria" charset="0"/>
              </a:rPr>
              <a:t>= 0.8</a:t>
            </a:r>
            <a:endParaRPr lang="en-GB" sz="1600" dirty="0">
              <a:latin typeface="Cambria" charset="0"/>
              <a:ea typeface="Cambria" charset="0"/>
              <a:cs typeface="Cambria" charset="0"/>
            </a:endParaRPr>
          </a:p>
        </p:txBody>
      </p:sp>
      <p:sp>
        <p:nvSpPr>
          <p:cNvPr id="24" name="TextBox 23"/>
          <p:cNvSpPr txBox="1"/>
          <p:nvPr/>
        </p:nvSpPr>
        <p:spPr>
          <a:xfrm>
            <a:off x="6877335" y="3789040"/>
            <a:ext cx="764953" cy="338554"/>
          </a:xfrm>
          <a:prstGeom prst="rect">
            <a:avLst/>
          </a:prstGeom>
          <a:noFill/>
        </p:spPr>
        <p:txBody>
          <a:bodyPr wrap="none" rtlCol="0">
            <a:spAutoFit/>
          </a:bodyPr>
          <a:lstStyle/>
          <a:p>
            <a:pPr>
              <a:buClr>
                <a:srgbClr val="FF0000"/>
              </a:buClr>
            </a:pPr>
            <a:r>
              <a:rPr lang="en-US" sz="1600" i="1" dirty="0">
                <a:latin typeface="Cambria" charset="0"/>
                <a:ea typeface="Cambria" charset="0"/>
                <a:cs typeface="Cambria" charset="0"/>
              </a:rPr>
              <a:t>p </a:t>
            </a:r>
            <a:r>
              <a:rPr lang="en-US" sz="1600" dirty="0">
                <a:latin typeface="Cambria" charset="0"/>
                <a:ea typeface="Cambria" charset="0"/>
                <a:cs typeface="Cambria" charset="0"/>
              </a:rPr>
              <a:t>= 0.3</a:t>
            </a:r>
            <a:endParaRPr lang="en-GB" sz="1600" dirty="0">
              <a:latin typeface="Cambria" charset="0"/>
              <a:ea typeface="Cambria" charset="0"/>
              <a:cs typeface="Cambria" charset="0"/>
            </a:endParaRPr>
          </a:p>
        </p:txBody>
      </p:sp>
      <mc:AlternateContent xmlns:mc="http://schemas.openxmlformats.org/markup-compatibility/2006" xmlns:a14="http://schemas.microsoft.com/office/drawing/2010/main">
        <mc:Choice Requires="a14">
          <p:sp>
            <p:nvSpPr>
              <p:cNvPr id="25" name="Rectangle 24"/>
              <p:cNvSpPr/>
              <p:nvPr/>
            </p:nvSpPr>
            <p:spPr>
              <a:xfrm>
                <a:off x="1066705" y="2204864"/>
                <a:ext cx="6745655" cy="338554"/>
              </a:xfrm>
              <a:prstGeom prst="rect">
                <a:avLst/>
              </a:prstGeom>
            </p:spPr>
            <p:txBody>
              <a:bodyPr wrap="square">
                <a:spAutoFit/>
              </a:bodyPr>
              <a:lstStyle/>
              <a:p>
                <a:pPr lvl="0">
                  <a:spcBef>
                    <a:spcPts val="1800"/>
                  </a:spcBef>
                </a:pPr>
                <a14:m>
                  <m:oMath xmlns:m="http://schemas.openxmlformats.org/officeDocument/2006/math">
                    <m:r>
                      <a:rPr lang="en-US" sz="1600" i="1">
                        <a:solidFill>
                          <a:prstClr val="black"/>
                        </a:solidFill>
                        <a:latin typeface="Cambria Math"/>
                      </a:rPr>
                      <m:t>𝑃</m:t>
                    </m:r>
                    <m:d>
                      <m:dPr>
                        <m:ctrlPr>
                          <a:rPr lang="en-US" sz="1600" i="1">
                            <a:solidFill>
                              <a:prstClr val="black"/>
                            </a:solidFill>
                            <a:latin typeface="Cambria Math" panose="02040503050406030204" pitchFamily="18" charset="0"/>
                          </a:rPr>
                        </m:ctrlPr>
                      </m:dPr>
                      <m:e>
                        <m:r>
                          <m:rPr>
                            <m:sty m:val="p"/>
                          </m:rPr>
                          <a:rPr lang="en-US" sz="1600">
                            <a:solidFill>
                              <a:prstClr val="black"/>
                            </a:solidFill>
                            <a:latin typeface="Cambria Math"/>
                          </a:rPr>
                          <m:t>head</m:t>
                        </m:r>
                      </m:e>
                    </m:d>
                    <m:r>
                      <a:rPr lang="en-US" sz="1600" i="1">
                        <a:solidFill>
                          <a:prstClr val="black"/>
                        </a:solidFill>
                        <a:latin typeface="Cambria Math"/>
                      </a:rPr>
                      <m:t>=</m:t>
                    </m:r>
                    <m:r>
                      <a:rPr lang="en-US" sz="1600" i="1">
                        <a:solidFill>
                          <a:prstClr val="black"/>
                        </a:solidFill>
                        <a:latin typeface="Cambria Math"/>
                      </a:rPr>
                      <m:t>𝑝</m:t>
                    </m:r>
                    <m:r>
                      <a:rPr lang="en-US" sz="1600" i="1">
                        <a:solidFill>
                          <a:prstClr val="black"/>
                        </a:solidFill>
                        <a:latin typeface="Cambria Math"/>
                      </a:rPr>
                      <m:t> </m:t>
                    </m:r>
                    <m:d>
                      <m:dPr>
                        <m:ctrlPr>
                          <a:rPr lang="en-US" sz="1600" i="1">
                            <a:solidFill>
                              <a:prstClr val="black"/>
                            </a:solidFill>
                            <a:latin typeface="Cambria Math" panose="02040503050406030204" pitchFamily="18" charset="0"/>
                          </a:rPr>
                        </m:ctrlPr>
                      </m:dPr>
                      <m:e>
                        <m:r>
                          <m:rPr>
                            <m:sty m:val="p"/>
                          </m:rPr>
                          <a:rPr lang="en-US" sz="1600">
                            <a:solidFill>
                              <a:prstClr val="black"/>
                            </a:solidFill>
                            <a:latin typeface="Cambria Math" charset="0"/>
                          </a:rPr>
                          <m:t>where</m:t>
                        </m:r>
                        <m:r>
                          <a:rPr lang="en-US" sz="1600" i="1">
                            <a:solidFill>
                              <a:prstClr val="black"/>
                            </a:solidFill>
                            <a:latin typeface="Cambria Math" charset="0"/>
                          </a:rPr>
                          <m:t> 0</m:t>
                        </m:r>
                        <m:r>
                          <a:rPr lang="en-US" sz="1600" i="1">
                            <a:solidFill>
                              <a:prstClr val="black"/>
                            </a:solidFill>
                            <a:latin typeface="Cambria Math" charset="0"/>
                            <a:ea typeface="Cambria Math" charset="0"/>
                            <a:cs typeface="Cambria Math" charset="0"/>
                          </a:rPr>
                          <m:t>≤</m:t>
                        </m:r>
                        <m:r>
                          <a:rPr lang="en-US" sz="1600" i="1">
                            <a:solidFill>
                              <a:prstClr val="black"/>
                            </a:solidFill>
                            <a:latin typeface="Cambria Math" charset="0"/>
                            <a:ea typeface="Cambria Math" charset="0"/>
                            <a:cs typeface="Cambria Math" charset="0"/>
                          </a:rPr>
                          <m:t>𝑝</m:t>
                        </m:r>
                        <m:r>
                          <a:rPr lang="en-US" sz="1600" i="1">
                            <a:solidFill>
                              <a:prstClr val="black"/>
                            </a:solidFill>
                            <a:latin typeface="Cambria Math" charset="0"/>
                            <a:ea typeface="Cambria Math" charset="0"/>
                            <a:cs typeface="Cambria Math" charset="0"/>
                          </a:rPr>
                          <m:t>≤1</m:t>
                        </m:r>
                      </m:e>
                    </m:d>
                    <m:r>
                      <a:rPr lang="en-US" sz="1600" i="1">
                        <a:solidFill>
                          <a:prstClr val="black"/>
                        </a:solidFill>
                        <a:latin typeface="Cambria Math"/>
                      </a:rPr>
                      <m:t>,   </m:t>
                    </m:r>
                    <m:r>
                      <a:rPr lang="en-US" sz="1600" i="1">
                        <a:solidFill>
                          <a:prstClr val="black"/>
                        </a:solidFill>
                        <a:latin typeface="Cambria Math"/>
                      </a:rPr>
                      <m:t>𝑃</m:t>
                    </m:r>
                    <m:d>
                      <m:dPr>
                        <m:ctrlPr>
                          <a:rPr lang="en-US" sz="1600" i="1">
                            <a:solidFill>
                              <a:prstClr val="black"/>
                            </a:solidFill>
                            <a:latin typeface="Cambria Math" panose="02040503050406030204" pitchFamily="18" charset="0"/>
                          </a:rPr>
                        </m:ctrlPr>
                      </m:dPr>
                      <m:e>
                        <m:r>
                          <m:rPr>
                            <m:sty m:val="p"/>
                          </m:rPr>
                          <a:rPr lang="en-US" sz="1600">
                            <a:solidFill>
                              <a:prstClr val="black"/>
                            </a:solidFill>
                            <a:latin typeface="Cambria Math"/>
                          </a:rPr>
                          <m:t>tail</m:t>
                        </m:r>
                      </m:e>
                    </m:d>
                    <m:r>
                      <a:rPr lang="en-US" sz="1600" i="1">
                        <a:solidFill>
                          <a:prstClr val="black"/>
                        </a:solidFill>
                        <a:latin typeface="Cambria Math"/>
                      </a:rPr>
                      <m:t>=1−</m:t>
                    </m:r>
                    <m:r>
                      <a:rPr lang="en-US" sz="1600" i="1">
                        <a:solidFill>
                          <a:prstClr val="black"/>
                        </a:solidFill>
                        <a:latin typeface="Cambria Math"/>
                      </a:rPr>
                      <m:t>𝑃</m:t>
                    </m:r>
                    <m:d>
                      <m:dPr>
                        <m:ctrlPr>
                          <a:rPr lang="en-US" sz="1600" i="1">
                            <a:solidFill>
                              <a:prstClr val="black"/>
                            </a:solidFill>
                            <a:latin typeface="Cambria Math" panose="02040503050406030204" pitchFamily="18" charset="0"/>
                          </a:rPr>
                        </m:ctrlPr>
                      </m:dPr>
                      <m:e>
                        <m:r>
                          <m:rPr>
                            <m:sty m:val="p"/>
                          </m:rPr>
                          <a:rPr lang="en-US" sz="1600">
                            <a:solidFill>
                              <a:prstClr val="black"/>
                            </a:solidFill>
                            <a:latin typeface="Cambria Math"/>
                          </a:rPr>
                          <m:t>head</m:t>
                        </m:r>
                      </m:e>
                    </m:d>
                    <m:r>
                      <a:rPr lang="en-US" sz="1600" i="1">
                        <a:solidFill>
                          <a:prstClr val="black"/>
                        </a:solidFill>
                        <a:latin typeface="Cambria Math"/>
                      </a:rPr>
                      <m:t>=1−</m:t>
                    </m:r>
                    <m:r>
                      <a:rPr lang="en-US" sz="1600" i="1">
                        <a:solidFill>
                          <a:prstClr val="black"/>
                        </a:solidFill>
                        <a:latin typeface="Cambria Math"/>
                      </a:rPr>
                      <m:t>𝑝</m:t>
                    </m:r>
                  </m:oMath>
                </a14:m>
                <a:r>
                  <a:rPr lang="en-US" sz="1600" i="1" dirty="0">
                    <a:solidFill>
                      <a:prstClr val="black"/>
                    </a:solidFill>
                    <a:latin typeface="Cambria Math"/>
                  </a:rPr>
                  <a:t> </a:t>
                </a:r>
              </a:p>
            </p:txBody>
          </p:sp>
        </mc:Choice>
        <mc:Fallback xmlns="">
          <p:sp>
            <p:nvSpPr>
              <p:cNvPr id="25" name="Rectangle 24"/>
              <p:cNvSpPr>
                <a:spLocks noRot="1" noChangeAspect="1" noMove="1" noResize="1" noEditPoints="1" noAdjustHandles="1" noChangeArrowheads="1" noChangeShapeType="1" noTextEdit="1"/>
              </p:cNvSpPr>
              <p:nvPr/>
            </p:nvSpPr>
            <p:spPr>
              <a:xfrm>
                <a:off x="1066705" y="2204864"/>
                <a:ext cx="6745655" cy="338554"/>
              </a:xfrm>
              <a:prstGeom prst="rect">
                <a:avLst/>
              </a:prstGeom>
              <a:blipFill rotWithShape="0">
                <a:blip r:embed="rId6"/>
                <a:stretch>
                  <a:fillRect t="-89091" b="-116364"/>
                </a:stretch>
              </a:blipFill>
            </p:spPr>
            <p:txBody>
              <a:bodyPr/>
              <a:lstStyle/>
              <a:p>
                <a:r>
                  <a:rPr lang="en-US">
                    <a:noFill/>
                  </a:rPr>
                  <a:t> </a:t>
                </a:r>
              </a:p>
            </p:txBody>
          </p:sp>
        </mc:Fallback>
      </mc:AlternateContent>
      <p:sp>
        <p:nvSpPr>
          <p:cNvPr id="3" name="TextBox 2"/>
          <p:cNvSpPr txBox="1"/>
          <p:nvPr/>
        </p:nvSpPr>
        <p:spPr>
          <a:xfrm>
            <a:off x="2179971" y="5257469"/>
            <a:ext cx="591829" cy="307777"/>
          </a:xfrm>
          <a:prstGeom prst="rect">
            <a:avLst/>
          </a:prstGeom>
          <a:noFill/>
        </p:spPr>
        <p:txBody>
          <a:bodyPr wrap="none" rtlCol="0">
            <a:spAutoFit/>
          </a:bodyPr>
          <a:lstStyle/>
          <a:p>
            <a:r>
              <a:rPr lang="en-US" sz="1400">
                <a:solidFill>
                  <a:schemeClr val="bg1"/>
                </a:solidFill>
                <a:latin typeface="Helvetica Light"/>
                <a:cs typeface="Helvetica Light"/>
              </a:rPr>
              <a:t>head</a:t>
            </a:r>
            <a:endParaRPr lang="en-US" sz="1400" dirty="0">
              <a:solidFill>
                <a:schemeClr val="bg1"/>
              </a:solidFill>
              <a:latin typeface="Helvetica Light"/>
              <a:cs typeface="Helvetica Light"/>
            </a:endParaRPr>
          </a:p>
        </p:txBody>
      </p:sp>
      <p:sp>
        <p:nvSpPr>
          <p:cNvPr id="15" name="TextBox 14"/>
          <p:cNvSpPr txBox="1"/>
          <p:nvPr/>
        </p:nvSpPr>
        <p:spPr>
          <a:xfrm>
            <a:off x="1331640" y="5257469"/>
            <a:ext cx="413896" cy="307777"/>
          </a:xfrm>
          <a:prstGeom prst="rect">
            <a:avLst/>
          </a:prstGeom>
          <a:noFill/>
        </p:spPr>
        <p:txBody>
          <a:bodyPr wrap="none" rtlCol="0">
            <a:spAutoFit/>
          </a:bodyPr>
          <a:lstStyle/>
          <a:p>
            <a:r>
              <a:rPr lang="en-US" sz="1400">
                <a:solidFill>
                  <a:schemeClr val="bg1"/>
                </a:solidFill>
                <a:latin typeface="Helvetica Light"/>
                <a:cs typeface="Helvetica Light"/>
              </a:rPr>
              <a:t>tail</a:t>
            </a:r>
            <a:endParaRPr lang="en-US" sz="1400" dirty="0">
              <a:solidFill>
                <a:schemeClr val="bg1"/>
              </a:solidFill>
              <a:latin typeface="Helvetica Light"/>
              <a:cs typeface="Helvetica Light"/>
            </a:endParaRPr>
          </a:p>
        </p:txBody>
      </p:sp>
      <p:sp>
        <p:nvSpPr>
          <p:cNvPr id="5" name="Rectangle 4"/>
          <p:cNvSpPr/>
          <p:nvPr/>
        </p:nvSpPr>
        <p:spPr>
          <a:xfrm>
            <a:off x="4467828" y="6227180"/>
            <a:ext cx="370390" cy="208344"/>
          </a:xfrm>
          <a:prstGeom prst="rect">
            <a:avLst/>
          </a:prstGeom>
          <a:solidFill>
            <a:schemeClr val="bg1"/>
          </a:solidFill>
          <a:ln>
            <a:solidFill>
              <a:schemeClr val="bg1"/>
            </a:solidFill>
          </a:ln>
        </p:spPr>
        <p:txBody>
          <a:bodyPr rtlCol="0" anchor="ctr">
            <a:spAutoFit/>
          </a:bodyPr>
          <a:lstStyle/>
          <a:p>
            <a:pPr algn="ctr"/>
            <a:endParaRPr lang="en-US" sz="1600" dirty="0">
              <a:latin typeface="Helvetica Light" charset="0"/>
              <a:ea typeface="Helvetica Light" charset="0"/>
              <a:cs typeface="Helvetica Light" charset="0"/>
            </a:endParaRPr>
          </a:p>
        </p:txBody>
      </p:sp>
      <p:sp>
        <p:nvSpPr>
          <p:cNvPr id="17" name="Rectangle 16"/>
          <p:cNvSpPr/>
          <p:nvPr/>
        </p:nvSpPr>
        <p:spPr>
          <a:xfrm>
            <a:off x="3636379" y="6252258"/>
            <a:ext cx="370390" cy="208344"/>
          </a:xfrm>
          <a:prstGeom prst="rect">
            <a:avLst/>
          </a:prstGeom>
          <a:solidFill>
            <a:schemeClr val="bg1"/>
          </a:solidFill>
          <a:ln>
            <a:solidFill>
              <a:schemeClr val="bg1"/>
            </a:solidFill>
          </a:ln>
        </p:spPr>
        <p:txBody>
          <a:bodyPr rtlCol="0" anchor="ctr">
            <a:spAutoFit/>
          </a:bodyPr>
          <a:lstStyle/>
          <a:p>
            <a:pPr algn="ctr"/>
            <a:endParaRPr lang="en-US" sz="1600" dirty="0">
              <a:latin typeface="Helvetica Light" charset="0"/>
              <a:ea typeface="Helvetica Light" charset="0"/>
              <a:cs typeface="Helvetica Light" charset="0"/>
            </a:endParaRPr>
          </a:p>
        </p:txBody>
      </p:sp>
      <p:sp>
        <p:nvSpPr>
          <p:cNvPr id="18" name="Rectangle 17"/>
          <p:cNvSpPr/>
          <p:nvPr/>
        </p:nvSpPr>
        <p:spPr>
          <a:xfrm>
            <a:off x="7097210" y="6229109"/>
            <a:ext cx="370390" cy="208344"/>
          </a:xfrm>
          <a:prstGeom prst="rect">
            <a:avLst/>
          </a:prstGeom>
          <a:solidFill>
            <a:schemeClr val="bg1"/>
          </a:solidFill>
          <a:ln>
            <a:solidFill>
              <a:schemeClr val="bg1"/>
            </a:solidFill>
          </a:ln>
        </p:spPr>
        <p:txBody>
          <a:bodyPr rtlCol="0" anchor="ctr">
            <a:spAutoFit/>
          </a:bodyPr>
          <a:lstStyle/>
          <a:p>
            <a:pPr algn="ctr"/>
            <a:endParaRPr lang="en-US" sz="1600" dirty="0">
              <a:latin typeface="Helvetica Light" charset="0"/>
              <a:ea typeface="Helvetica Light" charset="0"/>
              <a:cs typeface="Helvetica Light" charset="0"/>
            </a:endParaRPr>
          </a:p>
        </p:txBody>
      </p:sp>
      <p:sp>
        <p:nvSpPr>
          <p:cNvPr id="26" name="Rectangle 25"/>
          <p:cNvSpPr/>
          <p:nvPr/>
        </p:nvSpPr>
        <p:spPr>
          <a:xfrm>
            <a:off x="6265761" y="6254187"/>
            <a:ext cx="370390" cy="208344"/>
          </a:xfrm>
          <a:prstGeom prst="rect">
            <a:avLst/>
          </a:prstGeom>
          <a:solidFill>
            <a:schemeClr val="bg1"/>
          </a:solidFill>
          <a:ln>
            <a:solidFill>
              <a:schemeClr val="bg1"/>
            </a:solidFill>
          </a:ln>
        </p:spPr>
        <p:txBody>
          <a:bodyPr rtlCol="0" anchor="ctr">
            <a:spAutoFit/>
          </a:bodyPr>
          <a:lstStyle/>
          <a:p>
            <a:pPr algn="ctr"/>
            <a:endParaRPr lang="en-US" sz="1600" dirty="0">
              <a:latin typeface="Helvetica Light" charset="0"/>
              <a:ea typeface="Helvetica Light" charset="0"/>
              <a:cs typeface="Helvetica Light" charset="0"/>
            </a:endParaRPr>
          </a:p>
        </p:txBody>
      </p:sp>
      <p:sp>
        <p:nvSpPr>
          <p:cNvPr id="27" name="Rectangle 26"/>
          <p:cNvSpPr/>
          <p:nvPr/>
        </p:nvSpPr>
        <p:spPr>
          <a:xfrm>
            <a:off x="1740060" y="6231038"/>
            <a:ext cx="370390" cy="208344"/>
          </a:xfrm>
          <a:prstGeom prst="rect">
            <a:avLst/>
          </a:prstGeom>
          <a:solidFill>
            <a:schemeClr val="bg1"/>
          </a:solidFill>
          <a:ln>
            <a:solidFill>
              <a:schemeClr val="bg1"/>
            </a:solidFill>
          </a:ln>
        </p:spPr>
        <p:txBody>
          <a:bodyPr rtlCol="0" anchor="ctr">
            <a:spAutoFit/>
          </a:bodyPr>
          <a:lstStyle/>
          <a:p>
            <a:pPr algn="ctr"/>
            <a:endParaRPr lang="en-US" sz="1600" dirty="0">
              <a:latin typeface="Helvetica Light" charset="0"/>
              <a:ea typeface="Helvetica Light" charset="0"/>
              <a:cs typeface="Helvetica Light" charset="0"/>
            </a:endParaRPr>
          </a:p>
        </p:txBody>
      </p:sp>
      <p:sp>
        <p:nvSpPr>
          <p:cNvPr id="28" name="Rectangle 27"/>
          <p:cNvSpPr/>
          <p:nvPr/>
        </p:nvSpPr>
        <p:spPr>
          <a:xfrm>
            <a:off x="908611" y="6256116"/>
            <a:ext cx="370390" cy="208344"/>
          </a:xfrm>
          <a:prstGeom prst="rect">
            <a:avLst/>
          </a:prstGeom>
          <a:solidFill>
            <a:schemeClr val="bg1"/>
          </a:solidFill>
          <a:ln>
            <a:solidFill>
              <a:schemeClr val="bg1"/>
            </a:solidFill>
          </a:ln>
        </p:spPr>
        <p:txBody>
          <a:bodyPr rtlCol="0" anchor="ctr">
            <a:spAutoFit/>
          </a:bodyPr>
          <a:lstStyle/>
          <a:p>
            <a:pPr algn="ctr"/>
            <a:endParaRPr lang="en-US" sz="1600" dirty="0">
              <a:latin typeface="Helvetica Light" charset="0"/>
              <a:ea typeface="Helvetica Light" charset="0"/>
              <a:cs typeface="Helvetica Light" charset="0"/>
            </a:endParaRPr>
          </a:p>
        </p:txBody>
      </p:sp>
      <p:sp>
        <p:nvSpPr>
          <p:cNvPr id="29" name="Rectangle 28"/>
          <p:cNvSpPr/>
          <p:nvPr/>
        </p:nvSpPr>
        <p:spPr>
          <a:xfrm>
            <a:off x="2705131" y="6237313"/>
            <a:ext cx="426709" cy="128764"/>
          </a:xfrm>
          <a:prstGeom prst="rect">
            <a:avLst/>
          </a:prstGeom>
          <a:solidFill>
            <a:schemeClr val="bg1"/>
          </a:solidFill>
          <a:ln>
            <a:solidFill>
              <a:schemeClr val="bg1"/>
            </a:solidFill>
          </a:ln>
        </p:spPr>
        <p:txBody>
          <a:bodyPr rtlCol="0" anchor="ctr">
            <a:spAutoFit/>
          </a:bodyPr>
          <a:lstStyle/>
          <a:p>
            <a:pPr algn="ctr"/>
            <a:endParaRPr lang="en-US" sz="1600" dirty="0">
              <a:latin typeface="Helvetica Light" charset="0"/>
              <a:ea typeface="Helvetica Light" charset="0"/>
              <a:cs typeface="Helvetica Light" charset="0"/>
            </a:endParaRPr>
          </a:p>
        </p:txBody>
      </p:sp>
      <p:sp>
        <p:nvSpPr>
          <p:cNvPr id="30" name="Rectangle 29"/>
          <p:cNvSpPr/>
          <p:nvPr/>
        </p:nvSpPr>
        <p:spPr>
          <a:xfrm>
            <a:off x="5369427" y="6237312"/>
            <a:ext cx="426709" cy="128764"/>
          </a:xfrm>
          <a:prstGeom prst="rect">
            <a:avLst/>
          </a:prstGeom>
          <a:solidFill>
            <a:schemeClr val="bg1"/>
          </a:solidFill>
          <a:ln>
            <a:solidFill>
              <a:schemeClr val="bg1"/>
            </a:solidFill>
          </a:ln>
        </p:spPr>
        <p:txBody>
          <a:bodyPr rtlCol="0" anchor="ctr">
            <a:spAutoFit/>
          </a:bodyPr>
          <a:lstStyle/>
          <a:p>
            <a:pPr algn="ctr"/>
            <a:endParaRPr lang="en-US" sz="1600" dirty="0">
              <a:latin typeface="Helvetica Light" charset="0"/>
              <a:ea typeface="Helvetica Light" charset="0"/>
              <a:cs typeface="Helvetica Light" charset="0"/>
            </a:endParaRPr>
          </a:p>
        </p:txBody>
      </p:sp>
      <p:sp>
        <p:nvSpPr>
          <p:cNvPr id="31" name="Rectangle 30"/>
          <p:cNvSpPr/>
          <p:nvPr/>
        </p:nvSpPr>
        <p:spPr>
          <a:xfrm>
            <a:off x="7889707" y="6237312"/>
            <a:ext cx="426709" cy="128764"/>
          </a:xfrm>
          <a:prstGeom prst="rect">
            <a:avLst/>
          </a:prstGeom>
          <a:solidFill>
            <a:schemeClr val="bg1"/>
          </a:solidFill>
          <a:ln>
            <a:solidFill>
              <a:schemeClr val="bg1"/>
            </a:solidFill>
          </a:ln>
        </p:spPr>
        <p:txBody>
          <a:bodyPr rtlCol="0" anchor="ctr">
            <a:spAutoFit/>
          </a:bodyPr>
          <a:lstStyle/>
          <a:p>
            <a:pPr algn="ctr"/>
            <a:endParaRPr lang="en-US" sz="1600" dirty="0">
              <a:latin typeface="Helvetica Light" charset="0"/>
              <a:ea typeface="Helvetica Light" charset="0"/>
              <a:cs typeface="Helvetica Light" charset="0"/>
            </a:endParaRPr>
          </a:p>
        </p:txBody>
      </p:sp>
    </p:spTree>
    <p:extLst>
      <p:ext uri="{BB962C8B-B14F-4D97-AF65-F5344CB8AC3E}">
        <p14:creationId xmlns:p14="http://schemas.microsoft.com/office/powerpoint/2010/main" val="707870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Binomial distribution </a:t>
            </a:r>
            <a:r>
              <a:rPr lang="en-GB" dirty="0">
                <a:solidFill>
                  <a:srgbClr val="000000"/>
                </a:solidFill>
                <a:latin typeface="Helvetica Light"/>
                <a:cs typeface="Helvetica Light"/>
              </a:rPr>
              <a:t>(very important!)</a:t>
            </a:r>
            <a:endParaRPr lang="en-GB" sz="2400" dirty="0">
              <a:solidFill>
                <a:srgbClr val="000000"/>
              </a:solidFill>
              <a:latin typeface="Helvetica Light"/>
              <a:cs typeface="Helvetica Light"/>
            </a:endParaRPr>
          </a:p>
        </p:txBody>
      </p:sp>
      <mc:AlternateContent xmlns:mc="http://schemas.openxmlformats.org/markup-compatibility/2006" xmlns:a14="http://schemas.microsoft.com/office/drawing/2010/main">
        <mc:Choice Requires="a14">
          <p:sp>
            <p:nvSpPr>
              <p:cNvPr id="4" name="TextBox 3"/>
              <p:cNvSpPr txBox="1"/>
              <p:nvPr/>
            </p:nvSpPr>
            <p:spPr>
              <a:xfrm>
                <a:off x="432048" y="1196752"/>
                <a:ext cx="8698724" cy="4317785"/>
              </a:xfrm>
              <a:prstGeom prst="rect">
                <a:avLst/>
              </a:prstGeom>
              <a:noFill/>
            </p:spPr>
            <p:txBody>
              <a:bodyPr wrap="square" rtlCol="0">
                <a:spAutoFit/>
              </a:bodyPr>
              <a:lstStyle/>
              <a:p>
                <a:pPr>
                  <a:spcBef>
                    <a:spcPts val="3000"/>
                  </a:spcBef>
                </a:pPr>
                <a:r>
                  <a:rPr lang="en-GB" sz="1600" dirty="0">
                    <a:solidFill>
                      <a:srgbClr val="003BB8"/>
                    </a:solidFill>
                    <a:latin typeface="Helvetica Light" charset="0"/>
                    <a:ea typeface="Helvetica Light" charset="0"/>
                    <a:cs typeface="Helvetica Light" charset="0"/>
                  </a:rPr>
                  <a:t>Now let’s get more complex: throw </a:t>
                </a:r>
                <a:r>
                  <a:rPr lang="en-GB" sz="1600" b="1" i="1" dirty="0">
                    <a:solidFill>
                      <a:srgbClr val="003BB8"/>
                    </a:solidFill>
                    <a:latin typeface="Cambria" charset="0"/>
                    <a:ea typeface="Cambria" charset="0"/>
                    <a:cs typeface="Cambria" charset="0"/>
                  </a:rPr>
                  <a:t>N</a:t>
                </a:r>
                <a:r>
                  <a:rPr lang="en-GB" sz="1600" dirty="0">
                    <a:solidFill>
                      <a:srgbClr val="003BB8"/>
                    </a:solidFill>
                    <a:latin typeface="Helvetica Light" charset="0"/>
                    <a:ea typeface="Helvetica Light" charset="0"/>
                    <a:cs typeface="Helvetica Light" charset="0"/>
                  </a:rPr>
                  <a:t> coins </a:t>
                </a:r>
                <a:r>
                  <a:rPr lang="en-GB" sz="1400" dirty="0">
                    <a:solidFill>
                      <a:srgbClr val="003BB8"/>
                    </a:solidFill>
                    <a:latin typeface="Helvetica Light" charset="0"/>
                    <a:ea typeface="Helvetica Light" charset="0"/>
                    <a:cs typeface="Helvetica Light" charset="0"/>
                  </a:rPr>
                  <a:t>(or similar binary choices)</a:t>
                </a:r>
                <a:endParaRPr lang="en-GB" dirty="0">
                  <a:solidFill>
                    <a:srgbClr val="003BB8"/>
                  </a:solidFill>
                  <a:latin typeface="Helvetica Light" charset="0"/>
                  <a:ea typeface="Helvetica Light" charset="0"/>
                  <a:cs typeface="Helvetica Light" charset="0"/>
                </a:endParaRPr>
              </a:p>
              <a:p>
                <a:pPr lvl="0">
                  <a:spcBef>
                    <a:spcPts val="1800"/>
                  </a:spcBef>
                </a:pPr>
                <a:r>
                  <a:rPr lang="en-US" sz="1600" dirty="0">
                    <a:latin typeface="Helvetica Light" charset="0"/>
                    <a:ea typeface="Helvetica Light" charset="0"/>
                    <a:cs typeface="Helvetica Light" charset="0"/>
                    <a:sym typeface="Wingdings" pitchFamily="2" charset="2"/>
                  </a:rPr>
                  <a:t>How</a:t>
                </a:r>
                <a:r>
                  <a:rPr lang="en-US" sz="1600" dirty="0">
                    <a:latin typeface="Helvetica Light" charset="0"/>
                    <a:ea typeface="Helvetica Light" charset="0"/>
                    <a:cs typeface="Helvetica Light" charset="0"/>
                  </a:rPr>
                  <a:t> often (likely) is </a:t>
                </a:r>
                <a14:m>
                  <m:oMath xmlns:m="http://schemas.openxmlformats.org/officeDocument/2006/math">
                    <m:r>
                      <a:rPr lang="en-US" sz="1600" b="1" i="1" smtClean="0">
                        <a:solidFill>
                          <a:schemeClr val="tx1"/>
                        </a:solidFill>
                        <a:latin typeface="Cambria Math"/>
                      </a:rPr>
                      <m:t>𝒌</m:t>
                    </m:r>
                    <m:r>
                      <a:rPr lang="en-US" sz="1600" b="1" i="1" smtClean="0">
                        <a:solidFill>
                          <a:schemeClr val="tx1"/>
                        </a:solidFill>
                        <a:latin typeface="Cambria Math"/>
                      </a:rPr>
                      <m:t>×</m:t>
                    </m:r>
                    <m:r>
                      <a:rPr lang="en-US" sz="1600" b="1" i="0" smtClean="0">
                        <a:solidFill>
                          <a:schemeClr val="tx1"/>
                        </a:solidFill>
                        <a:latin typeface="Cambria Math"/>
                      </a:rPr>
                      <m:t>𝐡𝐞𝐚𝐝</m:t>
                    </m:r>
                  </m:oMath>
                </a14:m>
                <a:r>
                  <a:rPr lang="en-US" sz="1600" dirty="0">
                    <a:solidFill>
                      <a:schemeClr val="tx1"/>
                    </a:solidFill>
                  </a:rPr>
                  <a:t> </a:t>
                </a:r>
                <a:r>
                  <a:rPr lang="en-US" sz="1600" dirty="0">
                    <a:solidFill>
                      <a:schemeClr val="tx1"/>
                    </a:solidFill>
                    <a:latin typeface="Helvetica Light" charset="0"/>
                    <a:ea typeface="Helvetica Light" charset="0"/>
                    <a:cs typeface="Helvetica Light" charset="0"/>
                  </a:rPr>
                  <a:t>and</a:t>
                </a:r>
                <a:r>
                  <a:rPr lang="en-US" sz="1600" dirty="0">
                    <a:solidFill>
                      <a:schemeClr val="tx1"/>
                    </a:solidFill>
                  </a:rPr>
                  <a:t> </a:t>
                </a:r>
                <a14:m>
                  <m:oMath xmlns:m="http://schemas.openxmlformats.org/officeDocument/2006/math">
                    <m:d>
                      <m:dPr>
                        <m:ctrlPr>
                          <a:rPr lang="en-US" sz="1600" b="1" i="1">
                            <a:solidFill>
                              <a:schemeClr val="tx1"/>
                            </a:solidFill>
                            <a:latin typeface="Cambria Math" panose="02040503050406030204" pitchFamily="18" charset="0"/>
                          </a:rPr>
                        </m:ctrlPr>
                      </m:dPr>
                      <m:e>
                        <m:r>
                          <a:rPr lang="en-US" sz="1600" b="1" i="1">
                            <a:solidFill>
                              <a:schemeClr val="tx1"/>
                            </a:solidFill>
                            <a:latin typeface="Cambria Math"/>
                          </a:rPr>
                          <m:t>𝑵</m:t>
                        </m:r>
                        <m:r>
                          <a:rPr lang="en-US" sz="1600" b="1" i="1">
                            <a:solidFill>
                              <a:schemeClr val="tx1"/>
                            </a:solidFill>
                            <a:latin typeface="Cambria Math"/>
                          </a:rPr>
                          <m:t>−</m:t>
                        </m:r>
                        <m:r>
                          <a:rPr lang="en-US" sz="1600" b="1" i="1">
                            <a:solidFill>
                              <a:schemeClr val="tx1"/>
                            </a:solidFill>
                            <a:latin typeface="Cambria Math"/>
                          </a:rPr>
                          <m:t>𝒌</m:t>
                        </m:r>
                      </m:e>
                    </m:d>
                    <m:r>
                      <a:rPr lang="en-US" sz="1600" b="1" i="1">
                        <a:solidFill>
                          <a:schemeClr val="tx1"/>
                        </a:solidFill>
                        <a:latin typeface="Cambria Math"/>
                      </a:rPr>
                      <m:t>×</m:t>
                    </m:r>
                    <m:r>
                      <a:rPr lang="en-US" sz="1600" b="1" i="0">
                        <a:solidFill>
                          <a:schemeClr val="tx1"/>
                        </a:solidFill>
                        <a:latin typeface="Cambria Math"/>
                      </a:rPr>
                      <m:t>𝐭𝐚𝐢𝐥</m:t>
                    </m:r>
                  </m:oMath>
                </a14:m>
                <a:r>
                  <a:rPr lang="en-US" sz="1600" dirty="0">
                    <a:solidFill>
                      <a:schemeClr val="tx1"/>
                    </a:solidFill>
                  </a:rPr>
                  <a:t> </a:t>
                </a:r>
                <a:r>
                  <a:rPr lang="en-US" sz="1600" dirty="0"/>
                  <a:t>? </a:t>
                </a:r>
                <a:endParaRPr lang="en-US" sz="1400" dirty="0"/>
              </a:p>
              <a:p>
                <a:pPr marL="285750" lvl="0" indent="-285750">
                  <a:spcBef>
                    <a:spcPts val="1800"/>
                  </a:spcBef>
                  <a:buFont typeface="Arial" charset="0"/>
                  <a:buChar char="•"/>
                </a:pPr>
                <a:r>
                  <a:rPr lang="en-US" sz="1600" dirty="0">
                    <a:solidFill>
                      <a:prstClr val="black"/>
                    </a:solidFill>
                    <a:latin typeface="Helvetica Light" charset="0"/>
                    <a:ea typeface="Helvetica Light" charset="0"/>
                    <a:cs typeface="Helvetica Light" charset="0"/>
                  </a:rPr>
                  <a:t>Each coin</a:t>
                </a:r>
                <a:r>
                  <a:rPr lang="en-US" sz="1600" dirty="0">
                    <a:latin typeface="Helvetica Light" charset="0"/>
                    <a:ea typeface="Helvetica Light" charset="0"/>
                    <a:cs typeface="Helvetica Light" charset="0"/>
                  </a:rPr>
                  <a:t>: </a:t>
                </a:r>
                <a14:m>
                  <m:oMath xmlns:m="http://schemas.openxmlformats.org/officeDocument/2006/math">
                    <m:r>
                      <a:rPr lang="en-US" sz="1600" i="1">
                        <a:solidFill>
                          <a:prstClr val="black"/>
                        </a:solidFill>
                        <a:latin typeface="Cambria Math"/>
                      </a:rPr>
                      <m:t>𝑃</m:t>
                    </m:r>
                    <m:d>
                      <m:dPr>
                        <m:ctrlPr>
                          <a:rPr lang="en-US" sz="1600" i="1">
                            <a:solidFill>
                              <a:prstClr val="black"/>
                            </a:solidFill>
                            <a:latin typeface="Cambria Math" panose="02040503050406030204" pitchFamily="18" charset="0"/>
                          </a:rPr>
                        </m:ctrlPr>
                      </m:dPr>
                      <m:e>
                        <m:r>
                          <m:rPr>
                            <m:sty m:val="p"/>
                          </m:rPr>
                          <a:rPr lang="en-US" sz="1600">
                            <a:solidFill>
                              <a:prstClr val="black"/>
                            </a:solidFill>
                            <a:latin typeface="Cambria Math"/>
                          </a:rPr>
                          <m:t>head</m:t>
                        </m:r>
                      </m:e>
                    </m:d>
                    <m:r>
                      <a:rPr lang="en-US" sz="1600" i="1">
                        <a:solidFill>
                          <a:prstClr val="black"/>
                        </a:solidFill>
                        <a:latin typeface="Cambria Math"/>
                      </a:rPr>
                      <m:t>=</m:t>
                    </m:r>
                    <m:r>
                      <a:rPr lang="en-US" sz="1600" i="1">
                        <a:solidFill>
                          <a:prstClr val="black"/>
                        </a:solidFill>
                        <a:latin typeface="Cambria Math"/>
                      </a:rPr>
                      <m:t>𝑝</m:t>
                    </m:r>
                    <m:r>
                      <a:rPr lang="en-US" sz="1600" i="1">
                        <a:solidFill>
                          <a:prstClr val="black"/>
                        </a:solidFill>
                        <a:latin typeface="Cambria Math" charset="0"/>
                      </a:rPr>
                      <m:t>,</m:t>
                    </m:r>
                    <m:r>
                      <a:rPr lang="en-US" sz="1600" i="1">
                        <a:solidFill>
                          <a:prstClr val="black"/>
                        </a:solidFill>
                        <a:latin typeface="Cambria Math"/>
                      </a:rPr>
                      <m:t> </m:t>
                    </m:r>
                    <m:r>
                      <a:rPr lang="en-US" sz="1600" i="1">
                        <a:solidFill>
                          <a:prstClr val="black"/>
                        </a:solidFill>
                        <a:latin typeface="Cambria Math"/>
                      </a:rPr>
                      <m:t>𝑃</m:t>
                    </m:r>
                    <m:d>
                      <m:dPr>
                        <m:ctrlPr>
                          <a:rPr lang="en-US" sz="1600" i="1">
                            <a:solidFill>
                              <a:prstClr val="black"/>
                            </a:solidFill>
                            <a:latin typeface="Cambria Math" panose="02040503050406030204" pitchFamily="18" charset="0"/>
                          </a:rPr>
                        </m:ctrlPr>
                      </m:dPr>
                      <m:e>
                        <m:r>
                          <m:rPr>
                            <m:sty m:val="p"/>
                          </m:rPr>
                          <a:rPr lang="en-US" sz="1600">
                            <a:solidFill>
                              <a:prstClr val="black"/>
                            </a:solidFill>
                            <a:latin typeface="Cambria Math"/>
                          </a:rPr>
                          <m:t>tail</m:t>
                        </m:r>
                      </m:e>
                    </m:d>
                    <m:r>
                      <a:rPr lang="en-US" sz="1600" i="1">
                        <a:solidFill>
                          <a:prstClr val="black"/>
                        </a:solidFill>
                        <a:latin typeface="Cambria Math"/>
                      </a:rPr>
                      <m:t>=1−</m:t>
                    </m:r>
                    <m:r>
                      <a:rPr lang="en-US" sz="1600" i="1">
                        <a:solidFill>
                          <a:prstClr val="black"/>
                        </a:solidFill>
                        <a:latin typeface="Cambria Math"/>
                      </a:rPr>
                      <m:t>𝑝</m:t>
                    </m:r>
                  </m:oMath>
                </a14:m>
                <a:r>
                  <a:rPr lang="en-US" sz="1600" dirty="0">
                    <a:solidFill>
                      <a:prstClr val="black"/>
                    </a:solidFill>
                    <a:latin typeface="Cambria Math"/>
                  </a:rPr>
                  <a:t> </a:t>
                </a:r>
                <a:endParaRPr lang="en-US" sz="1600" i="1" dirty="0">
                  <a:solidFill>
                    <a:prstClr val="black"/>
                  </a:solidFill>
                  <a:latin typeface="Cambria Math"/>
                </a:endParaRPr>
              </a:p>
              <a:p>
                <a:pPr marL="285750" indent="-285750">
                  <a:spcBef>
                    <a:spcPts val="1800"/>
                  </a:spcBef>
                  <a:buFont typeface="Arial" charset="0"/>
                  <a:buChar char="•"/>
                </a:pPr>
                <a:r>
                  <a:rPr lang="en-US" sz="1600" dirty="0">
                    <a:solidFill>
                      <a:prstClr val="black"/>
                    </a:solidFill>
                    <a:latin typeface="Helvetica Light" charset="0"/>
                    <a:ea typeface="Helvetica Light" charset="0"/>
                    <a:cs typeface="Helvetica Light" charset="0"/>
                  </a:rPr>
                  <a:t>Pick</a:t>
                </a:r>
                <a:r>
                  <a:rPr lang="en-US" sz="1600" dirty="0">
                    <a:solidFill>
                      <a:prstClr val="black"/>
                    </a:solidFill>
                    <a:latin typeface="Cambria Math"/>
                  </a:rPr>
                  <a:t> 𝒌 </a:t>
                </a:r>
                <a:r>
                  <a:rPr lang="en-US" sz="1600" dirty="0">
                    <a:solidFill>
                      <a:prstClr val="black"/>
                    </a:solidFill>
                    <a:latin typeface="Helvetica Light" charset="0"/>
                    <a:ea typeface="Helvetica Light" charset="0"/>
                    <a:cs typeface="Helvetica Light" charset="0"/>
                  </a:rPr>
                  <a:t>particular coins </a:t>
                </a:r>
                <a:r>
                  <a:rPr lang="en-US" sz="1600" dirty="0">
                    <a:solidFill>
                      <a:prstClr val="black"/>
                    </a:solidFill>
                    <a:latin typeface="Symbol" charset="2"/>
                    <a:ea typeface="Symbol" charset="2"/>
                    <a:cs typeface="Symbol" charset="2"/>
                  </a:rPr>
                  <a:t>®</a:t>
                </a:r>
                <a:r>
                  <a:rPr lang="en-US" sz="1600" dirty="0">
                    <a:solidFill>
                      <a:prstClr val="black"/>
                    </a:solidFill>
                    <a:latin typeface="Cambria Math"/>
                  </a:rPr>
                  <a:t> </a:t>
                </a:r>
                <a:r>
                  <a:rPr lang="en-US" sz="1600" dirty="0">
                    <a:solidFill>
                      <a:prstClr val="black"/>
                    </a:solidFill>
                    <a:latin typeface="Helvetica Light" charset="0"/>
                    <a:ea typeface="Helvetica Light" charset="0"/>
                    <a:cs typeface="Helvetica Light" charset="0"/>
                  </a:rPr>
                  <a:t>the probability of all having </a:t>
                </a:r>
                <a14:m>
                  <m:oMath xmlns:m="http://schemas.openxmlformats.org/officeDocument/2006/math">
                    <m:r>
                      <a:rPr lang="en-US" sz="1600" b="1">
                        <a:latin typeface="Cambria Math"/>
                      </a:rPr>
                      <m:t>𝐡𝐞𝐚𝐝</m:t>
                    </m:r>
                  </m:oMath>
                </a14:m>
                <a:r>
                  <a:rPr lang="en-US" sz="1600" dirty="0"/>
                  <a:t> </a:t>
                </a:r>
                <a:r>
                  <a:rPr lang="en-US" sz="1600" dirty="0">
                    <a:solidFill>
                      <a:prstClr val="black"/>
                    </a:solidFill>
                    <a:latin typeface="Helvetica Light" charset="0"/>
                    <a:ea typeface="Helvetica Light" charset="0"/>
                    <a:cs typeface="Helvetica Light" charset="0"/>
                  </a:rPr>
                  <a:t>is</a:t>
                </a:r>
                <a:r>
                  <a:rPr lang="en-US" sz="1600" dirty="0">
                    <a:solidFill>
                      <a:prstClr val="black"/>
                    </a:solidFill>
                    <a:latin typeface="Cambria Math"/>
                  </a:rPr>
                  <a:t>: </a:t>
                </a:r>
              </a:p>
              <a:p>
                <a:pPr marL="285750" indent="-285750">
                  <a:spcBef>
                    <a:spcPts val="1800"/>
                  </a:spcBef>
                  <a:buFont typeface="Arial" charset="0"/>
                  <a:buChar char="•"/>
                </a:pPr>
                <a:endParaRPr lang="en-US" sz="1600" dirty="0">
                  <a:solidFill>
                    <a:prstClr val="black"/>
                  </a:solidFill>
                  <a:latin typeface="Cambria Math"/>
                </a:endParaRPr>
              </a:p>
              <a:p>
                <a:pPr marL="285750" indent="-285750">
                  <a:spcBef>
                    <a:spcPts val="1800"/>
                  </a:spcBef>
                  <a:buFont typeface="Arial" charset="0"/>
                  <a:buChar char="•"/>
                </a:pPr>
                <a:r>
                  <a:rPr lang="en-US" sz="1600" dirty="0">
                    <a:solidFill>
                      <a:prstClr val="black"/>
                    </a:solidFill>
                    <a:latin typeface="Helvetica Light" charset="0"/>
                    <a:ea typeface="Helvetica Light" charset="0"/>
                    <a:cs typeface="Helvetica Light" charset="0"/>
                  </a:rPr>
                  <a:t>Multiply this by the probability that all remaining </a:t>
                </a:r>
                <a:r>
                  <a:rPr lang="en-US" sz="1600" b="1" i="1" dirty="0">
                    <a:solidFill>
                      <a:prstClr val="black"/>
                    </a:solidFill>
                    <a:latin typeface="Cambria" charset="0"/>
                    <a:ea typeface="Cambria" charset="0"/>
                    <a:cs typeface="Cambria" charset="0"/>
                  </a:rPr>
                  <a:t>N–k</a:t>
                </a:r>
                <a:r>
                  <a:rPr lang="en-US" sz="1600" dirty="0">
                    <a:solidFill>
                      <a:prstClr val="black"/>
                    </a:solidFill>
                    <a:latin typeface="Helvetica Light" charset="0"/>
                    <a:ea typeface="Helvetica Light" charset="0"/>
                    <a:cs typeface="Helvetica Light" charset="0"/>
                  </a:rPr>
                  <a:t> coins land on </a:t>
                </a:r>
                <a14:m>
                  <m:oMath xmlns:m="http://schemas.openxmlformats.org/officeDocument/2006/math">
                    <m:r>
                      <a:rPr lang="en-US" sz="1600" b="1">
                        <a:latin typeface="Cambria Math"/>
                      </a:rPr>
                      <m:t>𝐭𝐚𝐢𝐥</m:t>
                    </m:r>
                  </m:oMath>
                </a14:m>
                <a:r>
                  <a:rPr lang="en-US" sz="1600" dirty="0">
                    <a:solidFill>
                      <a:prstClr val="black"/>
                    </a:solidFill>
                    <a:latin typeface="Cambria Math"/>
                  </a:rPr>
                  <a:t>:</a:t>
                </a:r>
                <a:r>
                  <a:rPr lang="en-US" sz="1600" dirty="0">
                    <a:solidFill>
                      <a:prstClr val="black"/>
                    </a:solidFill>
                    <a:latin typeface="Cambria" charset="0"/>
                    <a:ea typeface="Cambria" charset="0"/>
                    <a:cs typeface="Cambria" charset="0"/>
                  </a:rPr>
                  <a:t> </a:t>
                </a:r>
              </a:p>
              <a:p>
                <a:pPr marL="285750" indent="-285750">
                  <a:spcBef>
                    <a:spcPts val="1800"/>
                  </a:spcBef>
                  <a:buFont typeface="Arial" charset="0"/>
                  <a:buChar char="•"/>
                </a:pPr>
                <a:endParaRPr lang="en-US" sz="1600" dirty="0">
                  <a:solidFill>
                    <a:prstClr val="black"/>
                  </a:solidFill>
                  <a:latin typeface="Cambria Math"/>
                </a:endParaRPr>
              </a:p>
              <a:p>
                <a:pPr marL="285750" indent="-285750">
                  <a:spcBef>
                    <a:spcPts val="1800"/>
                  </a:spcBef>
                  <a:buFont typeface="Arial" charset="0"/>
                  <a:buChar char="•"/>
                </a:pPr>
                <a:r>
                  <a:rPr lang="en-US" sz="1600" dirty="0">
                    <a:solidFill>
                      <a:prstClr val="black"/>
                    </a:solidFill>
                    <a:latin typeface="Helvetica Light" charset="0"/>
                    <a:ea typeface="Helvetica Light" charset="0"/>
                    <a:cs typeface="Helvetica Light" charset="0"/>
                  </a:rPr>
                  <a:t>This was for a particular choice of </a:t>
                </a:r>
                <a:r>
                  <a:rPr lang="en-US" sz="1600" b="1" i="1" dirty="0">
                    <a:solidFill>
                      <a:prstClr val="black"/>
                    </a:solidFill>
                    <a:latin typeface="Cambria Math" charset="0"/>
                    <a:ea typeface="Cambria Math" charset="0"/>
                    <a:cs typeface="Cambria Math" charset="0"/>
                  </a:rPr>
                  <a:t>k</a:t>
                </a:r>
                <a:r>
                  <a:rPr lang="en-US" sz="1600" dirty="0">
                    <a:solidFill>
                      <a:prstClr val="black"/>
                    </a:solidFill>
                    <a:latin typeface="Helvetica Light" charset="0"/>
                    <a:ea typeface="Helvetica Light" charset="0"/>
                    <a:cs typeface="Helvetica Light" charset="0"/>
                  </a:rPr>
                  <a:t> coins </a:t>
                </a:r>
              </a:p>
              <a:p>
                <a:pPr marL="285750" indent="-285750">
                  <a:spcBef>
                    <a:spcPts val="1800"/>
                  </a:spcBef>
                  <a:buFont typeface="Arial" charset="0"/>
                  <a:buChar char="•"/>
                </a:pPr>
                <a:r>
                  <a:rPr lang="en-US" sz="1600" dirty="0">
                    <a:solidFill>
                      <a:prstClr val="black"/>
                    </a:solidFill>
                    <a:latin typeface="Helvetica Light" charset="0"/>
                    <a:ea typeface="Helvetica Light" charset="0"/>
                    <a:cs typeface="Helvetica Light" charset="0"/>
                  </a:rPr>
                  <a:t>Now include all </a:t>
                </a:r>
                <a14:m>
                  <m:oMath xmlns:m="http://schemas.openxmlformats.org/officeDocument/2006/math">
                    <m:d>
                      <m:dPr>
                        <m:ctrlPr>
                          <a:rPr lang="is-IS" sz="1600" i="1" smtClean="0">
                            <a:latin typeface="Cambria Math" panose="02040503050406030204" pitchFamily="18" charset="0"/>
                            <a:ea typeface="Cambria Math"/>
                          </a:rPr>
                        </m:ctrlPr>
                      </m:dPr>
                      <m:e>
                        <m:eqArr>
                          <m:eqArrPr>
                            <m:ctrlPr>
                              <a:rPr lang="en-US" sz="1600" b="0" i="1" smtClean="0">
                                <a:latin typeface="Cambria Math" panose="02040503050406030204" pitchFamily="18" charset="0"/>
                                <a:ea typeface="Cambria Math"/>
                              </a:rPr>
                            </m:ctrlPr>
                          </m:eqArrPr>
                          <m:e>
                            <m:r>
                              <a:rPr lang="en-US" sz="1600" b="0" i="1" smtClean="0">
                                <a:latin typeface="Cambria Math" charset="0"/>
                                <a:ea typeface="Cambria Math"/>
                              </a:rPr>
                              <m:t>𝑁</m:t>
                            </m:r>
                          </m:e>
                          <m:e>
                            <m:r>
                              <a:rPr lang="en-US" sz="1600" b="0" i="1" smtClean="0">
                                <a:latin typeface="Cambria Math" charset="0"/>
                                <a:ea typeface="Cambria Math"/>
                              </a:rPr>
                              <m:t>𝑘</m:t>
                            </m:r>
                          </m:e>
                        </m:eqArr>
                      </m:e>
                    </m:d>
                    <m:r>
                      <a:rPr lang="en-US" sz="1600" i="1">
                        <a:latin typeface="Cambria Math"/>
                        <a:ea typeface="Cambria Math"/>
                      </a:rPr>
                      <m:t> </m:t>
                    </m:r>
                  </m:oMath>
                </a14:m>
                <a:r>
                  <a:rPr lang="en-US" sz="1600" dirty="0">
                    <a:solidFill>
                      <a:prstClr val="black"/>
                    </a:solidFill>
                    <a:latin typeface="Helvetica Light" charset="0"/>
                    <a:ea typeface="Helvetica Light" charset="0"/>
                    <a:cs typeface="Helvetica Light" charset="0"/>
                  </a:rPr>
                  <a:t>permutations for </a:t>
                </a:r>
                <a:r>
                  <a:rPr lang="en-US" sz="1600" i="1" dirty="0">
                    <a:solidFill>
                      <a:prstClr val="black"/>
                    </a:solidFill>
                    <a:latin typeface="Helvetica Light" charset="0"/>
                    <a:ea typeface="Helvetica Light" charset="0"/>
                    <a:cs typeface="Helvetica Light" charset="0"/>
                  </a:rPr>
                  <a:t>any</a:t>
                </a:r>
                <a:r>
                  <a:rPr lang="en-US" sz="1600" dirty="0">
                    <a:solidFill>
                      <a:prstClr val="black"/>
                    </a:solidFill>
                    <a:latin typeface="Helvetica Light" charset="0"/>
                    <a:ea typeface="Helvetica Light" charset="0"/>
                    <a:cs typeface="Helvetica Light" charset="0"/>
                  </a:rPr>
                  <a:t> </a:t>
                </a:r>
                <a:r>
                  <a:rPr lang="en-US" sz="1600" b="1" i="1" dirty="0">
                    <a:solidFill>
                      <a:prstClr val="black"/>
                    </a:solidFill>
                    <a:latin typeface="Cambria Math" charset="0"/>
                    <a:ea typeface="Cambria Math" charset="0"/>
                    <a:cs typeface="Cambria Math" charset="0"/>
                  </a:rPr>
                  <a:t>k</a:t>
                </a:r>
                <a:r>
                  <a:rPr lang="en-US" sz="1600" dirty="0">
                    <a:solidFill>
                      <a:prstClr val="black"/>
                    </a:solidFill>
                    <a:latin typeface="Helvetica Light" charset="0"/>
                    <a:ea typeface="Helvetica Light" charset="0"/>
                    <a:cs typeface="Helvetica Light" charset="0"/>
                  </a:rPr>
                  <a:t> coins</a:t>
                </a:r>
                <a:endParaRPr lang="en-US" sz="1600" dirty="0">
                  <a:solidFill>
                    <a:prstClr val="black"/>
                  </a:solidFill>
                  <a:latin typeface="Cambria" charset="0"/>
                  <a:ea typeface="Cambria" charset="0"/>
                  <a:cs typeface="Cambria"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432048" y="1196752"/>
                <a:ext cx="8698724" cy="4317785"/>
              </a:xfrm>
              <a:prstGeom prst="rect">
                <a:avLst/>
              </a:prstGeom>
              <a:blipFill rotWithShape="0">
                <a:blip r:embed="rId2"/>
                <a:stretch>
                  <a:fillRect l="-420" t="-705" b="-6206"/>
                </a:stretch>
              </a:blipFill>
            </p:spPr>
            <p:txBody>
              <a:bodyPr/>
              <a:lstStyle/>
              <a:p>
                <a:r>
                  <a:rPr lang="en-US">
                    <a:noFill/>
                  </a:rPr>
                  <a:t> </a:t>
                </a:r>
              </a:p>
            </p:txBody>
          </p:sp>
        </mc:Fallback>
      </mc:AlternateContent>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18</a:t>
            </a:fld>
            <a:endParaRPr lang="en-GB" dirty="0"/>
          </a:p>
        </p:txBody>
      </p:sp>
      <mc:AlternateContent xmlns:mc="http://schemas.openxmlformats.org/markup-compatibility/2006" xmlns:a14="http://schemas.microsoft.com/office/drawing/2010/main">
        <mc:Choice Requires="a14">
          <p:sp>
            <p:nvSpPr>
              <p:cNvPr id="3" name="Rectangle 2"/>
              <p:cNvSpPr/>
              <p:nvPr/>
            </p:nvSpPr>
            <p:spPr>
              <a:xfrm>
                <a:off x="782951" y="2996952"/>
                <a:ext cx="8388424" cy="468333"/>
              </a:xfrm>
              <a:prstGeom prst="rect">
                <a:avLst/>
              </a:prstGeom>
            </p:spPr>
            <p:txBody>
              <a:bodyPr wrap="square">
                <a:spAutoFit/>
              </a:bodyPr>
              <a:lstStyle/>
              <a:p>
                <a:pPr lvl="1">
                  <a:lnSpc>
                    <a:spcPct val="150000"/>
                  </a:lnSpc>
                </a:pPr>
                <a14:m>
                  <m:oMathPara xmlns:m="http://schemas.openxmlformats.org/officeDocument/2006/math">
                    <m:oMathParaPr>
                      <m:jc m:val="left"/>
                    </m:oMathParaPr>
                    <m:oMath xmlns:m="http://schemas.openxmlformats.org/officeDocument/2006/math">
                      <m:r>
                        <a:rPr lang="en-US" sz="1600" b="0" i="1" smtClean="0">
                          <a:solidFill>
                            <a:schemeClr val="tx1"/>
                          </a:solidFill>
                          <a:latin typeface="Cambria Math"/>
                        </a:rPr>
                        <m:t>𝑃</m:t>
                      </m:r>
                      <m:d>
                        <m:dPr>
                          <m:ctrlPr>
                            <a:rPr lang="en-US" sz="1600" i="1">
                              <a:solidFill>
                                <a:schemeClr val="tx1"/>
                              </a:solidFill>
                              <a:latin typeface="Cambria Math" panose="02040503050406030204" pitchFamily="18" charset="0"/>
                            </a:rPr>
                          </m:ctrlPr>
                        </m:dPr>
                        <m:e>
                          <m:r>
                            <a:rPr lang="en-US" sz="1600" b="0" i="1">
                              <a:solidFill>
                                <a:schemeClr val="tx1"/>
                              </a:solidFill>
                              <a:latin typeface="Cambria Math"/>
                            </a:rPr>
                            <m:t>𝑘</m:t>
                          </m:r>
                          <m:r>
                            <a:rPr lang="en-US" sz="1600" b="0" i="1">
                              <a:solidFill>
                                <a:schemeClr val="tx1"/>
                              </a:solidFill>
                              <a:latin typeface="Cambria Math"/>
                            </a:rPr>
                            <m:t>×</m:t>
                          </m:r>
                          <m:r>
                            <m:rPr>
                              <m:sty m:val="p"/>
                            </m:rPr>
                            <a:rPr lang="en-US" sz="1600" b="0" i="0">
                              <a:solidFill>
                                <a:schemeClr val="tx1"/>
                              </a:solidFill>
                              <a:latin typeface="Cambria Math"/>
                            </a:rPr>
                            <m:t>head</m:t>
                          </m:r>
                        </m:e>
                      </m:d>
                      <m:r>
                        <a:rPr lang="en-US" sz="1600" b="0" i="1">
                          <a:solidFill>
                            <a:schemeClr val="tx1"/>
                          </a:solidFill>
                          <a:latin typeface="Cambria Math"/>
                        </a:rPr>
                        <m:t>=</m:t>
                      </m:r>
                      <m:sSup>
                        <m:sSupPr>
                          <m:ctrlPr>
                            <a:rPr lang="en-US" sz="1600" i="1" smtClean="0">
                              <a:solidFill>
                                <a:schemeClr val="tx1"/>
                              </a:solidFill>
                              <a:latin typeface="Cambria Math" panose="02040503050406030204" pitchFamily="18" charset="0"/>
                              <a:ea typeface="Cambria Math"/>
                            </a:rPr>
                          </m:ctrlPr>
                        </m:sSupPr>
                        <m:e>
                          <m:r>
                            <a:rPr lang="en-US" sz="1600" b="0" i="1">
                              <a:solidFill>
                                <a:schemeClr val="tx1"/>
                              </a:solidFill>
                              <a:latin typeface="Cambria Math"/>
                              <a:ea typeface="Cambria Math"/>
                            </a:rPr>
                            <m:t>𝑃</m:t>
                          </m:r>
                          <m:d>
                            <m:dPr>
                              <m:ctrlPr>
                                <a:rPr lang="en-US" sz="1600" i="1">
                                  <a:solidFill>
                                    <a:schemeClr val="tx1"/>
                                  </a:solidFill>
                                  <a:latin typeface="Cambria Math" panose="02040503050406030204" pitchFamily="18" charset="0"/>
                                  <a:ea typeface="Cambria Math"/>
                                </a:rPr>
                              </m:ctrlPr>
                            </m:dPr>
                            <m:e>
                              <m:r>
                                <m:rPr>
                                  <m:sty m:val="p"/>
                                </m:rPr>
                                <a:rPr lang="en-US" sz="1600" b="0" i="0">
                                  <a:solidFill>
                                    <a:schemeClr val="tx1"/>
                                  </a:solidFill>
                                  <a:latin typeface="Cambria Math"/>
                                  <a:ea typeface="Cambria Math"/>
                                </a:rPr>
                                <m:t>head</m:t>
                              </m:r>
                            </m:e>
                          </m:d>
                          <m:r>
                            <a:rPr lang="en-US" sz="1600" b="0" i="1" smtClean="0">
                              <a:solidFill>
                                <a:schemeClr val="tx1"/>
                              </a:solidFill>
                              <a:latin typeface="Cambria Math" charset="0"/>
                              <a:ea typeface="Cambria Math" charset="0"/>
                              <a:cs typeface="Cambria Math" charset="0"/>
                            </a:rPr>
                            <m:t>∙</m:t>
                          </m:r>
                          <m:r>
                            <a:rPr lang="en-US" sz="1600" b="0" i="1">
                              <a:solidFill>
                                <a:schemeClr val="tx1"/>
                              </a:solidFill>
                              <a:latin typeface="Cambria Math"/>
                              <a:ea typeface="Cambria Math"/>
                            </a:rPr>
                            <m:t>𝑃</m:t>
                          </m:r>
                          <m:d>
                            <m:dPr>
                              <m:ctrlPr>
                                <a:rPr lang="en-US" sz="1600" i="1">
                                  <a:solidFill>
                                    <a:schemeClr val="tx1"/>
                                  </a:solidFill>
                                  <a:latin typeface="Cambria Math" panose="02040503050406030204" pitchFamily="18" charset="0"/>
                                  <a:ea typeface="Cambria Math"/>
                                </a:rPr>
                              </m:ctrlPr>
                            </m:dPr>
                            <m:e>
                              <m:r>
                                <m:rPr>
                                  <m:sty m:val="p"/>
                                </m:rPr>
                                <a:rPr lang="en-US" sz="1600" b="0" i="0">
                                  <a:solidFill>
                                    <a:schemeClr val="tx1"/>
                                  </a:solidFill>
                                  <a:latin typeface="Cambria Math"/>
                                  <a:ea typeface="Cambria Math"/>
                                </a:rPr>
                                <m:t>head</m:t>
                              </m:r>
                            </m:e>
                          </m:d>
                          <m:r>
                            <a:rPr lang="en-US" sz="1600" i="1" smtClean="0">
                              <a:latin typeface="Cambria Math" charset="0"/>
                              <a:ea typeface="Cambria Math" charset="0"/>
                              <a:cs typeface="Cambria Math" charset="0"/>
                            </a:rPr>
                            <m:t>∙</m:t>
                          </m:r>
                          <m:r>
                            <a:rPr lang="en-US" sz="1600" b="0" i="1">
                              <a:solidFill>
                                <a:schemeClr val="tx1"/>
                              </a:solidFill>
                              <a:latin typeface="Cambria Math"/>
                              <a:ea typeface="Cambria Math"/>
                            </a:rPr>
                            <m:t>…</m:t>
                          </m:r>
                          <m:r>
                            <a:rPr lang="en-US" sz="1600" b="0" i="1" smtClean="0">
                              <a:solidFill>
                                <a:schemeClr val="tx1"/>
                              </a:solidFill>
                              <a:latin typeface="Cambria Math" charset="0"/>
                              <a:ea typeface="Cambria Math" charset="0"/>
                              <a:cs typeface="Cambria Math" charset="0"/>
                            </a:rPr>
                            <m:t>∙</m:t>
                          </m:r>
                          <m:r>
                            <a:rPr lang="en-US" sz="1600" b="0" i="1">
                              <a:solidFill>
                                <a:schemeClr val="tx1"/>
                              </a:solidFill>
                              <a:latin typeface="Cambria Math"/>
                              <a:ea typeface="Cambria Math"/>
                            </a:rPr>
                            <m:t>𝑃</m:t>
                          </m:r>
                          <m:d>
                            <m:dPr>
                              <m:ctrlPr>
                                <a:rPr lang="en-US" sz="1600" i="1">
                                  <a:solidFill>
                                    <a:schemeClr val="tx1"/>
                                  </a:solidFill>
                                  <a:latin typeface="Cambria Math" panose="02040503050406030204" pitchFamily="18" charset="0"/>
                                  <a:ea typeface="Cambria Math"/>
                                </a:rPr>
                              </m:ctrlPr>
                            </m:dPr>
                            <m:e>
                              <m:r>
                                <m:rPr>
                                  <m:sty m:val="p"/>
                                </m:rPr>
                                <a:rPr lang="en-US" sz="1600" b="0" i="0">
                                  <a:solidFill>
                                    <a:schemeClr val="tx1"/>
                                  </a:solidFill>
                                  <a:latin typeface="Cambria Math"/>
                                  <a:ea typeface="Cambria Math"/>
                                </a:rPr>
                                <m:t>head</m:t>
                              </m:r>
                            </m:e>
                          </m:d>
                          <m:r>
                            <a:rPr lang="en-US" sz="1600" b="0" i="1">
                              <a:solidFill>
                                <a:schemeClr val="tx1"/>
                              </a:solidFill>
                              <a:latin typeface="Cambria Math"/>
                              <a:ea typeface="Cambria Math"/>
                            </a:rPr>
                            <m:t>=</m:t>
                          </m:r>
                          <m:r>
                            <a:rPr lang="en-US" sz="1600" b="0" i="1" smtClean="0">
                              <a:solidFill>
                                <a:schemeClr val="tx1"/>
                              </a:solidFill>
                              <a:latin typeface="Cambria Math"/>
                              <a:ea typeface="Cambria Math"/>
                            </a:rPr>
                            <m:t>𝑃</m:t>
                          </m:r>
                          <m:d>
                            <m:dPr>
                              <m:ctrlPr>
                                <a:rPr lang="en-US" sz="1600" i="1" smtClean="0">
                                  <a:solidFill>
                                    <a:schemeClr val="tx1"/>
                                  </a:solidFill>
                                  <a:latin typeface="Cambria Math" panose="02040503050406030204" pitchFamily="18" charset="0"/>
                                  <a:ea typeface="Cambria Math"/>
                                </a:rPr>
                              </m:ctrlPr>
                            </m:dPr>
                            <m:e>
                              <m:r>
                                <m:rPr>
                                  <m:sty m:val="p"/>
                                </m:rPr>
                                <a:rPr lang="en-US" sz="1600" b="0" i="0">
                                  <a:solidFill>
                                    <a:schemeClr val="tx1"/>
                                  </a:solidFill>
                                  <a:latin typeface="Cambria Math"/>
                                  <a:ea typeface="Cambria Math"/>
                                </a:rPr>
                                <m:t>h</m:t>
                              </m:r>
                              <m:r>
                                <m:rPr>
                                  <m:sty m:val="p"/>
                                </m:rPr>
                                <a:rPr lang="en-US" sz="1600" b="0" i="0" smtClean="0">
                                  <a:solidFill>
                                    <a:schemeClr val="tx1"/>
                                  </a:solidFill>
                                  <a:latin typeface="Cambria Math"/>
                                  <a:ea typeface="Cambria Math"/>
                                </a:rPr>
                                <m:t>ead</m:t>
                              </m:r>
                            </m:e>
                          </m:d>
                        </m:e>
                        <m:sup>
                          <m:r>
                            <a:rPr lang="en-US" sz="1600" b="0" i="1" smtClean="0">
                              <a:solidFill>
                                <a:schemeClr val="tx1"/>
                              </a:solidFill>
                              <a:latin typeface="Cambria Math"/>
                              <a:ea typeface="Cambria Math"/>
                            </a:rPr>
                            <m:t>𝑘</m:t>
                          </m:r>
                        </m:sup>
                      </m:sSup>
                      <m:r>
                        <a:rPr lang="en-US" sz="1600" b="0" i="1" smtClean="0">
                          <a:solidFill>
                            <a:schemeClr val="tx1"/>
                          </a:solidFill>
                          <a:latin typeface="Cambria Math" charset="0"/>
                          <a:ea typeface="Cambria Math"/>
                        </a:rPr>
                        <m:t>=</m:t>
                      </m:r>
                      <m:sSup>
                        <m:sSupPr>
                          <m:ctrlPr>
                            <a:rPr lang="en-US" sz="1600" b="0" i="1" smtClean="0">
                              <a:solidFill>
                                <a:schemeClr val="tx1"/>
                              </a:solidFill>
                              <a:latin typeface="Cambria Math" panose="02040503050406030204" pitchFamily="18" charset="0"/>
                              <a:ea typeface="Cambria Math"/>
                            </a:rPr>
                          </m:ctrlPr>
                        </m:sSupPr>
                        <m:e>
                          <m:r>
                            <a:rPr lang="en-US" sz="1600" b="0" i="1" smtClean="0">
                              <a:solidFill>
                                <a:schemeClr val="tx1"/>
                              </a:solidFill>
                              <a:latin typeface="Cambria Math" charset="0"/>
                              <a:ea typeface="Cambria Math"/>
                            </a:rPr>
                            <m:t>𝑝</m:t>
                          </m:r>
                        </m:e>
                        <m:sup>
                          <m:r>
                            <a:rPr lang="en-US" sz="1600" b="0" i="1" smtClean="0">
                              <a:solidFill>
                                <a:schemeClr val="tx1"/>
                              </a:solidFill>
                              <a:latin typeface="Cambria Math" charset="0"/>
                              <a:ea typeface="Cambria Math"/>
                            </a:rPr>
                            <m:t>𝑘</m:t>
                          </m:r>
                        </m:sup>
                      </m:sSup>
                    </m:oMath>
                  </m:oMathPara>
                </a14:m>
                <a:endParaRPr lang="en-US" sz="1600" dirty="0">
                  <a:solidFill>
                    <a:schemeClr val="tx1"/>
                  </a:solidFill>
                </a:endParaRPr>
              </a:p>
            </p:txBody>
          </p:sp>
        </mc:Choice>
        <mc:Fallback xmlns="">
          <p:sp>
            <p:nvSpPr>
              <p:cNvPr id="3" name="Rectangle 2"/>
              <p:cNvSpPr>
                <a:spLocks noRot="1" noChangeAspect="1" noMove="1" noResize="1" noEditPoints="1" noAdjustHandles="1" noChangeArrowheads="1" noChangeShapeType="1" noTextEdit="1"/>
              </p:cNvSpPr>
              <p:nvPr/>
            </p:nvSpPr>
            <p:spPr>
              <a:xfrm>
                <a:off x="782951" y="2996952"/>
                <a:ext cx="8388424" cy="468333"/>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782951" y="3933056"/>
                <a:ext cx="6075049" cy="468333"/>
              </a:xfrm>
              <a:prstGeom prst="rect">
                <a:avLst/>
              </a:prstGeom>
            </p:spPr>
            <p:txBody>
              <a:bodyPr wrap="square">
                <a:spAutoFit/>
              </a:bodyPr>
              <a:lstStyle/>
              <a:p>
                <a:pPr indent="-17462">
                  <a:lnSpc>
                    <a:spcPct val="150000"/>
                  </a:lnSpc>
                </a:pPr>
                <a:r>
                  <a:rPr lang="en-US" sz="1600" dirty="0">
                    <a:solidFill>
                      <a:schemeClr val="tx1"/>
                    </a:solidFill>
                  </a:rPr>
                  <a:t>	</a:t>
                </a:r>
                <a14:m>
                  <m:oMath xmlns:m="http://schemas.openxmlformats.org/officeDocument/2006/math">
                    <m:r>
                      <a:rPr lang="en-US" sz="1600" b="0" i="1">
                        <a:solidFill>
                          <a:schemeClr val="tx1"/>
                        </a:solidFill>
                        <a:latin typeface="Cambria Math"/>
                        <a:ea typeface="Cambria Math"/>
                      </a:rPr>
                      <m:t>𝑃</m:t>
                    </m:r>
                    <m:sSup>
                      <m:sSupPr>
                        <m:ctrlPr>
                          <a:rPr lang="en-US" sz="1600" i="1">
                            <a:solidFill>
                              <a:schemeClr val="tx1"/>
                            </a:solidFill>
                            <a:latin typeface="Cambria Math" panose="02040503050406030204" pitchFamily="18" charset="0"/>
                            <a:ea typeface="Cambria Math"/>
                          </a:rPr>
                        </m:ctrlPr>
                      </m:sSupPr>
                      <m:e>
                        <m:d>
                          <m:dPr>
                            <m:ctrlPr>
                              <a:rPr lang="en-US" sz="1600" i="1">
                                <a:solidFill>
                                  <a:schemeClr val="tx1"/>
                                </a:solidFill>
                                <a:latin typeface="Cambria Math" panose="02040503050406030204" pitchFamily="18" charset="0"/>
                                <a:ea typeface="Cambria Math"/>
                              </a:rPr>
                            </m:ctrlPr>
                          </m:dPr>
                          <m:e>
                            <m:r>
                              <m:rPr>
                                <m:sty m:val="p"/>
                              </m:rPr>
                              <a:rPr lang="en-US" sz="1600" b="0" i="0">
                                <a:solidFill>
                                  <a:schemeClr val="tx1"/>
                                </a:solidFill>
                                <a:latin typeface="Cambria Math"/>
                                <a:ea typeface="Cambria Math"/>
                              </a:rPr>
                              <m:t>head</m:t>
                            </m:r>
                          </m:e>
                        </m:d>
                      </m:e>
                      <m:sup>
                        <m:r>
                          <a:rPr lang="en-US" sz="1600" b="0" i="1">
                            <a:solidFill>
                              <a:schemeClr val="tx1"/>
                            </a:solidFill>
                            <a:latin typeface="Cambria Math"/>
                            <a:ea typeface="Cambria Math"/>
                          </a:rPr>
                          <m:t>𝑘</m:t>
                        </m:r>
                      </m:sup>
                    </m:sSup>
                    <m:r>
                      <a:rPr lang="en-US" sz="1600" i="1" smtClean="0">
                        <a:latin typeface="Cambria Math" charset="0"/>
                        <a:ea typeface="Cambria Math" charset="0"/>
                        <a:cs typeface="Cambria Math" charset="0"/>
                      </a:rPr>
                      <m:t>∙</m:t>
                    </m:r>
                    <m:r>
                      <a:rPr lang="en-US" sz="1600" b="0" i="1">
                        <a:solidFill>
                          <a:schemeClr val="tx1"/>
                        </a:solidFill>
                        <a:latin typeface="Cambria Math"/>
                        <a:ea typeface="Cambria Math"/>
                      </a:rPr>
                      <m:t>𝑃</m:t>
                    </m:r>
                    <m:sSup>
                      <m:sSupPr>
                        <m:ctrlPr>
                          <a:rPr lang="en-US" sz="1600" i="1">
                            <a:solidFill>
                              <a:schemeClr val="tx1"/>
                            </a:solidFill>
                            <a:latin typeface="Cambria Math" panose="02040503050406030204" pitchFamily="18" charset="0"/>
                            <a:ea typeface="Cambria Math"/>
                          </a:rPr>
                        </m:ctrlPr>
                      </m:sSupPr>
                      <m:e>
                        <m:d>
                          <m:dPr>
                            <m:ctrlPr>
                              <a:rPr lang="en-US" sz="1600" i="1">
                                <a:solidFill>
                                  <a:schemeClr val="tx1"/>
                                </a:solidFill>
                                <a:latin typeface="Cambria Math" panose="02040503050406030204" pitchFamily="18" charset="0"/>
                                <a:ea typeface="Cambria Math"/>
                              </a:rPr>
                            </m:ctrlPr>
                          </m:dPr>
                          <m:e>
                            <m:r>
                              <m:rPr>
                                <m:sty m:val="p"/>
                              </m:rPr>
                              <a:rPr lang="en-US" sz="1600" b="0" i="0">
                                <a:solidFill>
                                  <a:schemeClr val="tx1"/>
                                </a:solidFill>
                                <a:latin typeface="Cambria Math"/>
                                <a:ea typeface="Cambria Math"/>
                              </a:rPr>
                              <m:t>tail</m:t>
                            </m:r>
                          </m:e>
                        </m:d>
                      </m:e>
                      <m:sup>
                        <m:r>
                          <a:rPr lang="en-US" sz="1600" b="0" i="1">
                            <a:solidFill>
                              <a:schemeClr val="tx1"/>
                            </a:solidFill>
                            <a:latin typeface="Cambria Math"/>
                            <a:ea typeface="Cambria Math"/>
                          </a:rPr>
                          <m:t>𝑁</m:t>
                        </m:r>
                        <m:r>
                          <a:rPr lang="en-US" sz="1600" b="0" i="1">
                            <a:solidFill>
                              <a:schemeClr val="tx1"/>
                            </a:solidFill>
                            <a:latin typeface="Cambria Math"/>
                            <a:ea typeface="Cambria Math"/>
                          </a:rPr>
                          <m:t>−</m:t>
                        </m:r>
                        <m:r>
                          <a:rPr lang="en-US" sz="1600" b="0" i="1">
                            <a:solidFill>
                              <a:schemeClr val="tx1"/>
                            </a:solidFill>
                            <a:latin typeface="Cambria Math"/>
                            <a:ea typeface="Cambria Math"/>
                          </a:rPr>
                          <m:t>𝑘</m:t>
                        </m:r>
                      </m:sup>
                    </m:sSup>
                    <m:r>
                      <a:rPr lang="en-US" sz="1600" b="0" i="1">
                        <a:solidFill>
                          <a:schemeClr val="tx1"/>
                        </a:solidFill>
                        <a:latin typeface="Cambria Math"/>
                        <a:ea typeface="Cambria Math"/>
                      </a:rPr>
                      <m:t>=</m:t>
                    </m:r>
                    <m:sSup>
                      <m:sSupPr>
                        <m:ctrlPr>
                          <a:rPr lang="en-US" sz="1600" i="1">
                            <a:solidFill>
                              <a:schemeClr val="tx1"/>
                            </a:solidFill>
                            <a:latin typeface="Cambria Math" panose="02040503050406030204" pitchFamily="18" charset="0"/>
                            <a:ea typeface="Cambria Math"/>
                          </a:rPr>
                        </m:ctrlPr>
                      </m:sSupPr>
                      <m:e>
                        <m:r>
                          <a:rPr lang="en-US" sz="1600" b="0" i="1">
                            <a:solidFill>
                              <a:schemeClr val="tx1"/>
                            </a:solidFill>
                            <a:latin typeface="Cambria Math"/>
                            <a:ea typeface="Cambria Math"/>
                          </a:rPr>
                          <m:t>𝑝</m:t>
                        </m:r>
                      </m:e>
                      <m:sup>
                        <m:r>
                          <a:rPr lang="en-US" sz="1600" b="0" i="1">
                            <a:solidFill>
                              <a:schemeClr val="tx1"/>
                            </a:solidFill>
                            <a:latin typeface="Cambria Math"/>
                            <a:ea typeface="Cambria Math"/>
                          </a:rPr>
                          <m:t>𝑘</m:t>
                        </m:r>
                      </m:sup>
                    </m:sSup>
                  </m:oMath>
                </a14:m>
                <a:r>
                  <a:rPr lang="en-US" sz="1600" dirty="0">
                    <a:solidFill>
                      <a:schemeClr val="tx1"/>
                    </a:solidFill>
                    <a:ea typeface="Cambria Math"/>
                  </a:rPr>
                  <a:t> </a:t>
                </a:r>
                <a14:m>
                  <m:oMath xmlns:m="http://schemas.openxmlformats.org/officeDocument/2006/math">
                    <m:r>
                      <a:rPr lang="en-US" sz="1600" b="0" dirty="0">
                        <a:solidFill>
                          <a:schemeClr val="tx1"/>
                        </a:solidFill>
                        <a:latin typeface="Cambria Math"/>
                        <a:ea typeface="Cambria Math"/>
                      </a:rPr>
                      <m:t>(</m:t>
                    </m:r>
                    <m:r>
                      <a:rPr lang="en-US" sz="1600" b="0" i="1" dirty="0">
                        <a:solidFill>
                          <a:schemeClr val="tx1"/>
                        </a:solidFill>
                        <a:latin typeface="Cambria Math"/>
                        <a:ea typeface="Cambria Math"/>
                      </a:rPr>
                      <m:t>1−</m:t>
                    </m:r>
                    <m:r>
                      <a:rPr lang="en-US" sz="1600" b="0" i="1">
                        <a:solidFill>
                          <a:schemeClr val="tx1"/>
                        </a:solidFill>
                        <a:latin typeface="Cambria Math"/>
                        <a:ea typeface="Cambria Math"/>
                      </a:rPr>
                      <m:t>𝑝</m:t>
                    </m:r>
                    <m:sSup>
                      <m:sSupPr>
                        <m:ctrlPr>
                          <a:rPr lang="en-US" sz="1600" i="1">
                            <a:solidFill>
                              <a:schemeClr val="tx1"/>
                            </a:solidFill>
                            <a:latin typeface="Cambria Math" panose="02040503050406030204" pitchFamily="18" charset="0"/>
                            <a:ea typeface="Cambria Math"/>
                          </a:rPr>
                        </m:ctrlPr>
                      </m:sSupPr>
                      <m:e>
                        <m:r>
                          <a:rPr lang="en-US" sz="1600" b="0" i="1">
                            <a:solidFill>
                              <a:schemeClr val="tx1"/>
                            </a:solidFill>
                            <a:latin typeface="Cambria Math"/>
                            <a:ea typeface="Cambria Math"/>
                          </a:rPr>
                          <m:t>)</m:t>
                        </m:r>
                      </m:e>
                      <m:sup>
                        <m:r>
                          <a:rPr lang="en-US" sz="1600" b="0" i="1">
                            <a:solidFill>
                              <a:schemeClr val="tx1"/>
                            </a:solidFill>
                            <a:latin typeface="Cambria Math"/>
                            <a:ea typeface="Cambria Math"/>
                          </a:rPr>
                          <m:t>𝑁</m:t>
                        </m:r>
                        <m:r>
                          <a:rPr lang="en-US" sz="1600" b="0" i="1">
                            <a:solidFill>
                              <a:schemeClr val="tx1"/>
                            </a:solidFill>
                            <a:latin typeface="Cambria Math"/>
                            <a:ea typeface="Cambria Math"/>
                          </a:rPr>
                          <m:t>−</m:t>
                        </m:r>
                        <m:r>
                          <a:rPr lang="en-US" sz="1600" b="0" i="1">
                            <a:solidFill>
                              <a:schemeClr val="tx1"/>
                            </a:solidFill>
                            <a:latin typeface="Cambria Math"/>
                            <a:ea typeface="Cambria Math"/>
                          </a:rPr>
                          <m:t>𝑘</m:t>
                        </m:r>
                      </m:sup>
                    </m:sSup>
                  </m:oMath>
                </a14:m>
                <a:endParaRPr lang="en-US" sz="1600" dirty="0">
                  <a:solidFill>
                    <a:schemeClr val="tx1"/>
                  </a:soli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782951" y="3933056"/>
                <a:ext cx="6075049" cy="468333"/>
              </a:xfrm>
              <a:prstGeom prst="rect">
                <a:avLst/>
              </a:prstGeom>
              <a:blipFill rotWithShape="0">
                <a:blip r:embed="rId4"/>
                <a:stretch>
                  <a:fillRect b="-129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778057" y="5387397"/>
                <a:ext cx="6075049" cy="705899"/>
              </a:xfrm>
              <a:prstGeom prst="rect">
                <a:avLst/>
              </a:prstGeom>
            </p:spPr>
            <p:txBody>
              <a:bodyPr wrap="square">
                <a:spAutoFit/>
              </a:bodyPr>
              <a:lstStyle/>
              <a:p>
                <a:pPr indent="-17462">
                  <a:lnSpc>
                    <a:spcPct val="150000"/>
                  </a:lnSpc>
                </a:pPr>
                <a:r>
                  <a:rPr lang="en-US" sz="1600" dirty="0">
                    <a:solidFill>
                      <a:schemeClr val="tx1"/>
                    </a:solidFill>
                  </a:rPr>
                  <a:t>	</a:t>
                </a:r>
                <a14:m>
                  <m:oMath xmlns:m="http://schemas.openxmlformats.org/officeDocument/2006/math">
                    <m:r>
                      <a:rPr lang="en-US" sz="1600" b="0" i="1">
                        <a:solidFill>
                          <a:schemeClr val="tx1"/>
                        </a:solidFill>
                        <a:latin typeface="Cambria Math"/>
                        <a:ea typeface="Cambria Math"/>
                      </a:rPr>
                      <m:t>𝑃</m:t>
                    </m:r>
                    <m:r>
                      <a:rPr lang="en-US" sz="1600" i="1" smtClean="0">
                        <a:solidFill>
                          <a:schemeClr val="tx1"/>
                        </a:solidFill>
                        <a:latin typeface="Cambria Math" charset="0"/>
                        <a:ea typeface="Cambria Math"/>
                      </a:rPr>
                      <m:t>(</m:t>
                    </m:r>
                    <m:r>
                      <a:rPr lang="en-US" sz="1600" b="0" i="1" smtClean="0">
                        <a:solidFill>
                          <a:schemeClr val="tx1"/>
                        </a:solidFill>
                        <a:latin typeface="Cambria Math" charset="0"/>
                        <a:ea typeface="Cambria Math"/>
                      </a:rPr>
                      <m:t>𝑘</m:t>
                    </m:r>
                    <m:r>
                      <a:rPr lang="en-US" sz="1600" b="0" i="1" smtClean="0">
                        <a:solidFill>
                          <a:schemeClr val="tx1"/>
                        </a:solidFill>
                        <a:latin typeface="Cambria Math" charset="0"/>
                        <a:ea typeface="Cambria Math"/>
                      </a:rPr>
                      <m:t>;</m:t>
                    </m:r>
                    <m:r>
                      <a:rPr lang="en-US" sz="1600" b="0" i="1" smtClean="0">
                        <a:solidFill>
                          <a:schemeClr val="tx1"/>
                        </a:solidFill>
                        <a:latin typeface="Cambria Math" charset="0"/>
                        <a:ea typeface="Cambria Math"/>
                      </a:rPr>
                      <m:t>𝑁</m:t>
                    </m:r>
                    <m:r>
                      <a:rPr lang="en-US" sz="1600" b="0" i="1" smtClean="0">
                        <a:solidFill>
                          <a:schemeClr val="tx1"/>
                        </a:solidFill>
                        <a:latin typeface="Cambria Math" charset="0"/>
                        <a:ea typeface="Cambria Math"/>
                      </a:rPr>
                      <m:t>,</m:t>
                    </m:r>
                    <m:r>
                      <a:rPr lang="en-US" sz="1600" b="0" i="1" smtClean="0">
                        <a:solidFill>
                          <a:schemeClr val="tx1"/>
                        </a:solidFill>
                        <a:latin typeface="Cambria Math" charset="0"/>
                        <a:ea typeface="Cambria Math"/>
                      </a:rPr>
                      <m:t>𝑝</m:t>
                    </m:r>
                    <m:r>
                      <a:rPr lang="en-US" sz="1600" b="0" i="1" smtClean="0">
                        <a:solidFill>
                          <a:schemeClr val="tx1"/>
                        </a:solidFill>
                        <a:latin typeface="Cambria Math" charset="0"/>
                        <a:ea typeface="Cambria Math"/>
                      </a:rPr>
                      <m:t>)=</m:t>
                    </m:r>
                    <m:sSup>
                      <m:sSupPr>
                        <m:ctrlPr>
                          <a:rPr lang="en-US" sz="1600" i="1">
                            <a:solidFill>
                              <a:schemeClr val="tx1"/>
                            </a:solidFill>
                            <a:latin typeface="Cambria Math" panose="02040503050406030204" pitchFamily="18" charset="0"/>
                            <a:ea typeface="Cambria Math"/>
                          </a:rPr>
                        </m:ctrlPr>
                      </m:sSupPr>
                      <m:e>
                        <m:r>
                          <a:rPr lang="en-US" sz="1600" b="0" i="1">
                            <a:solidFill>
                              <a:schemeClr val="tx1"/>
                            </a:solidFill>
                            <a:latin typeface="Cambria Math"/>
                            <a:ea typeface="Cambria Math"/>
                          </a:rPr>
                          <m:t>𝑝</m:t>
                        </m:r>
                      </m:e>
                      <m:sup>
                        <m:r>
                          <a:rPr lang="en-US" sz="1600" b="0" i="1">
                            <a:solidFill>
                              <a:schemeClr val="tx1"/>
                            </a:solidFill>
                            <a:latin typeface="Cambria Math"/>
                            <a:ea typeface="Cambria Math"/>
                          </a:rPr>
                          <m:t>𝑘</m:t>
                        </m:r>
                      </m:sup>
                    </m:sSup>
                  </m:oMath>
                </a14:m>
                <a:r>
                  <a:rPr lang="en-US" sz="1600" dirty="0">
                    <a:solidFill>
                      <a:schemeClr val="tx1"/>
                    </a:solidFill>
                    <a:ea typeface="Cambria Math"/>
                  </a:rPr>
                  <a:t> </a:t>
                </a:r>
                <a14:m>
                  <m:oMath xmlns:m="http://schemas.openxmlformats.org/officeDocument/2006/math">
                    <m:r>
                      <a:rPr lang="en-US" sz="1600" b="0" dirty="0">
                        <a:solidFill>
                          <a:schemeClr val="tx1"/>
                        </a:solidFill>
                        <a:latin typeface="Cambria Math"/>
                        <a:ea typeface="Cambria Math"/>
                      </a:rPr>
                      <m:t>(</m:t>
                    </m:r>
                    <m:r>
                      <a:rPr lang="en-US" sz="1600" b="0" i="1" dirty="0">
                        <a:solidFill>
                          <a:schemeClr val="tx1"/>
                        </a:solidFill>
                        <a:latin typeface="Cambria Math"/>
                        <a:ea typeface="Cambria Math"/>
                      </a:rPr>
                      <m:t>1−</m:t>
                    </m:r>
                    <m:r>
                      <a:rPr lang="en-US" sz="1600" b="0" i="1">
                        <a:solidFill>
                          <a:schemeClr val="tx1"/>
                        </a:solidFill>
                        <a:latin typeface="Cambria Math"/>
                        <a:ea typeface="Cambria Math"/>
                      </a:rPr>
                      <m:t>𝑝</m:t>
                    </m:r>
                    <m:sSup>
                      <m:sSupPr>
                        <m:ctrlPr>
                          <a:rPr lang="en-US" sz="1600" i="1">
                            <a:solidFill>
                              <a:schemeClr val="tx1"/>
                            </a:solidFill>
                            <a:latin typeface="Cambria Math" panose="02040503050406030204" pitchFamily="18" charset="0"/>
                            <a:ea typeface="Cambria Math"/>
                          </a:rPr>
                        </m:ctrlPr>
                      </m:sSupPr>
                      <m:e>
                        <m:r>
                          <a:rPr lang="en-US" sz="1600" b="0" i="1">
                            <a:solidFill>
                              <a:schemeClr val="tx1"/>
                            </a:solidFill>
                            <a:latin typeface="Cambria Math"/>
                            <a:ea typeface="Cambria Math"/>
                          </a:rPr>
                          <m:t>)</m:t>
                        </m:r>
                      </m:e>
                      <m:sup>
                        <m:r>
                          <a:rPr lang="en-US" sz="1600" b="0" i="1">
                            <a:solidFill>
                              <a:schemeClr val="tx1"/>
                            </a:solidFill>
                            <a:latin typeface="Cambria Math"/>
                            <a:ea typeface="Cambria Math"/>
                          </a:rPr>
                          <m:t>𝑁</m:t>
                        </m:r>
                        <m:r>
                          <a:rPr lang="en-US" sz="1600" b="0" i="1">
                            <a:solidFill>
                              <a:schemeClr val="tx1"/>
                            </a:solidFill>
                            <a:latin typeface="Cambria Math"/>
                            <a:ea typeface="Cambria Math"/>
                          </a:rPr>
                          <m:t>−</m:t>
                        </m:r>
                        <m:r>
                          <a:rPr lang="en-US" sz="1600" b="0" i="1">
                            <a:solidFill>
                              <a:schemeClr val="tx1"/>
                            </a:solidFill>
                            <a:latin typeface="Cambria Math"/>
                            <a:ea typeface="Cambria Math"/>
                          </a:rPr>
                          <m:t>𝑘</m:t>
                        </m:r>
                      </m:sup>
                    </m:sSup>
                    <m:d>
                      <m:dPr>
                        <m:ctrlPr>
                          <a:rPr lang="is-IS" sz="1600" i="1">
                            <a:latin typeface="Cambria Math" panose="02040503050406030204" pitchFamily="18" charset="0"/>
                            <a:ea typeface="Cambria Math"/>
                          </a:rPr>
                        </m:ctrlPr>
                      </m:dPr>
                      <m:e>
                        <m:eqArr>
                          <m:eqArrPr>
                            <m:ctrlPr>
                              <a:rPr lang="en-US" sz="1600" i="1">
                                <a:latin typeface="Cambria Math" panose="02040503050406030204" pitchFamily="18" charset="0"/>
                                <a:ea typeface="Cambria Math"/>
                              </a:rPr>
                            </m:ctrlPr>
                          </m:eqArrPr>
                          <m:e>
                            <m:r>
                              <a:rPr lang="en-US" sz="1600" i="1">
                                <a:latin typeface="Cambria Math" charset="0"/>
                                <a:ea typeface="Cambria Math"/>
                              </a:rPr>
                              <m:t>𝑁</m:t>
                            </m:r>
                          </m:e>
                          <m:e>
                            <m:r>
                              <a:rPr lang="en-US" sz="1600" i="1">
                                <a:latin typeface="Cambria Math" charset="0"/>
                                <a:ea typeface="Cambria Math"/>
                              </a:rPr>
                              <m:t>𝑘</m:t>
                            </m:r>
                          </m:e>
                        </m:eqArr>
                      </m:e>
                    </m:d>
                  </m:oMath>
                </a14:m>
                <a:endParaRPr lang="en-US" sz="1600" dirty="0">
                  <a:solidFill>
                    <a:schemeClr val="tx1"/>
                  </a:solidFill>
                </a:endParaRPr>
              </a:p>
            </p:txBody>
          </p:sp>
        </mc:Choice>
        <mc:Fallback xmlns="">
          <p:sp>
            <p:nvSpPr>
              <p:cNvPr id="16" name="Rectangle 15"/>
              <p:cNvSpPr>
                <a:spLocks noRot="1" noChangeAspect="1" noMove="1" noResize="1" noEditPoints="1" noAdjustHandles="1" noChangeArrowheads="1" noChangeShapeType="1" noTextEdit="1"/>
              </p:cNvSpPr>
              <p:nvPr/>
            </p:nvSpPr>
            <p:spPr>
              <a:xfrm>
                <a:off x="778057" y="5387397"/>
                <a:ext cx="6075049" cy="705899"/>
              </a:xfrm>
              <a:prstGeom prst="rect">
                <a:avLst/>
              </a:prstGeom>
              <a:blipFill rotWithShape="0">
                <a:blip r:embed="rId5"/>
                <a:stretch>
                  <a:fillRect/>
                </a:stretch>
              </a:blipFill>
            </p:spPr>
            <p:txBody>
              <a:bodyPr/>
              <a:lstStyle/>
              <a:p>
                <a:r>
                  <a:rPr lang="en-US">
                    <a:noFill/>
                  </a:rPr>
                  <a:t> </a:t>
                </a:r>
              </a:p>
            </p:txBody>
          </p:sp>
        </mc:Fallback>
      </mc:AlternateContent>
      <p:pic>
        <p:nvPicPr>
          <p:cNvPr id="17" name="Picture 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56197" y="4005064"/>
            <a:ext cx="3552307" cy="2552663"/>
          </a:xfrm>
          <a:prstGeom prst="rect">
            <a:avLst/>
          </a:prstGeom>
        </p:spPr>
      </p:pic>
      <mc:AlternateContent xmlns:mc="http://schemas.openxmlformats.org/markup-compatibility/2006">
        <mc:Choice xmlns:a14="http://schemas.microsoft.com/office/drawing/2010/main" Requires="a14">
          <p:sp>
            <p:nvSpPr>
              <p:cNvPr id="6" name="TextBox 5"/>
              <p:cNvSpPr txBox="1"/>
              <p:nvPr/>
            </p:nvSpPr>
            <p:spPr>
              <a:xfrm>
                <a:off x="1229469" y="6084281"/>
                <a:ext cx="3406061" cy="403187"/>
              </a:xfrm>
              <a:prstGeom prst="rect">
                <a:avLst/>
              </a:prstGeom>
              <a:noFill/>
            </p:spPr>
            <p:txBody>
              <a:bodyPr wrap="none" rtlCol="0">
                <a:spAutoFit/>
              </a:bodyPr>
              <a:lstStyle/>
              <a:p>
                <a:r>
                  <a:rPr lang="en-US" sz="1200" dirty="0">
                    <a:solidFill>
                      <a:schemeClr val="tx1">
                        <a:lumMod val="50000"/>
                        <a:lumOff val="50000"/>
                      </a:schemeClr>
                    </a:solidFill>
                    <a:latin typeface="Helvetica Light"/>
                    <a:cs typeface="Helvetica Light"/>
                  </a:rPr>
                  <a:t>where </a:t>
                </a:r>
                <a14:m>
                  <m:oMath xmlns:m="http://schemas.openxmlformats.org/officeDocument/2006/math">
                    <m:d>
                      <m:dPr>
                        <m:ctrlPr>
                          <a:rPr lang="is-IS" sz="1200" i="1" smtClean="0">
                            <a:solidFill>
                              <a:schemeClr val="tx1">
                                <a:lumMod val="50000"/>
                                <a:lumOff val="50000"/>
                              </a:schemeClr>
                            </a:solidFill>
                            <a:latin typeface="Cambria Math" panose="02040503050406030204" pitchFamily="18" charset="0"/>
                            <a:ea typeface="Cambria Math"/>
                          </a:rPr>
                        </m:ctrlPr>
                      </m:dPr>
                      <m:e>
                        <m:eqArr>
                          <m:eqArrPr>
                            <m:ctrlPr>
                              <a:rPr lang="en-US" sz="1200" i="1">
                                <a:solidFill>
                                  <a:schemeClr val="tx1">
                                    <a:lumMod val="50000"/>
                                    <a:lumOff val="50000"/>
                                  </a:schemeClr>
                                </a:solidFill>
                                <a:latin typeface="Cambria Math" panose="02040503050406030204" pitchFamily="18" charset="0"/>
                                <a:ea typeface="Cambria Math"/>
                              </a:rPr>
                            </m:ctrlPr>
                          </m:eqArrPr>
                          <m:e>
                            <m:r>
                              <a:rPr lang="en-US" sz="1200" i="1">
                                <a:solidFill>
                                  <a:schemeClr val="tx1">
                                    <a:lumMod val="50000"/>
                                    <a:lumOff val="50000"/>
                                  </a:schemeClr>
                                </a:solidFill>
                                <a:latin typeface="Cambria Math" charset="0"/>
                                <a:ea typeface="Cambria Math"/>
                              </a:rPr>
                              <m:t>𝑁</m:t>
                            </m:r>
                          </m:e>
                          <m:e>
                            <m:r>
                              <a:rPr lang="en-US" sz="1200" i="1">
                                <a:solidFill>
                                  <a:schemeClr val="tx1">
                                    <a:lumMod val="50000"/>
                                    <a:lumOff val="50000"/>
                                  </a:schemeClr>
                                </a:solidFill>
                                <a:latin typeface="Cambria Math" charset="0"/>
                                <a:ea typeface="Cambria Math"/>
                              </a:rPr>
                              <m:t>𝑘</m:t>
                            </m:r>
                          </m:e>
                        </m:eqArr>
                      </m:e>
                    </m:d>
                    <m:r>
                      <a:rPr lang="en-US" sz="1200" b="0" i="1" smtClean="0">
                        <a:solidFill>
                          <a:schemeClr val="tx1">
                            <a:lumMod val="50000"/>
                            <a:lumOff val="50000"/>
                          </a:schemeClr>
                        </a:solidFill>
                        <a:latin typeface="Cambria Math" charset="0"/>
                        <a:ea typeface="Cambria Math"/>
                      </a:rPr>
                      <m:t>=</m:t>
                    </m:r>
                    <m:f>
                      <m:fPr>
                        <m:ctrlPr>
                          <a:rPr lang="bg-BG" sz="1200" b="0" i="1" smtClean="0">
                            <a:solidFill>
                              <a:schemeClr val="tx1">
                                <a:lumMod val="50000"/>
                                <a:lumOff val="50000"/>
                              </a:schemeClr>
                            </a:solidFill>
                            <a:latin typeface="Cambria Math" panose="02040503050406030204" pitchFamily="18" charset="0"/>
                            <a:ea typeface="Cambria Math"/>
                          </a:rPr>
                        </m:ctrlPr>
                      </m:fPr>
                      <m:num>
                        <m:r>
                          <a:rPr lang="en-US" sz="1200" b="0" i="1" smtClean="0">
                            <a:solidFill>
                              <a:schemeClr val="tx1">
                                <a:lumMod val="50000"/>
                                <a:lumOff val="50000"/>
                              </a:schemeClr>
                            </a:solidFill>
                            <a:latin typeface="Cambria Math" panose="02040503050406030204" pitchFamily="18" charset="0"/>
                            <a:ea typeface="Cambria Math"/>
                          </a:rPr>
                          <m:t>𝑁</m:t>
                        </m:r>
                        <m:r>
                          <a:rPr lang="en-US" sz="1200" b="0" i="1" smtClean="0">
                            <a:solidFill>
                              <a:schemeClr val="tx1">
                                <a:lumMod val="50000"/>
                                <a:lumOff val="50000"/>
                              </a:schemeClr>
                            </a:solidFill>
                            <a:latin typeface="Cambria Math" charset="0"/>
                            <a:ea typeface="Cambria Math"/>
                          </a:rPr>
                          <m:t>!</m:t>
                        </m:r>
                      </m:num>
                      <m:den>
                        <m:r>
                          <a:rPr lang="en-US" sz="1200" b="0" i="1" smtClean="0">
                            <a:solidFill>
                              <a:schemeClr val="tx1">
                                <a:lumMod val="50000"/>
                                <a:lumOff val="50000"/>
                              </a:schemeClr>
                            </a:solidFill>
                            <a:latin typeface="Cambria Math" charset="0"/>
                            <a:ea typeface="Cambria Math"/>
                          </a:rPr>
                          <m:t>𝑘</m:t>
                        </m:r>
                        <m:r>
                          <a:rPr lang="en-US" sz="1200" b="0" i="1" smtClean="0">
                            <a:solidFill>
                              <a:schemeClr val="tx1">
                                <a:lumMod val="50000"/>
                                <a:lumOff val="50000"/>
                              </a:schemeClr>
                            </a:solidFill>
                            <a:latin typeface="Cambria Math" charset="0"/>
                            <a:ea typeface="Cambria Math"/>
                          </a:rPr>
                          <m:t>!</m:t>
                        </m:r>
                        <m:d>
                          <m:dPr>
                            <m:ctrlPr>
                              <a:rPr lang="en-US" sz="1200" b="0" i="1" smtClean="0">
                                <a:solidFill>
                                  <a:schemeClr val="tx1">
                                    <a:lumMod val="50000"/>
                                    <a:lumOff val="50000"/>
                                  </a:schemeClr>
                                </a:solidFill>
                                <a:latin typeface="Cambria Math" panose="02040503050406030204" pitchFamily="18" charset="0"/>
                                <a:ea typeface="Cambria Math"/>
                              </a:rPr>
                            </m:ctrlPr>
                          </m:dPr>
                          <m:e>
                            <m:r>
                              <a:rPr lang="en-US" sz="1200" b="0" i="1" smtClean="0">
                                <a:solidFill>
                                  <a:schemeClr val="tx1">
                                    <a:lumMod val="50000"/>
                                    <a:lumOff val="50000"/>
                                  </a:schemeClr>
                                </a:solidFill>
                                <a:latin typeface="Cambria Math" charset="0"/>
                                <a:ea typeface="Cambria Math"/>
                              </a:rPr>
                              <m:t>𝑁</m:t>
                            </m:r>
                            <m:r>
                              <a:rPr lang="en-US" sz="1200" b="0" i="1" smtClean="0">
                                <a:solidFill>
                                  <a:schemeClr val="tx1">
                                    <a:lumMod val="50000"/>
                                    <a:lumOff val="50000"/>
                                  </a:schemeClr>
                                </a:solidFill>
                                <a:latin typeface="Cambria Math" charset="0"/>
                                <a:ea typeface="Cambria Math"/>
                              </a:rPr>
                              <m:t>−</m:t>
                            </m:r>
                            <m:r>
                              <a:rPr lang="en-US" sz="1200" b="0" i="1" smtClean="0">
                                <a:solidFill>
                                  <a:schemeClr val="tx1">
                                    <a:lumMod val="50000"/>
                                    <a:lumOff val="50000"/>
                                  </a:schemeClr>
                                </a:solidFill>
                                <a:latin typeface="Cambria Math" charset="0"/>
                                <a:ea typeface="Cambria Math"/>
                              </a:rPr>
                              <m:t>𝑘</m:t>
                            </m:r>
                          </m:e>
                        </m:d>
                        <m:r>
                          <a:rPr lang="en-US" sz="1200" b="0" i="1" smtClean="0">
                            <a:solidFill>
                              <a:schemeClr val="tx1">
                                <a:lumMod val="50000"/>
                                <a:lumOff val="50000"/>
                              </a:schemeClr>
                            </a:solidFill>
                            <a:latin typeface="Cambria Math" charset="0"/>
                            <a:ea typeface="Cambria Math"/>
                          </a:rPr>
                          <m:t>!</m:t>
                        </m:r>
                      </m:den>
                    </m:f>
                  </m:oMath>
                </a14:m>
                <a:r>
                  <a:rPr lang="en-US" sz="1200" dirty="0">
                    <a:solidFill>
                      <a:schemeClr val="tx1">
                        <a:lumMod val="50000"/>
                        <a:lumOff val="50000"/>
                      </a:schemeClr>
                    </a:solidFill>
                    <a:latin typeface="Helvetica Light"/>
                    <a:cs typeface="Helvetica Light"/>
                  </a:rPr>
                  <a:t> is the binomial coefficient</a:t>
                </a:r>
              </a:p>
            </p:txBody>
          </p:sp>
        </mc:Choice>
        <mc:Fallback>
          <p:sp>
            <p:nvSpPr>
              <p:cNvPr id="6" name="TextBox 5"/>
              <p:cNvSpPr txBox="1">
                <a:spLocks noRot="1" noChangeAspect="1" noMove="1" noResize="1" noEditPoints="1" noAdjustHandles="1" noChangeArrowheads="1" noChangeShapeType="1" noTextEdit="1"/>
              </p:cNvSpPr>
              <p:nvPr/>
            </p:nvSpPr>
            <p:spPr>
              <a:xfrm>
                <a:off x="1229469" y="6084281"/>
                <a:ext cx="3406061" cy="403187"/>
              </a:xfrm>
              <a:prstGeom prst="rect">
                <a:avLst/>
              </a:prstGeom>
              <a:blipFill>
                <a:blip r:embed="rId7"/>
                <a:stretch>
                  <a:fillRect b="-30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rot="16200000">
                <a:off x="5202422" y="4587552"/>
                <a:ext cx="983666" cy="307777"/>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1400" i="1">
                          <a:latin typeface="Cambria Math"/>
                          <a:ea typeface="Cambria Math"/>
                        </a:rPr>
                        <m:t>𝑃</m:t>
                      </m:r>
                      <m:r>
                        <a:rPr lang="en-US" sz="1400" i="1">
                          <a:latin typeface="Cambria Math" charset="0"/>
                          <a:ea typeface="Cambria Math"/>
                        </a:rPr>
                        <m:t>(</m:t>
                      </m:r>
                      <m:r>
                        <a:rPr lang="en-US" sz="1400" i="1">
                          <a:latin typeface="Cambria Math" charset="0"/>
                          <a:ea typeface="Cambria Math"/>
                        </a:rPr>
                        <m:t>𝑘</m:t>
                      </m:r>
                      <m:r>
                        <a:rPr lang="en-US" sz="1400" i="1">
                          <a:latin typeface="Cambria Math" charset="0"/>
                          <a:ea typeface="Cambria Math"/>
                        </a:rPr>
                        <m:t>;</m:t>
                      </m:r>
                      <m:r>
                        <a:rPr lang="en-US" sz="1400" i="1">
                          <a:latin typeface="Cambria Math" charset="0"/>
                          <a:ea typeface="Cambria Math"/>
                        </a:rPr>
                        <m:t>𝑁</m:t>
                      </m:r>
                      <m:r>
                        <a:rPr lang="en-US" sz="1400" i="1">
                          <a:latin typeface="Cambria Math" charset="0"/>
                          <a:ea typeface="Cambria Math"/>
                        </a:rPr>
                        <m:t>,</m:t>
                      </m:r>
                      <m:r>
                        <a:rPr lang="en-US" sz="1400" i="1">
                          <a:latin typeface="Cambria Math" charset="0"/>
                          <a:ea typeface="Cambria Math"/>
                        </a:rPr>
                        <m:t>𝑝</m:t>
                      </m:r>
                      <m:r>
                        <a:rPr lang="en-US" sz="1400" i="1">
                          <a:latin typeface="Cambria Math" charset="0"/>
                          <a:ea typeface="Cambria Math"/>
                        </a:rPr>
                        <m:t>)</m:t>
                      </m:r>
                    </m:oMath>
                  </m:oMathPara>
                </a14:m>
                <a:endParaRPr lang="en-US" sz="1400" dirty="0"/>
              </a:p>
            </p:txBody>
          </p:sp>
        </mc:Choice>
        <mc:Fallback xmlns="">
          <p:sp>
            <p:nvSpPr>
              <p:cNvPr id="7" name="Rectangle 6"/>
              <p:cNvSpPr>
                <a:spLocks noRot="1" noChangeAspect="1" noMove="1" noResize="1" noEditPoints="1" noAdjustHandles="1" noChangeArrowheads="1" noChangeShapeType="1" noTextEdit="1"/>
              </p:cNvSpPr>
              <p:nvPr/>
            </p:nvSpPr>
            <p:spPr>
              <a:xfrm rot="16200000">
                <a:off x="5202422" y="4587552"/>
                <a:ext cx="983666" cy="307777"/>
              </a:xfrm>
              <a:prstGeom prst="rect">
                <a:avLst/>
              </a:prstGeom>
              <a:blipFill rotWithShape="0">
                <a:blip r:embed="rId8"/>
                <a:stretch>
                  <a:fillRect r="-12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8420686" y="6256235"/>
                <a:ext cx="339003" cy="307777"/>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1400" i="1">
                          <a:latin typeface="Cambria Math" charset="0"/>
                          <a:ea typeface="Cambria Math"/>
                        </a:rPr>
                        <m:t>𝑘</m:t>
                      </m:r>
                    </m:oMath>
                  </m:oMathPara>
                </a14:m>
                <a:endParaRPr lang="en-US" sz="1400" dirty="0"/>
              </a:p>
            </p:txBody>
          </p:sp>
        </mc:Choice>
        <mc:Fallback xmlns="">
          <p:sp>
            <p:nvSpPr>
              <p:cNvPr id="11" name="Rectangle 10"/>
              <p:cNvSpPr>
                <a:spLocks noRot="1" noChangeAspect="1" noMove="1" noResize="1" noEditPoints="1" noAdjustHandles="1" noChangeArrowheads="1" noChangeShapeType="1" noTextEdit="1"/>
              </p:cNvSpPr>
              <p:nvPr/>
            </p:nvSpPr>
            <p:spPr>
              <a:xfrm>
                <a:off x="8420686" y="6256235"/>
                <a:ext cx="339003" cy="307777"/>
              </a:xfrm>
              <a:prstGeom prst="rect">
                <a:avLst/>
              </a:prstGeom>
              <a:blipFill rotWithShape="0">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7832306" y="4325040"/>
                <a:ext cx="870688" cy="523220"/>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charset="0"/>
                          <a:ea typeface="Cambria Math"/>
                        </a:rPr>
                        <m:t>𝑁</m:t>
                      </m:r>
                      <m:r>
                        <a:rPr lang="en-US" sz="1400" b="0" i="1" smtClean="0">
                          <a:latin typeface="Cambria Math" charset="0"/>
                          <a:ea typeface="Cambria Math"/>
                        </a:rPr>
                        <m:t>=15</m:t>
                      </m:r>
                      <m:r>
                        <a:rPr lang="en-US" sz="1400" b="0" i="0" smtClean="0">
                          <a:latin typeface="Cambria Math" charset="0"/>
                          <a:ea typeface="Cambria Math"/>
                        </a:rPr>
                        <m:t>, </m:t>
                      </m:r>
                    </m:oMath>
                  </m:oMathPara>
                </a14:m>
                <a:endParaRPr lang="en-US" sz="1400" b="0" i="0" dirty="0">
                  <a:latin typeface="Cambria Math" charset="0"/>
                  <a:ea typeface="Cambria Math"/>
                </a:endParaRPr>
              </a:p>
              <a:p>
                <a:pPr/>
                <a14:m>
                  <m:oMathPara xmlns:m="http://schemas.openxmlformats.org/officeDocument/2006/math">
                    <m:oMathParaPr>
                      <m:jc m:val="centerGroup"/>
                    </m:oMathParaPr>
                    <m:oMath xmlns:m="http://schemas.openxmlformats.org/officeDocument/2006/math">
                      <m:r>
                        <a:rPr lang="en-US" sz="1400" b="0" i="1" smtClean="0">
                          <a:latin typeface="Cambria Math" charset="0"/>
                          <a:ea typeface="Cambria Math"/>
                        </a:rPr>
                        <m:t>𝑝</m:t>
                      </m:r>
                      <m:r>
                        <a:rPr lang="en-US" sz="1400" b="0" i="0" smtClean="0">
                          <a:latin typeface="Cambria Math" charset="0"/>
                          <a:ea typeface="Cambria Math"/>
                        </a:rPr>
                        <m:t>=0.5</m:t>
                      </m:r>
                    </m:oMath>
                  </m:oMathPara>
                </a14:m>
                <a:endParaRPr lang="en-US" sz="1400" b="0" dirty="0">
                  <a:ea typeface="Cambria Math"/>
                </a:endParaRPr>
              </a:p>
            </p:txBody>
          </p:sp>
        </mc:Choice>
        <mc:Fallback xmlns="">
          <p:sp>
            <p:nvSpPr>
              <p:cNvPr id="12" name="Rectangle 11"/>
              <p:cNvSpPr>
                <a:spLocks noRot="1" noChangeAspect="1" noMove="1" noResize="1" noEditPoints="1" noAdjustHandles="1" noChangeArrowheads="1" noChangeShapeType="1" noTextEdit="1"/>
              </p:cNvSpPr>
              <p:nvPr/>
            </p:nvSpPr>
            <p:spPr>
              <a:xfrm>
                <a:off x="7832306" y="4325040"/>
                <a:ext cx="870688" cy="523220"/>
              </a:xfrm>
              <a:prstGeom prst="rect">
                <a:avLst/>
              </a:prstGeom>
              <a:blipFill rotWithShape="0">
                <a:blip r:embed="rId10"/>
                <a:stretch>
                  <a:fillRect t="-47674" b="-23256"/>
                </a:stretch>
              </a:blipFill>
            </p:spPr>
            <p:txBody>
              <a:bodyPr/>
              <a:lstStyle/>
              <a:p>
                <a:r>
                  <a:rPr lang="en-US">
                    <a:noFill/>
                  </a:rPr>
                  <a:t> </a:t>
                </a:r>
              </a:p>
            </p:txBody>
          </p:sp>
        </mc:Fallback>
      </mc:AlternateContent>
      <p:sp>
        <p:nvSpPr>
          <p:cNvPr id="8" name="Rectangle 7"/>
          <p:cNvSpPr/>
          <p:nvPr/>
        </p:nvSpPr>
        <p:spPr>
          <a:xfrm>
            <a:off x="5479094" y="4011519"/>
            <a:ext cx="2702418" cy="249008"/>
          </a:xfrm>
          <a:prstGeom prst="rect">
            <a:avLst/>
          </a:prstGeom>
          <a:solidFill>
            <a:schemeClr val="bg1"/>
          </a:solidFill>
        </p:spPr>
        <p:txBody>
          <a:bodyPr wrap="square" bIns="18000">
            <a:spAutoFit/>
          </a:bodyPr>
          <a:lstStyle/>
          <a:p>
            <a:pPr algn="r"/>
            <a:r>
              <a:rPr lang="en-US" sz="1200">
                <a:solidFill>
                  <a:prstClr val="black"/>
                </a:solidFill>
                <a:latin typeface="Helvetica Light" charset="0"/>
                <a:ea typeface="Helvetica Light" charset="0"/>
                <a:cs typeface="Helvetica Light" charset="0"/>
              </a:rPr>
              <a:t>Binomial distribution</a:t>
            </a:r>
            <a:endParaRPr lang="en-US" sz="1200" dirty="0"/>
          </a:p>
        </p:txBody>
      </p:sp>
    </p:spTree>
    <p:extLst>
      <p:ext uri="{BB962C8B-B14F-4D97-AF65-F5344CB8AC3E}">
        <p14:creationId xmlns:p14="http://schemas.microsoft.com/office/powerpoint/2010/main" val="16292757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Binomial distribution </a:t>
            </a:r>
            <a:r>
              <a:rPr lang="en-GB" dirty="0">
                <a:solidFill>
                  <a:srgbClr val="000000"/>
                </a:solidFill>
                <a:latin typeface="Helvetica Light"/>
                <a:cs typeface="Helvetica Light"/>
              </a:rPr>
              <a:t>(continued)</a:t>
            </a:r>
            <a:endParaRPr lang="en-GB" sz="2400" dirty="0">
              <a:solidFill>
                <a:srgbClr val="000000"/>
              </a:solidFill>
              <a:latin typeface="Helvetica Light"/>
              <a:cs typeface="Helvetica Light"/>
            </a:endParaRPr>
          </a:p>
        </p:txBody>
      </p:sp>
      <p:sp>
        <p:nvSpPr>
          <p:cNvPr id="4" name="TextBox 3"/>
          <p:cNvSpPr txBox="1"/>
          <p:nvPr/>
        </p:nvSpPr>
        <p:spPr>
          <a:xfrm>
            <a:off x="432048" y="1196752"/>
            <a:ext cx="8698724" cy="338554"/>
          </a:xfrm>
          <a:prstGeom prst="rect">
            <a:avLst/>
          </a:prstGeom>
          <a:noFill/>
        </p:spPr>
        <p:txBody>
          <a:bodyPr wrap="square" rtlCol="0">
            <a:spAutoFit/>
          </a:bodyPr>
          <a:lstStyle/>
          <a:p>
            <a:pPr lvl="0">
              <a:spcBef>
                <a:spcPts val="1800"/>
              </a:spcBef>
            </a:pPr>
            <a:r>
              <a:rPr lang="en-US" sz="1600" dirty="0">
                <a:latin typeface="Helvetica Light" charset="0"/>
                <a:ea typeface="Helvetica Light" charset="0"/>
                <a:cs typeface="Helvetica Light" charset="0"/>
                <a:sym typeface="Wingdings" pitchFamily="2" charset="2"/>
              </a:rPr>
              <a:t>Example binomial distributions:</a:t>
            </a:r>
            <a:endParaRPr lang="en-US" sz="1400" dirty="0"/>
          </a:p>
        </p:txBody>
      </p:sp>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19</a:t>
            </a:fld>
            <a:endParaRPr lang="en-GB" dirty="0"/>
          </a:p>
        </p:txBody>
      </p:sp>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t="9013"/>
          <a:stretch/>
        </p:blipFill>
        <p:spPr>
          <a:xfrm>
            <a:off x="490694" y="1786437"/>
            <a:ext cx="3048622" cy="1993279"/>
          </a:xfrm>
          <a:prstGeom prst="rect">
            <a:avLst/>
          </a:prstGeom>
        </p:spPr>
      </p:pic>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t="9541"/>
          <a:stretch/>
        </p:blipFill>
        <p:spPr>
          <a:xfrm>
            <a:off x="3371014" y="1798012"/>
            <a:ext cx="3048622" cy="1981704"/>
          </a:xfrm>
          <a:prstGeom prst="rect">
            <a:avLst/>
          </a:prstGeom>
        </p:spPr>
      </p:pic>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t="9013" r="9236"/>
          <a:stretch/>
        </p:blipFill>
        <p:spPr>
          <a:xfrm>
            <a:off x="6251334" y="1786437"/>
            <a:ext cx="2767055" cy="1993279"/>
          </a:xfrm>
          <a:prstGeom prst="rect">
            <a:avLst/>
          </a:prstGeom>
        </p:spPr>
      </p:pic>
      <p:sp>
        <p:nvSpPr>
          <p:cNvPr id="13" name="TextBox 12"/>
          <p:cNvSpPr txBox="1"/>
          <p:nvPr/>
        </p:nvSpPr>
        <p:spPr>
          <a:xfrm>
            <a:off x="432048" y="4084031"/>
            <a:ext cx="8698724" cy="1615827"/>
          </a:xfrm>
          <a:prstGeom prst="rect">
            <a:avLst/>
          </a:prstGeom>
          <a:noFill/>
        </p:spPr>
        <p:txBody>
          <a:bodyPr wrap="square" rtlCol="0">
            <a:spAutoFit/>
          </a:bodyPr>
          <a:lstStyle/>
          <a:p>
            <a:pPr marL="285750" lvl="0" indent="-285750">
              <a:spcBef>
                <a:spcPts val="1800"/>
              </a:spcBef>
              <a:buFont typeface="Arial" charset="0"/>
              <a:buChar char="•"/>
            </a:pPr>
            <a:r>
              <a:rPr lang="en-US" sz="1600" i="1" dirty="0">
                <a:solidFill>
                  <a:prstClr val="black"/>
                </a:solidFill>
                <a:latin typeface="Helvetica Light" charset="0"/>
                <a:ea typeface="Helvetica Light" charset="0"/>
                <a:cs typeface="Helvetica Light" charset="0"/>
              </a:rPr>
              <a:t>Expectation value</a:t>
            </a:r>
            <a:r>
              <a:rPr lang="en-US" sz="1600" dirty="0">
                <a:solidFill>
                  <a:prstClr val="black"/>
                </a:solidFill>
                <a:latin typeface="Helvetica Light" charset="0"/>
                <a:ea typeface="Helvetica Light" charset="0"/>
                <a:cs typeface="Helvetica Light" charset="0"/>
              </a:rPr>
              <a:t>: sum over all possible outcomes and </a:t>
            </a:r>
            <a:r>
              <a:rPr lang="en-US" sz="1600" i="1" dirty="0">
                <a:solidFill>
                  <a:prstClr val="black"/>
                </a:solidFill>
                <a:latin typeface="Helvetica Light" charset="0"/>
                <a:ea typeface="Helvetica Light" charset="0"/>
                <a:cs typeface="Helvetica Light" charset="0"/>
              </a:rPr>
              <a:t>average </a:t>
            </a:r>
            <a:r>
              <a:rPr lang="en-US" sz="1200" dirty="0">
                <a:solidFill>
                  <a:prstClr val="black"/>
                </a:solidFill>
                <a:latin typeface="Helvetica Light" charset="0"/>
                <a:ea typeface="Helvetica Light" charset="0"/>
                <a:cs typeface="Helvetica Light" charset="0"/>
              </a:rPr>
              <a:t>(i.e.: weighted average)</a:t>
            </a:r>
            <a:r>
              <a:rPr lang="en-US" sz="1600" i="1" dirty="0">
                <a:solidFill>
                  <a:prstClr val="black"/>
                </a:solidFill>
                <a:latin typeface="Helvetica Light" charset="0"/>
                <a:ea typeface="Helvetica Light" charset="0"/>
                <a:cs typeface="Helvetica Light" charset="0"/>
              </a:rPr>
              <a:t>  </a:t>
            </a:r>
          </a:p>
          <a:p>
            <a:pPr marL="285750" lvl="0" indent="-285750">
              <a:spcBef>
                <a:spcPts val="1800"/>
              </a:spcBef>
              <a:buFont typeface="Arial" charset="0"/>
              <a:buChar char="•"/>
            </a:pPr>
            <a:endParaRPr lang="en-US" sz="1400" dirty="0">
              <a:solidFill>
                <a:prstClr val="black"/>
              </a:solidFill>
              <a:latin typeface="Helvetica Light" charset="0"/>
              <a:ea typeface="Helvetica Light" charset="0"/>
              <a:cs typeface="Helvetica Light" charset="0"/>
            </a:endParaRPr>
          </a:p>
          <a:p>
            <a:pPr marL="285750" lvl="0" indent="-285750">
              <a:spcBef>
                <a:spcPts val="1800"/>
              </a:spcBef>
              <a:buFont typeface="Arial" charset="0"/>
              <a:buChar char="•"/>
            </a:pPr>
            <a:endParaRPr lang="en-US" sz="400" i="1" dirty="0">
              <a:solidFill>
                <a:prstClr val="black"/>
              </a:solidFill>
              <a:latin typeface="Helvetica Light" charset="0"/>
              <a:ea typeface="Helvetica Light" charset="0"/>
              <a:cs typeface="Helvetica Light" charset="0"/>
            </a:endParaRPr>
          </a:p>
          <a:p>
            <a:pPr marL="285750" lvl="0" indent="-285750">
              <a:spcBef>
                <a:spcPts val="1800"/>
              </a:spcBef>
              <a:buFont typeface="Arial" charset="0"/>
              <a:buChar char="•"/>
            </a:pPr>
            <a:r>
              <a:rPr lang="en-US" sz="1600" i="1" dirty="0">
                <a:solidFill>
                  <a:prstClr val="black"/>
                </a:solidFill>
                <a:latin typeface="Helvetica Light" charset="0"/>
                <a:ea typeface="Helvetica Light" charset="0"/>
                <a:cs typeface="Helvetica Light" charset="0"/>
              </a:rPr>
              <a:t>Variance:</a:t>
            </a:r>
            <a:r>
              <a:rPr lang="en-US" sz="1600" dirty="0">
                <a:solidFill>
                  <a:prstClr val="black"/>
                </a:solidFill>
                <a:latin typeface="Helvetica Light" charset="0"/>
                <a:ea typeface="Helvetica Light" charset="0"/>
                <a:cs typeface="Helvetica Light" charset="0"/>
              </a:rPr>
              <a:t> </a:t>
            </a:r>
            <a:r>
              <a:rPr lang="en-US" sz="1200" dirty="0">
                <a:solidFill>
                  <a:prstClr val="black"/>
                </a:solidFill>
                <a:latin typeface="Helvetica Light" charset="0"/>
                <a:ea typeface="Helvetica Light" charset="0"/>
                <a:cs typeface="Helvetica Light" charset="0"/>
              </a:rPr>
              <a:t>(see next slide for definition)</a:t>
            </a:r>
            <a:endParaRPr lang="en-US" sz="1600" dirty="0">
              <a:solidFill>
                <a:prstClr val="black"/>
              </a:solidFill>
              <a:latin typeface="Helvetica Light" charset="0"/>
              <a:ea typeface="Helvetica Light" charset="0"/>
              <a:cs typeface="Helvetica Light" charset="0"/>
            </a:endParaRPr>
          </a:p>
        </p:txBody>
      </p:sp>
      <mc:AlternateContent xmlns:mc="http://schemas.openxmlformats.org/markup-compatibility/2006" xmlns:a14="http://schemas.microsoft.com/office/drawing/2010/main">
        <mc:Choice Requires="a14">
          <p:sp>
            <p:nvSpPr>
              <p:cNvPr id="7" name="Rectangle 6"/>
              <p:cNvSpPr/>
              <p:nvPr/>
            </p:nvSpPr>
            <p:spPr>
              <a:xfrm>
                <a:off x="666370" y="4539599"/>
                <a:ext cx="3167214" cy="689804"/>
              </a:xfrm>
              <a:prstGeom prst="rect">
                <a:avLst/>
              </a:prstGeom>
            </p:spPr>
            <p:txBody>
              <a:bodyPr wrap="none">
                <a:spAutoFit/>
              </a:bodyPr>
              <a:lstStyle/>
              <a:p>
                <a:pPr lvl="1">
                  <a:buClr>
                    <a:srgbClr val="FF0000"/>
                  </a:buClr>
                </a:pPr>
                <a14:m>
                  <m:oMathPara xmlns:m="http://schemas.openxmlformats.org/officeDocument/2006/math">
                    <m:oMathParaPr>
                      <m:jc m:val="centerGroup"/>
                    </m:oMathParaPr>
                    <m:oMath xmlns:m="http://schemas.openxmlformats.org/officeDocument/2006/math">
                      <m:r>
                        <m:rPr>
                          <m:sty m:val="p"/>
                        </m:rPr>
                        <a:rPr lang="en-US" sz="1600" b="0" i="1" smtClean="0">
                          <a:solidFill>
                            <a:schemeClr val="tx1"/>
                          </a:solidFill>
                          <a:latin typeface="Cambria Math"/>
                          <a:sym typeface="Wingdings" pitchFamily="2" charset="2"/>
                        </a:rPr>
                        <m:t>E</m:t>
                      </m:r>
                      <m:d>
                        <m:dPr>
                          <m:begChr m:val="["/>
                          <m:endChr m:val="]"/>
                          <m:ctrlPr>
                            <a:rPr lang="en-US" sz="1600" i="1">
                              <a:solidFill>
                                <a:schemeClr val="tx1"/>
                              </a:solidFill>
                              <a:latin typeface="Cambria Math" panose="02040503050406030204" pitchFamily="18" charset="0"/>
                              <a:sym typeface="Wingdings" pitchFamily="2" charset="2"/>
                            </a:rPr>
                          </m:ctrlPr>
                        </m:dPr>
                        <m:e>
                          <m:r>
                            <a:rPr lang="en-US" sz="1600" b="0" i="1">
                              <a:solidFill>
                                <a:schemeClr val="tx1"/>
                              </a:solidFill>
                              <a:latin typeface="Cambria Math"/>
                              <a:sym typeface="Wingdings" pitchFamily="2" charset="2"/>
                            </a:rPr>
                            <m:t>𝑘</m:t>
                          </m:r>
                        </m:e>
                      </m:d>
                      <m:r>
                        <a:rPr lang="en-US" sz="1600" b="0" i="1">
                          <a:solidFill>
                            <a:schemeClr val="tx1"/>
                          </a:solidFill>
                          <a:latin typeface="Cambria Math"/>
                          <a:sym typeface="Wingdings" pitchFamily="2" charset="2"/>
                        </a:rPr>
                        <m:t>=</m:t>
                      </m:r>
                      <m:nary>
                        <m:naryPr>
                          <m:chr m:val="∑"/>
                          <m:supHide m:val="on"/>
                          <m:ctrlPr>
                            <a:rPr lang="en-US" sz="1600" b="0" i="1" smtClean="0">
                              <a:solidFill>
                                <a:schemeClr val="tx1"/>
                              </a:solidFill>
                              <a:latin typeface="Cambria Math" panose="02040503050406030204" pitchFamily="18" charset="0"/>
                              <a:sym typeface="Wingdings" pitchFamily="2" charset="2"/>
                            </a:rPr>
                          </m:ctrlPr>
                        </m:naryPr>
                        <m:sub>
                          <m:r>
                            <m:rPr>
                              <m:brk m:alnAt="7"/>
                            </m:rPr>
                            <a:rPr lang="en-US" sz="1600" b="0" i="1" smtClean="0">
                              <a:solidFill>
                                <a:schemeClr val="tx1"/>
                              </a:solidFill>
                              <a:latin typeface="Cambria Math" charset="0"/>
                              <a:sym typeface="Wingdings" pitchFamily="2" charset="2"/>
                            </a:rPr>
                            <m:t>𝑘</m:t>
                          </m:r>
                        </m:sub>
                        <m:sup/>
                        <m:e>
                          <m:r>
                            <a:rPr lang="en-US" sz="1600" i="1">
                              <a:latin typeface="Cambria Math"/>
                              <a:sym typeface="Wingdings" pitchFamily="2" charset="2"/>
                            </a:rPr>
                            <m:t>𝑘𝑃</m:t>
                          </m:r>
                          <m:d>
                            <m:dPr>
                              <m:ctrlPr>
                                <a:rPr lang="en-US" sz="1600" i="1">
                                  <a:latin typeface="Cambria Math" panose="02040503050406030204" pitchFamily="18" charset="0"/>
                                  <a:sym typeface="Wingdings" pitchFamily="2" charset="2"/>
                                </a:rPr>
                              </m:ctrlPr>
                            </m:dPr>
                            <m:e>
                              <m:r>
                                <a:rPr lang="en-US" sz="1600" i="1">
                                  <a:latin typeface="Cambria Math"/>
                                  <a:sym typeface="Wingdings" pitchFamily="2" charset="2"/>
                                </a:rPr>
                                <m:t>𝑘</m:t>
                              </m:r>
                              <m:r>
                                <a:rPr lang="en-US" sz="1600" b="0" i="1" smtClean="0">
                                  <a:latin typeface="Cambria Math" charset="0"/>
                                  <a:sym typeface="Wingdings" pitchFamily="2" charset="2"/>
                                </a:rPr>
                                <m:t>;</m:t>
                              </m:r>
                              <m:r>
                                <a:rPr lang="en-US" sz="1600" b="0" i="1" smtClean="0">
                                  <a:latin typeface="Cambria Math" charset="0"/>
                                  <a:sym typeface="Wingdings" pitchFamily="2" charset="2"/>
                                </a:rPr>
                                <m:t>𝑁</m:t>
                              </m:r>
                              <m:r>
                                <a:rPr lang="en-US" sz="1600" b="0" i="1" smtClean="0">
                                  <a:latin typeface="Cambria Math" charset="0"/>
                                  <a:sym typeface="Wingdings" pitchFamily="2" charset="2"/>
                                </a:rPr>
                                <m:t>,</m:t>
                              </m:r>
                              <m:r>
                                <a:rPr lang="en-US" sz="1600" b="0" i="1" smtClean="0">
                                  <a:latin typeface="Cambria Math" charset="0"/>
                                  <a:sym typeface="Wingdings" pitchFamily="2" charset="2"/>
                                </a:rPr>
                                <m:t>𝑝</m:t>
                              </m:r>
                            </m:e>
                          </m:d>
                        </m:e>
                      </m:nary>
                      <m:r>
                        <a:rPr lang="en-US" sz="1600" i="1">
                          <a:latin typeface="Cambria Math"/>
                          <a:sym typeface="Wingdings" pitchFamily="2" charset="2"/>
                        </a:rPr>
                        <m:t>=</m:t>
                      </m:r>
                      <m:r>
                        <a:rPr lang="en-US" sz="1600" i="1">
                          <a:latin typeface="Cambria Math"/>
                          <a:sym typeface="Wingdings" pitchFamily="2" charset="2"/>
                        </a:rPr>
                        <m:t>𝑁𝑝</m:t>
                      </m:r>
                    </m:oMath>
                  </m:oMathPara>
                </a14:m>
                <a:endParaRPr lang="en-US" sz="1600" dirty="0">
                  <a:solidFill>
                    <a:schemeClr val="tx1"/>
                  </a:solidFill>
                </a:endParaRPr>
              </a:p>
            </p:txBody>
          </p:sp>
        </mc:Choice>
        <mc:Fallback xmlns="">
          <p:sp>
            <p:nvSpPr>
              <p:cNvPr id="7" name="Rectangle 6"/>
              <p:cNvSpPr>
                <a:spLocks noRot="1" noChangeAspect="1" noMove="1" noResize="1" noEditPoints="1" noAdjustHandles="1" noChangeArrowheads="1" noChangeShapeType="1" noTextEdit="1"/>
              </p:cNvSpPr>
              <p:nvPr/>
            </p:nvSpPr>
            <p:spPr>
              <a:xfrm>
                <a:off x="666370" y="4539599"/>
                <a:ext cx="3167214" cy="689804"/>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666370" y="5754742"/>
                <a:ext cx="2295757" cy="338554"/>
              </a:xfrm>
              <a:prstGeom prst="rect">
                <a:avLst/>
              </a:prstGeom>
            </p:spPr>
            <p:txBody>
              <a:bodyPr wrap="none">
                <a:spAutoFit/>
              </a:bodyPr>
              <a:lstStyle/>
              <a:p>
                <a:pPr lvl="1">
                  <a:buClr>
                    <a:srgbClr val="FF0000"/>
                  </a:buClr>
                </a:pPr>
                <a14:m>
                  <m:oMathPara xmlns:m="http://schemas.openxmlformats.org/officeDocument/2006/math">
                    <m:oMathParaPr>
                      <m:jc m:val="centerGroup"/>
                    </m:oMathParaPr>
                    <m:oMath xmlns:m="http://schemas.openxmlformats.org/officeDocument/2006/math">
                      <m:r>
                        <a:rPr lang="is-IS" sz="1600" i="1" smtClean="0">
                          <a:latin typeface="Cambria Math"/>
                          <a:sym typeface="Wingdings" pitchFamily="2" charset="2"/>
                        </a:rPr>
                        <m:t>𝑉</m:t>
                      </m:r>
                      <m:r>
                        <a:rPr lang="en-US" sz="1600" b="0" i="1" smtClean="0">
                          <a:latin typeface="Cambria Math" charset="0"/>
                          <a:sym typeface="Wingdings" pitchFamily="2" charset="2"/>
                        </a:rPr>
                        <m:t>[</m:t>
                      </m:r>
                      <m:r>
                        <a:rPr lang="is-IS" sz="1600" i="1">
                          <a:latin typeface="Cambria Math"/>
                          <a:sym typeface="Wingdings" pitchFamily="2" charset="2"/>
                        </a:rPr>
                        <m:t>𝑘</m:t>
                      </m:r>
                      <m:r>
                        <a:rPr lang="en-US" sz="1600" b="0" i="1" smtClean="0">
                          <a:latin typeface="Cambria Math" charset="0"/>
                          <a:sym typeface="Wingdings" pitchFamily="2" charset="2"/>
                        </a:rPr>
                        <m:t>]</m:t>
                      </m:r>
                      <m:r>
                        <a:rPr lang="is-IS" sz="1600" i="1">
                          <a:latin typeface="Cambria Math"/>
                          <a:sym typeface="Wingdings" pitchFamily="2" charset="2"/>
                        </a:rPr>
                        <m:t>=</m:t>
                      </m:r>
                      <m:r>
                        <a:rPr lang="is-IS" sz="1600" i="1">
                          <a:latin typeface="Cambria Math"/>
                          <a:sym typeface="Wingdings" pitchFamily="2" charset="2"/>
                        </a:rPr>
                        <m:t>𝑁𝑝</m:t>
                      </m:r>
                      <m:r>
                        <a:rPr lang="is-IS" sz="1600" i="1">
                          <a:latin typeface="Cambria Math"/>
                          <a:sym typeface="Wingdings" pitchFamily="2" charset="2"/>
                        </a:rPr>
                        <m:t>(1−</m:t>
                      </m:r>
                      <m:r>
                        <a:rPr lang="is-IS" sz="1600" i="1">
                          <a:latin typeface="Cambria Math"/>
                          <a:sym typeface="Wingdings" pitchFamily="2" charset="2"/>
                        </a:rPr>
                        <m:t>𝑝</m:t>
                      </m:r>
                      <m:r>
                        <a:rPr lang="is-IS" sz="1600" i="1">
                          <a:latin typeface="Cambria Math"/>
                          <a:sym typeface="Wingdings" pitchFamily="2" charset="2"/>
                        </a:rPr>
                        <m:t>)</m:t>
                      </m:r>
                    </m:oMath>
                  </m:oMathPara>
                </a14:m>
                <a:endParaRPr dirty="0"/>
              </a:p>
            </p:txBody>
          </p:sp>
        </mc:Choice>
        <mc:Fallback xmlns="">
          <p:sp>
            <p:nvSpPr>
              <p:cNvPr id="15" name="Rectangle 14"/>
              <p:cNvSpPr>
                <a:spLocks noRot="1" noChangeAspect="1" noMove="1" noResize="1" noEditPoints="1" noAdjustHandles="1" noChangeArrowheads="1" noChangeShapeType="1" noTextEdit="1"/>
              </p:cNvSpPr>
              <p:nvPr/>
            </p:nvSpPr>
            <p:spPr>
              <a:xfrm>
                <a:off x="666370" y="5754742"/>
                <a:ext cx="2295757" cy="338554"/>
              </a:xfrm>
              <a:prstGeom prst="rect">
                <a:avLst/>
              </a:prstGeom>
              <a:blipFill rotWithShape="0">
                <a:blip r:embed="rId6"/>
                <a:stretch>
                  <a:fillRect b="-142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2864845" y="3505396"/>
                <a:ext cx="339003" cy="279786"/>
              </a:xfrm>
              <a:prstGeom prst="rect">
                <a:avLst/>
              </a:prstGeom>
              <a:solidFill>
                <a:schemeClr val="bg1"/>
              </a:solidFill>
            </p:spPr>
            <p:txBody>
              <a:bodyPr wrap="none" tIns="18000">
                <a:spAutoFit/>
              </a:bodyPr>
              <a:lstStyle/>
              <a:p>
                <a:pPr/>
                <a14:m>
                  <m:oMathPara xmlns:m="http://schemas.openxmlformats.org/officeDocument/2006/math">
                    <m:oMathParaPr>
                      <m:jc m:val="centerGroup"/>
                    </m:oMathParaPr>
                    <m:oMath xmlns:m="http://schemas.openxmlformats.org/officeDocument/2006/math">
                      <m:r>
                        <a:rPr lang="en-US" sz="1400" i="1">
                          <a:latin typeface="Cambria Math" charset="0"/>
                          <a:ea typeface="Cambria Math"/>
                        </a:rPr>
                        <m:t>𝑘</m:t>
                      </m:r>
                    </m:oMath>
                  </m:oMathPara>
                </a14:m>
                <a:endParaRPr lang="en-US" sz="1400" dirty="0"/>
              </a:p>
            </p:txBody>
          </p:sp>
        </mc:Choice>
        <mc:Fallback xmlns="">
          <p:sp>
            <p:nvSpPr>
              <p:cNvPr id="14" name="Rectangle 13"/>
              <p:cNvSpPr>
                <a:spLocks noRot="1" noChangeAspect="1" noMove="1" noResize="1" noEditPoints="1" noAdjustHandles="1" noChangeArrowheads="1" noChangeShapeType="1" noTextEdit="1"/>
              </p:cNvSpPr>
              <p:nvPr/>
            </p:nvSpPr>
            <p:spPr>
              <a:xfrm>
                <a:off x="2864845" y="3505396"/>
                <a:ext cx="339003" cy="279786"/>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8625485" y="3507326"/>
                <a:ext cx="339003" cy="279786"/>
              </a:xfrm>
              <a:prstGeom prst="rect">
                <a:avLst/>
              </a:prstGeom>
              <a:solidFill>
                <a:schemeClr val="bg1"/>
              </a:solidFill>
            </p:spPr>
            <p:txBody>
              <a:bodyPr wrap="none" tIns="18000">
                <a:spAutoFit/>
              </a:bodyPr>
              <a:lstStyle/>
              <a:p>
                <a:pPr/>
                <a14:m>
                  <m:oMathPara xmlns:m="http://schemas.openxmlformats.org/officeDocument/2006/math">
                    <m:oMathParaPr>
                      <m:jc m:val="centerGroup"/>
                    </m:oMathParaPr>
                    <m:oMath xmlns:m="http://schemas.openxmlformats.org/officeDocument/2006/math">
                      <m:r>
                        <a:rPr lang="en-US" sz="1400" i="1">
                          <a:latin typeface="Cambria Math" charset="0"/>
                          <a:ea typeface="Cambria Math"/>
                        </a:rPr>
                        <m:t>𝑘</m:t>
                      </m:r>
                    </m:oMath>
                  </m:oMathPara>
                </a14:m>
                <a:endParaRPr lang="en-US" sz="1400" dirty="0"/>
              </a:p>
            </p:txBody>
          </p:sp>
        </mc:Choice>
        <mc:Fallback xmlns="">
          <p:sp>
            <p:nvSpPr>
              <p:cNvPr id="16" name="Rectangle 15"/>
              <p:cNvSpPr>
                <a:spLocks noRot="1" noChangeAspect="1" noMove="1" noResize="1" noEditPoints="1" noAdjustHandles="1" noChangeArrowheads="1" noChangeShapeType="1" noTextEdit="1"/>
              </p:cNvSpPr>
              <p:nvPr/>
            </p:nvSpPr>
            <p:spPr>
              <a:xfrm>
                <a:off x="8625485" y="3507326"/>
                <a:ext cx="339003" cy="279786"/>
              </a:xfrm>
              <a:prstGeom prst="rect">
                <a:avLst/>
              </a:prstGeom>
              <a:blipFill rotWithShape="0">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5761411" y="3509254"/>
                <a:ext cx="339003" cy="279786"/>
              </a:xfrm>
              <a:prstGeom prst="rect">
                <a:avLst/>
              </a:prstGeom>
              <a:solidFill>
                <a:schemeClr val="bg1"/>
              </a:solidFill>
            </p:spPr>
            <p:txBody>
              <a:bodyPr wrap="none" tIns="18000">
                <a:spAutoFit/>
              </a:bodyPr>
              <a:lstStyle/>
              <a:p>
                <a:pPr/>
                <a14:m>
                  <m:oMathPara xmlns:m="http://schemas.openxmlformats.org/officeDocument/2006/math">
                    <m:oMathParaPr>
                      <m:jc m:val="centerGroup"/>
                    </m:oMathParaPr>
                    <m:oMath xmlns:m="http://schemas.openxmlformats.org/officeDocument/2006/math">
                      <m:r>
                        <a:rPr lang="en-US" sz="1400" i="1">
                          <a:latin typeface="Cambria Math" charset="0"/>
                          <a:ea typeface="Cambria Math"/>
                        </a:rPr>
                        <m:t>𝑘</m:t>
                      </m:r>
                    </m:oMath>
                  </m:oMathPara>
                </a14:m>
                <a:endParaRPr lang="en-US" sz="1400" dirty="0"/>
              </a:p>
            </p:txBody>
          </p:sp>
        </mc:Choice>
        <mc:Fallback xmlns="">
          <p:sp>
            <p:nvSpPr>
              <p:cNvPr id="17" name="Rectangle 16"/>
              <p:cNvSpPr>
                <a:spLocks noRot="1" noChangeAspect="1" noMove="1" noResize="1" noEditPoints="1" noAdjustHandles="1" noChangeArrowheads="1" noChangeShapeType="1" noTextEdit="1"/>
              </p:cNvSpPr>
              <p:nvPr/>
            </p:nvSpPr>
            <p:spPr>
              <a:xfrm>
                <a:off x="5761411" y="3509254"/>
                <a:ext cx="339003" cy="279786"/>
              </a:xfrm>
              <a:prstGeom prst="rect">
                <a:avLst/>
              </a:prstGeom>
              <a:blipFill rotWithShape="0">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rot="16200000">
                <a:off x="80518" y="2137472"/>
                <a:ext cx="983666" cy="307777"/>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1400" i="1">
                          <a:latin typeface="Cambria Math"/>
                          <a:ea typeface="Cambria Math"/>
                        </a:rPr>
                        <m:t>𝑃</m:t>
                      </m:r>
                      <m:r>
                        <a:rPr lang="en-US" sz="1400" i="1">
                          <a:latin typeface="Cambria Math" charset="0"/>
                          <a:ea typeface="Cambria Math"/>
                        </a:rPr>
                        <m:t>(</m:t>
                      </m:r>
                      <m:r>
                        <a:rPr lang="en-US" sz="1400" i="1">
                          <a:latin typeface="Cambria Math" charset="0"/>
                          <a:ea typeface="Cambria Math"/>
                        </a:rPr>
                        <m:t>𝑘</m:t>
                      </m:r>
                      <m:r>
                        <a:rPr lang="en-US" sz="1400" i="1">
                          <a:latin typeface="Cambria Math" charset="0"/>
                          <a:ea typeface="Cambria Math"/>
                        </a:rPr>
                        <m:t>;</m:t>
                      </m:r>
                      <m:r>
                        <a:rPr lang="en-US" sz="1400" i="1">
                          <a:latin typeface="Cambria Math" charset="0"/>
                          <a:ea typeface="Cambria Math"/>
                        </a:rPr>
                        <m:t>𝑁</m:t>
                      </m:r>
                      <m:r>
                        <a:rPr lang="en-US" sz="1400" i="1">
                          <a:latin typeface="Cambria Math" charset="0"/>
                          <a:ea typeface="Cambria Math"/>
                        </a:rPr>
                        <m:t>,</m:t>
                      </m:r>
                      <m:r>
                        <a:rPr lang="en-US" sz="1400" i="1">
                          <a:latin typeface="Cambria Math" charset="0"/>
                          <a:ea typeface="Cambria Math"/>
                        </a:rPr>
                        <m:t>𝑝</m:t>
                      </m:r>
                      <m:r>
                        <a:rPr lang="en-US" sz="1400" i="1">
                          <a:latin typeface="Cambria Math" charset="0"/>
                          <a:ea typeface="Cambria Math"/>
                        </a:rPr>
                        <m:t>)</m:t>
                      </m:r>
                    </m:oMath>
                  </m:oMathPara>
                </a14:m>
                <a:endParaRPr lang="en-US" sz="1400" dirty="0"/>
              </a:p>
            </p:txBody>
          </p:sp>
        </mc:Choice>
        <mc:Fallback xmlns="">
          <p:sp>
            <p:nvSpPr>
              <p:cNvPr id="18" name="Rectangle 17"/>
              <p:cNvSpPr>
                <a:spLocks noRot="1" noChangeAspect="1" noMove="1" noResize="1" noEditPoints="1" noAdjustHandles="1" noChangeArrowheads="1" noChangeShapeType="1" noTextEdit="1"/>
              </p:cNvSpPr>
              <p:nvPr/>
            </p:nvSpPr>
            <p:spPr>
              <a:xfrm rot="16200000">
                <a:off x="80518" y="2137472"/>
                <a:ext cx="983666" cy="307777"/>
              </a:xfrm>
              <a:prstGeom prst="rect">
                <a:avLst/>
              </a:prstGeom>
              <a:blipFill rotWithShape="0">
                <a:blip r:embed="rId10"/>
                <a:stretch>
                  <a:fillRect r="-12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rot="16200000">
                <a:off x="2990174" y="2137473"/>
                <a:ext cx="983666" cy="307777"/>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1400" i="1">
                          <a:latin typeface="Cambria Math"/>
                          <a:ea typeface="Cambria Math"/>
                        </a:rPr>
                        <m:t>𝑃</m:t>
                      </m:r>
                      <m:r>
                        <a:rPr lang="en-US" sz="1400" i="1">
                          <a:latin typeface="Cambria Math" charset="0"/>
                          <a:ea typeface="Cambria Math"/>
                        </a:rPr>
                        <m:t>(</m:t>
                      </m:r>
                      <m:r>
                        <a:rPr lang="en-US" sz="1400" i="1">
                          <a:latin typeface="Cambria Math" charset="0"/>
                          <a:ea typeface="Cambria Math"/>
                        </a:rPr>
                        <m:t>𝑘</m:t>
                      </m:r>
                      <m:r>
                        <a:rPr lang="en-US" sz="1400" i="1">
                          <a:latin typeface="Cambria Math" charset="0"/>
                          <a:ea typeface="Cambria Math"/>
                        </a:rPr>
                        <m:t>;</m:t>
                      </m:r>
                      <m:r>
                        <a:rPr lang="en-US" sz="1400" i="1">
                          <a:latin typeface="Cambria Math" charset="0"/>
                          <a:ea typeface="Cambria Math"/>
                        </a:rPr>
                        <m:t>𝑁</m:t>
                      </m:r>
                      <m:r>
                        <a:rPr lang="en-US" sz="1400" i="1">
                          <a:latin typeface="Cambria Math" charset="0"/>
                          <a:ea typeface="Cambria Math"/>
                        </a:rPr>
                        <m:t>,</m:t>
                      </m:r>
                      <m:r>
                        <a:rPr lang="en-US" sz="1400" i="1">
                          <a:latin typeface="Cambria Math" charset="0"/>
                          <a:ea typeface="Cambria Math"/>
                        </a:rPr>
                        <m:t>𝑝</m:t>
                      </m:r>
                      <m:r>
                        <a:rPr lang="en-US" sz="1400" i="1">
                          <a:latin typeface="Cambria Math" charset="0"/>
                          <a:ea typeface="Cambria Math"/>
                        </a:rPr>
                        <m:t>)</m:t>
                      </m:r>
                    </m:oMath>
                  </m:oMathPara>
                </a14:m>
                <a:endParaRPr lang="en-US" sz="1400" dirty="0"/>
              </a:p>
            </p:txBody>
          </p:sp>
        </mc:Choice>
        <mc:Fallback xmlns="">
          <p:sp>
            <p:nvSpPr>
              <p:cNvPr id="19" name="Rectangle 18"/>
              <p:cNvSpPr>
                <a:spLocks noRot="1" noChangeAspect="1" noMove="1" noResize="1" noEditPoints="1" noAdjustHandles="1" noChangeArrowheads="1" noChangeShapeType="1" noTextEdit="1"/>
              </p:cNvSpPr>
              <p:nvPr/>
            </p:nvSpPr>
            <p:spPr>
              <a:xfrm rot="16200000">
                <a:off x="2990174" y="2137473"/>
                <a:ext cx="983666" cy="307777"/>
              </a:xfrm>
              <a:prstGeom prst="rect">
                <a:avLst/>
              </a:prstGeom>
              <a:blipFill rotWithShape="0">
                <a:blip r:embed="rId10"/>
                <a:stretch>
                  <a:fillRect r="-12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rot="16200000">
                <a:off x="5870494" y="2137472"/>
                <a:ext cx="983666" cy="307777"/>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1400" i="1">
                          <a:latin typeface="Cambria Math"/>
                          <a:ea typeface="Cambria Math"/>
                        </a:rPr>
                        <m:t>𝑃</m:t>
                      </m:r>
                      <m:r>
                        <a:rPr lang="en-US" sz="1400" i="1">
                          <a:latin typeface="Cambria Math" charset="0"/>
                          <a:ea typeface="Cambria Math"/>
                        </a:rPr>
                        <m:t>(</m:t>
                      </m:r>
                      <m:r>
                        <a:rPr lang="en-US" sz="1400" i="1">
                          <a:latin typeface="Cambria Math" charset="0"/>
                          <a:ea typeface="Cambria Math"/>
                        </a:rPr>
                        <m:t>𝑘</m:t>
                      </m:r>
                      <m:r>
                        <a:rPr lang="en-US" sz="1400" i="1">
                          <a:latin typeface="Cambria Math" charset="0"/>
                          <a:ea typeface="Cambria Math"/>
                        </a:rPr>
                        <m:t>;</m:t>
                      </m:r>
                      <m:r>
                        <a:rPr lang="en-US" sz="1400" i="1">
                          <a:latin typeface="Cambria Math" charset="0"/>
                          <a:ea typeface="Cambria Math"/>
                        </a:rPr>
                        <m:t>𝑁</m:t>
                      </m:r>
                      <m:r>
                        <a:rPr lang="en-US" sz="1400" i="1">
                          <a:latin typeface="Cambria Math" charset="0"/>
                          <a:ea typeface="Cambria Math"/>
                        </a:rPr>
                        <m:t>,</m:t>
                      </m:r>
                      <m:r>
                        <a:rPr lang="en-US" sz="1400" i="1">
                          <a:latin typeface="Cambria Math" charset="0"/>
                          <a:ea typeface="Cambria Math"/>
                        </a:rPr>
                        <m:t>𝑝</m:t>
                      </m:r>
                      <m:r>
                        <a:rPr lang="en-US" sz="1400" i="1">
                          <a:latin typeface="Cambria Math" charset="0"/>
                          <a:ea typeface="Cambria Math"/>
                        </a:rPr>
                        <m:t>)</m:t>
                      </m:r>
                    </m:oMath>
                  </m:oMathPara>
                </a14:m>
                <a:endParaRPr lang="en-US" sz="1400" dirty="0"/>
              </a:p>
            </p:txBody>
          </p:sp>
        </mc:Choice>
        <mc:Fallback xmlns="">
          <p:sp>
            <p:nvSpPr>
              <p:cNvPr id="20" name="Rectangle 19"/>
              <p:cNvSpPr>
                <a:spLocks noRot="1" noChangeAspect="1" noMove="1" noResize="1" noEditPoints="1" noAdjustHandles="1" noChangeArrowheads="1" noChangeShapeType="1" noTextEdit="1"/>
              </p:cNvSpPr>
              <p:nvPr/>
            </p:nvSpPr>
            <p:spPr>
              <a:xfrm rot="16200000">
                <a:off x="5870494" y="2137472"/>
                <a:ext cx="983666" cy="307777"/>
              </a:xfrm>
              <a:prstGeom prst="rect">
                <a:avLst/>
              </a:prstGeom>
              <a:blipFill rotWithShape="0">
                <a:blip r:embed="rId11"/>
                <a:stretch>
                  <a:fillRect r="-117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2314044" y="1879063"/>
                <a:ext cx="870688" cy="523220"/>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charset="0"/>
                          <a:ea typeface="Cambria Math"/>
                        </a:rPr>
                        <m:t>𝑁</m:t>
                      </m:r>
                      <m:r>
                        <a:rPr lang="en-US" sz="1400" b="0" i="1" smtClean="0">
                          <a:latin typeface="Cambria Math" charset="0"/>
                          <a:ea typeface="Cambria Math"/>
                        </a:rPr>
                        <m:t>=15</m:t>
                      </m:r>
                      <m:r>
                        <a:rPr lang="en-US" sz="1400" b="0" i="0" smtClean="0">
                          <a:latin typeface="Cambria Math" charset="0"/>
                          <a:ea typeface="Cambria Math"/>
                        </a:rPr>
                        <m:t>, </m:t>
                      </m:r>
                    </m:oMath>
                  </m:oMathPara>
                </a14:m>
                <a:endParaRPr lang="en-US" sz="1400" b="0" i="0" dirty="0">
                  <a:latin typeface="Cambria Math" charset="0"/>
                  <a:ea typeface="Cambria Math"/>
                </a:endParaRPr>
              </a:p>
              <a:p>
                <a:pPr/>
                <a14:m>
                  <m:oMathPara xmlns:m="http://schemas.openxmlformats.org/officeDocument/2006/math">
                    <m:oMathParaPr>
                      <m:jc m:val="centerGroup"/>
                    </m:oMathParaPr>
                    <m:oMath xmlns:m="http://schemas.openxmlformats.org/officeDocument/2006/math">
                      <m:r>
                        <a:rPr lang="en-US" sz="1400" b="0" i="1" smtClean="0">
                          <a:latin typeface="Cambria Math" charset="0"/>
                          <a:ea typeface="Cambria Math"/>
                        </a:rPr>
                        <m:t>𝑝</m:t>
                      </m:r>
                      <m:r>
                        <a:rPr lang="en-US" sz="1400" b="0" i="0" smtClean="0">
                          <a:latin typeface="Cambria Math" charset="0"/>
                          <a:ea typeface="Cambria Math"/>
                        </a:rPr>
                        <m:t>=0.5</m:t>
                      </m:r>
                    </m:oMath>
                  </m:oMathPara>
                </a14:m>
                <a:endParaRPr lang="en-US" sz="1400" b="0" dirty="0">
                  <a:ea typeface="Cambria Math"/>
                </a:endParaRPr>
              </a:p>
            </p:txBody>
          </p:sp>
        </mc:Choice>
        <mc:Fallback xmlns="">
          <p:sp>
            <p:nvSpPr>
              <p:cNvPr id="21" name="Rectangle 20"/>
              <p:cNvSpPr>
                <a:spLocks noRot="1" noChangeAspect="1" noMove="1" noResize="1" noEditPoints="1" noAdjustHandles="1" noChangeArrowheads="1" noChangeShapeType="1" noTextEdit="1"/>
              </p:cNvSpPr>
              <p:nvPr/>
            </p:nvSpPr>
            <p:spPr>
              <a:xfrm>
                <a:off x="2314044" y="1879063"/>
                <a:ext cx="870688" cy="523220"/>
              </a:xfrm>
              <a:prstGeom prst="rect">
                <a:avLst/>
              </a:prstGeom>
              <a:blipFill rotWithShape="0">
                <a:blip r:embed="rId12"/>
                <a:stretch>
                  <a:fillRect t="-48837" b="-232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ctangle 21"/>
              <p:cNvSpPr/>
              <p:nvPr/>
            </p:nvSpPr>
            <p:spPr>
              <a:xfrm>
                <a:off x="5254825" y="1879063"/>
                <a:ext cx="805990" cy="523220"/>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charset="0"/>
                          <a:ea typeface="Cambria Math"/>
                        </a:rPr>
                        <m:t>𝑁</m:t>
                      </m:r>
                      <m:r>
                        <a:rPr lang="en-US" sz="1400" b="0" i="1" smtClean="0">
                          <a:latin typeface="Cambria Math" charset="0"/>
                          <a:ea typeface="Cambria Math"/>
                        </a:rPr>
                        <m:t>=5</m:t>
                      </m:r>
                      <m:r>
                        <a:rPr lang="en-US" sz="1400" b="0" i="0" smtClean="0">
                          <a:latin typeface="Cambria Math" charset="0"/>
                          <a:ea typeface="Cambria Math"/>
                        </a:rPr>
                        <m:t>, </m:t>
                      </m:r>
                    </m:oMath>
                  </m:oMathPara>
                </a14:m>
                <a:endParaRPr lang="en-US" sz="1400" b="0" i="0" dirty="0">
                  <a:latin typeface="Cambria Math" charset="0"/>
                  <a:ea typeface="Cambria Math"/>
                </a:endParaRPr>
              </a:p>
              <a:p>
                <a:pPr/>
                <a14:m>
                  <m:oMathPara xmlns:m="http://schemas.openxmlformats.org/officeDocument/2006/math">
                    <m:oMathParaPr>
                      <m:jc m:val="centerGroup"/>
                    </m:oMathParaPr>
                    <m:oMath xmlns:m="http://schemas.openxmlformats.org/officeDocument/2006/math">
                      <m:r>
                        <a:rPr lang="en-US" sz="1400" b="0" i="1" smtClean="0">
                          <a:latin typeface="Cambria Math" charset="0"/>
                          <a:ea typeface="Cambria Math"/>
                        </a:rPr>
                        <m:t>𝑝</m:t>
                      </m:r>
                      <m:r>
                        <a:rPr lang="en-US" sz="1400" b="0" i="0" smtClean="0">
                          <a:latin typeface="Cambria Math" charset="0"/>
                          <a:ea typeface="Cambria Math"/>
                        </a:rPr>
                        <m:t>=0.5</m:t>
                      </m:r>
                    </m:oMath>
                  </m:oMathPara>
                </a14:m>
                <a:endParaRPr lang="en-US" sz="1400" b="0" dirty="0">
                  <a:ea typeface="Cambria Math"/>
                </a:endParaRPr>
              </a:p>
            </p:txBody>
          </p:sp>
        </mc:Choice>
        <mc:Fallback xmlns="">
          <p:sp>
            <p:nvSpPr>
              <p:cNvPr id="22" name="Rectangle 21"/>
              <p:cNvSpPr>
                <a:spLocks noRot="1" noChangeAspect="1" noMove="1" noResize="1" noEditPoints="1" noAdjustHandles="1" noChangeArrowheads="1" noChangeShapeType="1" noTextEdit="1"/>
              </p:cNvSpPr>
              <p:nvPr/>
            </p:nvSpPr>
            <p:spPr>
              <a:xfrm>
                <a:off x="5254825" y="1879063"/>
                <a:ext cx="805990" cy="523220"/>
              </a:xfrm>
              <a:prstGeom prst="rect">
                <a:avLst/>
              </a:prstGeom>
              <a:blipFill rotWithShape="0">
                <a:blip r:embed="rId13"/>
                <a:stretch>
                  <a:fillRect t="-48837" b="-232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8135117" y="1879063"/>
                <a:ext cx="805990" cy="523220"/>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charset="0"/>
                          <a:ea typeface="Cambria Math"/>
                        </a:rPr>
                        <m:t>𝑁</m:t>
                      </m:r>
                      <m:r>
                        <a:rPr lang="en-US" sz="1400" b="0" i="1" smtClean="0">
                          <a:latin typeface="Cambria Math" charset="0"/>
                          <a:ea typeface="Cambria Math"/>
                        </a:rPr>
                        <m:t>=5</m:t>
                      </m:r>
                      <m:r>
                        <a:rPr lang="en-US" sz="1400" b="0" i="0" smtClean="0">
                          <a:latin typeface="Cambria Math" charset="0"/>
                          <a:ea typeface="Cambria Math"/>
                        </a:rPr>
                        <m:t>, </m:t>
                      </m:r>
                    </m:oMath>
                  </m:oMathPara>
                </a14:m>
                <a:endParaRPr lang="en-US" sz="1400" b="0" i="0" dirty="0">
                  <a:latin typeface="Cambria Math" charset="0"/>
                  <a:ea typeface="Cambria Math"/>
                </a:endParaRPr>
              </a:p>
              <a:p>
                <a:pPr/>
                <a14:m>
                  <m:oMathPara xmlns:m="http://schemas.openxmlformats.org/officeDocument/2006/math">
                    <m:oMathParaPr>
                      <m:jc m:val="centerGroup"/>
                    </m:oMathParaPr>
                    <m:oMath xmlns:m="http://schemas.openxmlformats.org/officeDocument/2006/math">
                      <m:r>
                        <a:rPr lang="en-US" sz="1400" b="0" i="1" smtClean="0">
                          <a:latin typeface="Cambria Math" charset="0"/>
                          <a:ea typeface="Cambria Math"/>
                        </a:rPr>
                        <m:t>𝑝</m:t>
                      </m:r>
                      <m:r>
                        <a:rPr lang="en-US" sz="1400" b="0" i="0" smtClean="0">
                          <a:latin typeface="Cambria Math" charset="0"/>
                          <a:ea typeface="Cambria Math"/>
                        </a:rPr>
                        <m:t>=0.2</m:t>
                      </m:r>
                    </m:oMath>
                  </m:oMathPara>
                </a14:m>
                <a:endParaRPr lang="en-US" sz="1400" b="0" dirty="0">
                  <a:ea typeface="Cambria Math"/>
                </a:endParaRPr>
              </a:p>
            </p:txBody>
          </p:sp>
        </mc:Choice>
        <mc:Fallback xmlns="">
          <p:sp>
            <p:nvSpPr>
              <p:cNvPr id="23" name="Rectangle 22"/>
              <p:cNvSpPr>
                <a:spLocks noRot="1" noChangeAspect="1" noMove="1" noResize="1" noEditPoints="1" noAdjustHandles="1" noChangeArrowheads="1" noChangeShapeType="1" noTextEdit="1"/>
              </p:cNvSpPr>
              <p:nvPr/>
            </p:nvSpPr>
            <p:spPr>
              <a:xfrm>
                <a:off x="8135117" y="1879063"/>
                <a:ext cx="805990" cy="523220"/>
              </a:xfrm>
              <a:prstGeom prst="rect">
                <a:avLst/>
              </a:prstGeom>
              <a:blipFill rotWithShape="0">
                <a:blip r:embed="rId14"/>
                <a:stretch>
                  <a:fillRect t="-48837" b="-23256"/>
                </a:stretch>
              </a:blipFill>
            </p:spPr>
            <p:txBody>
              <a:bodyPr/>
              <a:lstStyle/>
              <a:p>
                <a:r>
                  <a:rPr lang="en-US">
                    <a:noFill/>
                  </a:rPr>
                  <a:t> </a:t>
                </a:r>
              </a:p>
            </p:txBody>
          </p:sp>
        </mc:Fallback>
      </mc:AlternateContent>
    </p:spTree>
    <p:extLst>
      <p:ext uri="{BB962C8B-B14F-4D97-AF65-F5344CB8AC3E}">
        <p14:creationId xmlns:p14="http://schemas.microsoft.com/office/powerpoint/2010/main" val="17841974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1772816"/>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 name="Picture 2"/>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Lst>
          </a:blip>
          <a:srcRect/>
          <a:stretch>
            <a:fillRect/>
          </a:stretch>
        </p:blipFill>
        <p:spPr bwMode="auto">
          <a:xfrm>
            <a:off x="0" y="0"/>
            <a:ext cx="9144000" cy="1714499"/>
          </a:xfrm>
          <a:prstGeom prst="rect">
            <a:avLst/>
          </a:prstGeom>
          <a:noFill/>
          <a:ln w="9525">
            <a:noFill/>
            <a:miter lim="800000"/>
            <a:headEnd/>
            <a:tailEnd/>
          </a:ln>
        </p:spPr>
      </p:pic>
      <p:sp>
        <p:nvSpPr>
          <p:cNvPr id="6" name="Slide Number Placeholder 5"/>
          <p:cNvSpPr>
            <a:spLocks noGrp="1"/>
          </p:cNvSpPr>
          <p:nvPr>
            <p:ph type="sldNum" sz="quarter" idx="4"/>
          </p:nvPr>
        </p:nvSpPr>
        <p:spPr/>
        <p:txBody>
          <a:bodyPr/>
          <a:lstStyle/>
          <a:p>
            <a:pPr>
              <a:defRPr/>
            </a:pPr>
            <a:fld id="{611C2F03-9E95-40C9-A99F-3C4F7EE8CF2A}" type="slidenum">
              <a:rPr lang="en-GB" smtClean="0"/>
              <a:pPr>
                <a:defRPr/>
              </a:pPr>
              <a:t>2</a:t>
            </a:fld>
            <a:endParaRPr lang="en-GB" dirty="0"/>
          </a:p>
        </p:txBody>
      </p:sp>
      <p:sp>
        <p:nvSpPr>
          <p:cNvPr id="9" name="TextBox 8"/>
          <p:cNvSpPr txBox="1"/>
          <p:nvPr/>
        </p:nvSpPr>
        <p:spPr>
          <a:xfrm>
            <a:off x="467544" y="2060848"/>
            <a:ext cx="6696744" cy="4401205"/>
          </a:xfrm>
          <a:prstGeom prst="rect">
            <a:avLst/>
          </a:prstGeom>
          <a:noFill/>
        </p:spPr>
        <p:txBody>
          <a:bodyPr wrap="square" rtlCol="0">
            <a:spAutoFit/>
          </a:bodyPr>
          <a:lstStyle/>
          <a:p>
            <a:r>
              <a:rPr lang="en-US" sz="2400" dirty="0">
                <a:latin typeface="Helvetica Light" charset="0"/>
                <a:ea typeface="Helvetica Light" charset="0"/>
                <a:cs typeface="Helvetica Light" charset="0"/>
              </a:rPr>
              <a:t>Outline </a:t>
            </a:r>
            <a:r>
              <a:rPr lang="en-US" sz="1200" dirty="0">
                <a:latin typeface="Helvetica Light" charset="0"/>
                <a:ea typeface="Helvetica Light" charset="0"/>
                <a:cs typeface="Helvetica Light" charset="0"/>
              </a:rPr>
              <a:t>(4 lectures)</a:t>
            </a:r>
            <a:endParaRPr lang="en-US" sz="2400" dirty="0">
              <a:latin typeface="Helvetica Light" charset="0"/>
              <a:ea typeface="Helvetica Light" charset="0"/>
              <a:cs typeface="Helvetica Light" charset="0"/>
            </a:endParaRPr>
          </a:p>
          <a:p>
            <a:pPr lvl="1">
              <a:spcBef>
                <a:spcPts val="1200"/>
              </a:spcBef>
            </a:pPr>
            <a:r>
              <a:rPr lang="en-US" dirty="0">
                <a:solidFill>
                  <a:srgbClr val="003BB8"/>
                </a:solidFill>
                <a:latin typeface="Helvetica Light" charset="0"/>
                <a:ea typeface="Helvetica Light" charset="0"/>
                <a:cs typeface="Helvetica Light" charset="0"/>
              </a:rPr>
              <a:t>1</a:t>
            </a:r>
            <a:r>
              <a:rPr lang="en-US" baseline="30000" dirty="0">
                <a:solidFill>
                  <a:srgbClr val="003BB8"/>
                </a:solidFill>
                <a:latin typeface="Helvetica Light" charset="0"/>
                <a:ea typeface="Helvetica Light" charset="0"/>
                <a:cs typeface="Helvetica Light" charset="0"/>
              </a:rPr>
              <a:t>st</a:t>
            </a:r>
            <a:r>
              <a:rPr lang="en-US" dirty="0">
                <a:solidFill>
                  <a:srgbClr val="003BB8"/>
                </a:solidFill>
                <a:latin typeface="Helvetica Light" charset="0"/>
                <a:ea typeface="Helvetica Light" charset="0"/>
                <a:cs typeface="Helvetica Light" charset="0"/>
              </a:rPr>
              <a:t> lecture:</a:t>
            </a:r>
            <a:endParaRPr lang="en-US" sz="1200" dirty="0">
              <a:solidFill>
                <a:srgbClr val="003BB8"/>
              </a:solidFill>
              <a:latin typeface="Helvetica Light" charset="0"/>
              <a:ea typeface="Helvetica Light" charset="0"/>
              <a:cs typeface="Helvetica Light" charset="0"/>
            </a:endParaRPr>
          </a:p>
          <a:p>
            <a:pPr marL="1371600" lvl="2" indent="-457200">
              <a:buFont typeface="Arial" charset="0"/>
              <a:buChar char="•"/>
            </a:pPr>
            <a:r>
              <a:rPr lang="en-US" sz="1600" dirty="0">
                <a:solidFill>
                  <a:srgbClr val="003BB8"/>
                </a:solidFill>
                <a:latin typeface="Helvetica Light" charset="0"/>
                <a:ea typeface="Helvetica Light" charset="0"/>
                <a:cs typeface="Helvetica Light" charset="0"/>
              </a:rPr>
              <a:t>Introduction </a:t>
            </a:r>
          </a:p>
          <a:p>
            <a:pPr marL="1371600" lvl="2" indent="-457200">
              <a:buFont typeface="Arial" charset="0"/>
              <a:buChar char="•"/>
            </a:pPr>
            <a:r>
              <a:rPr lang="en-US" sz="1600" dirty="0">
                <a:solidFill>
                  <a:srgbClr val="003BB8"/>
                </a:solidFill>
                <a:latin typeface="Helvetica Light" charset="0"/>
                <a:ea typeface="Helvetica Light" charset="0"/>
                <a:cs typeface="Helvetica Light" charset="0"/>
              </a:rPr>
              <a:t>Probability</a:t>
            </a:r>
          </a:p>
          <a:p>
            <a:pPr lvl="1">
              <a:spcBef>
                <a:spcPts val="1200"/>
              </a:spcBef>
            </a:pPr>
            <a:r>
              <a:rPr lang="en-US" dirty="0">
                <a:latin typeface="Helvetica Light" charset="0"/>
                <a:ea typeface="Helvetica Light" charset="0"/>
                <a:cs typeface="Helvetica Light" charset="0"/>
              </a:rPr>
              <a:t>2</a:t>
            </a:r>
            <a:r>
              <a:rPr lang="en-US" baseline="30000" dirty="0">
                <a:latin typeface="Helvetica Light" charset="0"/>
                <a:ea typeface="Helvetica Light" charset="0"/>
                <a:cs typeface="Helvetica Light" charset="0"/>
              </a:rPr>
              <a:t>nd</a:t>
            </a:r>
            <a:r>
              <a:rPr lang="en-US" dirty="0">
                <a:latin typeface="Helvetica Light" charset="0"/>
                <a:ea typeface="Helvetica Light" charset="0"/>
                <a:cs typeface="Helvetica Light" charset="0"/>
              </a:rPr>
              <a:t> lecture:</a:t>
            </a:r>
            <a:endParaRPr lang="en-US" sz="1200" dirty="0">
              <a:latin typeface="Helvetica Light" charset="0"/>
              <a:ea typeface="Helvetica Light" charset="0"/>
              <a:cs typeface="Helvetica Light" charset="0"/>
            </a:endParaRPr>
          </a:p>
          <a:p>
            <a:pPr marL="1371600" lvl="2" indent="-457200">
              <a:buFont typeface="Arial" charset="0"/>
              <a:buChar char="•"/>
            </a:pPr>
            <a:r>
              <a:rPr lang="en-US" sz="1600" dirty="0">
                <a:latin typeface="Helvetica Light" charset="0"/>
                <a:ea typeface="Helvetica Light" charset="0"/>
                <a:cs typeface="Helvetica Light" charset="0"/>
              </a:rPr>
              <a:t>Probability axioms and hypothesis testing</a:t>
            </a:r>
          </a:p>
          <a:p>
            <a:pPr marL="1371600" lvl="2" indent="-457200">
              <a:buFont typeface="Arial" charset="0"/>
              <a:buChar char="•"/>
            </a:pPr>
            <a:r>
              <a:rPr lang="en-US" sz="1600" dirty="0">
                <a:latin typeface="Helvetica Light" charset="0"/>
                <a:ea typeface="Helvetica Light" charset="0"/>
                <a:cs typeface="Helvetica Light" charset="0"/>
              </a:rPr>
              <a:t>Parameter estimation</a:t>
            </a:r>
          </a:p>
          <a:p>
            <a:pPr marL="1371600" lvl="2" indent="-457200">
              <a:buFont typeface="Arial" charset="0"/>
              <a:buChar char="•"/>
            </a:pPr>
            <a:r>
              <a:rPr lang="en-US" sz="1600" dirty="0">
                <a:latin typeface="Helvetica Light" charset="0"/>
                <a:ea typeface="Helvetica Light" charset="0"/>
                <a:cs typeface="Helvetica Light" charset="0"/>
              </a:rPr>
              <a:t>Confidence levels</a:t>
            </a:r>
          </a:p>
          <a:p>
            <a:pPr lvl="1">
              <a:spcBef>
                <a:spcPts val="1200"/>
              </a:spcBef>
            </a:pPr>
            <a:r>
              <a:rPr lang="en-US" dirty="0">
                <a:latin typeface="Helvetica Light" charset="0"/>
                <a:ea typeface="Helvetica Light" charset="0"/>
                <a:cs typeface="Helvetica Light" charset="0"/>
              </a:rPr>
              <a:t>3</a:t>
            </a:r>
            <a:r>
              <a:rPr lang="en-US" baseline="30000" dirty="0">
                <a:latin typeface="Helvetica Light" charset="0"/>
                <a:ea typeface="Helvetica Light" charset="0"/>
                <a:cs typeface="Helvetica Light" charset="0"/>
              </a:rPr>
              <a:t>rd</a:t>
            </a:r>
            <a:r>
              <a:rPr lang="en-US" dirty="0">
                <a:latin typeface="Helvetica Light" charset="0"/>
                <a:ea typeface="Helvetica Light" charset="0"/>
                <a:cs typeface="Helvetica Light" charset="0"/>
              </a:rPr>
              <a:t> lecture:</a:t>
            </a:r>
            <a:endParaRPr lang="en-US" sz="1200" dirty="0">
              <a:latin typeface="Helvetica Light" charset="0"/>
              <a:ea typeface="Helvetica Light" charset="0"/>
              <a:cs typeface="Helvetica Light" charset="0"/>
            </a:endParaRPr>
          </a:p>
          <a:p>
            <a:pPr marL="1371600" lvl="2" indent="-457200">
              <a:buFont typeface="Arial" charset="0"/>
              <a:buChar char="•"/>
            </a:pPr>
            <a:r>
              <a:rPr lang="en-US" sz="1600" dirty="0">
                <a:latin typeface="Helvetica Light" charset="0"/>
                <a:ea typeface="Helvetica Light" charset="0"/>
                <a:cs typeface="Helvetica Light" charset="0"/>
              </a:rPr>
              <a:t>Maximum likelihood fits</a:t>
            </a:r>
          </a:p>
          <a:p>
            <a:pPr marL="1371600" lvl="2" indent="-457200">
              <a:buFont typeface="Arial" charset="0"/>
              <a:buChar char="•"/>
            </a:pPr>
            <a:r>
              <a:rPr lang="en-US" sz="1600" dirty="0">
                <a:latin typeface="Helvetica Light" charset="0"/>
                <a:ea typeface="Helvetica Light" charset="0"/>
                <a:cs typeface="Helvetica Light" charset="0"/>
              </a:rPr>
              <a:t>Monte Carlo methods</a:t>
            </a:r>
          </a:p>
          <a:p>
            <a:pPr marL="1371600" lvl="2" indent="-457200">
              <a:buFont typeface="Arial" charset="0"/>
              <a:buChar char="•"/>
            </a:pPr>
            <a:r>
              <a:rPr lang="en-US" sz="1600" dirty="0">
                <a:latin typeface="Helvetica Light" charset="0"/>
                <a:ea typeface="Helvetica Light" charset="0"/>
                <a:cs typeface="Helvetica Light" charset="0"/>
              </a:rPr>
              <a:t>Data unfolding</a:t>
            </a:r>
          </a:p>
          <a:p>
            <a:pPr lvl="1">
              <a:spcBef>
                <a:spcPts val="1200"/>
              </a:spcBef>
            </a:pPr>
            <a:r>
              <a:rPr lang="en-US" dirty="0">
                <a:latin typeface="Helvetica Light" charset="0"/>
                <a:ea typeface="Helvetica Light" charset="0"/>
                <a:cs typeface="Helvetica Light" charset="0"/>
              </a:rPr>
              <a:t>4</a:t>
            </a:r>
            <a:r>
              <a:rPr lang="en-US" baseline="30000" dirty="0">
                <a:latin typeface="Helvetica Light" charset="0"/>
                <a:ea typeface="Helvetica Light" charset="0"/>
                <a:cs typeface="Helvetica Light" charset="0"/>
              </a:rPr>
              <a:t>th</a:t>
            </a:r>
            <a:r>
              <a:rPr lang="en-US" dirty="0">
                <a:latin typeface="Helvetica Light" charset="0"/>
                <a:ea typeface="Helvetica Light" charset="0"/>
                <a:cs typeface="Helvetica Light" charset="0"/>
              </a:rPr>
              <a:t> lecture:</a:t>
            </a:r>
            <a:endParaRPr lang="en-US" sz="1200" dirty="0">
              <a:latin typeface="Helvetica Light" charset="0"/>
              <a:ea typeface="Helvetica Light" charset="0"/>
              <a:cs typeface="Helvetica Light" charset="0"/>
            </a:endParaRPr>
          </a:p>
          <a:p>
            <a:pPr marL="1371600" lvl="2" indent="-457200">
              <a:buFont typeface="Arial" charset="0"/>
              <a:buChar char="•"/>
            </a:pPr>
            <a:r>
              <a:rPr lang="en-US" sz="1600" dirty="0">
                <a:latin typeface="Helvetica Light" charset="0"/>
                <a:ea typeface="Helvetica Light" charset="0"/>
                <a:cs typeface="Helvetica Light" charset="0"/>
              </a:rPr>
              <a:t>Multivariate techniques and machine learning</a:t>
            </a:r>
          </a:p>
        </p:txBody>
      </p:sp>
      <p:sp>
        <p:nvSpPr>
          <p:cNvPr id="3" name="Rectangle 2">
            <a:extLst>
              <a:ext uri="{FF2B5EF4-FFF2-40B4-BE49-F238E27FC236}">
                <a16:creationId xmlns:a16="http://schemas.microsoft.com/office/drawing/2014/main" id="{83E4535F-DF4B-4245-BC95-86E8FF6CABF1}"/>
              </a:ext>
            </a:extLst>
          </p:cNvPr>
          <p:cNvSpPr/>
          <p:nvPr/>
        </p:nvSpPr>
        <p:spPr>
          <a:xfrm>
            <a:off x="6300192" y="1950776"/>
            <a:ext cx="2686954" cy="430887"/>
          </a:xfrm>
          <a:prstGeom prst="rect">
            <a:avLst/>
          </a:prstGeom>
        </p:spPr>
        <p:txBody>
          <a:bodyPr wrap="none">
            <a:spAutoFit/>
          </a:bodyPr>
          <a:lstStyle/>
          <a:p>
            <a:r>
              <a:rPr lang="en-GB" sz="1100" dirty="0">
                <a:solidFill>
                  <a:srgbClr val="003BB8"/>
                </a:solidFill>
                <a:latin typeface="Helvetica Light"/>
                <a:cs typeface="Helvetica Light"/>
              </a:rPr>
              <a:t>Slides with title: </a:t>
            </a:r>
            <a:r>
              <a:rPr lang="en-GB" sz="1100" i="1" dirty="0">
                <a:solidFill>
                  <a:srgbClr val="C00000"/>
                </a:solidFill>
                <a:latin typeface="Helvetica Light"/>
                <a:cs typeface="Helvetica Light"/>
              </a:rPr>
              <a:t>Digression — …</a:t>
            </a:r>
          </a:p>
          <a:p>
            <a:r>
              <a:rPr lang="en-GB" sz="1100" dirty="0">
                <a:solidFill>
                  <a:srgbClr val="003BB8"/>
                </a:solidFill>
                <a:latin typeface="Symbol" pitchFamily="2" charset="2"/>
                <a:cs typeface="Helvetica Light"/>
              </a:rPr>
              <a:t>®</a:t>
            </a:r>
            <a:r>
              <a:rPr lang="en-GB" sz="1100" dirty="0">
                <a:solidFill>
                  <a:srgbClr val="003BB8"/>
                </a:solidFill>
                <a:latin typeface="Helvetica Light"/>
                <a:cs typeface="Helvetica Light"/>
              </a:rPr>
              <a:t> not discussed here, for later reading </a:t>
            </a:r>
            <a:endParaRPr lang="en-US" sz="1100" dirty="0">
              <a:solidFill>
                <a:srgbClr val="003BB8"/>
              </a:solidFill>
            </a:endParaRPr>
          </a:p>
        </p:txBody>
      </p:sp>
    </p:spTree>
    <p:extLst>
      <p:ext uri="{BB962C8B-B14F-4D97-AF65-F5344CB8AC3E}">
        <p14:creationId xmlns:p14="http://schemas.microsoft.com/office/powerpoint/2010/main" val="11964051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Characteristic quantities of distributions</a:t>
            </a:r>
          </a:p>
        </p:txBody>
      </p:sp>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20</a:t>
            </a:fld>
            <a:endParaRPr lang="en-GB" dirty="0"/>
          </a:p>
        </p:txBody>
      </p:sp>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1593356310"/>
                  </p:ext>
                </p:extLst>
              </p:nvPr>
            </p:nvGraphicFramePr>
            <p:xfrm>
              <a:off x="539552" y="1484784"/>
              <a:ext cx="8280919" cy="4501178"/>
            </p:xfrm>
            <a:graphic>
              <a:graphicData uri="http://schemas.openxmlformats.org/drawingml/2006/table">
                <a:tbl>
                  <a:tblPr firstRow="1" bandRow="1">
                    <a:tableStyleId>{5C22544A-7EE6-4342-B048-85BDC9FD1C3A}</a:tableStyleId>
                  </a:tblPr>
                  <a:tblGrid>
                    <a:gridCol w="2592288">
                      <a:extLst>
                        <a:ext uri="{9D8B030D-6E8A-4147-A177-3AD203B41FA5}">
                          <a16:colId xmlns:a16="http://schemas.microsoft.com/office/drawing/2014/main" val="20000"/>
                        </a:ext>
                      </a:extLst>
                    </a:gridCol>
                    <a:gridCol w="3024336">
                      <a:extLst>
                        <a:ext uri="{9D8B030D-6E8A-4147-A177-3AD203B41FA5}">
                          <a16:colId xmlns:a16="http://schemas.microsoft.com/office/drawing/2014/main" val="20001"/>
                        </a:ext>
                      </a:extLst>
                    </a:gridCol>
                    <a:gridCol w="2664295">
                      <a:extLst>
                        <a:ext uri="{9D8B030D-6E8A-4147-A177-3AD203B41FA5}">
                          <a16:colId xmlns:a16="http://schemas.microsoft.com/office/drawing/2014/main" val="20002"/>
                        </a:ext>
                      </a:extLst>
                    </a:gridCol>
                  </a:tblGrid>
                  <a:tr h="514502">
                    <a:tc>
                      <a:txBody>
                        <a:bodyPr/>
                        <a:lstStyle/>
                        <a:p>
                          <a:r>
                            <a:rPr lang="en-US" sz="1600" b="0" i="0" dirty="0">
                              <a:latin typeface="Helvetica Light" charset="0"/>
                              <a:ea typeface="Helvetica Light" charset="0"/>
                              <a:cs typeface="Helvetica Light" charset="0"/>
                            </a:rPr>
                            <a:t>Quantity</a:t>
                          </a:r>
                        </a:p>
                      </a:txBody>
                      <a:tcPr anchor="ctr"/>
                    </a:tc>
                    <a:tc>
                      <a:txBody>
                        <a:bodyPr/>
                        <a:lstStyle/>
                        <a:p>
                          <a:pPr algn="ctr"/>
                          <a:r>
                            <a:rPr lang="en-US" sz="1600" b="0" i="0" dirty="0">
                              <a:latin typeface="Helvetica Light" charset="0"/>
                              <a:ea typeface="Helvetica Light" charset="0"/>
                              <a:cs typeface="Helvetica Light" charset="0"/>
                            </a:rPr>
                            <a:t>Discrete variable</a:t>
                          </a:r>
                        </a:p>
                      </a:txBody>
                      <a:tcPr anchor="ctr"/>
                    </a:tc>
                    <a:tc>
                      <a:txBody>
                        <a:bodyPr/>
                        <a:lstStyle/>
                        <a:p>
                          <a:pPr algn="ctr"/>
                          <a:r>
                            <a:rPr lang="en-US" sz="1600" b="0" i="0" dirty="0">
                              <a:latin typeface="Helvetica Light" charset="0"/>
                              <a:ea typeface="Helvetica Light" charset="0"/>
                              <a:cs typeface="Helvetica Light" charset="0"/>
                            </a:rPr>
                            <a:t>Continuous variable</a:t>
                          </a:r>
                        </a:p>
                      </a:txBody>
                      <a:tcPr anchor="ctr"/>
                    </a:tc>
                    <a:extLst>
                      <a:ext uri="{0D108BD9-81ED-4DB2-BD59-A6C34878D82A}">
                        <a16:rowId xmlns:a16="http://schemas.microsoft.com/office/drawing/2014/main" val="10000"/>
                      </a:ext>
                    </a:extLst>
                  </a:tr>
                  <a:tr h="797418">
                    <a:tc>
                      <a:txBody>
                        <a:bodyPr/>
                        <a:lstStyle/>
                        <a:p>
                          <a:r>
                            <a:rPr lang="en-US" sz="1600" b="0" i="0" dirty="0">
                              <a:latin typeface="Helvetica Light" charset="0"/>
                              <a:ea typeface="Helvetica Light" charset="0"/>
                              <a:cs typeface="Helvetica Light" charset="0"/>
                            </a:rPr>
                            <a:t>Expectation</a:t>
                          </a:r>
                          <a:r>
                            <a:rPr lang="en-US" sz="1600" b="0" i="0" baseline="0" dirty="0">
                              <a:latin typeface="Helvetica Light" charset="0"/>
                              <a:ea typeface="Helvetica Light" charset="0"/>
                              <a:cs typeface="Helvetica Light" charset="0"/>
                            </a:rPr>
                            <a:t> </a:t>
                          </a:r>
                          <a:r>
                            <a:rPr lang="en-US" sz="1200" b="0" i="0" baseline="0" dirty="0">
                              <a:latin typeface="Helvetica Light" charset="0"/>
                              <a:ea typeface="Helvetica Light" charset="0"/>
                              <a:cs typeface="Helvetica Light" charset="0"/>
                            </a:rPr>
                            <a:t>(mean)</a:t>
                          </a:r>
                          <a:r>
                            <a:rPr lang="en-US" sz="1600" b="0" i="0" baseline="0" dirty="0">
                              <a:latin typeface="Helvetica Light" charset="0"/>
                              <a:ea typeface="Helvetica Light" charset="0"/>
                              <a:cs typeface="Helvetica Light" charset="0"/>
                            </a:rPr>
                            <a:t> value </a:t>
                          </a:r>
                          <a14:m>
                            <m:oMath xmlns:m="http://schemas.openxmlformats.org/officeDocument/2006/math">
                              <m:r>
                                <a:rPr lang="en-US" sz="1600" b="1" i="1" smtClean="0">
                                  <a:solidFill>
                                    <a:schemeClr val="tx1"/>
                                  </a:solidFill>
                                  <a:latin typeface="Cambria Math"/>
                                  <a:sym typeface="Wingdings" pitchFamily="2" charset="2"/>
                                </a:rPr>
                                <m:t>𝑬</m:t>
                              </m:r>
                            </m:oMath>
                          </a14:m>
                          <a:endParaRPr lang="en-US" sz="1600" b="1" i="1" dirty="0">
                            <a:latin typeface="Helvetica Light" charset="0"/>
                            <a:ea typeface="Helvetica Light" charset="0"/>
                            <a:cs typeface="Helvetica Light" charset="0"/>
                          </a:endParaRPr>
                        </a:p>
                      </a:txBody>
                      <a:tcPr anchor="ctr">
                        <a:solidFill>
                          <a:schemeClr val="bg1">
                            <a:lumMod val="95000"/>
                          </a:schemeClr>
                        </a:solidFill>
                      </a:tcPr>
                    </a:tc>
                    <a:tc>
                      <a:txBody>
                        <a:bodyPr/>
                        <a:lstStyle/>
                        <a:p>
                          <a:pPr marL="0" marR="0" lvl="1"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a:sym typeface="Wingdings" pitchFamily="2" charset="2"/>
                                  </a:rPr>
                                  <m:t>𝐸</m:t>
                                </m:r>
                                <m:d>
                                  <m:dPr>
                                    <m:begChr m:val="["/>
                                    <m:endChr m:val="]"/>
                                    <m:ctrlPr>
                                      <a:rPr lang="en-US" sz="1600" i="1">
                                        <a:solidFill>
                                          <a:schemeClr val="tx1"/>
                                        </a:solidFill>
                                        <a:latin typeface="Cambria Math" panose="02040503050406030204" pitchFamily="18" charset="0"/>
                                        <a:sym typeface="Wingdings" pitchFamily="2" charset="2"/>
                                      </a:rPr>
                                    </m:ctrlPr>
                                  </m:dPr>
                                  <m:e>
                                    <m:r>
                                      <a:rPr lang="en-US" sz="1600" b="0" i="1">
                                        <a:solidFill>
                                          <a:schemeClr val="tx1"/>
                                        </a:solidFill>
                                        <a:latin typeface="Cambria Math"/>
                                        <a:sym typeface="Wingdings" pitchFamily="2" charset="2"/>
                                      </a:rPr>
                                      <m:t>𝑘</m:t>
                                    </m:r>
                                  </m:e>
                                </m:d>
                                <m:r>
                                  <a:rPr lang="en-US" sz="1600" b="0" i="1">
                                    <a:solidFill>
                                      <a:schemeClr val="tx1"/>
                                    </a:solidFill>
                                    <a:latin typeface="Cambria Math"/>
                                    <a:sym typeface="Wingdings" pitchFamily="2" charset="2"/>
                                  </a:rPr>
                                  <m:t>=</m:t>
                                </m:r>
                                <m:d>
                                  <m:dPr>
                                    <m:begChr m:val="⟨"/>
                                    <m:endChr m:val="⟩"/>
                                    <m:ctrlPr>
                                      <a:rPr lang="en-US" sz="1600" b="0" i="1" smtClean="0">
                                        <a:solidFill>
                                          <a:schemeClr val="tx1"/>
                                        </a:solidFill>
                                        <a:latin typeface="Cambria Math" panose="02040503050406030204" pitchFamily="18" charset="0"/>
                                        <a:sym typeface="Wingdings" pitchFamily="2" charset="2"/>
                                      </a:rPr>
                                    </m:ctrlPr>
                                  </m:dPr>
                                  <m:e>
                                    <m:r>
                                      <a:rPr lang="en-US" sz="1600" b="0" i="1" smtClean="0">
                                        <a:solidFill>
                                          <a:schemeClr val="tx1"/>
                                        </a:solidFill>
                                        <a:latin typeface="Cambria Math" charset="0"/>
                                        <a:sym typeface="Wingdings" pitchFamily="2" charset="2"/>
                                      </a:rPr>
                                      <m:t>𝑘</m:t>
                                    </m:r>
                                  </m:e>
                                </m:d>
                                <m:r>
                                  <a:rPr lang="en-US" sz="1600" b="0" i="1" smtClean="0">
                                    <a:solidFill>
                                      <a:schemeClr val="tx1"/>
                                    </a:solidFill>
                                    <a:latin typeface="Cambria Math" charset="0"/>
                                    <a:sym typeface="Wingdings" pitchFamily="2" charset="2"/>
                                  </a:rPr>
                                  <m:t>=</m:t>
                                </m:r>
                                <m:nary>
                                  <m:naryPr>
                                    <m:chr m:val="∑"/>
                                    <m:limLoc m:val="subSup"/>
                                    <m:supHide m:val="on"/>
                                    <m:ctrlPr>
                                      <a:rPr lang="en-US" sz="1600" b="0" i="1" smtClean="0">
                                        <a:solidFill>
                                          <a:schemeClr val="tx1"/>
                                        </a:solidFill>
                                        <a:latin typeface="Cambria Math" panose="02040503050406030204" pitchFamily="18" charset="0"/>
                                        <a:sym typeface="Wingdings" pitchFamily="2" charset="2"/>
                                      </a:rPr>
                                    </m:ctrlPr>
                                  </m:naryPr>
                                  <m:sub>
                                    <m:r>
                                      <m:rPr>
                                        <m:brk m:alnAt="9"/>
                                      </m:rPr>
                                      <a:rPr lang="en-US" sz="1600" b="0" i="1" smtClean="0">
                                        <a:solidFill>
                                          <a:schemeClr val="tx1"/>
                                        </a:solidFill>
                                        <a:latin typeface="Cambria Math" charset="0"/>
                                        <a:sym typeface="Wingdings" pitchFamily="2" charset="2"/>
                                      </a:rPr>
                                      <m:t>𝑘</m:t>
                                    </m:r>
                                  </m:sub>
                                  <m:sup/>
                                  <m:e>
                                    <m:r>
                                      <a:rPr lang="en-US" sz="1600" b="0" i="1" smtClean="0">
                                        <a:solidFill>
                                          <a:schemeClr val="tx1"/>
                                        </a:solidFill>
                                        <a:latin typeface="Cambria Math"/>
                                        <a:sym typeface="Wingdings" pitchFamily="2" charset="2"/>
                                      </a:rPr>
                                      <m:t>𝑘𝑃</m:t>
                                    </m:r>
                                    <m:d>
                                      <m:dPr>
                                        <m:ctrlPr>
                                          <a:rPr lang="en-US" sz="1600" i="1">
                                            <a:solidFill>
                                              <a:schemeClr val="tx1"/>
                                            </a:solidFill>
                                            <a:latin typeface="Cambria Math" panose="02040503050406030204" pitchFamily="18" charset="0"/>
                                            <a:sym typeface="Wingdings" pitchFamily="2" charset="2"/>
                                          </a:rPr>
                                        </m:ctrlPr>
                                      </m:dPr>
                                      <m:e>
                                        <m:r>
                                          <a:rPr lang="en-US" sz="1600" b="0" i="1">
                                            <a:solidFill>
                                              <a:schemeClr val="tx1"/>
                                            </a:solidFill>
                                            <a:latin typeface="Cambria Math"/>
                                            <a:sym typeface="Wingdings" pitchFamily="2" charset="2"/>
                                          </a:rPr>
                                          <m:t>𝑘</m:t>
                                        </m:r>
                                      </m:e>
                                    </m:d>
                                  </m:e>
                                </m:nary>
                              </m:oMath>
                            </m:oMathPara>
                          </a14:m>
                          <a:endParaRPr lang="en-US" sz="1600" dirty="0">
                            <a:solidFill>
                              <a:schemeClr val="tx1"/>
                            </a:solidFill>
                          </a:endParaRPr>
                        </a:p>
                      </a:txBody>
                      <a:tcPr anchor="ctr">
                        <a:solidFill>
                          <a:schemeClr val="bg1">
                            <a:lumMod val="95000"/>
                          </a:schemeClr>
                        </a:solidFill>
                      </a:tcPr>
                    </a:tc>
                    <a:tc>
                      <a:txBody>
                        <a:bodyPr/>
                        <a:lstStyle/>
                        <a:p>
                          <a:pPr marL="0" marR="0" lvl="1"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a:sym typeface="Wingdings" pitchFamily="2" charset="2"/>
                                  </a:rPr>
                                  <m:t>𝐸</m:t>
                                </m:r>
                                <m:d>
                                  <m:dPr>
                                    <m:begChr m:val="["/>
                                    <m:endChr m:val="]"/>
                                    <m:ctrlPr>
                                      <a:rPr lang="en-US" sz="1600" i="1">
                                        <a:solidFill>
                                          <a:schemeClr val="tx1"/>
                                        </a:solidFill>
                                        <a:latin typeface="Cambria Math" panose="02040503050406030204" pitchFamily="18" charset="0"/>
                                        <a:sym typeface="Wingdings" pitchFamily="2" charset="2"/>
                                      </a:rPr>
                                    </m:ctrlPr>
                                  </m:dPr>
                                  <m:e>
                                    <m:r>
                                      <a:rPr lang="en-US" sz="1600" b="0" i="1" smtClean="0">
                                        <a:solidFill>
                                          <a:schemeClr val="tx1"/>
                                        </a:solidFill>
                                        <a:latin typeface="Cambria Math" charset="0"/>
                                        <a:sym typeface="Wingdings" pitchFamily="2" charset="2"/>
                                      </a:rPr>
                                      <m:t>𝑥</m:t>
                                    </m:r>
                                  </m:e>
                                </m:d>
                                <m:r>
                                  <a:rPr lang="en-US" sz="1600" b="0" i="1">
                                    <a:solidFill>
                                      <a:schemeClr val="tx1"/>
                                    </a:solidFill>
                                    <a:latin typeface="Cambria Math"/>
                                    <a:sym typeface="Wingdings" pitchFamily="2" charset="2"/>
                                  </a:rPr>
                                  <m:t>=</m:t>
                                </m:r>
                                <m:d>
                                  <m:dPr>
                                    <m:begChr m:val="⟨"/>
                                    <m:endChr m:val="⟩"/>
                                    <m:ctrlPr>
                                      <a:rPr lang="en-US" sz="1600" b="0" i="1" smtClean="0">
                                        <a:solidFill>
                                          <a:schemeClr val="tx1"/>
                                        </a:solidFill>
                                        <a:latin typeface="Cambria Math" panose="02040503050406030204" pitchFamily="18" charset="0"/>
                                        <a:sym typeface="Wingdings" pitchFamily="2" charset="2"/>
                                      </a:rPr>
                                    </m:ctrlPr>
                                  </m:dPr>
                                  <m:e>
                                    <m:r>
                                      <a:rPr lang="en-US" sz="1600" b="0" i="1" smtClean="0">
                                        <a:solidFill>
                                          <a:schemeClr val="tx1"/>
                                        </a:solidFill>
                                        <a:latin typeface="Cambria Math" charset="0"/>
                                        <a:sym typeface="Wingdings" pitchFamily="2" charset="2"/>
                                      </a:rPr>
                                      <m:t>𝑥</m:t>
                                    </m:r>
                                  </m:e>
                                </m:d>
                                <m:r>
                                  <a:rPr lang="en-US" sz="1600" b="0" i="1" smtClean="0">
                                    <a:solidFill>
                                      <a:schemeClr val="tx1"/>
                                    </a:solidFill>
                                    <a:latin typeface="Cambria Math" charset="0"/>
                                    <a:sym typeface="Wingdings" pitchFamily="2" charset="2"/>
                                  </a:rPr>
                                  <m:t>=</m:t>
                                </m:r>
                                <m:nary>
                                  <m:naryPr>
                                    <m:limLoc m:val="undOvr"/>
                                    <m:subHide m:val="on"/>
                                    <m:supHide m:val="on"/>
                                    <m:ctrlPr>
                                      <a:rPr lang="en-US" sz="1600" b="0" i="1" smtClean="0">
                                        <a:solidFill>
                                          <a:schemeClr val="tx1"/>
                                        </a:solidFill>
                                        <a:latin typeface="Cambria Math" panose="02040503050406030204" pitchFamily="18" charset="0"/>
                                        <a:sym typeface="Wingdings" pitchFamily="2" charset="2"/>
                                      </a:rPr>
                                    </m:ctrlPr>
                                  </m:naryPr>
                                  <m:sub/>
                                  <m:sup/>
                                  <m:e>
                                    <m:r>
                                      <a:rPr lang="en-US" sz="1600" b="0" i="1" smtClean="0">
                                        <a:solidFill>
                                          <a:schemeClr val="tx1"/>
                                        </a:solidFill>
                                        <a:latin typeface="Cambria Math" charset="0"/>
                                        <a:sym typeface="Wingdings" pitchFamily="2" charset="2"/>
                                      </a:rPr>
                                      <m:t>𝑥</m:t>
                                    </m:r>
                                    <m:r>
                                      <a:rPr lang="en-US" sz="1600" b="0" i="1" smtClean="0">
                                        <a:solidFill>
                                          <a:schemeClr val="tx1"/>
                                        </a:solidFill>
                                        <a:latin typeface="Cambria Math" charset="0"/>
                                        <a:ea typeface="Cambria Math" charset="0"/>
                                        <a:cs typeface="Cambria Math" charset="0"/>
                                        <a:sym typeface="Wingdings" pitchFamily="2" charset="2"/>
                                      </a:rPr>
                                      <m:t>∙</m:t>
                                    </m:r>
                                    <m:sSub>
                                      <m:sSubPr>
                                        <m:ctrlPr>
                                          <a:rPr lang="en-US" sz="1600" b="0" i="1" smtClean="0">
                                            <a:solidFill>
                                              <a:schemeClr val="tx1"/>
                                            </a:solidFill>
                                            <a:latin typeface="Cambria Math" panose="02040503050406030204" pitchFamily="18" charset="0"/>
                                            <a:sym typeface="Wingdings" pitchFamily="2" charset="2"/>
                                          </a:rPr>
                                        </m:ctrlPr>
                                      </m:sSubPr>
                                      <m:e>
                                        <m:r>
                                          <a:rPr lang="en-US" sz="1600" b="0" i="1" smtClean="0">
                                            <a:solidFill>
                                              <a:schemeClr val="tx1"/>
                                            </a:solidFill>
                                            <a:latin typeface="Cambria Math" charset="0"/>
                                            <a:sym typeface="Wingdings" pitchFamily="2" charset="2"/>
                                          </a:rPr>
                                          <m:t>𝑝</m:t>
                                        </m:r>
                                      </m:e>
                                      <m:sub>
                                        <m:r>
                                          <a:rPr lang="en-US" sz="1600" b="0" i="1" smtClean="0">
                                            <a:solidFill>
                                              <a:schemeClr val="tx1"/>
                                            </a:solidFill>
                                            <a:latin typeface="Cambria Math" charset="0"/>
                                            <a:sym typeface="Wingdings" pitchFamily="2" charset="2"/>
                                          </a:rPr>
                                          <m:t>𝑥</m:t>
                                        </m:r>
                                      </m:sub>
                                    </m:sSub>
                                    <m:d>
                                      <m:dPr>
                                        <m:ctrlPr>
                                          <a:rPr lang="en-US" sz="1600" i="1">
                                            <a:solidFill>
                                              <a:schemeClr val="tx1"/>
                                            </a:solidFill>
                                            <a:latin typeface="Cambria Math" panose="02040503050406030204" pitchFamily="18" charset="0"/>
                                            <a:sym typeface="Wingdings" pitchFamily="2" charset="2"/>
                                          </a:rPr>
                                        </m:ctrlPr>
                                      </m:dPr>
                                      <m:e>
                                        <m:r>
                                          <a:rPr lang="en-US" sz="1600" b="0" i="1" smtClean="0">
                                            <a:solidFill>
                                              <a:schemeClr val="tx1"/>
                                            </a:solidFill>
                                            <a:latin typeface="Cambria Math" charset="0"/>
                                            <a:sym typeface="Wingdings" pitchFamily="2" charset="2"/>
                                          </a:rPr>
                                          <m:t>𝑥</m:t>
                                        </m:r>
                                      </m:e>
                                    </m:d>
                                    <m:r>
                                      <a:rPr lang="en-US" sz="1600" b="0" i="1" smtClean="0">
                                        <a:solidFill>
                                          <a:schemeClr val="tx1"/>
                                        </a:solidFill>
                                        <a:latin typeface="Cambria Math" charset="0"/>
                                        <a:sym typeface="Wingdings" pitchFamily="2" charset="2"/>
                                      </a:rPr>
                                      <m:t> </m:t>
                                    </m:r>
                                    <m:r>
                                      <a:rPr lang="en-US" sz="1600" b="0" i="1" smtClean="0">
                                        <a:solidFill>
                                          <a:schemeClr val="tx1"/>
                                        </a:solidFill>
                                        <a:latin typeface="Cambria Math" charset="0"/>
                                        <a:sym typeface="Wingdings" pitchFamily="2" charset="2"/>
                                      </a:rPr>
                                      <m:t>𝑑𝑥</m:t>
                                    </m:r>
                                  </m:e>
                                </m:nary>
                              </m:oMath>
                            </m:oMathPara>
                          </a14:m>
                          <a:endParaRPr lang="en-US" sz="1600" dirty="0">
                            <a:solidFill>
                              <a:schemeClr val="tx1"/>
                            </a:solidFill>
                          </a:endParaRPr>
                        </a:p>
                      </a:txBody>
                      <a:tcPr anchor="ctr">
                        <a:solidFill>
                          <a:schemeClr val="bg1">
                            <a:lumMod val="95000"/>
                          </a:schemeClr>
                        </a:solidFill>
                      </a:tcPr>
                    </a:tc>
                    <a:extLst>
                      <a:ext uri="{0D108BD9-81ED-4DB2-BD59-A6C34878D82A}">
                        <a16:rowId xmlns:a16="http://schemas.microsoft.com/office/drawing/2014/main" val="10001"/>
                      </a:ext>
                    </a:extLst>
                  </a:tr>
                  <a:tr h="563907">
                    <a:tc>
                      <a:txBody>
                        <a:bodyPr/>
                        <a:lstStyle/>
                        <a:p>
                          <a:r>
                            <a:rPr lang="en-US" sz="1600" b="0" i="0" dirty="0">
                              <a:latin typeface="Helvetica Light" charset="0"/>
                              <a:ea typeface="Helvetica Light" charset="0"/>
                              <a:cs typeface="Helvetica Light" charset="0"/>
                            </a:rPr>
                            <a:t>Variance </a:t>
                          </a:r>
                          <a:r>
                            <a:rPr lang="en-US" sz="1200" b="0" i="0" dirty="0">
                              <a:latin typeface="Helvetica Light" charset="0"/>
                              <a:ea typeface="Helvetica Light" charset="0"/>
                              <a:cs typeface="Helvetica Light" charset="0"/>
                            </a:rPr>
                            <a:t>(spread)</a:t>
                          </a:r>
                          <a:r>
                            <a:rPr lang="en-US" sz="1600" b="0" i="0" dirty="0">
                              <a:latin typeface="Helvetica Light" charset="0"/>
                              <a:ea typeface="Helvetica Light" charset="0"/>
                              <a:cs typeface="Helvetica Light" charset="0"/>
                            </a:rPr>
                            <a:t> </a:t>
                          </a:r>
                          <a14:m>
                            <m:oMath xmlns:m="http://schemas.openxmlformats.org/officeDocument/2006/math">
                              <m:r>
                                <a:rPr lang="en-US" sz="1600" b="1" i="1" smtClean="0">
                                  <a:latin typeface="Cambria Math" charset="0"/>
                                  <a:ea typeface="Helvetica Light" charset="0"/>
                                  <a:cs typeface="Helvetica Light" charset="0"/>
                                </a:rPr>
                                <m:t>𝑽</m:t>
                              </m:r>
                              <m:r>
                                <a:rPr lang="en-US" sz="1600" b="0" i="1" smtClean="0">
                                  <a:latin typeface="Cambria Math" charset="0"/>
                                  <a:ea typeface="Helvetica Light" charset="0"/>
                                  <a:cs typeface="Helvetica Light" charset="0"/>
                                </a:rPr>
                                <m:t>=</m:t>
                              </m:r>
                              <m:sSup>
                                <m:sSupPr>
                                  <m:ctrlPr>
                                    <a:rPr lang="en-US" sz="1600" b="0" i="1" smtClean="0">
                                      <a:latin typeface="Cambria Math" panose="02040503050406030204" pitchFamily="18" charset="0"/>
                                      <a:ea typeface="Helvetica Light" charset="0"/>
                                      <a:cs typeface="Helvetica Light" charset="0"/>
                                    </a:rPr>
                                  </m:ctrlPr>
                                </m:sSupPr>
                                <m:e>
                                  <m:r>
                                    <a:rPr lang="en-US" sz="1600" b="0" i="1" smtClean="0">
                                      <a:latin typeface="Cambria Math" charset="0"/>
                                      <a:ea typeface="Cambria Math" charset="0"/>
                                      <a:cs typeface="Cambria Math" charset="0"/>
                                    </a:rPr>
                                    <m:t>𝜎</m:t>
                                  </m:r>
                                </m:e>
                                <m:sup>
                                  <m:r>
                                    <a:rPr lang="en-US" sz="1600" b="0" i="1" smtClean="0">
                                      <a:latin typeface="Cambria Math" charset="0"/>
                                      <a:ea typeface="Helvetica Light" charset="0"/>
                                      <a:cs typeface="Helvetica Light" charset="0"/>
                                    </a:rPr>
                                    <m:t>2</m:t>
                                  </m:r>
                                </m:sup>
                              </m:sSup>
                            </m:oMath>
                          </a14:m>
                          <a:endParaRPr lang="en-US" sz="1600" b="0" i="0" dirty="0">
                            <a:latin typeface="Helvetica Light" charset="0"/>
                            <a:ea typeface="Helvetica Light" charset="0"/>
                            <a:cs typeface="Helvetica Light" charset="0"/>
                          </a:endParaRPr>
                        </a:p>
                      </a:txBody>
                      <a:tcPr anchor="ctr">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latin typeface="Cambria Math" charset="0"/>
                                    <a:ea typeface="Helvetica Light" charset="0"/>
                                    <a:cs typeface="Helvetica Light" charset="0"/>
                                  </a:rPr>
                                  <m:t>𝐸</m:t>
                                </m:r>
                                <m:r>
                                  <a:rPr lang="en-US" sz="1600" b="0" i="1" smtClean="0">
                                    <a:latin typeface="Cambria Math" charset="0"/>
                                    <a:ea typeface="Helvetica Light" charset="0"/>
                                    <a:cs typeface="Helvetica Light" charset="0"/>
                                  </a:rPr>
                                  <m:t>[</m:t>
                                </m:r>
                                <m:sSup>
                                  <m:sSupPr>
                                    <m:ctrlPr>
                                      <a:rPr lang="en-US" sz="1600" b="0" i="1" smtClean="0">
                                        <a:latin typeface="Cambria Math" panose="02040503050406030204" pitchFamily="18" charset="0"/>
                                        <a:ea typeface="Helvetica Light" charset="0"/>
                                        <a:cs typeface="Helvetica Light" charset="0"/>
                                      </a:rPr>
                                    </m:ctrlPr>
                                  </m:sSupPr>
                                  <m:e>
                                    <m:r>
                                      <a:rPr lang="en-US" sz="1600" b="0" i="1" smtClean="0">
                                        <a:latin typeface="Cambria Math" charset="0"/>
                                        <a:ea typeface="Helvetica Light" charset="0"/>
                                        <a:cs typeface="Helvetica Light" charset="0"/>
                                      </a:rPr>
                                      <m:t>(</m:t>
                                    </m:r>
                                    <m:r>
                                      <a:rPr lang="en-US" sz="1600" b="0" i="1" smtClean="0">
                                        <a:latin typeface="Cambria Math" charset="0"/>
                                        <a:ea typeface="Helvetica Light" charset="0"/>
                                        <a:cs typeface="Helvetica Light" charset="0"/>
                                      </a:rPr>
                                      <m:t>𝑘</m:t>
                                    </m:r>
                                    <m:r>
                                      <a:rPr lang="en-US" sz="1600" b="0" i="1" smtClean="0">
                                        <a:latin typeface="Cambria Math" charset="0"/>
                                        <a:ea typeface="Helvetica Light" charset="0"/>
                                        <a:cs typeface="Helvetica Light" charset="0"/>
                                      </a:rPr>
                                      <m:t>−</m:t>
                                    </m:r>
                                    <m:d>
                                      <m:dPr>
                                        <m:begChr m:val="⟨"/>
                                        <m:endChr m:val="⟩"/>
                                        <m:ctrlPr>
                                          <a:rPr lang="en-US" sz="1600" b="0" i="1" smtClean="0">
                                            <a:solidFill>
                                              <a:schemeClr val="tx1"/>
                                            </a:solidFill>
                                            <a:latin typeface="Cambria Math" panose="02040503050406030204" pitchFamily="18" charset="0"/>
                                            <a:sym typeface="Wingdings" pitchFamily="2" charset="2"/>
                                          </a:rPr>
                                        </m:ctrlPr>
                                      </m:dPr>
                                      <m:e>
                                        <m:r>
                                          <a:rPr lang="en-US" sz="1600" b="0" i="1" smtClean="0">
                                            <a:solidFill>
                                              <a:schemeClr val="tx1"/>
                                            </a:solidFill>
                                            <a:latin typeface="Cambria Math" charset="0"/>
                                            <a:sym typeface="Wingdings" pitchFamily="2" charset="2"/>
                                          </a:rPr>
                                          <m:t>𝑘</m:t>
                                        </m:r>
                                      </m:e>
                                    </m:d>
                                    <m:r>
                                      <m:rPr>
                                        <m:nor/>
                                      </m:rPr>
                                      <a:rPr lang="en-US" sz="1600" b="0" i="0" dirty="0" smtClean="0">
                                        <a:latin typeface="Helvetica Light" charset="0"/>
                                        <a:ea typeface="Helvetica Light" charset="0"/>
                                        <a:cs typeface="Helvetica Light" charset="0"/>
                                      </a:rPr>
                                      <m:t>)</m:t>
                                    </m:r>
                                  </m:e>
                                  <m:sup>
                                    <m:r>
                                      <a:rPr lang="en-US" sz="1600" b="0" i="1" smtClean="0">
                                        <a:latin typeface="Cambria Math" charset="0"/>
                                        <a:ea typeface="Helvetica Light" charset="0"/>
                                        <a:cs typeface="Helvetica Light" charset="0"/>
                                      </a:rPr>
                                      <m:t>2</m:t>
                                    </m:r>
                                  </m:sup>
                                </m:sSup>
                                <m:r>
                                  <a:rPr lang="en-US" sz="1600" b="0" i="0" smtClean="0">
                                    <a:latin typeface="Cambria Math" charset="0"/>
                                    <a:ea typeface="Helvetica Light" charset="0"/>
                                    <a:cs typeface="Helvetica Light" charset="0"/>
                                  </a:rPr>
                                  <m:t>]=</m:t>
                                </m:r>
                                <m:r>
                                  <a:rPr lang="en-US" sz="1600" b="0" i="1" smtClean="0">
                                    <a:latin typeface="Cambria Math" charset="0"/>
                                    <a:ea typeface="Helvetica Light" charset="0"/>
                                    <a:cs typeface="Helvetica Light" charset="0"/>
                                  </a:rPr>
                                  <m:t>𝐸</m:t>
                                </m:r>
                                <m:d>
                                  <m:dPr>
                                    <m:begChr m:val="["/>
                                    <m:endChr m:val="]"/>
                                    <m:ctrlPr>
                                      <a:rPr lang="en-US" sz="1600" b="0" i="1" smtClean="0">
                                        <a:latin typeface="Cambria Math" panose="02040503050406030204" pitchFamily="18" charset="0"/>
                                        <a:ea typeface="Helvetica Light" charset="0"/>
                                        <a:cs typeface="Helvetica Light" charset="0"/>
                                      </a:rPr>
                                    </m:ctrlPr>
                                  </m:dPr>
                                  <m:e>
                                    <m:sSup>
                                      <m:sSupPr>
                                        <m:ctrlPr>
                                          <a:rPr lang="en-US" sz="1600" b="0" i="1" smtClean="0">
                                            <a:latin typeface="Cambria Math" panose="02040503050406030204" pitchFamily="18" charset="0"/>
                                            <a:ea typeface="Helvetica Light" charset="0"/>
                                            <a:cs typeface="Helvetica Light" charset="0"/>
                                          </a:rPr>
                                        </m:ctrlPr>
                                      </m:sSupPr>
                                      <m:e>
                                        <m:r>
                                          <a:rPr lang="en-US" sz="1600" b="0" i="1" smtClean="0">
                                            <a:latin typeface="Cambria Math" charset="0"/>
                                            <a:ea typeface="Helvetica Light" charset="0"/>
                                            <a:cs typeface="Helvetica Light" charset="0"/>
                                          </a:rPr>
                                          <m:t>𝑘</m:t>
                                        </m:r>
                                      </m:e>
                                      <m:sup>
                                        <m:r>
                                          <a:rPr lang="en-US" sz="1600" b="0" i="1" smtClean="0">
                                            <a:latin typeface="Cambria Math" charset="0"/>
                                            <a:ea typeface="Helvetica Light" charset="0"/>
                                            <a:cs typeface="Helvetica Light" charset="0"/>
                                          </a:rPr>
                                          <m:t>2</m:t>
                                        </m:r>
                                      </m:sup>
                                    </m:sSup>
                                  </m:e>
                                </m:d>
                                <m:r>
                                  <a:rPr lang="en-US" sz="1600" b="0" i="1" smtClean="0">
                                    <a:latin typeface="Cambria Math" charset="0"/>
                                    <a:ea typeface="Helvetica Light" charset="0"/>
                                    <a:cs typeface="Helvetica Light" charset="0"/>
                                  </a:rPr>
                                  <m:t>−</m:t>
                                </m:r>
                                <m:sSup>
                                  <m:sSupPr>
                                    <m:ctrlPr>
                                      <a:rPr lang="en-US" sz="1600" b="0" i="1" smtClean="0">
                                        <a:latin typeface="Cambria Math" panose="02040503050406030204" pitchFamily="18" charset="0"/>
                                        <a:ea typeface="Helvetica Light" charset="0"/>
                                        <a:cs typeface="Helvetica Light" charset="0"/>
                                      </a:rPr>
                                    </m:ctrlPr>
                                  </m:sSupPr>
                                  <m:e>
                                    <m:r>
                                      <a:rPr lang="en-US" sz="1600" b="0" i="0" smtClean="0">
                                        <a:latin typeface="Cambria Math" charset="0"/>
                                        <a:ea typeface="Helvetica Light" charset="0"/>
                                        <a:cs typeface="Helvetica Light" charset="0"/>
                                      </a:rPr>
                                      <m:t>(</m:t>
                                    </m:r>
                                    <m:r>
                                      <a:rPr lang="en-US" sz="1600" b="0" i="1" smtClean="0">
                                        <a:latin typeface="Cambria Math" charset="0"/>
                                        <a:ea typeface="Helvetica Light" charset="0"/>
                                        <a:cs typeface="Helvetica Light" charset="0"/>
                                      </a:rPr>
                                      <m:t>𝐸</m:t>
                                    </m:r>
                                    <m:d>
                                      <m:dPr>
                                        <m:begChr m:val="["/>
                                        <m:endChr m:val="]"/>
                                        <m:ctrlPr>
                                          <a:rPr lang="en-US" sz="1600" b="0" i="1" smtClean="0">
                                            <a:latin typeface="Cambria Math" panose="02040503050406030204" pitchFamily="18" charset="0"/>
                                            <a:ea typeface="Helvetica Light" charset="0"/>
                                            <a:cs typeface="Helvetica Light" charset="0"/>
                                          </a:rPr>
                                        </m:ctrlPr>
                                      </m:dPr>
                                      <m:e>
                                        <m:r>
                                          <a:rPr lang="en-US" sz="1600" b="0" i="1" smtClean="0">
                                            <a:latin typeface="Cambria Math" charset="0"/>
                                            <a:ea typeface="Helvetica Light" charset="0"/>
                                            <a:cs typeface="Helvetica Light" charset="0"/>
                                          </a:rPr>
                                          <m:t>𝑘</m:t>
                                        </m:r>
                                      </m:e>
                                    </m:d>
                                    <m:r>
                                      <m:rPr>
                                        <m:nor/>
                                      </m:rPr>
                                      <a:rPr lang="en-US" sz="1600" b="0" i="0" dirty="0" smtClean="0">
                                        <a:latin typeface="Helvetica Light" charset="0"/>
                                        <a:ea typeface="Helvetica Light" charset="0"/>
                                        <a:cs typeface="Helvetica Light" charset="0"/>
                                      </a:rPr>
                                      <m:t>)</m:t>
                                    </m:r>
                                  </m:e>
                                  <m:sup>
                                    <m:r>
                                      <a:rPr lang="en-US" sz="1600" b="0" i="1" smtClean="0">
                                        <a:latin typeface="Cambria Math" charset="0"/>
                                        <a:ea typeface="Helvetica Light" charset="0"/>
                                        <a:cs typeface="Helvetica Light" charset="0"/>
                                      </a:rPr>
                                      <m:t>2</m:t>
                                    </m:r>
                                  </m:sup>
                                </m:sSup>
                              </m:oMath>
                            </m:oMathPara>
                          </a14:m>
                          <a:endParaRPr lang="en-US" sz="1600" b="0" i="0" dirty="0">
                            <a:latin typeface="Helvetica Light" charset="0"/>
                            <a:ea typeface="Helvetica Light" charset="0"/>
                            <a:cs typeface="Helvetica Light" charset="0"/>
                          </a:endParaRPr>
                        </a:p>
                      </a:txBody>
                      <a:tcPr anchor="ctr">
                        <a:solidFill>
                          <a:schemeClr val="bg1"/>
                        </a:solidFill>
                      </a:tcPr>
                    </a:tc>
                    <a:tc>
                      <a:txBody>
                        <a:bodyPr/>
                        <a:lstStyle/>
                        <a:p>
                          <a:pPr algn="ctr"/>
                          <a:r>
                            <a:rPr lang="en-US" sz="1600" b="0" i="0" dirty="0">
                              <a:latin typeface="Helvetica Light" charset="0"/>
                              <a:ea typeface="Helvetica Light" charset="0"/>
                              <a:cs typeface="Helvetica Light" charset="0"/>
                            </a:rPr>
                            <a:t>same</a:t>
                          </a:r>
                          <a:r>
                            <a:rPr lang="en-US" sz="1600" b="0" i="0" baseline="0" dirty="0">
                              <a:latin typeface="Helvetica Light" charset="0"/>
                              <a:ea typeface="Helvetica Light" charset="0"/>
                              <a:cs typeface="Helvetica Light" charset="0"/>
                            </a:rPr>
                            <a:t> with </a:t>
                          </a:r>
                          <a14:m>
                            <m:oMath xmlns:m="http://schemas.openxmlformats.org/officeDocument/2006/math">
                              <m:r>
                                <a:rPr lang="en-US" sz="1600" b="0" i="1" smtClean="0">
                                  <a:latin typeface="Cambria Math" charset="0"/>
                                  <a:ea typeface="Helvetica Light" charset="0"/>
                                  <a:cs typeface="Helvetica Light" charset="0"/>
                                </a:rPr>
                                <m:t>𝑘</m:t>
                              </m:r>
                              <m:r>
                                <a:rPr lang="is-IS" sz="1600" b="0" i="1" smtClean="0">
                                  <a:latin typeface="Cambria Math" charset="0"/>
                                  <a:ea typeface="Cambria Math" charset="0"/>
                                  <a:cs typeface="Cambria Math" charset="0"/>
                                </a:rPr>
                                <m:t>→</m:t>
                              </m:r>
                              <m:r>
                                <a:rPr lang="en-US" sz="1600" b="0" i="1" smtClean="0">
                                  <a:latin typeface="Cambria Math" charset="0"/>
                                  <a:ea typeface="Cambria Math" charset="0"/>
                                  <a:cs typeface="Cambria Math" charset="0"/>
                                </a:rPr>
                                <m:t>𝑥</m:t>
                              </m:r>
                            </m:oMath>
                          </a14:m>
                          <a:r>
                            <a:rPr lang="en-US" sz="1600" b="0" i="0" baseline="0" dirty="0">
                              <a:latin typeface="Helvetica Light" charset="0"/>
                              <a:ea typeface="Helvetica Light" charset="0"/>
                              <a:cs typeface="Helvetica Light" charset="0"/>
                            </a:rPr>
                            <a:t> </a:t>
                          </a:r>
                          <a:endParaRPr lang="en-US" sz="1600" b="0" i="0" dirty="0">
                            <a:latin typeface="Helvetica Light" charset="0"/>
                            <a:ea typeface="Helvetica Light" charset="0"/>
                            <a:cs typeface="Helvetica Light" charset="0"/>
                          </a:endParaRPr>
                        </a:p>
                      </a:txBody>
                      <a:tcPr anchor="ctr">
                        <a:solidFill>
                          <a:schemeClr val="bg1"/>
                        </a:solidFill>
                      </a:tcPr>
                    </a:tc>
                    <a:extLst>
                      <a:ext uri="{0D108BD9-81ED-4DB2-BD59-A6C34878D82A}">
                        <a16:rowId xmlns:a16="http://schemas.microsoft.com/office/drawing/2014/main" val="10002"/>
                      </a:ext>
                    </a:extLst>
                  </a:tr>
                  <a:tr h="561080">
                    <a:tc>
                      <a:txBody>
                        <a:bodyPr/>
                        <a:lstStyle/>
                        <a:p>
                          <a:r>
                            <a:rPr lang="en-US" sz="1600" b="0" i="0" dirty="0">
                              <a:latin typeface="Helvetica Light" charset="0"/>
                              <a:ea typeface="Helvetica Light" charset="0"/>
                              <a:cs typeface="Helvetica Light" charset="0"/>
                            </a:rPr>
                            <a:t>Higher moments: skew</a:t>
                          </a:r>
                        </a:p>
                      </a:txBody>
                      <a:tcPr anchor="ctr">
                        <a:solidFill>
                          <a:schemeClr val="bg1">
                            <a:lumMod val="95000"/>
                          </a:schemeClr>
                        </a:solidFill>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latin typeface="Cambria Math" charset="0"/>
                                    <a:ea typeface="Helvetica Light" charset="0"/>
                                    <a:cs typeface="Helvetica Light" charset="0"/>
                                  </a:rPr>
                                  <m:t>𝐸</m:t>
                                </m:r>
                                <m:r>
                                  <a:rPr lang="en-US" sz="1600" b="0" i="1" smtClean="0">
                                    <a:latin typeface="Cambria Math" charset="0"/>
                                    <a:ea typeface="Helvetica Light" charset="0"/>
                                    <a:cs typeface="Helvetica Light" charset="0"/>
                                  </a:rPr>
                                  <m:t>[</m:t>
                                </m:r>
                                <m:sSup>
                                  <m:sSupPr>
                                    <m:ctrlPr>
                                      <a:rPr lang="en-US" sz="1600" b="0" i="1" smtClean="0">
                                        <a:latin typeface="Cambria Math" panose="02040503050406030204" pitchFamily="18" charset="0"/>
                                        <a:ea typeface="Helvetica Light" charset="0"/>
                                        <a:cs typeface="Helvetica Light" charset="0"/>
                                      </a:rPr>
                                    </m:ctrlPr>
                                  </m:sSupPr>
                                  <m:e>
                                    <m:r>
                                      <a:rPr lang="en-US" sz="1600" b="0" i="1" smtClean="0">
                                        <a:latin typeface="Cambria Math" charset="0"/>
                                        <a:ea typeface="Helvetica Light" charset="0"/>
                                        <a:cs typeface="Helvetica Light" charset="0"/>
                                      </a:rPr>
                                      <m:t>(</m:t>
                                    </m:r>
                                    <m:r>
                                      <a:rPr lang="en-US" sz="1600" b="0" i="1" smtClean="0">
                                        <a:latin typeface="Cambria Math" charset="0"/>
                                        <a:ea typeface="Helvetica Light" charset="0"/>
                                        <a:cs typeface="Helvetica Light" charset="0"/>
                                      </a:rPr>
                                      <m:t>𝑘</m:t>
                                    </m:r>
                                    <m:r>
                                      <a:rPr lang="en-US" sz="1600" b="0" i="1" smtClean="0">
                                        <a:latin typeface="Cambria Math" charset="0"/>
                                        <a:ea typeface="Helvetica Light" charset="0"/>
                                        <a:cs typeface="Helvetica Light" charset="0"/>
                                      </a:rPr>
                                      <m:t>−</m:t>
                                    </m:r>
                                    <m:d>
                                      <m:dPr>
                                        <m:begChr m:val="⟨"/>
                                        <m:endChr m:val="⟩"/>
                                        <m:ctrlPr>
                                          <a:rPr lang="en-US" sz="1600" b="0" i="1" smtClean="0">
                                            <a:solidFill>
                                              <a:schemeClr val="tx1"/>
                                            </a:solidFill>
                                            <a:latin typeface="Cambria Math" panose="02040503050406030204" pitchFamily="18" charset="0"/>
                                            <a:sym typeface="Wingdings" pitchFamily="2" charset="2"/>
                                          </a:rPr>
                                        </m:ctrlPr>
                                      </m:dPr>
                                      <m:e>
                                        <m:r>
                                          <a:rPr lang="en-US" sz="1600" b="0" i="1" smtClean="0">
                                            <a:solidFill>
                                              <a:schemeClr val="tx1"/>
                                            </a:solidFill>
                                            <a:latin typeface="Cambria Math" charset="0"/>
                                            <a:sym typeface="Wingdings" pitchFamily="2" charset="2"/>
                                          </a:rPr>
                                          <m:t>𝑘</m:t>
                                        </m:r>
                                      </m:e>
                                    </m:d>
                                    <m:r>
                                      <m:rPr>
                                        <m:nor/>
                                      </m:rPr>
                                      <a:rPr lang="en-US" sz="1600" b="0" i="0" dirty="0" smtClean="0">
                                        <a:latin typeface="Helvetica Light" charset="0"/>
                                        <a:ea typeface="Helvetica Light" charset="0"/>
                                        <a:cs typeface="Helvetica Light" charset="0"/>
                                      </a:rPr>
                                      <m:t>)</m:t>
                                    </m:r>
                                  </m:e>
                                  <m:sup>
                                    <m:r>
                                      <a:rPr lang="en-US" sz="1600" b="0" i="1" dirty="0" smtClean="0">
                                        <a:latin typeface="Cambria Math" charset="0"/>
                                        <a:ea typeface="Helvetica Light" charset="0"/>
                                        <a:cs typeface="Helvetica Light" charset="0"/>
                                      </a:rPr>
                                      <m:t>3</m:t>
                                    </m:r>
                                  </m:sup>
                                </m:sSup>
                                <m:r>
                                  <a:rPr lang="en-US" sz="1600" b="0" i="0" smtClean="0">
                                    <a:latin typeface="Cambria Math" charset="0"/>
                                    <a:ea typeface="Helvetica Light" charset="0"/>
                                    <a:cs typeface="Helvetica Light" charset="0"/>
                                  </a:rPr>
                                  <m:t>]</m:t>
                                </m:r>
                              </m:oMath>
                            </m:oMathPara>
                          </a14:m>
                          <a:endParaRPr lang="en-US" sz="1600" b="0" i="0" dirty="0">
                            <a:latin typeface="Helvetica Light" charset="0"/>
                            <a:ea typeface="Helvetica Light" charset="0"/>
                            <a:cs typeface="Helvetica Light" charset="0"/>
                          </a:endParaRPr>
                        </a:p>
                      </a:txBody>
                      <a:tcPr anchor="ctr">
                        <a:solidFill>
                          <a:schemeClr val="bg1">
                            <a:lumMod val="95000"/>
                          </a:schemeClr>
                        </a:solidFill>
                      </a:tcPr>
                    </a:tc>
                    <a:tc>
                      <a:txBody>
                        <a:bodyPr/>
                        <a:lstStyle/>
                        <a:p>
                          <a:pPr algn="ctr"/>
                          <a:r>
                            <a:rPr lang="en-US" sz="1600" b="0" i="0" dirty="0">
                              <a:latin typeface="Helvetica Light" charset="0"/>
                              <a:ea typeface="Helvetica Light" charset="0"/>
                              <a:cs typeface="Helvetica Light" charset="0"/>
                            </a:rPr>
                            <a:t>same</a:t>
                          </a:r>
                          <a:r>
                            <a:rPr lang="en-US" sz="1600" b="0" i="0" baseline="0" dirty="0">
                              <a:latin typeface="Helvetica Light" charset="0"/>
                              <a:ea typeface="Helvetica Light" charset="0"/>
                              <a:cs typeface="Helvetica Light" charset="0"/>
                            </a:rPr>
                            <a:t> with </a:t>
                          </a:r>
                          <a14:m>
                            <m:oMath xmlns:m="http://schemas.openxmlformats.org/officeDocument/2006/math">
                              <m:r>
                                <a:rPr lang="en-US" sz="1600" b="0" i="1" smtClean="0">
                                  <a:latin typeface="Cambria Math" charset="0"/>
                                  <a:ea typeface="Helvetica Light" charset="0"/>
                                  <a:cs typeface="Helvetica Light" charset="0"/>
                                </a:rPr>
                                <m:t>𝑘</m:t>
                              </m:r>
                              <m:r>
                                <a:rPr lang="is-IS" sz="1600" b="0" i="1" smtClean="0">
                                  <a:latin typeface="Cambria Math" charset="0"/>
                                  <a:ea typeface="Cambria Math" charset="0"/>
                                  <a:cs typeface="Cambria Math" charset="0"/>
                                </a:rPr>
                                <m:t>→</m:t>
                              </m:r>
                              <m:r>
                                <a:rPr lang="en-US" sz="1600" b="0" i="1" smtClean="0">
                                  <a:latin typeface="Cambria Math" charset="0"/>
                                  <a:ea typeface="Cambria Math" charset="0"/>
                                  <a:cs typeface="Cambria Math" charset="0"/>
                                </a:rPr>
                                <m:t>𝑥</m:t>
                              </m:r>
                            </m:oMath>
                          </a14:m>
                          <a:r>
                            <a:rPr lang="en-US" sz="1600" b="0" i="0" baseline="0" dirty="0">
                              <a:latin typeface="Helvetica Light" charset="0"/>
                              <a:ea typeface="Helvetica Light" charset="0"/>
                              <a:cs typeface="Helvetica Light" charset="0"/>
                            </a:rPr>
                            <a:t> </a:t>
                          </a:r>
                          <a:endParaRPr lang="en-US" sz="1600" b="0" i="0" dirty="0">
                            <a:latin typeface="Helvetica Light" charset="0"/>
                            <a:ea typeface="Helvetica Light" charset="0"/>
                            <a:cs typeface="Helvetica Light" charset="0"/>
                          </a:endParaRPr>
                        </a:p>
                      </a:txBody>
                      <a:tcPr anchor="ctr">
                        <a:solidFill>
                          <a:schemeClr val="bg1">
                            <a:lumMod val="95000"/>
                          </a:schemeClr>
                        </a:solidFill>
                      </a:tcPr>
                    </a:tc>
                    <a:extLst>
                      <a:ext uri="{0D108BD9-81ED-4DB2-BD59-A6C34878D82A}">
                        <a16:rowId xmlns:a16="http://schemas.microsoft.com/office/drawing/2014/main" val="10003"/>
                      </a:ext>
                    </a:extLst>
                  </a:tr>
                  <a:tr h="1029005">
                    <a:tc gridSpan="3">
                      <a:txBody>
                        <a:bodyPr/>
                        <a:lstStyle/>
                        <a:p>
                          <a:endParaRPr lang="en-US" sz="1600" b="0" i="0" dirty="0">
                            <a:latin typeface="Helvetica Light" charset="0"/>
                            <a:ea typeface="Helvetica Light" charset="0"/>
                            <a:cs typeface="Helvetica Light" charset="0"/>
                          </a:endParaRPr>
                        </a:p>
                        <a:p>
                          <a:endParaRPr lang="en-US" sz="1600" b="0" i="0" dirty="0">
                            <a:latin typeface="Helvetica Light" charset="0"/>
                            <a:ea typeface="Helvetica Light" charset="0"/>
                            <a:cs typeface="Helvetica Light" charset="0"/>
                          </a:endParaRPr>
                        </a:p>
                        <a:p>
                          <a:r>
                            <a:rPr lang="en-US" sz="1600" b="0" i="0" dirty="0">
                              <a:latin typeface="Helvetica Light" charset="0"/>
                              <a:ea typeface="Helvetica Light" charset="0"/>
                              <a:cs typeface="Helvetica Light" charset="0"/>
                            </a:rPr>
                            <a:t>Note that “expectation</a:t>
                          </a:r>
                          <a:r>
                            <a:rPr lang="en-US" sz="1600" b="0" i="0" baseline="0" dirty="0">
                              <a:latin typeface="Helvetica Light" charset="0"/>
                              <a:ea typeface="Helvetica Light" charset="0"/>
                              <a:cs typeface="Helvetica Light" charset="0"/>
                            </a:rPr>
                            <a:t> value” and “variance” are properties of the full data population.</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b="0" i="0" baseline="0" dirty="0">
                              <a:latin typeface="Helvetica Light" charset="0"/>
                              <a:ea typeface="Helvetica Light" charset="0"/>
                              <a:cs typeface="Helvetica Light" charset="0"/>
                            </a:rPr>
                            <a:t>Unbiased estimates can be derived from </a:t>
                          </a:r>
                          <a14:m>
                            <m:oMath xmlns:m="http://schemas.openxmlformats.org/officeDocument/2006/math">
                              <m:r>
                                <a:rPr lang="en-US" sz="1600" b="1" i="1" smtClean="0">
                                  <a:solidFill>
                                    <a:schemeClr val="tx1"/>
                                  </a:solidFill>
                                  <a:latin typeface="Cambria Math" charset="0"/>
                                  <a:sym typeface="Wingdings" pitchFamily="2" charset="2"/>
                                </a:rPr>
                                <m:t>𝑵</m:t>
                              </m:r>
                            </m:oMath>
                          </a14:m>
                          <a:r>
                            <a:rPr lang="en-US" sz="1600" b="0" i="0" baseline="0" dirty="0">
                              <a:latin typeface="Helvetica Light" charset="0"/>
                              <a:ea typeface="Helvetica Light" charset="0"/>
                              <a:cs typeface="Helvetica Light" charset="0"/>
                            </a:rPr>
                            <a:t> samples extracted from the population: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600" b="0" i="0" dirty="0">
                            <a:latin typeface="Helvetica Light" charset="0"/>
                            <a:ea typeface="Helvetica Light" charset="0"/>
                            <a:cs typeface="Helvetica Light" charset="0"/>
                          </a:endParaRPr>
                        </a:p>
                      </a:txBody>
                      <a:tcPr anchor="b">
                        <a:solidFill>
                          <a:schemeClr val="bg1"/>
                        </a:solidFill>
                      </a:tcPr>
                    </a:tc>
                    <a:tc hMerge="1">
                      <a:txBody>
                        <a:bodyPr/>
                        <a:lstStyle/>
                        <a:p>
                          <a:pPr algn="ctr"/>
                          <a:endParaRPr lang="en-US" sz="1600" b="0" i="0" dirty="0">
                            <a:latin typeface="Helvetica Light" charset="0"/>
                            <a:ea typeface="Helvetica Light" charset="0"/>
                            <a:cs typeface="Helvetica Light" charset="0"/>
                          </a:endParaRPr>
                        </a:p>
                      </a:txBody>
                      <a:tcPr anchor="ctr"/>
                    </a:tc>
                    <a:tc hMerge="1">
                      <a:txBody>
                        <a:bodyPr/>
                        <a:lstStyle/>
                        <a:p>
                          <a:pPr algn="ctr"/>
                          <a:endParaRPr lang="en-US" sz="1600" b="0" i="0" dirty="0">
                            <a:latin typeface="Helvetica Light" charset="0"/>
                            <a:ea typeface="Helvetica Light" charset="0"/>
                            <a:cs typeface="Helvetica Light" charset="0"/>
                          </a:endParaRPr>
                        </a:p>
                      </a:txBody>
                      <a:tcPr anchor="ctr"/>
                    </a:tc>
                    <a:extLst>
                      <a:ext uri="{0D108BD9-81ED-4DB2-BD59-A6C34878D82A}">
                        <a16:rowId xmlns:a16="http://schemas.microsoft.com/office/drawing/2014/main" val="10004"/>
                      </a:ext>
                    </a:extLst>
                  </a:tr>
                  <a:tr h="906031">
                    <a:tc>
                      <a:txBody>
                        <a:bodyPr/>
                        <a:lstStyle/>
                        <a:p>
                          <a:r>
                            <a:rPr lang="en-US" sz="1600" b="0" i="0" dirty="0">
                              <a:latin typeface="Helvetica Light" charset="0"/>
                              <a:ea typeface="Helvetica Light" charset="0"/>
                              <a:cs typeface="Helvetica Light" charset="0"/>
                            </a:rPr>
                            <a:t>Sample </a:t>
                          </a:r>
                          <a:r>
                            <a:rPr lang="en-US" sz="1600" b="0" i="0" baseline="0" dirty="0">
                              <a:latin typeface="Helvetica Light" charset="0"/>
                              <a:ea typeface="Helvetica Light" charset="0"/>
                              <a:cs typeface="Helvetica Light" charset="0"/>
                            </a:rPr>
                            <a:t>v</a:t>
                          </a:r>
                          <a:r>
                            <a:rPr lang="en-US" sz="1600" b="0" i="0" dirty="0">
                              <a:latin typeface="Helvetica Light" charset="0"/>
                              <a:ea typeface="Helvetica Light" charset="0"/>
                              <a:cs typeface="Helvetica Light" charset="0"/>
                            </a:rPr>
                            <a:t>ariance </a:t>
                          </a:r>
                          <a:r>
                            <a:rPr lang="en-US" sz="1200" b="0" i="0" dirty="0">
                              <a:latin typeface="Helvetica Light" charset="0"/>
                              <a:ea typeface="Helvetica Light" charset="0"/>
                              <a:cs typeface="Helvetica Light" charset="0"/>
                            </a:rPr>
                            <a:t>(unbiased)</a:t>
                          </a:r>
                          <a:endParaRPr lang="en-US" sz="1600" b="0" i="0" dirty="0">
                            <a:latin typeface="Helvetica Light" charset="0"/>
                            <a:ea typeface="Helvetica Light" charset="0"/>
                            <a:cs typeface="Helvetica Light" charset="0"/>
                          </a:endParaRPr>
                        </a:p>
                      </a:txBody>
                      <a:tcPr anchor="ctr">
                        <a:solidFill>
                          <a:schemeClr val="bg1">
                            <a:lumMod val="95000"/>
                          </a:schemeClr>
                        </a:solidFill>
                      </a:tcPr>
                    </a:tc>
                    <a:tc>
                      <a:txBody>
                        <a:bodyPr/>
                        <a:lstStyle/>
                        <a:p>
                          <a:pPr>
                            <a:buClr>
                              <a:srgbClr val="FF0000"/>
                            </a:buClr>
                          </a:pPr>
                          <a14:m>
                            <m:oMathPara xmlns:m="http://schemas.openxmlformats.org/officeDocument/2006/math">
                              <m:oMathParaPr>
                                <m:jc m:val="centerGroup"/>
                              </m:oMathParaPr>
                              <m:oMath xmlns:m="http://schemas.openxmlformats.org/officeDocument/2006/math">
                                <m:f>
                                  <m:fPr>
                                    <m:ctrlPr>
                                      <a:rPr lang="en-US" sz="1600" b="0" i="1" smtClean="0">
                                        <a:solidFill>
                                          <a:schemeClr val="tx1"/>
                                        </a:solidFill>
                                        <a:latin typeface="Cambria Math" panose="02040503050406030204" pitchFamily="18" charset="0"/>
                                      </a:rPr>
                                    </m:ctrlPr>
                                  </m:fPr>
                                  <m:num>
                                    <m:r>
                                      <a:rPr lang="en-US" sz="1600" b="0" i="1" smtClean="0">
                                        <a:solidFill>
                                          <a:schemeClr val="tx1"/>
                                        </a:solidFill>
                                        <a:latin typeface="Cambria Math"/>
                                      </a:rPr>
                                      <m:t>1</m:t>
                                    </m:r>
                                  </m:num>
                                  <m:den>
                                    <m:r>
                                      <a:rPr lang="en-US" sz="1600" b="0" i="1" smtClean="0">
                                        <a:solidFill>
                                          <a:schemeClr val="tx1"/>
                                        </a:solidFill>
                                        <a:latin typeface="Cambria Math" charset="0"/>
                                      </a:rPr>
                                      <m:t>𝑁</m:t>
                                    </m:r>
                                    <m:r>
                                      <a:rPr lang="en-US" sz="1600" b="0" i="1" smtClean="0">
                                        <a:solidFill>
                                          <a:schemeClr val="tx1"/>
                                        </a:solidFill>
                                        <a:latin typeface="Cambria Math"/>
                                      </a:rPr>
                                      <m:t>−1</m:t>
                                    </m:r>
                                  </m:den>
                                </m:f>
                                <m:nary>
                                  <m:naryPr>
                                    <m:chr m:val="∑"/>
                                    <m:limLoc m:val="subSup"/>
                                    <m:ctrlPr>
                                      <a:rPr lang="en-US" sz="1600" b="0" i="1" smtClean="0">
                                        <a:solidFill>
                                          <a:schemeClr val="tx1"/>
                                        </a:solidFill>
                                        <a:latin typeface="Cambria Math" panose="02040503050406030204" pitchFamily="18" charset="0"/>
                                      </a:rPr>
                                    </m:ctrlPr>
                                  </m:naryPr>
                                  <m:sub>
                                    <m:r>
                                      <m:rPr>
                                        <m:brk m:alnAt="25"/>
                                      </m:rPr>
                                      <a:rPr lang="en-US" sz="1600" b="0" i="1" smtClean="0">
                                        <a:solidFill>
                                          <a:schemeClr val="tx1"/>
                                        </a:solidFill>
                                        <a:latin typeface="Cambria Math"/>
                                      </a:rPr>
                                      <m:t>𝑖</m:t>
                                    </m:r>
                                    <m:r>
                                      <a:rPr lang="en-US" sz="1600" b="0" i="1" smtClean="0">
                                        <a:solidFill>
                                          <a:schemeClr val="tx1"/>
                                        </a:solidFill>
                                        <a:latin typeface="Cambria Math" charset="0"/>
                                      </a:rPr>
                                      <m:t>=1</m:t>
                                    </m:r>
                                  </m:sub>
                                  <m:sup>
                                    <m:r>
                                      <a:rPr lang="en-US" sz="1600" b="0" i="1" smtClean="0">
                                        <a:solidFill>
                                          <a:schemeClr val="tx1"/>
                                        </a:solidFill>
                                        <a:latin typeface="Cambria Math" charset="0"/>
                                      </a:rPr>
                                      <m:t>𝑁</m:t>
                                    </m:r>
                                  </m:sup>
                                  <m:e>
                                    <m:sSup>
                                      <m:sSupPr>
                                        <m:ctrlPr>
                                          <a:rPr lang="en-US" sz="1600" b="0" i="1" smtClean="0">
                                            <a:solidFill>
                                              <a:schemeClr val="tx1"/>
                                            </a:solidFill>
                                            <a:latin typeface="Cambria Math" panose="02040503050406030204" pitchFamily="18" charset="0"/>
                                          </a:rPr>
                                        </m:ctrlPr>
                                      </m:sSupPr>
                                      <m:e>
                                        <m:d>
                                          <m:dPr>
                                            <m:ctrlPr>
                                              <a:rPr lang="en-US" sz="1600" b="0" i="1" smtClean="0">
                                                <a:solidFill>
                                                  <a:schemeClr val="tx1"/>
                                                </a:solidFill>
                                                <a:latin typeface="Cambria Math" panose="02040503050406030204" pitchFamily="18" charset="0"/>
                                              </a:rPr>
                                            </m:ctrlPr>
                                          </m:dPr>
                                          <m:e>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a:rPr>
                                                  <m:t>𝑘</m:t>
                                                </m:r>
                                              </m:e>
                                              <m:sub>
                                                <m:r>
                                                  <a:rPr lang="en-US" sz="1600" b="0" i="1" smtClean="0">
                                                    <a:solidFill>
                                                      <a:schemeClr val="tx1"/>
                                                    </a:solidFill>
                                                    <a:latin typeface="Cambria Math"/>
                                                  </a:rPr>
                                                  <m:t>𝑖</m:t>
                                                </m:r>
                                              </m:sub>
                                            </m:sSub>
                                            <m:r>
                                              <a:rPr lang="en-US" sz="1600" b="0" i="1" smtClean="0">
                                                <a:solidFill>
                                                  <a:schemeClr val="tx1"/>
                                                </a:solidFill>
                                                <a:latin typeface="Cambria Math"/>
                                              </a:rPr>
                                              <m:t>−</m:t>
                                            </m:r>
                                            <m:d>
                                              <m:dPr>
                                                <m:begChr m:val="⟨"/>
                                                <m:endChr m:val="⟩"/>
                                                <m:ctrlPr>
                                                  <a:rPr lang="en-US" sz="1600" b="0" i="1" smtClean="0">
                                                    <a:solidFill>
                                                      <a:schemeClr val="tx1"/>
                                                    </a:solidFill>
                                                    <a:latin typeface="Cambria Math" panose="02040503050406030204" pitchFamily="18" charset="0"/>
                                                    <a:sym typeface="Wingdings" pitchFamily="2" charset="2"/>
                                                  </a:rPr>
                                                </m:ctrlPr>
                                              </m:dPr>
                                              <m:e>
                                                <m:r>
                                                  <a:rPr lang="en-US" sz="1600" b="0" i="1" smtClean="0">
                                                    <a:solidFill>
                                                      <a:schemeClr val="tx1"/>
                                                    </a:solidFill>
                                                    <a:latin typeface="Cambria Math" charset="0"/>
                                                    <a:sym typeface="Wingdings" pitchFamily="2" charset="2"/>
                                                  </a:rPr>
                                                  <m:t>𝑘</m:t>
                                                </m:r>
                                              </m:e>
                                            </m:d>
                                          </m:e>
                                        </m:d>
                                      </m:e>
                                      <m:sup>
                                        <m:r>
                                          <a:rPr lang="en-US" sz="1600" b="0" i="1" smtClean="0">
                                            <a:solidFill>
                                              <a:schemeClr val="tx1"/>
                                            </a:solidFill>
                                            <a:latin typeface="Cambria Math"/>
                                          </a:rPr>
                                          <m:t>2</m:t>
                                        </m:r>
                                      </m:sup>
                                    </m:sSup>
                                  </m:e>
                                </m:nary>
                              </m:oMath>
                            </m:oMathPara>
                          </a14:m>
                          <a:endParaRPr lang="en-GB" sz="1600" b="0" dirty="0">
                            <a:solidFill>
                              <a:schemeClr val="tx1"/>
                            </a:solidFill>
                            <a:latin typeface="+mn-lt"/>
                          </a:endParaRPr>
                        </a:p>
                      </a:txBody>
                      <a:tcPr anchor="ctr">
                        <a:solidFill>
                          <a:schemeClr val="bg1">
                            <a:lumMod val="9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m:rPr>
                                    <m:nor/>
                                  </m:rPr>
                                  <a:rPr lang="en-US" sz="1600" b="0" i="0" dirty="0" smtClean="0">
                                    <a:latin typeface="Helvetica Light" charset="0"/>
                                    <a:ea typeface="Helvetica Light" charset="0"/>
                                    <a:cs typeface="Helvetica Light" charset="0"/>
                                  </a:rPr>
                                  <m:t>same</m:t>
                                </m:r>
                                <m:r>
                                  <m:rPr>
                                    <m:nor/>
                                  </m:rPr>
                                  <a:rPr lang="en-US" sz="1600" b="0" i="0" baseline="0" dirty="0" smtClean="0">
                                    <a:latin typeface="Helvetica Light" charset="0"/>
                                    <a:ea typeface="Helvetica Light" charset="0"/>
                                    <a:cs typeface="Helvetica Light" charset="0"/>
                                  </a:rPr>
                                  <m:t> </m:t>
                                </m:r>
                                <m:r>
                                  <m:rPr>
                                    <m:nor/>
                                  </m:rPr>
                                  <a:rPr lang="en-US" sz="1600" b="0" i="0" baseline="0" dirty="0" smtClean="0">
                                    <a:latin typeface="Helvetica Light" charset="0"/>
                                    <a:ea typeface="Helvetica Light" charset="0"/>
                                    <a:cs typeface="Helvetica Light" charset="0"/>
                                  </a:rPr>
                                  <m:t>with</m:t>
                                </m:r>
                                <m:r>
                                  <m:rPr>
                                    <m:nor/>
                                  </m:rPr>
                                  <a:rPr lang="en-US" sz="1600" b="0" i="0" baseline="0" dirty="0" smtClean="0">
                                    <a:latin typeface="Helvetica Light" charset="0"/>
                                    <a:ea typeface="Helvetica Light" charset="0"/>
                                    <a:cs typeface="Helvetica Light" charset="0"/>
                                  </a:rPr>
                                  <m:t> </m:t>
                                </m:r>
                                <m:r>
                                  <a:rPr lang="en-US" sz="1600" b="0" i="1" smtClean="0">
                                    <a:latin typeface="Cambria Math" charset="0"/>
                                    <a:ea typeface="Helvetica Light" charset="0"/>
                                    <a:cs typeface="Helvetica Light" charset="0"/>
                                  </a:rPr>
                                  <m:t>𝑘</m:t>
                                </m:r>
                                <m:r>
                                  <a:rPr lang="is-IS" sz="1600" b="0" i="1" smtClean="0">
                                    <a:latin typeface="Cambria Math" charset="0"/>
                                    <a:ea typeface="Cambria Math" charset="0"/>
                                    <a:cs typeface="Cambria Math" charset="0"/>
                                  </a:rPr>
                                  <m:t>→</m:t>
                                </m:r>
                                <m:r>
                                  <a:rPr lang="en-US" sz="1600" b="0" i="1" smtClean="0">
                                    <a:latin typeface="Cambria Math" charset="0"/>
                                    <a:ea typeface="Cambria Math" charset="0"/>
                                    <a:cs typeface="Cambria Math" charset="0"/>
                                  </a:rPr>
                                  <m:t>𝑥</m:t>
                                </m:r>
                              </m:oMath>
                            </m:oMathPara>
                          </a14:m>
                          <a:endParaRPr lang="en-GB" sz="1600" b="0" dirty="0">
                            <a:solidFill>
                              <a:schemeClr val="tx1"/>
                            </a:solidFill>
                            <a:latin typeface="+mn-lt"/>
                          </a:endParaRPr>
                        </a:p>
                      </a:txBody>
                      <a:tcPr anchor="ctr">
                        <a:solidFill>
                          <a:schemeClr val="bg1">
                            <a:lumMod val="95000"/>
                          </a:schemeClr>
                        </a:solidFill>
                      </a:tcPr>
                    </a:tc>
                    <a:extLst>
                      <a:ext uri="{0D108BD9-81ED-4DB2-BD59-A6C34878D82A}">
                        <a16:rowId xmlns:a16="http://schemas.microsoft.com/office/drawing/2014/main" val="10005"/>
                      </a:ext>
                    </a:extLst>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1593356310"/>
                  </p:ext>
                </p:extLst>
              </p:nvPr>
            </p:nvGraphicFramePr>
            <p:xfrm>
              <a:off x="539552" y="1484784"/>
              <a:ext cx="8280919" cy="4501178"/>
            </p:xfrm>
            <a:graphic>
              <a:graphicData uri="http://schemas.openxmlformats.org/drawingml/2006/table">
                <a:tbl>
                  <a:tblPr firstRow="1" bandRow="1">
                    <a:tableStyleId>{5C22544A-7EE6-4342-B048-85BDC9FD1C3A}</a:tableStyleId>
                  </a:tblPr>
                  <a:tblGrid>
                    <a:gridCol w="2592288"/>
                    <a:gridCol w="3024336"/>
                    <a:gridCol w="2664295"/>
                  </a:tblGrid>
                  <a:tr h="514502">
                    <a:tc>
                      <a:txBody>
                        <a:bodyPr/>
                        <a:lstStyle/>
                        <a:p>
                          <a:r>
                            <a:rPr lang="en-US" sz="1600" b="0" i="0" dirty="0" smtClean="0">
                              <a:latin typeface="Helvetica Light" charset="0"/>
                              <a:ea typeface="Helvetica Light" charset="0"/>
                              <a:cs typeface="Helvetica Light" charset="0"/>
                            </a:rPr>
                            <a:t>Quantity</a:t>
                          </a:r>
                          <a:endParaRPr lang="en-US" sz="1600" b="0" i="0" dirty="0">
                            <a:latin typeface="Helvetica Light" charset="0"/>
                            <a:ea typeface="Helvetica Light" charset="0"/>
                            <a:cs typeface="Helvetica Light" charset="0"/>
                          </a:endParaRPr>
                        </a:p>
                      </a:txBody>
                      <a:tcPr anchor="ctr"/>
                    </a:tc>
                    <a:tc>
                      <a:txBody>
                        <a:bodyPr/>
                        <a:lstStyle/>
                        <a:p>
                          <a:pPr algn="ctr"/>
                          <a:r>
                            <a:rPr lang="en-US" sz="1600" b="0" i="0" dirty="0" smtClean="0">
                              <a:latin typeface="Helvetica Light" charset="0"/>
                              <a:ea typeface="Helvetica Light" charset="0"/>
                              <a:cs typeface="Helvetica Light" charset="0"/>
                            </a:rPr>
                            <a:t>Discrete variable</a:t>
                          </a:r>
                          <a:endParaRPr lang="en-US" sz="1600" b="0" i="0" dirty="0">
                            <a:latin typeface="Helvetica Light" charset="0"/>
                            <a:ea typeface="Helvetica Light" charset="0"/>
                            <a:cs typeface="Helvetica Light" charset="0"/>
                          </a:endParaRPr>
                        </a:p>
                      </a:txBody>
                      <a:tcPr anchor="ctr"/>
                    </a:tc>
                    <a:tc>
                      <a:txBody>
                        <a:bodyPr/>
                        <a:lstStyle/>
                        <a:p>
                          <a:pPr algn="ctr"/>
                          <a:r>
                            <a:rPr lang="en-US" sz="1600" b="0" i="0" dirty="0" smtClean="0">
                              <a:latin typeface="Helvetica Light" charset="0"/>
                              <a:ea typeface="Helvetica Light" charset="0"/>
                              <a:cs typeface="Helvetica Light" charset="0"/>
                            </a:rPr>
                            <a:t>Continuous variable</a:t>
                          </a:r>
                          <a:endParaRPr lang="en-US" sz="1600" b="0" i="0" dirty="0">
                            <a:latin typeface="Helvetica Light" charset="0"/>
                            <a:ea typeface="Helvetica Light" charset="0"/>
                            <a:cs typeface="Helvetica Light" charset="0"/>
                          </a:endParaRPr>
                        </a:p>
                      </a:txBody>
                      <a:tcPr anchor="ctr"/>
                    </a:tc>
                  </a:tr>
                  <a:tr h="797418">
                    <a:tc>
                      <a:txBody>
                        <a:bodyPr/>
                        <a:lstStyle/>
                        <a:p>
                          <a:endParaRPr lang="en-US"/>
                        </a:p>
                      </a:txBody>
                      <a:tcPr anchor="ctr">
                        <a:blipFill rotWithShape="0">
                          <a:blip r:embed="rId2"/>
                          <a:stretch>
                            <a:fillRect l="-235" t="-93130" r="-220941" b="-402290"/>
                          </a:stretch>
                        </a:blipFill>
                      </a:tcPr>
                    </a:tc>
                    <a:tc>
                      <a:txBody>
                        <a:bodyPr/>
                        <a:lstStyle/>
                        <a:p>
                          <a:endParaRPr lang="en-US"/>
                        </a:p>
                      </a:txBody>
                      <a:tcPr anchor="ctr">
                        <a:blipFill rotWithShape="0">
                          <a:blip r:embed="rId2"/>
                          <a:stretch>
                            <a:fillRect l="-85714" t="-93130" r="-88934" b="-402290"/>
                          </a:stretch>
                        </a:blipFill>
                      </a:tcPr>
                    </a:tc>
                    <a:tc>
                      <a:txBody>
                        <a:bodyPr/>
                        <a:lstStyle/>
                        <a:p>
                          <a:endParaRPr lang="en-US"/>
                        </a:p>
                      </a:txBody>
                      <a:tcPr anchor="ctr">
                        <a:blipFill rotWithShape="0">
                          <a:blip r:embed="rId2"/>
                          <a:stretch>
                            <a:fillRect l="-211213" t="-93130" r="-1144" b="-402290"/>
                          </a:stretch>
                        </a:blipFill>
                      </a:tcPr>
                    </a:tc>
                  </a:tr>
                  <a:tr h="563907">
                    <a:tc>
                      <a:txBody>
                        <a:bodyPr/>
                        <a:lstStyle/>
                        <a:p>
                          <a:endParaRPr lang="en-US"/>
                        </a:p>
                      </a:txBody>
                      <a:tcPr anchor="ctr">
                        <a:blipFill rotWithShape="0">
                          <a:blip r:embed="rId2"/>
                          <a:stretch>
                            <a:fillRect l="-235" t="-272043" r="-220941" b="-466667"/>
                          </a:stretch>
                        </a:blipFill>
                      </a:tcPr>
                    </a:tc>
                    <a:tc>
                      <a:txBody>
                        <a:bodyPr/>
                        <a:lstStyle/>
                        <a:p>
                          <a:endParaRPr lang="en-US"/>
                        </a:p>
                      </a:txBody>
                      <a:tcPr anchor="ctr">
                        <a:blipFill rotWithShape="0">
                          <a:blip r:embed="rId2"/>
                          <a:stretch>
                            <a:fillRect l="-85714" t="-272043" r="-88934" b="-466667"/>
                          </a:stretch>
                        </a:blipFill>
                      </a:tcPr>
                    </a:tc>
                    <a:tc>
                      <a:txBody>
                        <a:bodyPr/>
                        <a:lstStyle/>
                        <a:p>
                          <a:endParaRPr lang="en-US"/>
                        </a:p>
                      </a:txBody>
                      <a:tcPr anchor="ctr">
                        <a:blipFill rotWithShape="0">
                          <a:blip r:embed="rId2"/>
                          <a:stretch>
                            <a:fillRect l="-211213" t="-272043" r="-1144" b="-466667"/>
                          </a:stretch>
                        </a:blipFill>
                      </a:tcPr>
                    </a:tc>
                  </a:tr>
                  <a:tr h="561080">
                    <a:tc>
                      <a:txBody>
                        <a:bodyPr/>
                        <a:lstStyle/>
                        <a:p>
                          <a:r>
                            <a:rPr lang="en-US" sz="1600" b="0" i="0" dirty="0" smtClean="0">
                              <a:latin typeface="Helvetica Light" charset="0"/>
                              <a:ea typeface="Helvetica Light" charset="0"/>
                              <a:cs typeface="Helvetica Light" charset="0"/>
                            </a:rPr>
                            <a:t>Higher moments: skew</a:t>
                          </a:r>
                          <a:endParaRPr lang="en-US" sz="1600" b="0" i="0" dirty="0">
                            <a:latin typeface="Helvetica Light" charset="0"/>
                            <a:ea typeface="Helvetica Light" charset="0"/>
                            <a:cs typeface="Helvetica Light" charset="0"/>
                          </a:endParaRPr>
                        </a:p>
                      </a:txBody>
                      <a:tcPr anchor="ctr">
                        <a:solidFill>
                          <a:schemeClr val="bg1">
                            <a:lumMod val="95000"/>
                          </a:schemeClr>
                        </a:solidFill>
                      </a:tcPr>
                    </a:tc>
                    <a:tc>
                      <a:txBody>
                        <a:bodyPr/>
                        <a:lstStyle/>
                        <a:p>
                          <a:endParaRPr lang="en-US"/>
                        </a:p>
                      </a:txBody>
                      <a:tcPr anchor="ctr">
                        <a:blipFill rotWithShape="0">
                          <a:blip r:embed="rId2"/>
                          <a:stretch>
                            <a:fillRect l="-85714" t="-376087" r="-88934" b="-371739"/>
                          </a:stretch>
                        </a:blipFill>
                      </a:tcPr>
                    </a:tc>
                    <a:tc>
                      <a:txBody>
                        <a:bodyPr/>
                        <a:lstStyle/>
                        <a:p>
                          <a:endParaRPr lang="en-US"/>
                        </a:p>
                      </a:txBody>
                      <a:tcPr anchor="ctr">
                        <a:blipFill rotWithShape="0">
                          <a:blip r:embed="rId2"/>
                          <a:stretch>
                            <a:fillRect l="-211213" t="-376087" r="-1144" b="-371739"/>
                          </a:stretch>
                        </a:blipFill>
                      </a:tcPr>
                    </a:tc>
                  </a:tr>
                  <a:tr h="1158240">
                    <a:tc gridSpan="3">
                      <a:txBody>
                        <a:bodyPr/>
                        <a:lstStyle/>
                        <a:p>
                          <a:endParaRPr lang="en-US"/>
                        </a:p>
                      </a:txBody>
                      <a:tcPr anchor="b">
                        <a:blipFill rotWithShape="0">
                          <a:blip r:embed="rId2"/>
                          <a:stretch>
                            <a:fillRect l="-74" t="-230526" r="-368" b="-80000"/>
                          </a:stretch>
                        </a:blipFill>
                      </a:tcPr>
                    </a:tc>
                    <a:tc hMerge="1">
                      <a:txBody>
                        <a:bodyPr/>
                        <a:lstStyle/>
                        <a:p>
                          <a:pPr algn="ctr"/>
                          <a:endParaRPr lang="en-US" sz="1600" b="0" i="0" dirty="0">
                            <a:latin typeface="Helvetica Light" charset="0"/>
                            <a:ea typeface="Helvetica Light" charset="0"/>
                            <a:cs typeface="Helvetica Light" charset="0"/>
                          </a:endParaRPr>
                        </a:p>
                      </a:txBody>
                      <a:tcPr anchor="ctr"/>
                    </a:tc>
                    <a:tc hMerge="1">
                      <a:txBody>
                        <a:bodyPr/>
                        <a:lstStyle/>
                        <a:p>
                          <a:pPr algn="ctr"/>
                          <a:endParaRPr lang="en-US" sz="1600" b="0" i="0" dirty="0">
                            <a:latin typeface="Helvetica Light" charset="0"/>
                            <a:ea typeface="Helvetica Light" charset="0"/>
                            <a:cs typeface="Helvetica Light" charset="0"/>
                          </a:endParaRPr>
                        </a:p>
                      </a:txBody>
                      <a:tcPr anchor="ctr"/>
                    </a:tc>
                  </a:tr>
                  <a:tr h="906031">
                    <a:tc>
                      <a:txBody>
                        <a:bodyPr/>
                        <a:lstStyle/>
                        <a:p>
                          <a:r>
                            <a:rPr lang="en-US" sz="1600" b="0" i="0" dirty="0" smtClean="0">
                              <a:latin typeface="Helvetica Light" charset="0"/>
                              <a:ea typeface="Helvetica Light" charset="0"/>
                              <a:cs typeface="Helvetica Light" charset="0"/>
                            </a:rPr>
                            <a:t>Sample </a:t>
                          </a:r>
                          <a:r>
                            <a:rPr lang="en-US" sz="1600" b="0" i="0" baseline="0" dirty="0" smtClean="0">
                              <a:latin typeface="Helvetica Light" charset="0"/>
                              <a:ea typeface="Helvetica Light" charset="0"/>
                              <a:cs typeface="Helvetica Light" charset="0"/>
                            </a:rPr>
                            <a:t>v</a:t>
                          </a:r>
                          <a:r>
                            <a:rPr lang="en-US" sz="1600" b="0" i="0" dirty="0" smtClean="0">
                              <a:latin typeface="Helvetica Light" charset="0"/>
                              <a:ea typeface="Helvetica Light" charset="0"/>
                              <a:cs typeface="Helvetica Light" charset="0"/>
                            </a:rPr>
                            <a:t>ariance </a:t>
                          </a:r>
                          <a:r>
                            <a:rPr lang="en-US" sz="1200" b="0" i="0" dirty="0" smtClean="0">
                              <a:latin typeface="Helvetica Light" charset="0"/>
                              <a:ea typeface="Helvetica Light" charset="0"/>
                              <a:cs typeface="Helvetica Light" charset="0"/>
                            </a:rPr>
                            <a:t>(unbiased)</a:t>
                          </a:r>
                          <a:endParaRPr lang="en-US" sz="1600" b="0" i="0" dirty="0">
                            <a:latin typeface="Helvetica Light" charset="0"/>
                            <a:ea typeface="Helvetica Light" charset="0"/>
                            <a:cs typeface="Helvetica Light" charset="0"/>
                          </a:endParaRPr>
                        </a:p>
                      </a:txBody>
                      <a:tcPr anchor="ctr">
                        <a:solidFill>
                          <a:schemeClr val="bg1">
                            <a:lumMod val="95000"/>
                          </a:schemeClr>
                        </a:solidFill>
                      </a:tcPr>
                    </a:tc>
                    <a:tc>
                      <a:txBody>
                        <a:bodyPr/>
                        <a:lstStyle/>
                        <a:p>
                          <a:endParaRPr lang="en-US"/>
                        </a:p>
                      </a:txBody>
                      <a:tcPr anchor="ctr">
                        <a:blipFill rotWithShape="0">
                          <a:blip r:embed="rId2"/>
                          <a:stretch>
                            <a:fillRect l="-85714" t="-421477" r="-88934" b="-2013"/>
                          </a:stretch>
                        </a:blipFill>
                      </a:tcPr>
                    </a:tc>
                    <a:tc>
                      <a:txBody>
                        <a:bodyPr/>
                        <a:lstStyle/>
                        <a:p>
                          <a:endParaRPr lang="en-US"/>
                        </a:p>
                      </a:txBody>
                      <a:tcPr anchor="ctr">
                        <a:blipFill rotWithShape="0">
                          <a:blip r:embed="rId2"/>
                          <a:stretch>
                            <a:fillRect l="-211213" t="-421477" r="-1144" b="-2013"/>
                          </a:stretch>
                        </a:blipFill>
                      </a:tcPr>
                    </a:tc>
                  </a:tr>
                </a:tbl>
              </a:graphicData>
            </a:graphic>
          </p:graphicFrame>
        </mc:Fallback>
      </mc:AlternateContent>
    </p:spTree>
    <p:extLst>
      <p:ext uri="{BB962C8B-B14F-4D97-AF65-F5344CB8AC3E}">
        <p14:creationId xmlns:p14="http://schemas.microsoft.com/office/powerpoint/2010/main" val="17393175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Characteristic quantities of distributions </a:t>
            </a:r>
            <a:r>
              <a:rPr lang="en-GB" dirty="0">
                <a:solidFill>
                  <a:srgbClr val="000000"/>
                </a:solidFill>
                <a:latin typeface="Helvetica Light"/>
                <a:cs typeface="Helvetica Light"/>
              </a:rPr>
              <a:t>(continued)</a:t>
            </a:r>
            <a:endParaRPr lang="en-GB" sz="2400" dirty="0">
              <a:solidFill>
                <a:srgbClr val="000000"/>
              </a:solidFill>
              <a:latin typeface="Helvetica Light"/>
              <a:cs typeface="Helvetica Light"/>
            </a:endParaRPr>
          </a:p>
        </p:txBody>
      </p:sp>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21</a:t>
            </a:fld>
            <a:endParaRPr lang="en-GB" dirty="0"/>
          </a:p>
        </p:txBody>
      </p:sp>
      <p:sp>
        <p:nvSpPr>
          <p:cNvPr id="6" name="TextBox 5"/>
          <p:cNvSpPr txBox="1"/>
          <p:nvPr/>
        </p:nvSpPr>
        <p:spPr>
          <a:xfrm>
            <a:off x="432048" y="1196752"/>
            <a:ext cx="8698724" cy="1292662"/>
          </a:xfrm>
          <a:prstGeom prst="rect">
            <a:avLst/>
          </a:prstGeom>
          <a:noFill/>
        </p:spPr>
        <p:txBody>
          <a:bodyPr wrap="square" rtlCol="0">
            <a:spAutoFit/>
          </a:bodyPr>
          <a:lstStyle/>
          <a:p>
            <a:pPr>
              <a:spcBef>
                <a:spcPts val="3000"/>
              </a:spcBef>
            </a:pPr>
            <a:r>
              <a:rPr lang="en-GB" sz="1600" dirty="0">
                <a:solidFill>
                  <a:srgbClr val="003BB8"/>
                </a:solidFill>
                <a:latin typeface="Helvetica Light" charset="0"/>
                <a:ea typeface="Helvetica Light" charset="0"/>
                <a:cs typeface="Helvetica Light" charset="0"/>
              </a:rPr>
              <a:t>Mean, Mode, Median</a:t>
            </a:r>
            <a:r>
              <a:rPr lang="en-GB" sz="1600" dirty="0">
                <a:latin typeface="Helvetica Light" charset="0"/>
                <a:ea typeface="Helvetica Light" charset="0"/>
                <a:cs typeface="Helvetica Light" charset="0"/>
              </a:rPr>
              <a:t>:</a:t>
            </a:r>
            <a:endParaRPr lang="en-US" sz="1600" dirty="0">
              <a:solidFill>
                <a:prstClr val="black"/>
              </a:solidFill>
              <a:latin typeface="Cambria Math"/>
            </a:endParaRPr>
          </a:p>
          <a:p>
            <a:pPr marL="285750" indent="-285750">
              <a:spcBef>
                <a:spcPts val="1800"/>
              </a:spcBef>
              <a:buFont typeface="Arial" charset="0"/>
              <a:buChar char="•"/>
            </a:pPr>
            <a:endParaRPr lang="en-US" sz="1600" dirty="0">
              <a:solidFill>
                <a:prstClr val="black"/>
              </a:solidFill>
              <a:latin typeface="Cambria Math"/>
            </a:endParaRPr>
          </a:p>
          <a:p>
            <a:pPr>
              <a:spcBef>
                <a:spcPts val="1800"/>
              </a:spcBef>
            </a:pPr>
            <a:endParaRPr lang="en-US" sz="1600" dirty="0"/>
          </a:p>
        </p:txBody>
      </p:sp>
      <mc:AlternateContent xmlns:mc="http://schemas.openxmlformats.org/markup-compatibility/2006" xmlns:a14="http://schemas.microsoft.com/office/drawing/2010/main">
        <mc:Choice Requires="a14">
          <p:sp>
            <p:nvSpPr>
              <p:cNvPr id="10" name="Rectangle 9"/>
              <p:cNvSpPr/>
              <p:nvPr/>
            </p:nvSpPr>
            <p:spPr>
              <a:xfrm>
                <a:off x="432048" y="1628800"/>
                <a:ext cx="7596336" cy="1323439"/>
              </a:xfrm>
              <a:prstGeom prst="rect">
                <a:avLst/>
              </a:prstGeom>
            </p:spPr>
            <p:txBody>
              <a:bodyPr wrap="square">
                <a:spAutoFit/>
              </a:bodyPr>
              <a:lstStyle/>
              <a:p>
                <a:pPr marL="285750" lvl="0" indent="-285750">
                  <a:spcBef>
                    <a:spcPts val="1800"/>
                  </a:spcBef>
                  <a:buFont typeface="Arial" charset="0"/>
                  <a:buChar char="•"/>
                </a:pPr>
                <a:r>
                  <a:rPr lang="en-US" sz="1600" dirty="0">
                    <a:solidFill>
                      <a:prstClr val="black"/>
                    </a:solidFill>
                    <a:latin typeface="Helvetica" charset="0"/>
                    <a:ea typeface="Helvetica" charset="0"/>
                    <a:cs typeface="Helvetica" charset="0"/>
                  </a:rPr>
                  <a:t>Mean:</a:t>
                </a:r>
                <a:r>
                  <a:rPr lang="en-US" sz="1600" dirty="0">
                    <a:solidFill>
                      <a:prstClr val="black"/>
                    </a:solidFill>
                    <a:latin typeface="Helvetica Light" charset="0"/>
                    <a:ea typeface="Helvetica Light" charset="0"/>
                    <a:cs typeface="Helvetica Light" charset="0"/>
                  </a:rPr>
                  <a:t> </a:t>
                </a:r>
                <a14:m>
                  <m:oMath xmlns:m="http://schemas.openxmlformats.org/officeDocument/2006/math">
                    <m:d>
                      <m:dPr>
                        <m:begChr m:val="⟨"/>
                        <m:endChr m:val="⟩"/>
                        <m:ctrlPr>
                          <a:rPr lang="en-US" sz="1600" i="1">
                            <a:latin typeface="Cambria Math" panose="02040503050406030204" pitchFamily="18" charset="0"/>
                            <a:sym typeface="Wingdings" pitchFamily="2" charset="2"/>
                          </a:rPr>
                        </m:ctrlPr>
                      </m:dPr>
                      <m:e>
                        <m:r>
                          <a:rPr lang="en-US" sz="1600" i="1">
                            <a:latin typeface="Cambria Math" charset="0"/>
                            <a:sym typeface="Wingdings" pitchFamily="2" charset="2"/>
                          </a:rPr>
                          <m:t>𝑥</m:t>
                        </m:r>
                      </m:e>
                    </m:d>
                  </m:oMath>
                </a14:m>
                <a:r>
                  <a:rPr lang="en-US" sz="1600" dirty="0">
                    <a:solidFill>
                      <a:prstClr val="black"/>
                    </a:solidFill>
                    <a:latin typeface="Helvetica Light" charset="0"/>
                    <a:ea typeface="Helvetica Light" charset="0"/>
                    <a:cs typeface="Helvetica Light" charset="0"/>
                  </a:rPr>
                  <a:t> — defined before </a:t>
                </a:r>
                <a:endParaRPr lang="en-US" sz="1600" i="1" dirty="0">
                  <a:solidFill>
                    <a:prstClr val="black"/>
                  </a:solidFill>
                  <a:latin typeface="Cambria Math"/>
                </a:endParaRPr>
              </a:p>
              <a:p>
                <a:pPr marL="285750" indent="-285750">
                  <a:spcBef>
                    <a:spcPts val="1800"/>
                  </a:spcBef>
                  <a:buFont typeface="Arial" charset="0"/>
                  <a:buChar char="•"/>
                </a:pPr>
                <a:r>
                  <a:rPr lang="en-US" sz="1600" dirty="0">
                    <a:solidFill>
                      <a:prstClr val="black"/>
                    </a:solidFill>
                    <a:latin typeface="Helvetica" charset="0"/>
                    <a:ea typeface="Helvetica" charset="0"/>
                    <a:cs typeface="Helvetica" charset="0"/>
                  </a:rPr>
                  <a:t>Mode</a:t>
                </a:r>
                <a:r>
                  <a:rPr lang="en-US" sz="1600" dirty="0">
                    <a:solidFill>
                      <a:prstClr val="black"/>
                    </a:solidFill>
                    <a:latin typeface="Helvetica Light" charset="0"/>
                    <a:ea typeface="Helvetica Light" charset="0"/>
                    <a:cs typeface="Helvetica Light" charset="0"/>
                  </a:rPr>
                  <a:t>: most probable value </a:t>
                </a:r>
                <a14:m>
                  <m:oMath xmlns:m="http://schemas.openxmlformats.org/officeDocument/2006/math">
                    <m:sSub>
                      <m:sSubPr>
                        <m:ctrlPr>
                          <a:rPr lang="en-US" sz="1600" i="1" smtClean="0">
                            <a:latin typeface="Cambria Math" panose="02040503050406030204" pitchFamily="18" charset="0"/>
                            <a:sym typeface="Wingdings" pitchFamily="2" charset="2"/>
                          </a:rPr>
                        </m:ctrlPr>
                      </m:sSubPr>
                      <m:e>
                        <m:r>
                          <a:rPr lang="en-US" sz="1600" i="1">
                            <a:latin typeface="Cambria Math" charset="0"/>
                            <a:sym typeface="Wingdings" pitchFamily="2" charset="2"/>
                          </a:rPr>
                          <m:t>𝑥</m:t>
                        </m:r>
                      </m:e>
                      <m:sub>
                        <m:r>
                          <m:rPr>
                            <m:sty m:val="p"/>
                          </m:rPr>
                          <a:rPr lang="en-US" sz="1600" b="0" i="0" smtClean="0">
                            <a:latin typeface="Cambria Math" charset="0"/>
                            <a:sym typeface="Wingdings" pitchFamily="2" charset="2"/>
                          </a:rPr>
                          <m:t>mode</m:t>
                        </m:r>
                      </m:sub>
                    </m:sSub>
                  </m:oMath>
                </a14:m>
                <a:r>
                  <a:rPr lang="en-US" sz="1600" dirty="0"/>
                  <a:t>: </a:t>
                </a:r>
                <a14:m>
                  <m:oMath xmlns:m="http://schemas.openxmlformats.org/officeDocument/2006/math">
                    <m:sSub>
                      <m:sSubPr>
                        <m:ctrlPr>
                          <a:rPr lang="en-US" sz="1600" i="1">
                            <a:latin typeface="Cambria Math" panose="02040503050406030204" pitchFamily="18" charset="0"/>
                            <a:sym typeface="Wingdings" pitchFamily="2" charset="2"/>
                          </a:rPr>
                        </m:ctrlPr>
                      </m:sSubPr>
                      <m:e>
                        <m:r>
                          <a:rPr lang="en-US" sz="1600" i="1">
                            <a:latin typeface="Cambria Math" charset="0"/>
                            <a:sym typeface="Wingdings" pitchFamily="2" charset="2"/>
                          </a:rPr>
                          <m:t>𝑝</m:t>
                        </m:r>
                      </m:e>
                      <m:sub>
                        <m:r>
                          <a:rPr lang="en-US" sz="1600" i="1">
                            <a:latin typeface="Cambria Math" charset="0"/>
                            <a:sym typeface="Wingdings" pitchFamily="2" charset="2"/>
                          </a:rPr>
                          <m:t>𝑥</m:t>
                        </m:r>
                      </m:sub>
                    </m:sSub>
                    <m:d>
                      <m:dPr>
                        <m:ctrlPr>
                          <a:rPr lang="en-US" sz="1600" i="1">
                            <a:latin typeface="Cambria Math" panose="02040503050406030204" pitchFamily="18" charset="0"/>
                            <a:sym typeface="Wingdings" pitchFamily="2" charset="2"/>
                          </a:rPr>
                        </m:ctrlPr>
                      </m:dPr>
                      <m:e>
                        <m:sSub>
                          <m:sSubPr>
                            <m:ctrlPr>
                              <a:rPr lang="en-US" sz="1600" i="1">
                                <a:latin typeface="Cambria Math" panose="02040503050406030204" pitchFamily="18" charset="0"/>
                                <a:sym typeface="Wingdings" pitchFamily="2" charset="2"/>
                              </a:rPr>
                            </m:ctrlPr>
                          </m:sSubPr>
                          <m:e>
                            <m:r>
                              <a:rPr lang="en-US" sz="1600" i="1">
                                <a:latin typeface="Cambria Math" charset="0"/>
                                <a:sym typeface="Wingdings" pitchFamily="2" charset="2"/>
                              </a:rPr>
                              <m:t>𝑥</m:t>
                            </m:r>
                          </m:e>
                          <m:sub>
                            <m:r>
                              <m:rPr>
                                <m:sty m:val="p"/>
                              </m:rPr>
                              <a:rPr lang="en-US" sz="1600">
                                <a:latin typeface="Cambria Math" charset="0"/>
                                <a:sym typeface="Wingdings" pitchFamily="2" charset="2"/>
                              </a:rPr>
                              <m:t>mode</m:t>
                            </m:r>
                          </m:sub>
                        </m:sSub>
                      </m:e>
                    </m:d>
                    <m:r>
                      <a:rPr lang="en-US" sz="1600" i="1" smtClean="0">
                        <a:latin typeface="Cambria Math" charset="0"/>
                        <a:ea typeface="Cambria Math" charset="0"/>
                        <a:cs typeface="Cambria Math" charset="0"/>
                        <a:sym typeface="Wingdings" pitchFamily="2" charset="2"/>
                      </a:rPr>
                      <m:t>≥</m:t>
                    </m:r>
                    <m:sSub>
                      <m:sSubPr>
                        <m:ctrlPr>
                          <a:rPr lang="en-US" sz="1600" i="1">
                            <a:latin typeface="Cambria Math" panose="02040503050406030204" pitchFamily="18" charset="0"/>
                            <a:sym typeface="Wingdings" pitchFamily="2" charset="2"/>
                          </a:rPr>
                        </m:ctrlPr>
                      </m:sSubPr>
                      <m:e>
                        <m:r>
                          <a:rPr lang="en-US" sz="1600" i="1">
                            <a:latin typeface="Cambria Math" charset="0"/>
                            <a:sym typeface="Wingdings" pitchFamily="2" charset="2"/>
                          </a:rPr>
                          <m:t>𝑝</m:t>
                        </m:r>
                      </m:e>
                      <m:sub>
                        <m:r>
                          <a:rPr lang="en-US" sz="1600" i="1">
                            <a:latin typeface="Cambria Math" charset="0"/>
                            <a:sym typeface="Wingdings" pitchFamily="2" charset="2"/>
                          </a:rPr>
                          <m:t>𝑥</m:t>
                        </m:r>
                      </m:sub>
                    </m:sSub>
                    <m:d>
                      <m:dPr>
                        <m:ctrlPr>
                          <a:rPr lang="en-US" sz="1600" b="0" i="1" smtClean="0">
                            <a:latin typeface="Cambria Math" panose="02040503050406030204" pitchFamily="18" charset="0"/>
                            <a:sym typeface="Wingdings" pitchFamily="2" charset="2"/>
                          </a:rPr>
                        </m:ctrlPr>
                      </m:dPr>
                      <m:e>
                        <m:r>
                          <a:rPr lang="en-US" sz="1600" i="1">
                            <a:solidFill>
                              <a:prstClr val="black"/>
                            </a:solidFill>
                            <a:latin typeface="Cambria Math" charset="0"/>
                            <a:sym typeface="Wingdings" pitchFamily="2" charset="2"/>
                          </a:rPr>
                          <m:t>𝑥</m:t>
                        </m:r>
                      </m:e>
                    </m:d>
                    <m:r>
                      <a:rPr lang="en-US" sz="1600" b="0" i="0" smtClean="0">
                        <a:solidFill>
                          <a:prstClr val="black"/>
                        </a:solidFill>
                        <a:latin typeface="Cambria Math" charset="0"/>
                        <a:sym typeface="Wingdings" pitchFamily="2" charset="2"/>
                      </a:rPr>
                      <m:t>,  </m:t>
                    </m:r>
                    <m:r>
                      <a:rPr lang="en-US" sz="1600" b="0" i="1" smtClean="0">
                        <a:solidFill>
                          <a:prstClr val="black"/>
                        </a:solidFill>
                        <a:latin typeface="Cambria Math" charset="0"/>
                        <a:ea typeface="Cambria Math" charset="0"/>
                        <a:cs typeface="Cambria Math" charset="0"/>
                        <a:sym typeface="Wingdings" pitchFamily="2" charset="2"/>
                      </a:rPr>
                      <m:t>∀</m:t>
                    </m:r>
                    <m:r>
                      <a:rPr lang="en-US" sz="1600" b="0" i="1" smtClean="0">
                        <a:solidFill>
                          <a:prstClr val="black"/>
                        </a:solidFill>
                        <a:latin typeface="Cambria Math" charset="0"/>
                        <a:ea typeface="Cambria Math" charset="0"/>
                        <a:cs typeface="Cambria Math" charset="0"/>
                        <a:sym typeface="Wingdings" pitchFamily="2" charset="2"/>
                      </a:rPr>
                      <m:t>𝑥</m:t>
                    </m:r>
                  </m:oMath>
                </a14:m>
                <a:endParaRPr lang="en-US" sz="1600" dirty="0"/>
              </a:p>
              <a:p>
                <a:pPr marL="285750" indent="-285750">
                  <a:spcBef>
                    <a:spcPts val="1800"/>
                  </a:spcBef>
                  <a:buFont typeface="Arial" charset="0"/>
                  <a:buChar char="•"/>
                </a:pPr>
                <a:r>
                  <a:rPr lang="en-US" sz="1600" dirty="0">
                    <a:solidFill>
                      <a:prstClr val="black"/>
                    </a:solidFill>
                    <a:latin typeface="Helvetica" charset="0"/>
                    <a:ea typeface="Helvetica" charset="0"/>
                    <a:cs typeface="Helvetica" charset="0"/>
                  </a:rPr>
                  <a:t>Median</a:t>
                </a:r>
                <a:r>
                  <a:rPr lang="en-US" sz="1600" dirty="0">
                    <a:solidFill>
                      <a:prstClr val="black"/>
                    </a:solidFill>
                    <a:latin typeface="Helvetica Light" charset="0"/>
                    <a:ea typeface="Helvetica Light" charset="0"/>
                    <a:cs typeface="Helvetica Light" charset="0"/>
                  </a:rPr>
                  <a:t>: </a:t>
                </a:r>
                <a:r>
                  <a:rPr lang="en-US" sz="1600" i="1" dirty="0">
                    <a:solidFill>
                      <a:prstClr val="black"/>
                    </a:solidFill>
                    <a:latin typeface="Helvetica Light" charset="0"/>
                    <a:ea typeface="Helvetica Light" charset="0"/>
                    <a:cs typeface="Helvetica Light" charset="0"/>
                  </a:rPr>
                  <a:t>2-quantile</a:t>
                </a:r>
                <a:r>
                  <a:rPr lang="en-US" sz="1600" dirty="0">
                    <a:solidFill>
                      <a:prstClr val="black"/>
                    </a:solidFill>
                    <a:latin typeface="Helvetica Light" charset="0"/>
                    <a:ea typeface="Helvetica Light" charset="0"/>
                    <a:cs typeface="Helvetica Light" charset="0"/>
                  </a:rPr>
                  <a:t>: 50% of </a:t>
                </a:r>
                <a14:m>
                  <m:oMath xmlns:m="http://schemas.openxmlformats.org/officeDocument/2006/math">
                    <m:r>
                      <a:rPr lang="en-US" sz="1600" i="1">
                        <a:latin typeface="Cambria Math" charset="0"/>
                        <a:sym typeface="Wingdings" pitchFamily="2" charset="2"/>
                      </a:rPr>
                      <m:t>𝑥</m:t>
                    </m:r>
                    <m:r>
                      <a:rPr lang="en-US" sz="1600" i="1">
                        <a:latin typeface="Cambria Math" charset="0"/>
                        <a:sym typeface="Wingdings" pitchFamily="2" charset="2"/>
                      </a:rPr>
                      <m:t> </m:t>
                    </m:r>
                  </m:oMath>
                </a14:m>
                <a:r>
                  <a:rPr lang="en-US" sz="1600" dirty="0">
                    <a:solidFill>
                      <a:prstClr val="black"/>
                    </a:solidFill>
                    <a:latin typeface="Helvetica Light" charset="0"/>
                    <a:ea typeface="Helvetica Light" charset="0"/>
                    <a:cs typeface="Helvetica Light" charset="0"/>
                  </a:rPr>
                  <a:t>values are larger than </a:t>
                </a:r>
                <a14:m>
                  <m:oMath xmlns:m="http://schemas.openxmlformats.org/officeDocument/2006/math">
                    <m:sSub>
                      <m:sSubPr>
                        <m:ctrlPr>
                          <a:rPr lang="en-US" sz="1600" i="1">
                            <a:latin typeface="Cambria Math" panose="02040503050406030204" pitchFamily="18" charset="0"/>
                            <a:sym typeface="Wingdings" pitchFamily="2" charset="2"/>
                          </a:rPr>
                        </m:ctrlPr>
                      </m:sSubPr>
                      <m:e>
                        <m:r>
                          <a:rPr lang="en-US" sz="1600" i="1">
                            <a:latin typeface="Cambria Math" charset="0"/>
                            <a:sym typeface="Wingdings" pitchFamily="2" charset="2"/>
                          </a:rPr>
                          <m:t>𝑥</m:t>
                        </m:r>
                      </m:e>
                      <m:sub>
                        <m:r>
                          <m:rPr>
                            <m:sty m:val="p"/>
                          </m:rPr>
                          <a:rPr lang="en-US" sz="1600">
                            <a:latin typeface="Cambria Math" charset="0"/>
                            <a:sym typeface="Wingdings" pitchFamily="2" charset="2"/>
                          </a:rPr>
                          <m:t>m</m:t>
                        </m:r>
                        <m:r>
                          <m:rPr>
                            <m:sty m:val="p"/>
                          </m:rPr>
                          <a:rPr lang="en-US" sz="1600" b="0" i="0" smtClean="0">
                            <a:latin typeface="Cambria Math" charset="0"/>
                            <a:sym typeface="Wingdings" pitchFamily="2" charset="2"/>
                          </a:rPr>
                          <m:t>edian</m:t>
                        </m:r>
                      </m:sub>
                    </m:sSub>
                  </m:oMath>
                </a14:m>
                <a:r>
                  <a:rPr lang="en-US" sz="1600" dirty="0">
                    <a:solidFill>
                      <a:prstClr val="black"/>
                    </a:solidFill>
                    <a:latin typeface="Helvetica Light" charset="0"/>
                    <a:ea typeface="Helvetica Light" charset="0"/>
                    <a:cs typeface="Helvetica Light" charset="0"/>
                  </a:rPr>
                  <a:t>, 50% are smaller</a:t>
                </a:r>
                <a:endParaRPr lang="en-US" sz="1600" dirty="0"/>
              </a:p>
            </p:txBody>
          </p:sp>
        </mc:Choice>
        <mc:Fallback xmlns="">
          <p:sp>
            <p:nvSpPr>
              <p:cNvPr id="10" name="Rectangle 9"/>
              <p:cNvSpPr>
                <a:spLocks noRot="1" noChangeAspect="1" noMove="1" noResize="1" noEditPoints="1" noAdjustHandles="1" noChangeArrowheads="1" noChangeShapeType="1" noTextEdit="1"/>
              </p:cNvSpPr>
              <p:nvPr/>
            </p:nvSpPr>
            <p:spPr>
              <a:xfrm>
                <a:off x="432048" y="1628800"/>
                <a:ext cx="7596336" cy="1323439"/>
              </a:xfrm>
              <a:prstGeom prst="rect">
                <a:avLst/>
              </a:prstGeom>
              <a:blipFill rotWithShape="0">
                <a:blip r:embed="rId2"/>
                <a:stretch>
                  <a:fillRect l="-321" t="-1843" b="-25806"/>
                </a:stretch>
              </a:blipFill>
            </p:spPr>
            <p:txBody>
              <a:bodyPr/>
              <a:lstStyle/>
              <a:p>
                <a:r>
                  <a:rPr lang="en-US">
                    <a:noFill/>
                  </a:rPr>
                  <a:t> </a:t>
                </a:r>
              </a:p>
            </p:txBody>
          </p:sp>
        </mc:Fallback>
      </mc:AlternateContent>
      <p:sp>
        <p:nvSpPr>
          <p:cNvPr id="8" name="Rectangle 7"/>
          <p:cNvSpPr/>
          <p:nvPr/>
        </p:nvSpPr>
        <p:spPr>
          <a:xfrm>
            <a:off x="1536091" y="2938569"/>
            <a:ext cx="7488832" cy="500137"/>
          </a:xfrm>
          <a:prstGeom prst="rect">
            <a:avLst/>
          </a:prstGeom>
        </p:spPr>
        <p:txBody>
          <a:bodyPr wrap="square">
            <a:spAutoFit/>
          </a:bodyPr>
          <a:lstStyle/>
          <a:p>
            <a:pPr marL="0" lvl="2"/>
            <a:r>
              <a:rPr lang="en-GB" sz="1200" dirty="0">
                <a:solidFill>
                  <a:prstClr val="black"/>
                </a:solidFill>
                <a:latin typeface="Helvetica Light" charset="0"/>
                <a:ea typeface="Helvetica Light" charset="0"/>
                <a:cs typeface="Helvetica Light" charset="0"/>
              </a:rPr>
              <a:t>Can generalise </a:t>
            </a:r>
            <a:r>
              <a:rPr lang="en-GB" sz="1200" i="1" dirty="0">
                <a:solidFill>
                  <a:prstClr val="black"/>
                </a:solidFill>
                <a:latin typeface="Helvetica Light" charset="0"/>
                <a:ea typeface="Helvetica Light" charset="0"/>
                <a:cs typeface="Helvetica Light" charset="0"/>
              </a:rPr>
              <a:t>k-quantile </a:t>
            </a:r>
            <a:r>
              <a:rPr lang="en-GB" sz="1200" dirty="0">
                <a:solidFill>
                  <a:prstClr val="black"/>
                </a:solidFill>
                <a:latin typeface="Helvetica Light" charset="0"/>
                <a:ea typeface="Helvetica Light" charset="0"/>
                <a:cs typeface="Helvetica Light" charset="0"/>
              </a:rPr>
              <a:t>: points at regular intervals of the cumulative distribution.</a:t>
            </a:r>
          </a:p>
          <a:p>
            <a:pPr marL="0" lvl="2">
              <a:spcBef>
                <a:spcPts val="300"/>
              </a:spcBef>
            </a:pPr>
            <a:r>
              <a:rPr lang="en-GB" sz="1200" dirty="0">
                <a:solidFill>
                  <a:prstClr val="black"/>
                </a:solidFill>
                <a:latin typeface="Helvetica Light" charset="0"/>
                <a:ea typeface="Helvetica Light" charset="0"/>
                <a:cs typeface="Helvetica Light" charset="0"/>
              </a:rPr>
              <a:t>Boundaries of binning chosen such that each bin contains the 1/</a:t>
            </a:r>
            <a:r>
              <a:rPr lang="en-GB" sz="1200" i="1" dirty="0">
                <a:solidFill>
                  <a:prstClr val="black"/>
                </a:solidFill>
                <a:latin typeface="Helvetica Light" charset="0"/>
                <a:ea typeface="Helvetica Light" charset="0"/>
                <a:cs typeface="Helvetica Light" charset="0"/>
              </a:rPr>
              <a:t>k</a:t>
            </a:r>
            <a:r>
              <a:rPr lang="en-GB" sz="1200" dirty="0">
                <a:solidFill>
                  <a:prstClr val="black"/>
                </a:solidFill>
                <a:latin typeface="Helvetica Light" charset="0"/>
                <a:ea typeface="Helvetica Light" charset="0"/>
                <a:cs typeface="Helvetica Light" charset="0"/>
              </a:rPr>
              <a:t>-</a:t>
            </a:r>
            <a:r>
              <a:rPr lang="en-GB" sz="1200" dirty="0" err="1">
                <a:solidFill>
                  <a:prstClr val="black"/>
                </a:solidFill>
                <a:latin typeface="Helvetica Light" charset="0"/>
                <a:ea typeface="Helvetica Light" charset="0"/>
                <a:cs typeface="Helvetica Light" charset="0"/>
              </a:rPr>
              <a:t>th</a:t>
            </a:r>
            <a:r>
              <a:rPr lang="en-GB" sz="1200" dirty="0">
                <a:solidFill>
                  <a:prstClr val="black"/>
                </a:solidFill>
                <a:latin typeface="Helvetica Light" charset="0"/>
                <a:ea typeface="Helvetica Light" charset="0"/>
                <a:cs typeface="Helvetica Light" charset="0"/>
              </a:rPr>
              <a:t> of total integral of distribution.</a:t>
            </a:r>
          </a:p>
        </p:txBody>
      </p:sp>
      <p:cxnSp>
        <p:nvCxnSpPr>
          <p:cNvPr id="30" name="Straight Arrow Connector 29"/>
          <p:cNvCxnSpPr/>
          <p:nvPr/>
        </p:nvCxnSpPr>
        <p:spPr>
          <a:xfrm>
            <a:off x="1007188" y="6154271"/>
            <a:ext cx="3384376" cy="0"/>
          </a:xfrm>
          <a:prstGeom prst="straightConnector1">
            <a:avLst/>
          </a:prstGeom>
          <a:ln w="12700">
            <a:solidFill>
              <a:schemeClr val="tx1">
                <a:lumMod val="65000"/>
                <a:lumOff val="3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V="1">
            <a:off x="1151204" y="4138047"/>
            <a:ext cx="0" cy="2160240"/>
          </a:xfrm>
          <a:prstGeom prst="straightConnector1">
            <a:avLst/>
          </a:prstGeom>
          <a:ln w="12700">
            <a:solidFill>
              <a:schemeClr val="tx1">
                <a:lumMod val="65000"/>
                <a:lumOff val="3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32" name="Freeform 31"/>
          <p:cNvSpPr/>
          <p:nvPr/>
        </p:nvSpPr>
        <p:spPr>
          <a:xfrm>
            <a:off x="1418096" y="4550520"/>
            <a:ext cx="1234706" cy="1603750"/>
          </a:xfrm>
          <a:custGeom>
            <a:avLst/>
            <a:gdLst>
              <a:gd name="connsiteX0" fmla="*/ 0 w 1666754"/>
              <a:gd name="connsiteY0" fmla="*/ 1921398 h 1921398"/>
              <a:gd name="connsiteX1" fmla="*/ 544010 w 1666754"/>
              <a:gd name="connsiteY1" fmla="*/ 1724628 h 1921398"/>
              <a:gd name="connsiteX2" fmla="*/ 1053296 w 1666754"/>
              <a:gd name="connsiteY2" fmla="*/ 1099595 h 1921398"/>
              <a:gd name="connsiteX3" fmla="*/ 1400537 w 1666754"/>
              <a:gd name="connsiteY3" fmla="*/ 185195 h 1921398"/>
              <a:gd name="connsiteX4" fmla="*/ 1666754 w 1666754"/>
              <a:gd name="connsiteY4" fmla="*/ 0 h 1921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754" h="1921398">
                <a:moveTo>
                  <a:pt x="0" y="1921398"/>
                </a:moveTo>
                <a:cubicBezTo>
                  <a:pt x="184230" y="1891496"/>
                  <a:pt x="368461" y="1861595"/>
                  <a:pt x="544010" y="1724628"/>
                </a:cubicBezTo>
                <a:cubicBezTo>
                  <a:pt x="719559" y="1587661"/>
                  <a:pt x="910542" y="1356167"/>
                  <a:pt x="1053296" y="1099595"/>
                </a:cubicBezTo>
                <a:cubicBezTo>
                  <a:pt x="1196050" y="843023"/>
                  <a:pt x="1298294" y="368461"/>
                  <a:pt x="1400537" y="185195"/>
                </a:cubicBezTo>
                <a:cubicBezTo>
                  <a:pt x="1502780" y="1929"/>
                  <a:pt x="1584767" y="964"/>
                  <a:pt x="1666754" y="0"/>
                </a:cubicBezTo>
              </a:path>
            </a:pathLst>
          </a:custGeom>
          <a:noFill/>
          <a:ln w="38100">
            <a:solidFill>
              <a:srgbClr val="0070C0"/>
            </a:solidFill>
          </a:ln>
        </p:spPr>
        <p:txBody>
          <a:bodyPr rtlCol="0" anchor="ctr"/>
          <a:lstStyle/>
          <a:p>
            <a:pPr algn="ctr"/>
            <a:endParaRPr lang="en-US"/>
          </a:p>
        </p:txBody>
      </p:sp>
      <p:sp>
        <p:nvSpPr>
          <p:cNvPr id="33" name="Freeform 32"/>
          <p:cNvSpPr/>
          <p:nvPr/>
        </p:nvSpPr>
        <p:spPr>
          <a:xfrm flipH="1">
            <a:off x="2644846" y="4550520"/>
            <a:ext cx="1234706" cy="1603750"/>
          </a:xfrm>
          <a:custGeom>
            <a:avLst/>
            <a:gdLst>
              <a:gd name="connsiteX0" fmla="*/ 0 w 1666754"/>
              <a:gd name="connsiteY0" fmla="*/ 1921398 h 1921398"/>
              <a:gd name="connsiteX1" fmla="*/ 544010 w 1666754"/>
              <a:gd name="connsiteY1" fmla="*/ 1724628 h 1921398"/>
              <a:gd name="connsiteX2" fmla="*/ 1053296 w 1666754"/>
              <a:gd name="connsiteY2" fmla="*/ 1099595 h 1921398"/>
              <a:gd name="connsiteX3" fmla="*/ 1400537 w 1666754"/>
              <a:gd name="connsiteY3" fmla="*/ 185195 h 1921398"/>
              <a:gd name="connsiteX4" fmla="*/ 1666754 w 1666754"/>
              <a:gd name="connsiteY4" fmla="*/ 0 h 1921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754" h="1921398">
                <a:moveTo>
                  <a:pt x="0" y="1921398"/>
                </a:moveTo>
                <a:cubicBezTo>
                  <a:pt x="184230" y="1891496"/>
                  <a:pt x="368461" y="1861595"/>
                  <a:pt x="544010" y="1724628"/>
                </a:cubicBezTo>
                <a:cubicBezTo>
                  <a:pt x="719559" y="1587661"/>
                  <a:pt x="910542" y="1356167"/>
                  <a:pt x="1053296" y="1099595"/>
                </a:cubicBezTo>
                <a:cubicBezTo>
                  <a:pt x="1196050" y="843023"/>
                  <a:pt x="1298294" y="368461"/>
                  <a:pt x="1400537" y="185195"/>
                </a:cubicBezTo>
                <a:cubicBezTo>
                  <a:pt x="1502780" y="1929"/>
                  <a:pt x="1584767" y="964"/>
                  <a:pt x="1666754" y="0"/>
                </a:cubicBezTo>
              </a:path>
            </a:pathLst>
          </a:custGeom>
          <a:noFill/>
          <a:ln w="38100">
            <a:solidFill>
              <a:srgbClr val="0070C0"/>
            </a:solidFill>
          </a:ln>
        </p:spPr>
        <p:txBody>
          <a:bodyPr rtlCol="0" anchor="ctr"/>
          <a:lstStyle/>
          <a:p>
            <a:pPr algn="ctr"/>
            <a:endParaRPr lang="en-US"/>
          </a:p>
        </p:txBody>
      </p:sp>
      <p:cxnSp>
        <p:nvCxnSpPr>
          <p:cNvPr id="34" name="Straight Connector 33"/>
          <p:cNvCxnSpPr/>
          <p:nvPr/>
        </p:nvCxnSpPr>
        <p:spPr>
          <a:xfrm>
            <a:off x="2644846" y="4426079"/>
            <a:ext cx="0" cy="1728191"/>
          </a:xfrm>
          <a:prstGeom prst="line">
            <a:avLst/>
          </a:prstGeom>
          <a:ln w="9525">
            <a:solidFill>
              <a:srgbClr val="D80017"/>
            </a:solidFill>
            <a:prstDash val="sysDash"/>
          </a:ln>
          <a:effectLst/>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1799276" y="3964414"/>
            <a:ext cx="1846980" cy="461665"/>
          </a:xfrm>
          <a:prstGeom prst="rect">
            <a:avLst/>
          </a:prstGeom>
          <a:noFill/>
        </p:spPr>
        <p:txBody>
          <a:bodyPr wrap="none" rtlCol="0">
            <a:spAutoFit/>
          </a:bodyPr>
          <a:lstStyle/>
          <a:p>
            <a:r>
              <a:rPr lang="en-US" sz="1200" i="1" dirty="0">
                <a:latin typeface="Helvetica Light"/>
                <a:cs typeface="Helvetica Light"/>
              </a:rPr>
              <a:t> </a:t>
            </a:r>
            <a:endParaRPr lang="en-US" sz="1200" dirty="0">
              <a:latin typeface="Helvetica Light"/>
              <a:cs typeface="Helvetica Light"/>
            </a:endParaRPr>
          </a:p>
          <a:p>
            <a:r>
              <a:rPr lang="en-US" sz="1200" dirty="0">
                <a:solidFill>
                  <a:srgbClr val="C00000"/>
                </a:solidFill>
                <a:latin typeface="Helvetica Light"/>
                <a:cs typeface="Helvetica Light"/>
              </a:rPr>
              <a:t>mean = mode = median</a:t>
            </a:r>
          </a:p>
        </p:txBody>
      </p:sp>
      <p:cxnSp>
        <p:nvCxnSpPr>
          <p:cNvPr id="36" name="Straight Arrow Connector 35"/>
          <p:cNvCxnSpPr/>
          <p:nvPr/>
        </p:nvCxnSpPr>
        <p:spPr>
          <a:xfrm>
            <a:off x="4679596" y="6154271"/>
            <a:ext cx="3384376" cy="0"/>
          </a:xfrm>
          <a:prstGeom prst="straightConnector1">
            <a:avLst/>
          </a:prstGeom>
          <a:ln w="12700">
            <a:solidFill>
              <a:schemeClr val="tx1">
                <a:lumMod val="65000"/>
                <a:lumOff val="35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flipV="1">
            <a:off x="4823612" y="4138047"/>
            <a:ext cx="0" cy="2160240"/>
          </a:xfrm>
          <a:prstGeom prst="straightConnector1">
            <a:avLst/>
          </a:prstGeom>
          <a:ln w="12700">
            <a:solidFill>
              <a:schemeClr val="tx1">
                <a:lumMod val="65000"/>
                <a:lumOff val="3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38" name="Freeform 37"/>
          <p:cNvSpPr/>
          <p:nvPr/>
        </p:nvSpPr>
        <p:spPr>
          <a:xfrm>
            <a:off x="5090504" y="4550520"/>
            <a:ext cx="578679" cy="1603750"/>
          </a:xfrm>
          <a:custGeom>
            <a:avLst/>
            <a:gdLst>
              <a:gd name="connsiteX0" fmla="*/ 0 w 1666754"/>
              <a:gd name="connsiteY0" fmla="*/ 1921398 h 1921398"/>
              <a:gd name="connsiteX1" fmla="*/ 544010 w 1666754"/>
              <a:gd name="connsiteY1" fmla="*/ 1724628 h 1921398"/>
              <a:gd name="connsiteX2" fmla="*/ 1053296 w 1666754"/>
              <a:gd name="connsiteY2" fmla="*/ 1099595 h 1921398"/>
              <a:gd name="connsiteX3" fmla="*/ 1400537 w 1666754"/>
              <a:gd name="connsiteY3" fmla="*/ 185195 h 1921398"/>
              <a:gd name="connsiteX4" fmla="*/ 1666754 w 1666754"/>
              <a:gd name="connsiteY4" fmla="*/ 0 h 1921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754" h="1921398">
                <a:moveTo>
                  <a:pt x="0" y="1921398"/>
                </a:moveTo>
                <a:cubicBezTo>
                  <a:pt x="184230" y="1891496"/>
                  <a:pt x="368461" y="1861595"/>
                  <a:pt x="544010" y="1724628"/>
                </a:cubicBezTo>
                <a:cubicBezTo>
                  <a:pt x="719559" y="1587661"/>
                  <a:pt x="910542" y="1356167"/>
                  <a:pt x="1053296" y="1099595"/>
                </a:cubicBezTo>
                <a:cubicBezTo>
                  <a:pt x="1196050" y="843023"/>
                  <a:pt x="1298294" y="368461"/>
                  <a:pt x="1400537" y="185195"/>
                </a:cubicBezTo>
                <a:cubicBezTo>
                  <a:pt x="1502780" y="1929"/>
                  <a:pt x="1584767" y="964"/>
                  <a:pt x="1666754" y="0"/>
                </a:cubicBezTo>
              </a:path>
            </a:pathLst>
          </a:custGeom>
          <a:noFill/>
          <a:ln w="38100">
            <a:solidFill>
              <a:srgbClr val="0070C0"/>
            </a:solidFill>
          </a:ln>
        </p:spPr>
        <p:txBody>
          <a:bodyPr rtlCol="0" anchor="ctr"/>
          <a:lstStyle/>
          <a:p>
            <a:pPr algn="ctr"/>
            <a:endParaRPr lang="en-US"/>
          </a:p>
        </p:txBody>
      </p:sp>
      <p:sp>
        <p:nvSpPr>
          <p:cNvPr id="39" name="Freeform 38"/>
          <p:cNvSpPr/>
          <p:nvPr/>
        </p:nvSpPr>
        <p:spPr>
          <a:xfrm flipH="1">
            <a:off x="5669181" y="4550520"/>
            <a:ext cx="2250774" cy="1603750"/>
          </a:xfrm>
          <a:custGeom>
            <a:avLst/>
            <a:gdLst>
              <a:gd name="connsiteX0" fmla="*/ 0 w 1666754"/>
              <a:gd name="connsiteY0" fmla="*/ 1921398 h 1921398"/>
              <a:gd name="connsiteX1" fmla="*/ 544010 w 1666754"/>
              <a:gd name="connsiteY1" fmla="*/ 1724628 h 1921398"/>
              <a:gd name="connsiteX2" fmla="*/ 1053296 w 1666754"/>
              <a:gd name="connsiteY2" fmla="*/ 1099595 h 1921398"/>
              <a:gd name="connsiteX3" fmla="*/ 1400537 w 1666754"/>
              <a:gd name="connsiteY3" fmla="*/ 185195 h 1921398"/>
              <a:gd name="connsiteX4" fmla="*/ 1666754 w 1666754"/>
              <a:gd name="connsiteY4" fmla="*/ 0 h 19213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6754" h="1921398">
                <a:moveTo>
                  <a:pt x="0" y="1921398"/>
                </a:moveTo>
                <a:cubicBezTo>
                  <a:pt x="184230" y="1891496"/>
                  <a:pt x="368461" y="1861595"/>
                  <a:pt x="544010" y="1724628"/>
                </a:cubicBezTo>
                <a:cubicBezTo>
                  <a:pt x="719559" y="1587661"/>
                  <a:pt x="910542" y="1356167"/>
                  <a:pt x="1053296" y="1099595"/>
                </a:cubicBezTo>
                <a:cubicBezTo>
                  <a:pt x="1196050" y="843023"/>
                  <a:pt x="1298294" y="368461"/>
                  <a:pt x="1400537" y="185195"/>
                </a:cubicBezTo>
                <a:cubicBezTo>
                  <a:pt x="1502780" y="1929"/>
                  <a:pt x="1584767" y="964"/>
                  <a:pt x="1666754" y="0"/>
                </a:cubicBezTo>
              </a:path>
            </a:pathLst>
          </a:custGeom>
          <a:noFill/>
          <a:ln w="38100">
            <a:solidFill>
              <a:srgbClr val="0070C0"/>
            </a:solidFill>
          </a:ln>
        </p:spPr>
        <p:txBody>
          <a:bodyPr rtlCol="0" anchor="ctr"/>
          <a:lstStyle/>
          <a:p>
            <a:pPr algn="ctr"/>
            <a:endParaRPr lang="en-US"/>
          </a:p>
        </p:txBody>
      </p:sp>
      <p:cxnSp>
        <p:nvCxnSpPr>
          <p:cNvPr id="40" name="Straight Connector 39"/>
          <p:cNvCxnSpPr/>
          <p:nvPr/>
        </p:nvCxnSpPr>
        <p:spPr>
          <a:xfrm>
            <a:off x="5664558" y="4426079"/>
            <a:ext cx="0" cy="1728191"/>
          </a:xfrm>
          <a:prstGeom prst="line">
            <a:avLst/>
          </a:prstGeom>
          <a:ln w="9525">
            <a:solidFill>
              <a:srgbClr val="D80017"/>
            </a:solidFill>
            <a:prstDash val="sysDash"/>
          </a:ln>
          <a:effectLst/>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4967628" y="3933056"/>
            <a:ext cx="1200970" cy="276999"/>
          </a:xfrm>
          <a:prstGeom prst="rect">
            <a:avLst/>
          </a:prstGeom>
          <a:noFill/>
        </p:spPr>
        <p:txBody>
          <a:bodyPr wrap="none" rtlCol="0">
            <a:spAutoFit/>
          </a:bodyPr>
          <a:lstStyle/>
          <a:p>
            <a:r>
              <a:rPr lang="en-US" sz="1200" i="1" dirty="0">
                <a:latin typeface="Helvetica Light"/>
                <a:cs typeface="Helvetica Light"/>
              </a:rPr>
              <a:t>Skewed curve</a:t>
            </a:r>
            <a:r>
              <a:rPr lang="en-US" sz="1200" dirty="0">
                <a:latin typeface="Helvetica Light"/>
                <a:cs typeface="Helvetica Light"/>
              </a:rPr>
              <a:t>:</a:t>
            </a:r>
          </a:p>
        </p:txBody>
      </p:sp>
      <p:cxnSp>
        <p:nvCxnSpPr>
          <p:cNvPr id="42" name="Straight Connector 41"/>
          <p:cNvCxnSpPr/>
          <p:nvPr/>
        </p:nvCxnSpPr>
        <p:spPr>
          <a:xfrm>
            <a:off x="5831724" y="4426079"/>
            <a:ext cx="0" cy="1728191"/>
          </a:xfrm>
          <a:prstGeom prst="line">
            <a:avLst/>
          </a:prstGeom>
          <a:ln w="9525">
            <a:solidFill>
              <a:srgbClr val="D80017"/>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6047748" y="4426079"/>
            <a:ext cx="0" cy="1728191"/>
          </a:xfrm>
          <a:prstGeom prst="line">
            <a:avLst/>
          </a:prstGeom>
          <a:ln w="9525">
            <a:solidFill>
              <a:srgbClr val="D80017"/>
            </a:solidFill>
            <a:prstDash val="sysDash"/>
          </a:ln>
          <a:effectLst/>
        </p:spPr>
        <p:style>
          <a:lnRef idx="2">
            <a:schemeClr val="accent1"/>
          </a:lnRef>
          <a:fillRef idx="0">
            <a:schemeClr val="accent1"/>
          </a:fillRef>
          <a:effectRef idx="1">
            <a:schemeClr val="accent1"/>
          </a:effectRef>
          <a:fontRef idx="minor">
            <a:schemeClr val="tx1"/>
          </a:fontRef>
        </p:style>
      </p:cxnSp>
      <p:sp>
        <p:nvSpPr>
          <p:cNvPr id="44" name="Rectangle 43"/>
          <p:cNvSpPr/>
          <p:nvPr/>
        </p:nvSpPr>
        <p:spPr>
          <a:xfrm>
            <a:off x="4967628" y="4155075"/>
            <a:ext cx="1818126" cy="276999"/>
          </a:xfrm>
          <a:prstGeom prst="rect">
            <a:avLst/>
          </a:prstGeom>
        </p:spPr>
        <p:txBody>
          <a:bodyPr wrap="none">
            <a:spAutoFit/>
          </a:bodyPr>
          <a:lstStyle/>
          <a:p>
            <a:pPr lvl="0"/>
            <a:r>
              <a:rPr lang="en-US" sz="1200" dirty="0">
                <a:solidFill>
                  <a:srgbClr val="C00000"/>
                </a:solidFill>
                <a:latin typeface="Helvetica Light"/>
                <a:cs typeface="Helvetica Light"/>
              </a:rPr>
              <a:t>mode   median     mean</a:t>
            </a:r>
          </a:p>
        </p:txBody>
      </p:sp>
      <p:cxnSp>
        <p:nvCxnSpPr>
          <p:cNvPr id="45" name="Straight Arrow Connector 44"/>
          <p:cNvCxnSpPr/>
          <p:nvPr/>
        </p:nvCxnSpPr>
        <p:spPr>
          <a:xfrm flipH="1">
            <a:off x="6087812" y="4380671"/>
            <a:ext cx="150472" cy="81023"/>
          </a:xfrm>
          <a:prstGeom prst="straightConnector1">
            <a:avLst/>
          </a:prstGeom>
          <a:ln w="3175">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a:off x="5465228" y="4382339"/>
            <a:ext cx="150472" cy="81023"/>
          </a:xfrm>
          <a:prstGeom prst="straightConnector1">
            <a:avLst/>
          </a:prstGeom>
          <a:ln w="3175">
            <a:solidFill>
              <a:srgbClr val="C0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1799276" y="3933056"/>
            <a:ext cx="2337499" cy="276999"/>
          </a:xfrm>
          <a:prstGeom prst="rect">
            <a:avLst/>
          </a:prstGeom>
          <a:noFill/>
        </p:spPr>
        <p:txBody>
          <a:bodyPr wrap="none" rtlCol="0">
            <a:spAutoFit/>
          </a:bodyPr>
          <a:lstStyle/>
          <a:p>
            <a:r>
              <a:rPr lang="en-US" sz="1200" i="1" dirty="0">
                <a:latin typeface="Helvetica Light"/>
                <a:cs typeface="Helvetica Light"/>
              </a:rPr>
              <a:t>Symmetric curve </a:t>
            </a:r>
            <a:r>
              <a:rPr lang="en-US" sz="1050" dirty="0">
                <a:latin typeface="Helvetica Light"/>
                <a:cs typeface="Helvetica Light"/>
              </a:rPr>
              <a:t>(&amp; </a:t>
            </a:r>
            <a:r>
              <a:rPr lang="en-US" sz="1050" i="1" dirty="0">
                <a:latin typeface="Helvetica Light"/>
                <a:cs typeface="Helvetica Light"/>
              </a:rPr>
              <a:t>single peak</a:t>
            </a:r>
            <a:r>
              <a:rPr lang="en-US" sz="1050" dirty="0">
                <a:latin typeface="Helvetica Light"/>
                <a:cs typeface="Helvetica Light"/>
              </a:rPr>
              <a:t>)</a:t>
            </a:r>
            <a:r>
              <a:rPr lang="en-US" sz="1200" dirty="0">
                <a:latin typeface="Helvetica Light"/>
                <a:cs typeface="Helvetica Light"/>
              </a:rPr>
              <a:t>:</a:t>
            </a:r>
          </a:p>
        </p:txBody>
      </p:sp>
      <mc:AlternateContent xmlns:mc="http://schemas.openxmlformats.org/markup-compatibility/2006" xmlns:a14="http://schemas.microsoft.com/office/drawing/2010/main">
        <mc:Choice Requires="a14">
          <p:sp>
            <p:nvSpPr>
              <p:cNvPr id="4" name="Rectangle 3"/>
              <p:cNvSpPr/>
              <p:nvPr/>
            </p:nvSpPr>
            <p:spPr>
              <a:xfrm>
                <a:off x="4071193" y="6154270"/>
                <a:ext cx="35759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600" i="1">
                          <a:latin typeface="Cambria Math" charset="0"/>
                          <a:sym typeface="Wingdings" pitchFamily="2" charset="2"/>
                        </a:rPr>
                        <m:t>𝑥</m:t>
                      </m:r>
                    </m:oMath>
                  </m:oMathPara>
                </a14:m>
                <a:endParaRPr lang="en-US" sz="1600" dirty="0"/>
              </a:p>
            </p:txBody>
          </p:sp>
        </mc:Choice>
        <mc:Fallback xmlns="">
          <p:sp>
            <p:nvSpPr>
              <p:cNvPr id="4" name="Rectangle 3"/>
              <p:cNvSpPr>
                <a:spLocks noRot="1" noChangeAspect="1" noMove="1" noResize="1" noEditPoints="1" noAdjustHandles="1" noChangeArrowheads="1" noChangeShapeType="1" noTextEdit="1"/>
              </p:cNvSpPr>
              <p:nvPr/>
            </p:nvSpPr>
            <p:spPr>
              <a:xfrm>
                <a:off x="4071193" y="6154270"/>
                <a:ext cx="357597" cy="338554"/>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Rectangle 47"/>
              <p:cNvSpPr/>
              <p:nvPr/>
            </p:nvSpPr>
            <p:spPr>
              <a:xfrm>
                <a:off x="7726406" y="6155757"/>
                <a:ext cx="357597"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600" i="1">
                          <a:latin typeface="Cambria Math" charset="0"/>
                          <a:sym typeface="Wingdings" pitchFamily="2" charset="2"/>
                        </a:rPr>
                        <m:t>𝑥</m:t>
                      </m:r>
                    </m:oMath>
                  </m:oMathPara>
                </a14:m>
                <a:endParaRPr lang="en-US" sz="1600" dirty="0"/>
              </a:p>
            </p:txBody>
          </p:sp>
        </mc:Choice>
        <mc:Fallback xmlns="">
          <p:sp>
            <p:nvSpPr>
              <p:cNvPr id="48" name="Rectangle 47"/>
              <p:cNvSpPr>
                <a:spLocks noRot="1" noChangeAspect="1" noMove="1" noResize="1" noEditPoints="1" noAdjustHandles="1" noChangeArrowheads="1" noChangeShapeType="1" noTextEdit="1"/>
              </p:cNvSpPr>
              <p:nvPr/>
            </p:nvSpPr>
            <p:spPr>
              <a:xfrm>
                <a:off x="7726406" y="6155757"/>
                <a:ext cx="357597" cy="338554"/>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rot="16200000">
                <a:off x="557637" y="4260659"/>
                <a:ext cx="734432"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sym typeface="Wingdings" pitchFamily="2" charset="2"/>
                            </a:rPr>
                          </m:ctrlPr>
                        </m:sSubPr>
                        <m:e>
                          <m:r>
                            <a:rPr lang="en-US" sz="1600" i="1">
                              <a:latin typeface="Cambria Math" charset="0"/>
                              <a:sym typeface="Wingdings" pitchFamily="2" charset="2"/>
                            </a:rPr>
                            <m:t>𝑝</m:t>
                          </m:r>
                        </m:e>
                        <m:sub>
                          <m:r>
                            <a:rPr lang="en-US" sz="1600" i="1">
                              <a:latin typeface="Cambria Math" charset="0"/>
                              <a:sym typeface="Wingdings" pitchFamily="2" charset="2"/>
                            </a:rPr>
                            <m:t>𝑥</m:t>
                          </m:r>
                        </m:sub>
                      </m:sSub>
                      <m:d>
                        <m:dPr>
                          <m:ctrlPr>
                            <a:rPr lang="en-US" sz="1600" i="1">
                              <a:latin typeface="Cambria Math" panose="02040503050406030204" pitchFamily="18" charset="0"/>
                              <a:sym typeface="Wingdings" pitchFamily="2" charset="2"/>
                            </a:rPr>
                          </m:ctrlPr>
                        </m:dPr>
                        <m:e>
                          <m:r>
                            <a:rPr lang="en-US" sz="1600" b="0" i="1" smtClean="0">
                              <a:latin typeface="Cambria Math" charset="0"/>
                              <a:sym typeface="Wingdings" pitchFamily="2" charset="2"/>
                            </a:rPr>
                            <m:t>𝑥</m:t>
                          </m:r>
                        </m:e>
                      </m:d>
                    </m:oMath>
                  </m:oMathPara>
                </a14:m>
                <a:endParaRPr lang="en-US" sz="1600" dirty="0"/>
              </a:p>
            </p:txBody>
          </p:sp>
        </mc:Choice>
        <mc:Fallback xmlns="">
          <p:sp>
            <p:nvSpPr>
              <p:cNvPr id="5" name="Rectangle 4"/>
              <p:cNvSpPr>
                <a:spLocks noRot="1" noChangeAspect="1" noMove="1" noResize="1" noEditPoints="1" noAdjustHandles="1" noChangeArrowheads="1" noChangeShapeType="1" noTextEdit="1"/>
              </p:cNvSpPr>
              <p:nvPr/>
            </p:nvSpPr>
            <p:spPr>
              <a:xfrm rot="16200000">
                <a:off x="557637" y="4260659"/>
                <a:ext cx="734432" cy="338554"/>
              </a:xfrm>
              <a:prstGeom prst="rect">
                <a:avLst/>
              </a:prstGeom>
              <a:blipFill rotWithShape="0">
                <a:blip r:embed="rId5"/>
                <a:stretch>
                  <a:fillRect r="-54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Rectangle 48"/>
              <p:cNvSpPr/>
              <p:nvPr/>
            </p:nvSpPr>
            <p:spPr>
              <a:xfrm rot="16200000">
                <a:off x="4230045" y="4260659"/>
                <a:ext cx="734432" cy="33855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600" i="1">
                              <a:latin typeface="Cambria Math" panose="02040503050406030204" pitchFamily="18" charset="0"/>
                              <a:sym typeface="Wingdings" pitchFamily="2" charset="2"/>
                            </a:rPr>
                          </m:ctrlPr>
                        </m:sSubPr>
                        <m:e>
                          <m:r>
                            <a:rPr lang="en-US" sz="1600" i="1">
                              <a:latin typeface="Cambria Math" charset="0"/>
                              <a:sym typeface="Wingdings" pitchFamily="2" charset="2"/>
                            </a:rPr>
                            <m:t>𝑝</m:t>
                          </m:r>
                        </m:e>
                        <m:sub>
                          <m:r>
                            <a:rPr lang="en-US" sz="1600" i="1">
                              <a:latin typeface="Cambria Math" charset="0"/>
                              <a:sym typeface="Wingdings" pitchFamily="2" charset="2"/>
                            </a:rPr>
                            <m:t>𝑥</m:t>
                          </m:r>
                        </m:sub>
                      </m:sSub>
                      <m:d>
                        <m:dPr>
                          <m:ctrlPr>
                            <a:rPr lang="en-US" sz="1600" i="1">
                              <a:latin typeface="Cambria Math" panose="02040503050406030204" pitchFamily="18" charset="0"/>
                              <a:sym typeface="Wingdings" pitchFamily="2" charset="2"/>
                            </a:rPr>
                          </m:ctrlPr>
                        </m:dPr>
                        <m:e>
                          <m:r>
                            <a:rPr lang="en-US" sz="1600" b="0" i="1" smtClean="0">
                              <a:latin typeface="Cambria Math" charset="0"/>
                              <a:sym typeface="Wingdings" pitchFamily="2" charset="2"/>
                            </a:rPr>
                            <m:t>𝑥</m:t>
                          </m:r>
                        </m:e>
                      </m:d>
                    </m:oMath>
                  </m:oMathPara>
                </a14:m>
                <a:endParaRPr lang="en-US" sz="1600" dirty="0"/>
              </a:p>
            </p:txBody>
          </p:sp>
        </mc:Choice>
        <mc:Fallback xmlns="">
          <p:sp>
            <p:nvSpPr>
              <p:cNvPr id="49" name="Rectangle 48"/>
              <p:cNvSpPr>
                <a:spLocks noRot="1" noChangeAspect="1" noMove="1" noResize="1" noEditPoints="1" noAdjustHandles="1" noChangeArrowheads="1" noChangeShapeType="1" noTextEdit="1"/>
              </p:cNvSpPr>
              <p:nvPr/>
            </p:nvSpPr>
            <p:spPr>
              <a:xfrm rot="16200000">
                <a:off x="4230045" y="4260659"/>
                <a:ext cx="734432" cy="338554"/>
              </a:xfrm>
              <a:prstGeom prst="rect">
                <a:avLst/>
              </a:prstGeom>
              <a:blipFill rotWithShape="0">
                <a:blip r:embed="rId6"/>
                <a:stretch>
                  <a:fillRect r="-5357"/>
                </a:stretch>
              </a:blipFill>
            </p:spPr>
            <p:txBody>
              <a:bodyPr/>
              <a:lstStyle/>
              <a:p>
                <a:r>
                  <a:rPr lang="en-US">
                    <a:noFill/>
                  </a:rPr>
                  <a:t> </a:t>
                </a:r>
              </a:p>
            </p:txBody>
          </p:sp>
        </mc:Fallback>
      </mc:AlternateContent>
    </p:spTree>
    <p:extLst>
      <p:ext uri="{BB962C8B-B14F-4D97-AF65-F5344CB8AC3E}">
        <p14:creationId xmlns:p14="http://schemas.microsoft.com/office/powerpoint/2010/main" val="7331945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Poisson distribution</a:t>
            </a:r>
          </a:p>
        </p:txBody>
      </p:sp>
      <mc:AlternateContent xmlns:mc="http://schemas.openxmlformats.org/markup-compatibility/2006">
        <mc:Choice xmlns:a14="http://schemas.microsoft.com/office/drawing/2010/main" Requires="a14">
          <p:sp>
            <p:nvSpPr>
              <p:cNvPr id="4" name="TextBox 3"/>
              <p:cNvSpPr txBox="1"/>
              <p:nvPr/>
            </p:nvSpPr>
            <p:spPr>
              <a:xfrm>
                <a:off x="432048" y="1196752"/>
                <a:ext cx="8698724" cy="1831271"/>
              </a:xfrm>
              <a:prstGeom prst="rect">
                <a:avLst/>
              </a:prstGeom>
              <a:noFill/>
            </p:spPr>
            <p:txBody>
              <a:bodyPr wrap="square" rtlCol="0">
                <a:spAutoFit/>
              </a:bodyPr>
              <a:lstStyle/>
              <a:p>
                <a:pPr>
                  <a:spcBef>
                    <a:spcPts val="1800"/>
                  </a:spcBef>
                </a:pPr>
                <a:r>
                  <a:rPr lang="en-US" sz="1600" dirty="0">
                    <a:latin typeface="Helvetica Light" charset="0"/>
                    <a:ea typeface="Helvetica Light" charset="0"/>
                    <a:cs typeface="Helvetica Light" charset="0"/>
                    <a:sym typeface="Wingdings" pitchFamily="2" charset="2"/>
                  </a:rPr>
                  <a:t>Recall: for individual events each with two possible outcomes </a:t>
                </a:r>
                <a:r>
                  <a:rPr lang="en-US" sz="1600" dirty="0">
                    <a:latin typeface="Symbol" charset="2"/>
                    <a:ea typeface="Symbol" charset="2"/>
                    <a:cs typeface="Symbol" charset="2"/>
                    <a:sym typeface="Wingdings" pitchFamily="2" charset="2"/>
                  </a:rPr>
                  <a:t>®</a:t>
                </a:r>
                <a:r>
                  <a:rPr lang="en-US" sz="1600" dirty="0">
                    <a:latin typeface="Helvetica Light" charset="0"/>
                    <a:ea typeface="Helvetica Light" charset="0"/>
                    <a:cs typeface="Helvetica Light" charset="0"/>
                    <a:sym typeface="Wingdings" pitchFamily="2" charset="2"/>
                  </a:rPr>
                  <a:t> Binomial distribution  </a:t>
                </a:r>
              </a:p>
              <a:p>
                <a:pPr>
                  <a:spcBef>
                    <a:spcPts val="1800"/>
                  </a:spcBef>
                </a:pPr>
                <a:r>
                  <a:rPr lang="en-US" sz="1600" dirty="0">
                    <a:latin typeface="Helvetica Light" charset="0"/>
                    <a:ea typeface="Helvetica Light" charset="0"/>
                    <a:cs typeface="Helvetica Light" charset="0"/>
                    <a:sym typeface="Wingdings" pitchFamily="2" charset="2"/>
                  </a:rPr>
                  <a:t>How about: number of counts in radioactive decay experiment during given time interval</a:t>
                </a:r>
                <a:r>
                  <a:rPr lang="en-US" sz="1600" dirty="0"/>
                  <a:t> </a:t>
                </a:r>
                <a14:m>
                  <m:oMath xmlns:m="http://schemas.openxmlformats.org/officeDocument/2006/math">
                    <m:r>
                      <a:rPr lang="el-GR" sz="1600" b="1" i="0" smtClean="0">
                        <a:latin typeface="Cambria Math" charset="0"/>
                        <a:ea typeface="Cambria Math" charset="0"/>
                        <a:cs typeface="Cambria Math" charset="0"/>
                      </a:rPr>
                      <m:t>𝚫</m:t>
                    </m:r>
                    <m:r>
                      <a:rPr lang="en-US" sz="1600" b="1" i="1" smtClean="0">
                        <a:latin typeface="Cambria Math" charset="0"/>
                        <a:ea typeface="Cambria Math" charset="0"/>
                        <a:cs typeface="Cambria Math" charset="0"/>
                      </a:rPr>
                      <m:t>𝒕</m:t>
                    </m:r>
                  </m:oMath>
                </a14:m>
                <a:r>
                  <a:rPr lang="en-US" sz="1600" dirty="0">
                    <a:latin typeface="Helvetica Light" charset="0"/>
                    <a:ea typeface="Helvetica Light" charset="0"/>
                    <a:cs typeface="Helvetica Light" charset="0"/>
                    <a:sym typeface="Wingdings" pitchFamily="2" charset="2"/>
                  </a:rPr>
                  <a:t> ?</a:t>
                </a:r>
                <a:endParaRPr lang="en-US" sz="1400" dirty="0"/>
              </a:p>
              <a:p>
                <a:pPr marL="285750" lvl="0" indent="-285750">
                  <a:spcBef>
                    <a:spcPts val="1200"/>
                  </a:spcBef>
                  <a:buFont typeface="Arial" charset="0"/>
                  <a:buChar char="•"/>
                </a:pPr>
                <a:r>
                  <a:rPr lang="en-US" sz="1400" dirty="0">
                    <a:solidFill>
                      <a:schemeClr val="tx1"/>
                    </a:solidFill>
                    <a:latin typeface="Helvetica Light" charset="0"/>
                    <a:ea typeface="Helvetica Light" charset="0"/>
                    <a:cs typeface="Helvetica Light" charset="0"/>
                  </a:rPr>
                  <a:t>Events happen “randomly” but there is no such 2</a:t>
                </a:r>
                <a:r>
                  <a:rPr lang="en-US" sz="1400" baseline="30000" dirty="0">
                    <a:solidFill>
                      <a:schemeClr val="tx1"/>
                    </a:solidFill>
                    <a:latin typeface="Helvetica Light" charset="0"/>
                    <a:ea typeface="Helvetica Light" charset="0"/>
                    <a:cs typeface="Helvetica Light" charset="0"/>
                  </a:rPr>
                  <a:t>nd</a:t>
                </a:r>
                <a:r>
                  <a:rPr lang="en-US" sz="1400" dirty="0">
                    <a:solidFill>
                      <a:schemeClr val="tx1"/>
                    </a:solidFill>
                    <a:latin typeface="Helvetica Light" charset="0"/>
                    <a:ea typeface="Helvetica Light" charset="0"/>
                    <a:cs typeface="Helvetica Light" charset="0"/>
                  </a:rPr>
                  <a:t> outcome; </a:t>
                </a:r>
                <a14:m>
                  <m:oMath xmlns:m="http://schemas.openxmlformats.org/officeDocument/2006/math">
                    <m:r>
                      <a:rPr lang="el-GR" sz="1400" b="1">
                        <a:solidFill>
                          <a:schemeClr val="tx1"/>
                        </a:solidFill>
                        <a:latin typeface="Cambria Math" charset="0"/>
                        <a:ea typeface="Cambria Math" charset="0"/>
                        <a:cs typeface="Cambria Math" charset="0"/>
                      </a:rPr>
                      <m:t>𝚫</m:t>
                    </m:r>
                    <m:r>
                      <a:rPr lang="en-US" sz="1400" b="1" i="1">
                        <a:solidFill>
                          <a:schemeClr val="tx1"/>
                        </a:solidFill>
                        <a:latin typeface="Cambria Math" charset="0"/>
                        <a:ea typeface="Cambria Math" charset="0"/>
                        <a:cs typeface="Cambria Math" charset="0"/>
                      </a:rPr>
                      <m:t>𝒕</m:t>
                    </m:r>
                  </m:oMath>
                </a14:m>
                <a:r>
                  <a:rPr lang="en-US" sz="1400" dirty="0">
                    <a:solidFill>
                      <a:schemeClr val="tx1"/>
                    </a:solidFill>
                    <a:latin typeface="Helvetica Light" charset="0"/>
                    <a:ea typeface="Helvetica Light" charset="0"/>
                    <a:cs typeface="Helvetica Light" charset="0"/>
                  </a:rPr>
                  <a:t> is continuous, no discrete num. of trials</a:t>
                </a:r>
              </a:p>
              <a:p>
                <a:pPr marL="285750" indent="-285750">
                  <a:spcBef>
                    <a:spcPts val="600"/>
                  </a:spcBef>
                  <a:buFont typeface="Arial" charset="0"/>
                  <a:buChar char="•"/>
                </a:pPr>
                <a:r>
                  <a:rPr lang="en-US" sz="1400" dirty="0">
                    <a:solidFill>
                      <a:prstClr val="black"/>
                    </a:solidFill>
                    <a:latin typeface="Helvetica Light" charset="0"/>
                    <a:ea typeface="Helvetica Light" charset="0"/>
                    <a:cs typeface="Helvetica Light" charset="0"/>
                  </a:rPr>
                  <a:t>𝝁 : average number of counts in 𝚫</a:t>
                </a:r>
                <a:r>
                  <a:rPr lang="en-US" sz="1400" i="1" dirty="0">
                    <a:solidFill>
                      <a:prstClr val="black"/>
                    </a:solidFill>
                    <a:latin typeface="Helvetica Light" charset="0"/>
                    <a:ea typeface="Helvetica Light" charset="0"/>
                    <a:cs typeface="Helvetica Light" charset="0"/>
                  </a:rPr>
                  <a:t>𝐭</a:t>
                </a:r>
                <a:r>
                  <a:rPr lang="en-US" sz="1400" dirty="0">
                    <a:solidFill>
                      <a:prstClr val="black"/>
                    </a:solidFill>
                    <a:latin typeface="Helvetica Light" charset="0"/>
                    <a:ea typeface="Helvetica Light" charset="0"/>
                    <a:cs typeface="Helvetica Light" charset="0"/>
                  </a:rPr>
                  <a:t>. What is the probability of observing </a:t>
                </a:r>
                <a14:m>
                  <m:oMath xmlns:m="http://schemas.openxmlformats.org/officeDocument/2006/math">
                    <m:r>
                      <a:rPr lang="en-US" sz="1400" b="1" i="1" smtClean="0">
                        <a:solidFill>
                          <a:prstClr val="black"/>
                        </a:solidFill>
                        <a:latin typeface="Cambria Math" charset="0"/>
                        <a:ea typeface="Helvetica Light" charset="0"/>
                        <a:cs typeface="Helvetica Light" charset="0"/>
                      </a:rPr>
                      <m:t>𝑵</m:t>
                    </m:r>
                  </m:oMath>
                </a14:m>
                <a:r>
                  <a:rPr lang="en-US" sz="1400" dirty="0">
                    <a:solidFill>
                      <a:prstClr val="black"/>
                    </a:solidFill>
                    <a:latin typeface="Helvetica Light" charset="0"/>
                    <a:ea typeface="Helvetica Light" charset="0"/>
                    <a:cs typeface="Helvetica Light" charset="0"/>
                  </a:rPr>
                  <a:t> counts?</a:t>
                </a:r>
              </a:p>
              <a:p>
                <a:pPr marL="285750" indent="-285750">
                  <a:spcBef>
                    <a:spcPts val="600"/>
                  </a:spcBef>
                  <a:buFont typeface="Arial" charset="0"/>
                  <a:buChar char="•"/>
                </a:pPr>
                <a:r>
                  <a:rPr lang="en-US" sz="1400" dirty="0">
                    <a:solidFill>
                      <a:prstClr val="black"/>
                    </a:solidFill>
                    <a:latin typeface="Helvetica Light" charset="0"/>
                    <a:ea typeface="Helvetica Light" charset="0"/>
                    <a:cs typeface="Helvetica Light" charset="0"/>
                  </a:rPr>
                  <a:t>Limit of Binomial distribution for large number of trials and small </a:t>
                </a:r>
                <a:r>
                  <a:rPr lang="en-US" sz="1400" i="1" dirty="0">
                    <a:solidFill>
                      <a:prstClr val="black"/>
                    </a:solidFill>
                    <a:latin typeface="Helvetica Light" charset="0"/>
                    <a:ea typeface="Helvetica Light" charset="0"/>
                    <a:cs typeface="Helvetica Light" charset="0"/>
                  </a:rPr>
                  <a:t>p</a:t>
                </a:r>
                <a:r>
                  <a:rPr lang="en-US" sz="900" i="1" dirty="0">
                    <a:solidFill>
                      <a:prstClr val="black"/>
                    </a:solidFill>
                    <a:latin typeface="Helvetica Light" charset="0"/>
                    <a:ea typeface="Helvetica Light" charset="0"/>
                    <a:cs typeface="Helvetica Light" charset="0"/>
                  </a:rPr>
                  <a:t> </a:t>
                </a:r>
                <a:r>
                  <a:rPr lang="en-US" sz="1400" dirty="0">
                    <a:solidFill>
                      <a:prstClr val="black"/>
                    </a:solidFill>
                    <a:latin typeface="Helvetica Light" charset="0"/>
                    <a:ea typeface="Helvetica Light" charset="0"/>
                    <a:cs typeface="Helvetica Light" charset="0"/>
                  </a:rPr>
                  <a:t>: </a:t>
                </a:r>
                <a14:m>
                  <m:oMath xmlns:m="http://schemas.openxmlformats.org/officeDocument/2006/math">
                    <m:r>
                      <a:rPr lang="en-US" sz="1400" b="0" i="1" smtClean="0">
                        <a:solidFill>
                          <a:prstClr val="black"/>
                        </a:solidFill>
                        <a:latin typeface="Cambria Math" charset="0"/>
                        <a:ea typeface="Helvetica Light" charset="0"/>
                        <a:cs typeface="Helvetica Light" charset="0"/>
                      </a:rPr>
                      <m:t>𝑁</m:t>
                    </m:r>
                    <m:r>
                      <a:rPr lang="is-IS" sz="1400" b="0" i="1" smtClean="0">
                        <a:solidFill>
                          <a:prstClr val="black"/>
                        </a:solidFill>
                        <a:latin typeface="Cambria Math" charset="0"/>
                        <a:ea typeface="Cambria Math" charset="0"/>
                        <a:cs typeface="Cambria Math" charset="0"/>
                      </a:rPr>
                      <m:t>→∞</m:t>
                    </m:r>
                  </m:oMath>
                </a14:m>
                <a:r>
                  <a:rPr lang="en-US" sz="1400" dirty="0">
                    <a:solidFill>
                      <a:prstClr val="black"/>
                    </a:solidFill>
                    <a:latin typeface="Helvetica Light" charset="0"/>
                    <a:ea typeface="Helvetica Light" charset="0"/>
                    <a:cs typeface="Helvetica Light" charset="0"/>
                  </a:rPr>
                  <a:t> &amp; </a:t>
                </a:r>
                <a14:m>
                  <m:oMath xmlns:m="http://schemas.openxmlformats.org/officeDocument/2006/math">
                    <m:r>
                      <a:rPr lang="en-US" sz="1400" b="0" i="1" smtClean="0">
                        <a:solidFill>
                          <a:prstClr val="black"/>
                        </a:solidFill>
                        <a:latin typeface="Cambria Math" charset="0"/>
                        <a:ea typeface="Helvetica Light" charset="0"/>
                        <a:cs typeface="Helvetica Light" charset="0"/>
                      </a:rPr>
                      <m:t>𝑝</m:t>
                    </m:r>
                    <m:r>
                      <a:rPr lang="is-IS" sz="1400" i="1">
                        <a:solidFill>
                          <a:prstClr val="black"/>
                        </a:solidFill>
                        <a:latin typeface="Cambria Math" charset="0"/>
                        <a:ea typeface="Cambria Math" charset="0"/>
                        <a:cs typeface="Cambria Math" charset="0"/>
                      </a:rPr>
                      <m:t>→</m:t>
                    </m:r>
                    <m:r>
                      <a:rPr lang="en-US" sz="1400" b="0" i="1" smtClean="0">
                        <a:solidFill>
                          <a:prstClr val="black"/>
                        </a:solidFill>
                        <a:latin typeface="Cambria Math" charset="0"/>
                        <a:ea typeface="Cambria Math" charset="0"/>
                        <a:cs typeface="Cambria Math" charset="0"/>
                      </a:rPr>
                      <m:t>0</m:t>
                    </m:r>
                    <m:r>
                      <a:rPr lang="is-IS" sz="1400" i="1">
                        <a:solidFill>
                          <a:prstClr val="black"/>
                        </a:solidFill>
                        <a:latin typeface="Cambria Math" charset="0"/>
                        <a:ea typeface="Cambria Math" charset="0"/>
                        <a:cs typeface="Cambria Math" charset="0"/>
                      </a:rPr>
                      <m:t> </m:t>
                    </m:r>
                  </m:oMath>
                </a14:m>
                <a:r>
                  <a:rPr lang="en-US" sz="1400" dirty="0">
                    <a:solidFill>
                      <a:prstClr val="black"/>
                    </a:solidFill>
                    <a:latin typeface="Helvetica Light" charset="0"/>
                    <a:ea typeface="Helvetica Light" charset="0"/>
                    <a:cs typeface="Helvetica Light" charset="0"/>
                  </a:rPr>
                  <a:t>so that </a:t>
                </a:r>
                <a14:m>
                  <m:oMath xmlns:m="http://schemas.openxmlformats.org/officeDocument/2006/math">
                    <m:r>
                      <a:rPr lang="en-US" sz="1400" b="0" i="1" smtClean="0">
                        <a:solidFill>
                          <a:prstClr val="black"/>
                        </a:solidFill>
                        <a:latin typeface="Cambria Math" charset="0"/>
                        <a:ea typeface="Helvetica Light" charset="0"/>
                        <a:cs typeface="Helvetica Light" charset="0"/>
                      </a:rPr>
                      <m:t>𝑁𝑝</m:t>
                    </m:r>
                    <m:r>
                      <a:rPr lang="is-IS" sz="1400" i="1">
                        <a:solidFill>
                          <a:prstClr val="black"/>
                        </a:solidFill>
                        <a:latin typeface="Cambria Math" charset="0"/>
                        <a:ea typeface="Cambria Math" charset="0"/>
                        <a:cs typeface="Cambria Math" charset="0"/>
                      </a:rPr>
                      <m:t>→</m:t>
                    </m:r>
                    <m:r>
                      <a:rPr lang="en-US" sz="1400" b="0" i="1" smtClean="0">
                        <a:solidFill>
                          <a:prstClr val="black"/>
                        </a:solidFill>
                        <a:latin typeface="Cambria Math" charset="0"/>
                        <a:ea typeface="Cambria Math" charset="0"/>
                        <a:cs typeface="Cambria Math" charset="0"/>
                      </a:rPr>
                      <m:t>𝜇</m:t>
                    </m:r>
                  </m:oMath>
                </a14:m>
                <a:r>
                  <a:rPr lang="en-US" sz="1400" dirty="0">
                    <a:solidFill>
                      <a:prstClr val="black"/>
                    </a:solidFill>
                    <a:latin typeface="Helvetica Light" charset="0"/>
                    <a:ea typeface="Helvetica Light" charset="0"/>
                    <a:cs typeface="Helvetica Light" charset="0"/>
                  </a:rPr>
                  <a:t>. </a:t>
                </a:r>
                <a:endParaRPr lang="en-US" sz="1400" dirty="0">
                  <a:solidFill>
                    <a:prstClr val="black"/>
                  </a:solidFill>
                  <a:latin typeface="Cambria Math"/>
                </a:endParaRPr>
              </a:p>
            </p:txBody>
          </p:sp>
        </mc:Choice>
        <mc:Fallback>
          <p:sp>
            <p:nvSpPr>
              <p:cNvPr id="4" name="TextBox 3"/>
              <p:cNvSpPr txBox="1">
                <a:spLocks noRot="1" noChangeAspect="1" noMove="1" noResize="1" noEditPoints="1" noAdjustHandles="1" noChangeArrowheads="1" noChangeShapeType="1" noTextEdit="1"/>
              </p:cNvSpPr>
              <p:nvPr/>
            </p:nvSpPr>
            <p:spPr>
              <a:xfrm>
                <a:off x="432048" y="1196752"/>
                <a:ext cx="8698724" cy="1831271"/>
              </a:xfrm>
              <a:prstGeom prst="rect">
                <a:avLst/>
              </a:prstGeom>
              <a:blipFill>
                <a:blip r:embed="rId2"/>
                <a:stretch>
                  <a:fillRect l="-292" t="-1379"/>
                </a:stretch>
              </a:blipFill>
            </p:spPr>
            <p:txBody>
              <a:bodyPr/>
              <a:lstStyle/>
              <a:p>
                <a:r>
                  <a:rPr lang="en-US">
                    <a:noFill/>
                  </a:rPr>
                  <a:t> </a:t>
                </a:r>
              </a:p>
            </p:txBody>
          </p:sp>
        </mc:Fallback>
      </mc:AlternateContent>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22</a:t>
            </a:fld>
            <a:endParaRPr lang="en-GB" dirty="0"/>
          </a:p>
        </p:txBody>
      </p:sp>
      <p:sp>
        <p:nvSpPr>
          <p:cNvPr id="7" name="Rounded Rectangle 6"/>
          <p:cNvSpPr/>
          <p:nvPr/>
        </p:nvSpPr>
        <p:spPr>
          <a:xfrm>
            <a:off x="913726" y="3106245"/>
            <a:ext cx="3934731" cy="694526"/>
          </a:xfrm>
          <a:prstGeom prst="roundRect">
            <a:avLst>
              <a:gd name="adj" fmla="val 7290"/>
            </a:avLst>
          </a:prstGeom>
          <a:ln>
            <a:solidFill>
              <a:srgbClr val="D80017"/>
            </a:solidFill>
          </a:ln>
        </p:spPr>
        <p:txBody>
          <a:bodyPr wrap="square" rtlCol="0" anchor="ctr">
            <a:spAutoFit/>
          </a:bodyPr>
          <a:lstStyle/>
          <a:p>
            <a:pPr algn="ctr"/>
            <a:endParaRPr lang="en-US" sz="1600" dirty="0">
              <a:latin typeface="Helvetica Light" charset="0"/>
              <a:ea typeface="Helvetica Light" charset="0"/>
              <a:cs typeface="Helvetica Light" charset="0"/>
            </a:endParaRPr>
          </a:p>
        </p:txBody>
      </p:sp>
      <p:sp>
        <p:nvSpPr>
          <p:cNvPr id="8" name="Rectangle 7"/>
          <p:cNvSpPr/>
          <p:nvPr/>
        </p:nvSpPr>
        <p:spPr>
          <a:xfrm>
            <a:off x="1043608" y="3294897"/>
            <a:ext cx="4320480" cy="338554"/>
          </a:xfrm>
          <a:prstGeom prst="rect">
            <a:avLst/>
          </a:prstGeom>
        </p:spPr>
        <p:txBody>
          <a:bodyPr wrap="square">
            <a:spAutoFit/>
          </a:bodyPr>
          <a:lstStyle/>
          <a:p>
            <a:pPr lvl="0">
              <a:spcBef>
                <a:spcPts val="1800"/>
              </a:spcBef>
            </a:pPr>
            <a:r>
              <a:rPr lang="en-US" sz="1600" dirty="0">
                <a:solidFill>
                  <a:prstClr val="black"/>
                </a:solidFill>
                <a:latin typeface="Helvetica" charset="0"/>
                <a:ea typeface="Helvetica" charset="0"/>
                <a:cs typeface="Helvetica" charset="0"/>
              </a:rPr>
              <a:t>Poisson distribution: </a:t>
            </a:r>
          </a:p>
        </p:txBody>
      </p:sp>
      <p:sp>
        <p:nvSpPr>
          <p:cNvPr id="10" name="Rectangle 9"/>
          <p:cNvSpPr/>
          <p:nvPr/>
        </p:nvSpPr>
        <p:spPr>
          <a:xfrm>
            <a:off x="440279" y="3264119"/>
            <a:ext cx="412292" cy="369332"/>
          </a:xfrm>
          <a:prstGeom prst="rect">
            <a:avLst/>
          </a:prstGeom>
        </p:spPr>
        <p:txBody>
          <a:bodyPr wrap="none">
            <a:spAutoFit/>
          </a:bodyPr>
          <a:lstStyle/>
          <a:p>
            <a:r>
              <a:rPr lang="en-US" dirty="0">
                <a:solidFill>
                  <a:prstClr val="black"/>
                </a:solidFill>
                <a:latin typeface="Symbol" charset="2"/>
                <a:ea typeface="Symbol" charset="2"/>
                <a:cs typeface="Symbol" charset="2"/>
              </a:rPr>
              <a:t>®</a:t>
            </a:r>
            <a:endParaRPr lang="en-US" dirty="0">
              <a:latin typeface="Symbol" charset="2"/>
              <a:ea typeface="Symbol" charset="2"/>
              <a:cs typeface="Symbol" charset="2"/>
            </a:endParaRPr>
          </a:p>
        </p:txBody>
      </p:sp>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t="8245"/>
          <a:stretch/>
        </p:blipFill>
        <p:spPr>
          <a:xfrm>
            <a:off x="899592" y="4015141"/>
            <a:ext cx="2824200" cy="1862131"/>
          </a:xfrm>
          <a:prstGeom prst="rect">
            <a:avLst/>
          </a:prstGeom>
        </p:spPr>
      </p:pic>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t="7748"/>
          <a:stretch/>
        </p:blipFill>
        <p:spPr>
          <a:xfrm>
            <a:off x="3620008" y="4005064"/>
            <a:ext cx="2824200" cy="1872208"/>
          </a:xfrm>
          <a:prstGeom prst="rect">
            <a:avLst/>
          </a:prstGeom>
        </p:spPr>
      </p:pic>
      <p:pic>
        <p:nvPicPr>
          <p:cNvPr id="15" name="Picture 14"/>
          <p:cNvPicPr>
            <a:picLocks noChangeAspect="1"/>
          </p:cNvPicPr>
          <p:nvPr/>
        </p:nvPicPr>
        <p:blipFill rotWithShape="1">
          <a:blip r:embed="rId5" cstate="print">
            <a:extLst>
              <a:ext uri="{28A0092B-C50C-407E-A947-70E740481C1C}">
                <a14:useLocalDpi xmlns:a14="http://schemas.microsoft.com/office/drawing/2010/main" val="0"/>
              </a:ext>
            </a:extLst>
          </a:blip>
          <a:srcRect t="8245"/>
          <a:stretch/>
        </p:blipFill>
        <p:spPr>
          <a:xfrm>
            <a:off x="6334069" y="4015141"/>
            <a:ext cx="2824200" cy="1862131"/>
          </a:xfrm>
          <a:prstGeom prst="rect">
            <a:avLst/>
          </a:prstGeom>
        </p:spPr>
      </p:pic>
      <mc:AlternateContent xmlns:mc="http://schemas.openxmlformats.org/markup-compatibility/2006" xmlns:a14="http://schemas.microsoft.com/office/drawing/2010/main">
        <mc:Choice Requires="a14">
          <p:sp>
            <p:nvSpPr>
              <p:cNvPr id="11" name="TextBox 10"/>
              <p:cNvSpPr txBox="1"/>
              <p:nvPr/>
            </p:nvSpPr>
            <p:spPr>
              <a:xfrm>
                <a:off x="440279" y="6069196"/>
                <a:ext cx="6257803" cy="600164"/>
              </a:xfrm>
              <a:prstGeom prst="rect">
                <a:avLst/>
              </a:prstGeom>
              <a:noFill/>
            </p:spPr>
            <p:txBody>
              <a:bodyPr wrap="none" rtlCol="0">
                <a:spAutoFit/>
              </a:bodyPr>
              <a:lstStyle/>
              <a:p>
                <a:r>
                  <a:rPr lang="en-US" sz="1600" dirty="0">
                    <a:solidFill>
                      <a:schemeClr val="tx1">
                        <a:lumMod val="95000"/>
                        <a:lumOff val="5000"/>
                      </a:schemeClr>
                    </a:solidFill>
                    <a:latin typeface="Helvetica Light"/>
                    <a:cs typeface="Helvetica Light"/>
                  </a:rPr>
                  <a:t>Expectation value: </a:t>
                </a:r>
                <a14:m>
                  <m:oMath xmlns:m="http://schemas.openxmlformats.org/officeDocument/2006/math">
                    <m:r>
                      <a:rPr lang="en-US" sz="1600" b="0" i="1" smtClean="0">
                        <a:solidFill>
                          <a:schemeClr val="tx1">
                            <a:lumMod val="95000"/>
                            <a:lumOff val="5000"/>
                          </a:schemeClr>
                        </a:solidFill>
                        <a:latin typeface="Cambria Math"/>
                        <a:sym typeface="Wingdings" pitchFamily="2" charset="2"/>
                      </a:rPr>
                      <m:t>𝐸</m:t>
                    </m:r>
                    <m:d>
                      <m:dPr>
                        <m:begChr m:val="["/>
                        <m:endChr m:val="]"/>
                        <m:ctrlPr>
                          <a:rPr lang="en-US" sz="1600" i="1">
                            <a:solidFill>
                              <a:schemeClr val="tx1">
                                <a:lumMod val="95000"/>
                                <a:lumOff val="5000"/>
                              </a:schemeClr>
                            </a:solidFill>
                            <a:latin typeface="Cambria Math" panose="02040503050406030204" pitchFamily="18" charset="0"/>
                            <a:sym typeface="Wingdings" pitchFamily="2" charset="2"/>
                          </a:rPr>
                        </m:ctrlPr>
                      </m:dPr>
                      <m:e>
                        <m:r>
                          <a:rPr lang="en-US" sz="1600" b="0" i="1" smtClean="0">
                            <a:solidFill>
                              <a:schemeClr val="tx1">
                                <a:lumMod val="95000"/>
                                <a:lumOff val="5000"/>
                              </a:schemeClr>
                            </a:solidFill>
                            <a:latin typeface="Cambria Math" charset="0"/>
                            <a:sym typeface="Wingdings" pitchFamily="2" charset="2"/>
                          </a:rPr>
                          <m:t>𝑁</m:t>
                        </m:r>
                      </m:e>
                    </m:d>
                    <m:r>
                      <a:rPr lang="en-US" sz="1600" b="0" i="1">
                        <a:solidFill>
                          <a:schemeClr val="tx1">
                            <a:lumMod val="95000"/>
                            <a:lumOff val="5000"/>
                          </a:schemeClr>
                        </a:solidFill>
                        <a:latin typeface="Cambria Math"/>
                        <a:sym typeface="Wingdings" pitchFamily="2" charset="2"/>
                      </a:rPr>
                      <m:t>=</m:t>
                    </m:r>
                    <m:nary>
                      <m:naryPr>
                        <m:chr m:val="∑"/>
                        <m:limLoc m:val="subSup"/>
                        <m:supHide m:val="on"/>
                        <m:ctrlPr>
                          <a:rPr lang="en-US" sz="1600" b="0" i="1" smtClean="0">
                            <a:solidFill>
                              <a:schemeClr val="tx1">
                                <a:lumMod val="95000"/>
                                <a:lumOff val="5000"/>
                              </a:schemeClr>
                            </a:solidFill>
                            <a:latin typeface="Cambria Math" panose="02040503050406030204" pitchFamily="18" charset="0"/>
                            <a:sym typeface="Wingdings" pitchFamily="2" charset="2"/>
                          </a:rPr>
                        </m:ctrlPr>
                      </m:naryPr>
                      <m:sub>
                        <m:r>
                          <a:rPr lang="en-US" sz="1600" b="0" i="1" smtClean="0">
                            <a:solidFill>
                              <a:schemeClr val="tx1">
                                <a:lumMod val="95000"/>
                                <a:lumOff val="5000"/>
                              </a:schemeClr>
                            </a:solidFill>
                            <a:latin typeface="Cambria Math" charset="0"/>
                            <a:sym typeface="Wingdings" pitchFamily="2" charset="2"/>
                          </a:rPr>
                          <m:t>𝑁</m:t>
                        </m:r>
                      </m:sub>
                      <m:sup/>
                      <m:e>
                        <m:r>
                          <a:rPr lang="en-US" sz="1600" b="0" i="1" smtClean="0">
                            <a:solidFill>
                              <a:schemeClr val="tx1">
                                <a:lumMod val="95000"/>
                                <a:lumOff val="5000"/>
                              </a:schemeClr>
                            </a:solidFill>
                            <a:latin typeface="Cambria Math" charset="0"/>
                            <a:sym typeface="Wingdings" pitchFamily="2" charset="2"/>
                          </a:rPr>
                          <m:t>𝑁</m:t>
                        </m:r>
                        <m:r>
                          <a:rPr lang="en-US" sz="1600" b="0" i="1" smtClean="0">
                            <a:solidFill>
                              <a:schemeClr val="tx1">
                                <a:lumMod val="95000"/>
                                <a:lumOff val="5000"/>
                              </a:schemeClr>
                            </a:solidFill>
                            <a:latin typeface="Cambria Math" charset="0"/>
                            <a:ea typeface="Cambria Math" charset="0"/>
                            <a:cs typeface="Cambria Math" charset="0"/>
                            <a:sym typeface="Wingdings" pitchFamily="2" charset="2"/>
                          </a:rPr>
                          <m:t>∙</m:t>
                        </m:r>
                        <m:r>
                          <a:rPr lang="en-US" sz="1600" i="1">
                            <a:solidFill>
                              <a:schemeClr val="tx1">
                                <a:lumMod val="95000"/>
                                <a:lumOff val="5000"/>
                              </a:schemeClr>
                            </a:solidFill>
                            <a:latin typeface="Cambria Math"/>
                            <a:sym typeface="Wingdings" pitchFamily="2" charset="2"/>
                          </a:rPr>
                          <m:t>𝑃</m:t>
                        </m:r>
                        <m:d>
                          <m:dPr>
                            <m:ctrlPr>
                              <a:rPr lang="en-US" sz="1600" i="1">
                                <a:solidFill>
                                  <a:schemeClr val="tx1">
                                    <a:lumMod val="95000"/>
                                    <a:lumOff val="5000"/>
                                  </a:schemeClr>
                                </a:solidFill>
                                <a:latin typeface="Cambria Math" panose="02040503050406030204" pitchFamily="18" charset="0"/>
                                <a:sym typeface="Wingdings" pitchFamily="2" charset="2"/>
                              </a:rPr>
                            </m:ctrlPr>
                          </m:dPr>
                          <m:e>
                            <m:r>
                              <a:rPr lang="en-US" sz="1600" b="0" i="1" smtClean="0">
                                <a:solidFill>
                                  <a:schemeClr val="tx1">
                                    <a:lumMod val="95000"/>
                                    <a:lumOff val="5000"/>
                                  </a:schemeClr>
                                </a:solidFill>
                                <a:latin typeface="Cambria Math" charset="0"/>
                                <a:sym typeface="Wingdings" pitchFamily="2" charset="2"/>
                              </a:rPr>
                              <m:t>𝑁</m:t>
                            </m:r>
                            <m:r>
                              <a:rPr lang="en-US" sz="1600" b="0" i="1" smtClean="0">
                                <a:solidFill>
                                  <a:schemeClr val="tx1">
                                    <a:lumMod val="95000"/>
                                    <a:lumOff val="5000"/>
                                  </a:schemeClr>
                                </a:solidFill>
                                <a:latin typeface="Cambria Math" charset="0"/>
                                <a:sym typeface="Wingdings" pitchFamily="2" charset="2"/>
                              </a:rPr>
                              <m:t>;</m:t>
                            </m:r>
                            <m:r>
                              <a:rPr lang="en-US" sz="1600" i="1">
                                <a:solidFill>
                                  <a:schemeClr val="tx1">
                                    <a:lumMod val="95000"/>
                                    <a:lumOff val="5000"/>
                                  </a:schemeClr>
                                </a:solidFill>
                                <a:latin typeface="Cambria Math"/>
                                <a:sym typeface="Wingdings" pitchFamily="2" charset="2"/>
                              </a:rPr>
                              <m:t>𝜇</m:t>
                            </m:r>
                          </m:e>
                        </m:d>
                      </m:e>
                    </m:nary>
                    <m:r>
                      <a:rPr lang="en-US" sz="1600" b="0" i="1" smtClean="0">
                        <a:solidFill>
                          <a:schemeClr val="tx1">
                            <a:lumMod val="95000"/>
                            <a:lumOff val="5000"/>
                          </a:schemeClr>
                        </a:solidFill>
                        <a:latin typeface="Cambria Math" charset="0"/>
                        <a:sym typeface="Wingdings" pitchFamily="2" charset="2"/>
                      </a:rPr>
                      <m:t>=</m:t>
                    </m:r>
                    <m:r>
                      <a:rPr lang="en-US" sz="1600" i="1">
                        <a:solidFill>
                          <a:schemeClr val="tx1">
                            <a:lumMod val="95000"/>
                            <a:lumOff val="5000"/>
                          </a:schemeClr>
                        </a:solidFill>
                        <a:latin typeface="Cambria Math"/>
                        <a:sym typeface="Wingdings" pitchFamily="2" charset="2"/>
                      </a:rPr>
                      <m:t>𝜇</m:t>
                    </m:r>
                  </m:oMath>
                </a14:m>
                <a:r>
                  <a:rPr lang="en-US" sz="1600" dirty="0">
                    <a:solidFill>
                      <a:schemeClr val="tx1">
                        <a:lumMod val="95000"/>
                        <a:lumOff val="5000"/>
                      </a:schemeClr>
                    </a:solidFill>
                    <a:latin typeface="Helvetica Light"/>
                    <a:cs typeface="Helvetica Light"/>
                  </a:rPr>
                  <a:t>, Variance: </a:t>
                </a:r>
                <a14:m>
                  <m:oMath xmlns:m="http://schemas.openxmlformats.org/officeDocument/2006/math">
                    <m:r>
                      <a:rPr lang="en-US" sz="1600" b="0" i="1" smtClean="0">
                        <a:solidFill>
                          <a:schemeClr val="tx1">
                            <a:lumMod val="95000"/>
                            <a:lumOff val="5000"/>
                          </a:schemeClr>
                        </a:solidFill>
                        <a:latin typeface="Cambria Math"/>
                      </a:rPr>
                      <m:t>𝑉</m:t>
                    </m:r>
                    <m:r>
                      <a:rPr lang="en-US" sz="1600" i="1" smtClean="0">
                        <a:solidFill>
                          <a:schemeClr val="tx1">
                            <a:lumMod val="95000"/>
                            <a:lumOff val="5000"/>
                          </a:schemeClr>
                        </a:solidFill>
                        <a:latin typeface="Cambria Math" charset="0"/>
                      </a:rPr>
                      <m:t>[</m:t>
                    </m:r>
                    <m:r>
                      <a:rPr lang="en-US" sz="1600" b="0" i="1" smtClean="0">
                        <a:solidFill>
                          <a:schemeClr val="tx1">
                            <a:lumMod val="95000"/>
                            <a:lumOff val="5000"/>
                          </a:schemeClr>
                        </a:solidFill>
                        <a:latin typeface="Cambria Math" charset="0"/>
                      </a:rPr>
                      <m:t>𝑁</m:t>
                    </m:r>
                    <m:r>
                      <a:rPr lang="en-US" sz="1600" b="0" i="1" smtClean="0">
                        <a:solidFill>
                          <a:schemeClr val="tx1">
                            <a:lumMod val="95000"/>
                            <a:lumOff val="5000"/>
                          </a:schemeClr>
                        </a:solidFill>
                        <a:latin typeface="Cambria Math" charset="0"/>
                      </a:rPr>
                      <m:t>]=</m:t>
                    </m:r>
                    <m:r>
                      <a:rPr lang="en-US" sz="1600" b="0" i="1" smtClean="0">
                        <a:solidFill>
                          <a:srgbClr val="D80017"/>
                        </a:solidFill>
                        <a:latin typeface="Cambria Math"/>
                      </a:rPr>
                      <m:t>𝜇</m:t>
                    </m:r>
                  </m:oMath>
                </a14:m>
                <a:r>
                  <a:rPr lang="en-US" sz="1600" i="1" dirty="0">
                    <a:solidFill>
                      <a:srgbClr val="D80017"/>
                    </a:solidFill>
                    <a:latin typeface="Helvetica Light"/>
                    <a:cs typeface="Helvetica Light"/>
                  </a:rPr>
                  <a:t>  </a:t>
                </a:r>
              </a:p>
              <a:p>
                <a:pPr>
                  <a:spcBef>
                    <a:spcPts val="600"/>
                  </a:spcBef>
                </a:pPr>
                <a:r>
                  <a:rPr lang="en-US" sz="1200" dirty="0">
                    <a:solidFill>
                      <a:schemeClr val="tx1">
                        <a:lumMod val="50000"/>
                        <a:lumOff val="50000"/>
                      </a:schemeClr>
                    </a:solidFill>
                    <a:latin typeface="Helvetica Light"/>
                    <a:cs typeface="Helvetica Light"/>
                  </a:rPr>
                  <a:t>Poisson is good approximation for Binomial distribution for </a:t>
                </a:r>
                <a14:m>
                  <m:oMath xmlns:m="http://schemas.openxmlformats.org/officeDocument/2006/math">
                    <m:r>
                      <a:rPr lang="en-US" sz="1200" b="0" i="1" smtClean="0">
                        <a:solidFill>
                          <a:schemeClr val="tx1">
                            <a:lumMod val="50000"/>
                            <a:lumOff val="50000"/>
                          </a:schemeClr>
                        </a:solidFill>
                        <a:latin typeface="Cambria Math" charset="0"/>
                        <a:sym typeface="Wingdings" pitchFamily="2" charset="2"/>
                      </a:rPr>
                      <m:t>𝑁</m:t>
                    </m:r>
                    <m:r>
                      <a:rPr lang="en-US" sz="1200" b="0" i="1" smtClean="0">
                        <a:solidFill>
                          <a:schemeClr val="tx1">
                            <a:lumMod val="50000"/>
                            <a:lumOff val="50000"/>
                          </a:schemeClr>
                        </a:solidFill>
                        <a:latin typeface="Cambria Math" charset="0"/>
                        <a:ea typeface="Cambria Math" charset="0"/>
                        <a:cs typeface="Cambria Math" charset="0"/>
                        <a:sym typeface="Wingdings" pitchFamily="2" charset="2"/>
                      </a:rPr>
                      <m:t>≫</m:t>
                    </m:r>
                    <m:r>
                      <a:rPr lang="en-US" sz="1200" b="0" i="1" smtClean="0">
                        <a:solidFill>
                          <a:schemeClr val="tx1">
                            <a:lumMod val="50000"/>
                            <a:lumOff val="50000"/>
                          </a:schemeClr>
                        </a:solidFill>
                        <a:latin typeface="Cambria Math" charset="0"/>
                        <a:ea typeface="Cambria Math" charset="0"/>
                        <a:cs typeface="Cambria Math" charset="0"/>
                        <a:sym typeface="Wingdings" pitchFamily="2" charset="2"/>
                      </a:rPr>
                      <m:t>𝜇</m:t>
                    </m:r>
                    <m:r>
                      <a:rPr lang="en-US" sz="1200" b="0" i="1" smtClean="0">
                        <a:solidFill>
                          <a:schemeClr val="tx1">
                            <a:lumMod val="50000"/>
                            <a:lumOff val="50000"/>
                          </a:schemeClr>
                        </a:solidFill>
                        <a:latin typeface="Cambria Math" charset="0"/>
                        <a:ea typeface="Cambria Math" charset="0"/>
                        <a:cs typeface="Cambria Math" charset="0"/>
                        <a:sym typeface="Wingdings" pitchFamily="2" charset="2"/>
                      </a:rPr>
                      <m:t> (=</m:t>
                    </m:r>
                    <m:r>
                      <a:rPr lang="en-US" sz="1200" i="1">
                        <a:solidFill>
                          <a:schemeClr val="tx1">
                            <a:lumMod val="50000"/>
                            <a:lumOff val="50000"/>
                          </a:schemeClr>
                        </a:solidFill>
                        <a:latin typeface="Cambria Math" charset="0"/>
                        <a:sym typeface="Wingdings" pitchFamily="2" charset="2"/>
                      </a:rPr>
                      <m:t>𝑁</m:t>
                    </m:r>
                    <m:r>
                      <a:rPr lang="en-US" sz="1200" b="0" i="1" smtClean="0">
                        <a:solidFill>
                          <a:schemeClr val="tx1">
                            <a:lumMod val="50000"/>
                            <a:lumOff val="50000"/>
                          </a:schemeClr>
                        </a:solidFill>
                        <a:latin typeface="Cambria Math" charset="0"/>
                        <a:sym typeface="Wingdings" pitchFamily="2" charset="2"/>
                      </a:rPr>
                      <m:t>𝑝</m:t>
                    </m:r>
                    <m:r>
                      <a:rPr lang="en-US" sz="1200" b="0" i="1" smtClean="0">
                        <a:solidFill>
                          <a:schemeClr val="tx1">
                            <a:lumMod val="50000"/>
                            <a:lumOff val="50000"/>
                          </a:schemeClr>
                        </a:solidFill>
                        <a:latin typeface="Cambria Math" charset="0"/>
                        <a:sym typeface="Wingdings" pitchFamily="2" charset="2"/>
                      </a:rPr>
                      <m:t>)</m:t>
                    </m:r>
                  </m:oMath>
                </a14:m>
                <a:endParaRPr lang="en-US" sz="1200" dirty="0">
                  <a:solidFill>
                    <a:schemeClr val="tx1">
                      <a:lumMod val="50000"/>
                      <a:lumOff val="50000"/>
                    </a:schemeClr>
                  </a:solidFill>
                  <a:latin typeface="Helvetica Light"/>
                  <a:cs typeface="Helvetica Light"/>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440279" y="6069196"/>
                <a:ext cx="6257803" cy="600164"/>
              </a:xfrm>
              <a:prstGeom prst="rect">
                <a:avLst/>
              </a:prstGeom>
              <a:blipFill rotWithShape="0">
                <a:blip r:embed="rId6"/>
                <a:stretch>
                  <a:fillRect l="-487" t="-62245" b="-530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2987824" y="3151492"/>
                <a:ext cx="1770613" cy="584968"/>
              </a:xfrm>
              <a:prstGeom prst="rect">
                <a:avLst/>
              </a:prstGeom>
            </p:spPr>
            <p:txBody>
              <a:bodyPr wrap="none">
                <a:spAutoFit/>
              </a:bodyPr>
              <a:lstStyle/>
              <a:p>
                <a:pPr lvl="0">
                  <a:spcBef>
                    <a:spcPts val="1800"/>
                  </a:spcBef>
                </a:pPr>
                <a14:m>
                  <m:oMathPara xmlns:m="http://schemas.openxmlformats.org/officeDocument/2006/math">
                    <m:oMathParaPr>
                      <m:jc m:val="centerGroup"/>
                    </m:oMathParaPr>
                    <m:oMath xmlns:m="http://schemas.openxmlformats.org/officeDocument/2006/math">
                      <m:r>
                        <a:rPr lang="en-US" sz="1600" b="0" i="1" smtClean="0">
                          <a:solidFill>
                            <a:prstClr val="black"/>
                          </a:solidFill>
                          <a:latin typeface="Cambria Math"/>
                        </a:rPr>
                        <m:t>𝑃</m:t>
                      </m:r>
                      <m:d>
                        <m:dPr>
                          <m:ctrlPr>
                            <a:rPr lang="en-US" sz="1600" i="1">
                              <a:solidFill>
                                <a:prstClr val="black"/>
                              </a:solidFill>
                              <a:latin typeface="Cambria Math" panose="02040503050406030204" pitchFamily="18" charset="0"/>
                            </a:rPr>
                          </m:ctrlPr>
                        </m:dPr>
                        <m:e>
                          <m:r>
                            <a:rPr lang="en-US" sz="1600" b="0" i="1" smtClean="0">
                              <a:solidFill>
                                <a:prstClr val="black"/>
                              </a:solidFill>
                              <a:latin typeface="Cambria Math" charset="0"/>
                            </a:rPr>
                            <m:t>𝑁</m:t>
                          </m:r>
                          <m:r>
                            <a:rPr lang="en-US" sz="1600" b="0" i="1">
                              <a:solidFill>
                                <a:prstClr val="black"/>
                              </a:solidFill>
                              <a:latin typeface="Cambria Math" charset="0"/>
                            </a:rPr>
                            <m:t>;</m:t>
                          </m:r>
                          <m:r>
                            <a:rPr lang="en-US" sz="1600" b="0" i="1">
                              <a:solidFill>
                                <a:prstClr val="black"/>
                              </a:solidFill>
                              <a:latin typeface="Cambria Math"/>
                            </a:rPr>
                            <m:t>𝜇</m:t>
                          </m:r>
                        </m:e>
                      </m:d>
                      <m:r>
                        <a:rPr lang="en-US" sz="1600" b="0" i="1">
                          <a:solidFill>
                            <a:prstClr val="black"/>
                          </a:solidFill>
                          <a:latin typeface="Cambria Math"/>
                        </a:rPr>
                        <m:t>=</m:t>
                      </m:r>
                      <m:f>
                        <m:fPr>
                          <m:ctrlPr>
                            <a:rPr lang="en-US" sz="1600" i="1">
                              <a:solidFill>
                                <a:prstClr val="black"/>
                              </a:solidFill>
                              <a:latin typeface="Cambria Math" panose="02040503050406030204" pitchFamily="18" charset="0"/>
                            </a:rPr>
                          </m:ctrlPr>
                        </m:fPr>
                        <m:num>
                          <m:sSup>
                            <m:sSupPr>
                              <m:ctrlPr>
                                <a:rPr lang="en-US" sz="1600" i="1">
                                  <a:solidFill>
                                    <a:prstClr val="black"/>
                                  </a:solidFill>
                                  <a:latin typeface="Cambria Math" panose="02040503050406030204" pitchFamily="18" charset="0"/>
                                </a:rPr>
                              </m:ctrlPr>
                            </m:sSupPr>
                            <m:e>
                              <m:r>
                                <a:rPr lang="en-US" sz="1600" b="0" i="1">
                                  <a:solidFill>
                                    <a:prstClr val="black"/>
                                  </a:solidFill>
                                  <a:latin typeface="Cambria Math"/>
                                </a:rPr>
                                <m:t>𝜇</m:t>
                              </m:r>
                            </m:e>
                            <m:sup>
                              <m:r>
                                <a:rPr lang="en-US" sz="1600" b="0" i="1" smtClean="0">
                                  <a:solidFill>
                                    <a:prstClr val="black"/>
                                  </a:solidFill>
                                  <a:latin typeface="Cambria Math" charset="0"/>
                                </a:rPr>
                                <m:t>𝑁</m:t>
                              </m:r>
                            </m:sup>
                          </m:sSup>
                        </m:num>
                        <m:den>
                          <m:r>
                            <a:rPr lang="en-US" sz="1600" b="0" i="1" smtClean="0">
                              <a:solidFill>
                                <a:prstClr val="black"/>
                              </a:solidFill>
                              <a:latin typeface="Cambria Math" charset="0"/>
                            </a:rPr>
                            <m:t>𝑁</m:t>
                          </m:r>
                          <m:r>
                            <a:rPr lang="en-US" sz="1600" b="0" i="1">
                              <a:solidFill>
                                <a:prstClr val="black"/>
                              </a:solidFill>
                              <a:latin typeface="Cambria Math"/>
                            </a:rPr>
                            <m:t>!</m:t>
                          </m:r>
                        </m:den>
                      </m:f>
                      <m:sSup>
                        <m:sSupPr>
                          <m:ctrlPr>
                            <a:rPr lang="en-US" sz="1600" i="1">
                              <a:solidFill>
                                <a:prstClr val="black"/>
                              </a:solidFill>
                              <a:latin typeface="Cambria Math" panose="02040503050406030204" pitchFamily="18" charset="0"/>
                            </a:rPr>
                          </m:ctrlPr>
                        </m:sSupPr>
                        <m:e>
                          <m:r>
                            <a:rPr lang="en-US" sz="1600" b="0" i="1">
                              <a:solidFill>
                                <a:prstClr val="black"/>
                              </a:solidFill>
                              <a:latin typeface="Cambria Math"/>
                            </a:rPr>
                            <m:t>𝑒</m:t>
                          </m:r>
                        </m:e>
                        <m:sup>
                          <m:r>
                            <a:rPr lang="en-US" sz="1600" b="0" i="1">
                              <a:solidFill>
                                <a:prstClr val="black"/>
                              </a:solidFill>
                              <a:latin typeface="Cambria Math"/>
                            </a:rPr>
                            <m:t>−</m:t>
                          </m:r>
                          <m:r>
                            <a:rPr lang="en-US" sz="1600" b="0" i="1">
                              <a:solidFill>
                                <a:prstClr val="black"/>
                              </a:solidFill>
                              <a:latin typeface="Cambria Math"/>
                            </a:rPr>
                            <m:t>𝜇</m:t>
                          </m:r>
                        </m:sup>
                      </m:sSup>
                    </m:oMath>
                  </m:oMathPara>
                </a14:m>
                <a:endParaRPr lang="en-US" sz="1600" dirty="0">
                  <a:solidFill>
                    <a:prstClr val="black"/>
                  </a:solidFill>
                  <a:latin typeface="Cambria Math"/>
                </a:endParaRPr>
              </a:p>
            </p:txBody>
          </p:sp>
        </mc:Choice>
        <mc:Fallback xmlns="">
          <p:sp>
            <p:nvSpPr>
              <p:cNvPr id="3" name="Rectangle 2"/>
              <p:cNvSpPr>
                <a:spLocks noRot="1" noChangeAspect="1" noMove="1" noResize="1" noEditPoints="1" noAdjustHandles="1" noChangeArrowheads="1" noChangeShapeType="1" noTextEdit="1"/>
              </p:cNvSpPr>
              <p:nvPr/>
            </p:nvSpPr>
            <p:spPr>
              <a:xfrm>
                <a:off x="2987824" y="3151492"/>
                <a:ext cx="1770613" cy="584968"/>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rot="16200000">
                <a:off x="614141" y="4243494"/>
                <a:ext cx="784637" cy="307777"/>
              </a:xfrm>
              <a:prstGeom prst="rect">
                <a:avLst/>
              </a:prstGeom>
              <a:solidFill>
                <a:schemeClr val="bg1"/>
              </a:solidFill>
            </p:spPr>
            <p:txBody>
              <a:bodyPr wrap="none">
                <a:spAutoFit/>
              </a:bodyPr>
              <a:lstStyle/>
              <a:p>
                <a:pPr/>
                <a14:m>
                  <m:oMathPara xmlns:m="http://schemas.openxmlformats.org/officeDocument/2006/math">
                    <m:oMathParaPr>
                      <m:jc m:val="right"/>
                    </m:oMathParaPr>
                    <m:oMath xmlns:m="http://schemas.openxmlformats.org/officeDocument/2006/math">
                      <m:r>
                        <a:rPr lang="en-US" sz="1400" i="1">
                          <a:solidFill>
                            <a:prstClr val="black"/>
                          </a:solidFill>
                          <a:latin typeface="Cambria Math"/>
                        </a:rPr>
                        <m:t>𝑃</m:t>
                      </m:r>
                      <m:d>
                        <m:dPr>
                          <m:ctrlPr>
                            <a:rPr lang="en-US" sz="1400" i="1">
                              <a:solidFill>
                                <a:prstClr val="black"/>
                              </a:solidFill>
                              <a:latin typeface="Cambria Math" panose="02040503050406030204" pitchFamily="18" charset="0"/>
                            </a:rPr>
                          </m:ctrlPr>
                        </m:dPr>
                        <m:e>
                          <m:r>
                            <a:rPr lang="en-US" sz="1400" i="1">
                              <a:solidFill>
                                <a:prstClr val="black"/>
                              </a:solidFill>
                              <a:latin typeface="Cambria Math"/>
                            </a:rPr>
                            <m:t>𝑛</m:t>
                          </m:r>
                          <m:r>
                            <a:rPr lang="en-US" sz="1400" i="1">
                              <a:solidFill>
                                <a:prstClr val="black"/>
                              </a:solidFill>
                              <a:latin typeface="Cambria Math" charset="0"/>
                            </a:rPr>
                            <m:t>;</m:t>
                          </m:r>
                          <m:r>
                            <a:rPr lang="en-US" sz="1400" i="1">
                              <a:solidFill>
                                <a:prstClr val="black"/>
                              </a:solidFill>
                              <a:latin typeface="Cambria Math"/>
                            </a:rPr>
                            <m:t>𝜇</m:t>
                          </m:r>
                        </m:e>
                      </m:d>
                    </m:oMath>
                  </m:oMathPara>
                </a14:m>
                <a:endParaRPr lang="en-US" sz="1400" dirty="0"/>
              </a:p>
            </p:txBody>
          </p:sp>
        </mc:Choice>
        <mc:Fallback xmlns="">
          <p:sp>
            <p:nvSpPr>
              <p:cNvPr id="5" name="Rectangle 4"/>
              <p:cNvSpPr>
                <a:spLocks noRot="1" noChangeAspect="1" noMove="1" noResize="1" noEditPoints="1" noAdjustHandles="1" noChangeArrowheads="1" noChangeShapeType="1" noTextEdit="1"/>
              </p:cNvSpPr>
              <p:nvPr/>
            </p:nvSpPr>
            <p:spPr>
              <a:xfrm rot="16200000">
                <a:off x="614141" y="4243494"/>
                <a:ext cx="784637" cy="307777"/>
              </a:xfrm>
              <a:prstGeom prst="rect">
                <a:avLst/>
              </a:prstGeom>
              <a:blipFill rotWithShape="0">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rot="16200000">
                <a:off x="3324560" y="4243494"/>
                <a:ext cx="784637" cy="307777"/>
              </a:xfrm>
              <a:prstGeom prst="rect">
                <a:avLst/>
              </a:prstGeom>
              <a:solidFill>
                <a:schemeClr val="bg1"/>
              </a:solidFill>
            </p:spPr>
            <p:txBody>
              <a:bodyPr wrap="none">
                <a:spAutoFit/>
              </a:bodyPr>
              <a:lstStyle/>
              <a:p>
                <a:pPr/>
                <a14:m>
                  <m:oMathPara xmlns:m="http://schemas.openxmlformats.org/officeDocument/2006/math">
                    <m:oMathParaPr>
                      <m:jc m:val="right"/>
                    </m:oMathParaPr>
                    <m:oMath xmlns:m="http://schemas.openxmlformats.org/officeDocument/2006/math">
                      <m:r>
                        <a:rPr lang="en-US" sz="1400" i="1">
                          <a:solidFill>
                            <a:prstClr val="black"/>
                          </a:solidFill>
                          <a:latin typeface="Cambria Math"/>
                        </a:rPr>
                        <m:t>𝑃</m:t>
                      </m:r>
                      <m:d>
                        <m:dPr>
                          <m:ctrlPr>
                            <a:rPr lang="en-US" sz="1400" i="1">
                              <a:solidFill>
                                <a:prstClr val="black"/>
                              </a:solidFill>
                              <a:latin typeface="Cambria Math" panose="02040503050406030204" pitchFamily="18" charset="0"/>
                            </a:rPr>
                          </m:ctrlPr>
                        </m:dPr>
                        <m:e>
                          <m:r>
                            <a:rPr lang="en-US" sz="1400" i="1">
                              <a:solidFill>
                                <a:prstClr val="black"/>
                              </a:solidFill>
                              <a:latin typeface="Cambria Math"/>
                            </a:rPr>
                            <m:t>𝑛</m:t>
                          </m:r>
                          <m:r>
                            <a:rPr lang="en-US" sz="1400" i="1">
                              <a:solidFill>
                                <a:prstClr val="black"/>
                              </a:solidFill>
                              <a:latin typeface="Cambria Math" charset="0"/>
                            </a:rPr>
                            <m:t>;</m:t>
                          </m:r>
                          <m:r>
                            <a:rPr lang="en-US" sz="1400" i="1">
                              <a:solidFill>
                                <a:prstClr val="black"/>
                              </a:solidFill>
                              <a:latin typeface="Cambria Math"/>
                            </a:rPr>
                            <m:t>𝜇</m:t>
                          </m:r>
                        </m:e>
                      </m:d>
                    </m:oMath>
                  </m:oMathPara>
                </a14:m>
                <a:endParaRPr lang="en-US" sz="1400" dirty="0"/>
              </a:p>
            </p:txBody>
          </p:sp>
        </mc:Choice>
        <mc:Fallback xmlns="">
          <p:sp>
            <p:nvSpPr>
              <p:cNvPr id="16" name="Rectangle 15"/>
              <p:cNvSpPr>
                <a:spLocks noRot="1" noChangeAspect="1" noMove="1" noResize="1" noEditPoints="1" noAdjustHandles="1" noChangeArrowheads="1" noChangeShapeType="1" noTextEdit="1"/>
              </p:cNvSpPr>
              <p:nvPr/>
            </p:nvSpPr>
            <p:spPr>
              <a:xfrm rot="16200000">
                <a:off x="3324560" y="4243494"/>
                <a:ext cx="784637" cy="307777"/>
              </a:xfrm>
              <a:prstGeom prst="rect">
                <a:avLst/>
              </a:prstGeom>
              <a:blipFill rotWithShape="0">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rot="16200000">
                <a:off x="6044976" y="4243495"/>
                <a:ext cx="784637" cy="307777"/>
              </a:xfrm>
              <a:prstGeom prst="rect">
                <a:avLst/>
              </a:prstGeom>
              <a:solidFill>
                <a:schemeClr val="bg1"/>
              </a:solidFill>
            </p:spPr>
            <p:txBody>
              <a:bodyPr wrap="none">
                <a:spAutoFit/>
              </a:bodyPr>
              <a:lstStyle/>
              <a:p>
                <a:pPr/>
                <a14:m>
                  <m:oMathPara xmlns:m="http://schemas.openxmlformats.org/officeDocument/2006/math">
                    <m:oMathParaPr>
                      <m:jc m:val="right"/>
                    </m:oMathParaPr>
                    <m:oMath xmlns:m="http://schemas.openxmlformats.org/officeDocument/2006/math">
                      <m:r>
                        <a:rPr lang="en-US" sz="1400" i="1">
                          <a:solidFill>
                            <a:prstClr val="black"/>
                          </a:solidFill>
                          <a:latin typeface="Cambria Math"/>
                        </a:rPr>
                        <m:t>𝑃</m:t>
                      </m:r>
                      <m:d>
                        <m:dPr>
                          <m:ctrlPr>
                            <a:rPr lang="en-US" sz="1400" i="1">
                              <a:solidFill>
                                <a:prstClr val="black"/>
                              </a:solidFill>
                              <a:latin typeface="Cambria Math" panose="02040503050406030204" pitchFamily="18" charset="0"/>
                            </a:rPr>
                          </m:ctrlPr>
                        </m:dPr>
                        <m:e>
                          <m:r>
                            <a:rPr lang="en-US" sz="1400" i="1">
                              <a:solidFill>
                                <a:prstClr val="black"/>
                              </a:solidFill>
                              <a:latin typeface="Cambria Math"/>
                            </a:rPr>
                            <m:t>𝑛</m:t>
                          </m:r>
                          <m:r>
                            <a:rPr lang="en-US" sz="1400" i="1">
                              <a:solidFill>
                                <a:prstClr val="black"/>
                              </a:solidFill>
                              <a:latin typeface="Cambria Math" charset="0"/>
                            </a:rPr>
                            <m:t>;</m:t>
                          </m:r>
                          <m:r>
                            <a:rPr lang="en-US" sz="1400" i="1">
                              <a:solidFill>
                                <a:prstClr val="black"/>
                              </a:solidFill>
                              <a:latin typeface="Cambria Math"/>
                            </a:rPr>
                            <m:t>𝜇</m:t>
                          </m:r>
                        </m:e>
                      </m:d>
                    </m:oMath>
                  </m:oMathPara>
                </a14:m>
                <a:endParaRPr lang="en-US" sz="1400" dirty="0"/>
              </a:p>
            </p:txBody>
          </p:sp>
        </mc:Choice>
        <mc:Fallback xmlns="">
          <p:sp>
            <p:nvSpPr>
              <p:cNvPr id="17" name="Rectangle 16"/>
              <p:cNvSpPr>
                <a:spLocks noRot="1" noChangeAspect="1" noMove="1" noResize="1" noEditPoints="1" noAdjustHandles="1" noChangeArrowheads="1" noChangeShapeType="1" noTextEdit="1"/>
              </p:cNvSpPr>
              <p:nvPr/>
            </p:nvSpPr>
            <p:spPr>
              <a:xfrm rot="16200000">
                <a:off x="6044976" y="4243495"/>
                <a:ext cx="784637" cy="307777"/>
              </a:xfrm>
              <a:prstGeom prst="rect">
                <a:avLst/>
              </a:prstGeom>
              <a:blipFill rotWithShape="0">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2703865" y="5635539"/>
                <a:ext cx="746017" cy="261610"/>
              </a:xfrm>
              <a:prstGeom prst="rect">
                <a:avLst/>
              </a:prstGeom>
              <a:solidFill>
                <a:schemeClr val="bg1"/>
              </a:solidFill>
            </p:spPr>
            <p:txBody>
              <a:bodyPr wrap="square" tIns="0">
                <a:spAutoFit/>
              </a:bodyPr>
              <a:lstStyle/>
              <a:p>
                <a:pPr/>
                <a14:m>
                  <m:oMathPara xmlns:m="http://schemas.openxmlformats.org/officeDocument/2006/math">
                    <m:oMathParaPr>
                      <m:jc m:val="right"/>
                    </m:oMathParaPr>
                    <m:oMath xmlns:m="http://schemas.openxmlformats.org/officeDocument/2006/math">
                      <m:r>
                        <a:rPr lang="en-US" sz="1400" b="0" i="1" smtClean="0">
                          <a:solidFill>
                            <a:prstClr val="black"/>
                          </a:solidFill>
                          <a:latin typeface="Cambria Math" charset="0"/>
                        </a:rPr>
                        <m:t>𝑁</m:t>
                      </m:r>
                    </m:oMath>
                  </m:oMathPara>
                </a14:m>
                <a:endParaRPr lang="en-US" sz="1400" dirty="0"/>
              </a:p>
            </p:txBody>
          </p:sp>
        </mc:Choice>
        <mc:Fallback xmlns="">
          <p:sp>
            <p:nvSpPr>
              <p:cNvPr id="6" name="Rectangle 5"/>
              <p:cNvSpPr>
                <a:spLocks noRot="1" noChangeAspect="1" noMove="1" noResize="1" noEditPoints="1" noAdjustHandles="1" noChangeArrowheads="1" noChangeShapeType="1" noTextEdit="1"/>
              </p:cNvSpPr>
              <p:nvPr/>
            </p:nvSpPr>
            <p:spPr>
              <a:xfrm>
                <a:off x="2703865" y="5635539"/>
                <a:ext cx="746017" cy="261610"/>
              </a:xfrm>
              <a:prstGeom prst="rect">
                <a:avLst/>
              </a:prstGeom>
              <a:blipFill rotWithShape="0">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5435443" y="5631537"/>
                <a:ext cx="746017" cy="261610"/>
              </a:xfrm>
              <a:prstGeom prst="rect">
                <a:avLst/>
              </a:prstGeom>
              <a:solidFill>
                <a:schemeClr val="bg1"/>
              </a:solidFill>
            </p:spPr>
            <p:txBody>
              <a:bodyPr wrap="square" tIns="0">
                <a:spAutoFit/>
              </a:bodyPr>
              <a:lstStyle/>
              <a:p>
                <a:pPr/>
                <a14:m>
                  <m:oMathPara xmlns:m="http://schemas.openxmlformats.org/officeDocument/2006/math">
                    <m:oMathParaPr>
                      <m:jc m:val="right"/>
                    </m:oMathParaPr>
                    <m:oMath xmlns:m="http://schemas.openxmlformats.org/officeDocument/2006/math">
                      <m:r>
                        <a:rPr lang="en-US" sz="1400" b="0" i="1" smtClean="0">
                          <a:solidFill>
                            <a:prstClr val="black"/>
                          </a:solidFill>
                          <a:latin typeface="Cambria Math" charset="0"/>
                        </a:rPr>
                        <m:t>𝑁</m:t>
                      </m:r>
                    </m:oMath>
                  </m:oMathPara>
                </a14:m>
                <a:endParaRPr lang="en-US" sz="1400" dirty="0"/>
              </a:p>
            </p:txBody>
          </p:sp>
        </mc:Choice>
        <mc:Fallback xmlns="">
          <p:sp>
            <p:nvSpPr>
              <p:cNvPr id="18" name="Rectangle 17"/>
              <p:cNvSpPr>
                <a:spLocks noRot="1" noChangeAspect="1" noMove="1" noResize="1" noEditPoints="1" noAdjustHandles="1" noChangeArrowheads="1" noChangeShapeType="1" noTextEdit="1"/>
              </p:cNvSpPr>
              <p:nvPr/>
            </p:nvSpPr>
            <p:spPr>
              <a:xfrm>
                <a:off x="5435443" y="5631537"/>
                <a:ext cx="746017" cy="261610"/>
              </a:xfrm>
              <a:prstGeom prst="rect">
                <a:avLst/>
              </a:prstGeom>
              <a:blipFill rotWithShape="0">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8143871" y="5631537"/>
                <a:ext cx="746017" cy="261610"/>
              </a:xfrm>
              <a:prstGeom prst="rect">
                <a:avLst/>
              </a:prstGeom>
              <a:solidFill>
                <a:schemeClr val="bg1"/>
              </a:solidFill>
            </p:spPr>
            <p:txBody>
              <a:bodyPr wrap="square" tIns="0">
                <a:spAutoFit/>
              </a:bodyPr>
              <a:lstStyle/>
              <a:p>
                <a:pPr/>
                <a14:m>
                  <m:oMathPara xmlns:m="http://schemas.openxmlformats.org/officeDocument/2006/math">
                    <m:oMathParaPr>
                      <m:jc m:val="right"/>
                    </m:oMathParaPr>
                    <m:oMath xmlns:m="http://schemas.openxmlformats.org/officeDocument/2006/math">
                      <m:r>
                        <a:rPr lang="en-US" sz="1400" b="0" i="1" smtClean="0">
                          <a:solidFill>
                            <a:prstClr val="black"/>
                          </a:solidFill>
                          <a:latin typeface="Cambria Math" charset="0"/>
                        </a:rPr>
                        <m:t>𝑁</m:t>
                      </m:r>
                    </m:oMath>
                  </m:oMathPara>
                </a14:m>
                <a:endParaRPr lang="en-US" sz="1400" dirty="0"/>
              </a:p>
            </p:txBody>
          </p:sp>
        </mc:Choice>
        <mc:Fallback xmlns="">
          <p:sp>
            <p:nvSpPr>
              <p:cNvPr id="19" name="Rectangle 18"/>
              <p:cNvSpPr>
                <a:spLocks noRot="1" noChangeAspect="1" noMove="1" noResize="1" noEditPoints="1" noAdjustHandles="1" noChangeArrowheads="1" noChangeShapeType="1" noTextEdit="1"/>
              </p:cNvSpPr>
              <p:nvPr/>
            </p:nvSpPr>
            <p:spPr>
              <a:xfrm>
                <a:off x="8143871" y="5631537"/>
                <a:ext cx="746017" cy="261610"/>
              </a:xfrm>
              <a:prstGeom prst="rect">
                <a:avLst/>
              </a:prstGeom>
              <a:blipFill rotWithShape="0">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2646848" y="4135772"/>
                <a:ext cx="746017" cy="261610"/>
              </a:xfrm>
              <a:prstGeom prst="rect">
                <a:avLst/>
              </a:prstGeom>
              <a:solidFill>
                <a:schemeClr val="bg1"/>
              </a:solidFill>
            </p:spPr>
            <p:txBody>
              <a:bodyPr wrap="square" tIns="0">
                <a:spAutoFit/>
              </a:bodyPr>
              <a:lstStyle/>
              <a:p>
                <a:pPr/>
                <a14:m>
                  <m:oMathPara xmlns:m="http://schemas.openxmlformats.org/officeDocument/2006/math">
                    <m:oMathParaPr>
                      <m:jc m:val="right"/>
                    </m:oMathParaPr>
                    <m:oMath xmlns:m="http://schemas.openxmlformats.org/officeDocument/2006/math">
                      <m:r>
                        <a:rPr lang="en-US" sz="1400" i="1" smtClean="0">
                          <a:solidFill>
                            <a:prstClr val="black"/>
                          </a:solidFill>
                          <a:latin typeface="Cambria Math" charset="0"/>
                          <a:ea typeface="Cambria Math" charset="0"/>
                          <a:cs typeface="Cambria Math" charset="0"/>
                        </a:rPr>
                        <m:t>𝜇</m:t>
                      </m:r>
                      <m:r>
                        <a:rPr lang="en-US" sz="1400" b="0" i="1" smtClean="0">
                          <a:solidFill>
                            <a:prstClr val="black"/>
                          </a:solidFill>
                          <a:latin typeface="Cambria Math" charset="0"/>
                          <a:ea typeface="Cambria Math" charset="0"/>
                          <a:cs typeface="Cambria Math" charset="0"/>
                        </a:rPr>
                        <m:t>=1</m:t>
                      </m:r>
                    </m:oMath>
                  </m:oMathPara>
                </a14:m>
                <a:endParaRPr lang="en-US" sz="1400" dirty="0"/>
              </a:p>
            </p:txBody>
          </p:sp>
        </mc:Choice>
        <mc:Fallback xmlns="">
          <p:sp>
            <p:nvSpPr>
              <p:cNvPr id="20" name="Rectangle 19"/>
              <p:cNvSpPr>
                <a:spLocks noRot="1" noChangeAspect="1" noMove="1" noResize="1" noEditPoints="1" noAdjustHandles="1" noChangeArrowheads="1" noChangeShapeType="1" noTextEdit="1"/>
              </p:cNvSpPr>
              <p:nvPr/>
            </p:nvSpPr>
            <p:spPr>
              <a:xfrm>
                <a:off x="2646848" y="4135772"/>
                <a:ext cx="746017" cy="261610"/>
              </a:xfrm>
              <a:prstGeom prst="rect">
                <a:avLst/>
              </a:prstGeom>
              <a:blipFill rotWithShape="0">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5364088" y="4135772"/>
                <a:ext cx="746017" cy="261610"/>
              </a:xfrm>
              <a:prstGeom prst="rect">
                <a:avLst/>
              </a:prstGeom>
              <a:solidFill>
                <a:schemeClr val="bg1"/>
              </a:solidFill>
            </p:spPr>
            <p:txBody>
              <a:bodyPr wrap="square" tIns="0">
                <a:spAutoFit/>
              </a:bodyPr>
              <a:lstStyle/>
              <a:p>
                <a:pPr/>
                <a14:m>
                  <m:oMathPara xmlns:m="http://schemas.openxmlformats.org/officeDocument/2006/math">
                    <m:oMathParaPr>
                      <m:jc m:val="right"/>
                    </m:oMathParaPr>
                    <m:oMath xmlns:m="http://schemas.openxmlformats.org/officeDocument/2006/math">
                      <m:r>
                        <a:rPr lang="en-US" sz="1400" i="1" smtClean="0">
                          <a:solidFill>
                            <a:prstClr val="black"/>
                          </a:solidFill>
                          <a:latin typeface="Cambria Math" charset="0"/>
                          <a:ea typeface="Cambria Math" charset="0"/>
                          <a:cs typeface="Cambria Math" charset="0"/>
                        </a:rPr>
                        <m:t>𝜇</m:t>
                      </m:r>
                      <m:r>
                        <a:rPr lang="en-US" sz="1400" b="0" i="1" smtClean="0">
                          <a:solidFill>
                            <a:prstClr val="black"/>
                          </a:solidFill>
                          <a:latin typeface="Cambria Math" charset="0"/>
                          <a:ea typeface="Cambria Math" charset="0"/>
                          <a:cs typeface="Cambria Math" charset="0"/>
                        </a:rPr>
                        <m:t>=2</m:t>
                      </m:r>
                    </m:oMath>
                  </m:oMathPara>
                </a14:m>
                <a:endParaRPr lang="en-US" sz="1400" dirty="0"/>
              </a:p>
            </p:txBody>
          </p:sp>
        </mc:Choice>
        <mc:Fallback xmlns="">
          <p:sp>
            <p:nvSpPr>
              <p:cNvPr id="21" name="Rectangle 20"/>
              <p:cNvSpPr>
                <a:spLocks noRot="1" noChangeAspect="1" noMove="1" noResize="1" noEditPoints="1" noAdjustHandles="1" noChangeArrowheads="1" noChangeShapeType="1" noTextEdit="1"/>
              </p:cNvSpPr>
              <p:nvPr/>
            </p:nvSpPr>
            <p:spPr>
              <a:xfrm>
                <a:off x="5364088" y="4135772"/>
                <a:ext cx="746017" cy="261610"/>
              </a:xfrm>
              <a:prstGeom prst="rect">
                <a:avLst/>
              </a:prstGeom>
              <a:blipFill rotWithShape="0">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ctangle 21"/>
              <p:cNvSpPr/>
              <p:nvPr/>
            </p:nvSpPr>
            <p:spPr>
              <a:xfrm>
                <a:off x="8075547" y="4135772"/>
                <a:ext cx="746017" cy="261610"/>
              </a:xfrm>
              <a:prstGeom prst="rect">
                <a:avLst/>
              </a:prstGeom>
              <a:solidFill>
                <a:schemeClr val="bg1"/>
              </a:solidFill>
            </p:spPr>
            <p:txBody>
              <a:bodyPr wrap="square" tIns="0">
                <a:spAutoFit/>
              </a:bodyPr>
              <a:lstStyle/>
              <a:p>
                <a:pPr/>
                <a14:m>
                  <m:oMathPara xmlns:m="http://schemas.openxmlformats.org/officeDocument/2006/math">
                    <m:oMathParaPr>
                      <m:jc m:val="right"/>
                    </m:oMathParaPr>
                    <m:oMath xmlns:m="http://schemas.openxmlformats.org/officeDocument/2006/math">
                      <m:r>
                        <a:rPr lang="en-US" sz="1400" i="1" smtClean="0">
                          <a:solidFill>
                            <a:prstClr val="black"/>
                          </a:solidFill>
                          <a:latin typeface="Cambria Math" charset="0"/>
                          <a:ea typeface="Cambria Math" charset="0"/>
                          <a:cs typeface="Cambria Math" charset="0"/>
                        </a:rPr>
                        <m:t>𝜇</m:t>
                      </m:r>
                      <m:r>
                        <a:rPr lang="en-US" sz="1400" b="0" i="1" smtClean="0">
                          <a:solidFill>
                            <a:prstClr val="black"/>
                          </a:solidFill>
                          <a:latin typeface="Cambria Math" charset="0"/>
                          <a:ea typeface="Cambria Math" charset="0"/>
                          <a:cs typeface="Cambria Math" charset="0"/>
                        </a:rPr>
                        <m:t>=10</m:t>
                      </m:r>
                    </m:oMath>
                  </m:oMathPara>
                </a14:m>
                <a:endParaRPr lang="en-US" sz="1400" dirty="0"/>
              </a:p>
            </p:txBody>
          </p:sp>
        </mc:Choice>
        <mc:Fallback xmlns="">
          <p:sp>
            <p:nvSpPr>
              <p:cNvPr id="22" name="Rectangle 21"/>
              <p:cNvSpPr>
                <a:spLocks noRot="1" noChangeAspect="1" noMove="1" noResize="1" noEditPoints="1" noAdjustHandles="1" noChangeArrowheads="1" noChangeShapeType="1" noTextEdit="1"/>
              </p:cNvSpPr>
              <p:nvPr/>
            </p:nvSpPr>
            <p:spPr>
              <a:xfrm>
                <a:off x="8075547" y="4135772"/>
                <a:ext cx="746017" cy="261610"/>
              </a:xfrm>
              <a:prstGeom prst="rect">
                <a:avLst/>
              </a:prstGeom>
              <a:blipFill rotWithShape="0">
                <a:blip r:embed="rId1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7377238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Gaussian (also: “Normal”) distribution</a:t>
            </a:r>
          </a:p>
        </p:txBody>
      </p:sp>
      <mc:AlternateContent xmlns:mc="http://schemas.openxmlformats.org/markup-compatibility/2006" xmlns:a14="http://schemas.microsoft.com/office/drawing/2010/main">
        <mc:Choice Requires="a14">
          <p:sp>
            <p:nvSpPr>
              <p:cNvPr id="4" name="TextBox 3"/>
              <p:cNvSpPr txBox="1"/>
              <p:nvPr/>
            </p:nvSpPr>
            <p:spPr>
              <a:xfrm>
                <a:off x="432048" y="1196752"/>
                <a:ext cx="8698724" cy="1292662"/>
              </a:xfrm>
              <a:prstGeom prst="rect">
                <a:avLst/>
              </a:prstGeom>
              <a:noFill/>
            </p:spPr>
            <p:txBody>
              <a:bodyPr wrap="square" rtlCol="0">
                <a:spAutoFit/>
              </a:bodyPr>
              <a:lstStyle/>
              <a:p>
                <a:pPr>
                  <a:spcBef>
                    <a:spcPts val="1800"/>
                  </a:spcBef>
                </a:pPr>
                <a:r>
                  <a:rPr lang="en-US" sz="1600" dirty="0">
                    <a:latin typeface="Helvetica Light" charset="0"/>
                    <a:ea typeface="Helvetica Light" charset="0"/>
                    <a:cs typeface="Helvetica Light" charset="0"/>
                    <a:sym typeface="Wingdings" pitchFamily="2" charset="2"/>
                  </a:rPr>
                  <a:t>In limit of large </a:t>
                </a:r>
                <a14:m>
                  <m:oMath xmlns:m="http://schemas.openxmlformats.org/officeDocument/2006/math">
                    <m:r>
                      <a:rPr lang="en-US" sz="1600" b="1" i="1" smtClean="0">
                        <a:solidFill>
                          <a:prstClr val="black"/>
                        </a:solidFill>
                        <a:latin typeface="Cambria Math" charset="0"/>
                        <a:ea typeface="Cambria Math" charset="0"/>
                        <a:cs typeface="Cambria Math" charset="0"/>
                      </a:rPr>
                      <m:t>𝝁</m:t>
                    </m:r>
                  </m:oMath>
                </a14:m>
                <a:r>
                  <a:rPr lang="en-US" sz="1600" i="1" dirty="0">
                    <a:solidFill>
                      <a:prstClr val="black"/>
                    </a:solidFill>
                    <a:latin typeface="Helvetica Light" charset="0"/>
                    <a:ea typeface="Helvetica Light" charset="0"/>
                    <a:cs typeface="Helvetica Light" charset="0"/>
                  </a:rPr>
                  <a:t> </a:t>
                </a:r>
                <a:r>
                  <a:rPr lang="en-US" sz="1600" dirty="0">
                    <a:latin typeface="Helvetica Light" charset="0"/>
                    <a:ea typeface="Helvetica Light" charset="0"/>
                    <a:cs typeface="Helvetica Light" charset="0"/>
                    <a:sym typeface="Wingdings" pitchFamily="2" charset="2"/>
                  </a:rPr>
                  <a:t>a Poisson distribution approaches a symmetric Gaussian distribution</a:t>
                </a:r>
              </a:p>
              <a:p>
                <a:pPr marL="285750" lvl="0" indent="-285750">
                  <a:spcBef>
                    <a:spcPts val="1200"/>
                  </a:spcBef>
                  <a:buFont typeface="Arial" charset="0"/>
                  <a:buChar char="•"/>
                </a:pPr>
                <a:r>
                  <a:rPr lang="en-US" sz="1400" dirty="0">
                    <a:solidFill>
                      <a:schemeClr val="tx1">
                        <a:lumMod val="95000"/>
                        <a:lumOff val="5000"/>
                      </a:schemeClr>
                    </a:solidFill>
                    <a:latin typeface="Helvetica Light" charset="0"/>
                    <a:ea typeface="Helvetica Light" charset="0"/>
                    <a:cs typeface="Helvetica Light" charset="0"/>
                  </a:rPr>
                  <a:t>This is the case not only for the Poisson distributions, but for almost any sufficiently large sum of samples with different sub-properties (mean &amp; variance) </a:t>
                </a:r>
                <a:r>
                  <a:rPr lang="en-US" sz="1400" dirty="0">
                    <a:solidFill>
                      <a:schemeClr val="tx1">
                        <a:lumMod val="95000"/>
                        <a:lumOff val="5000"/>
                      </a:schemeClr>
                    </a:solidFill>
                    <a:latin typeface="Symbol" charset="2"/>
                    <a:ea typeface="Symbol" charset="2"/>
                    <a:cs typeface="Symbol" charset="2"/>
                  </a:rPr>
                  <a:t>®</a:t>
                </a:r>
                <a:r>
                  <a:rPr lang="en-US" sz="1400" dirty="0">
                    <a:solidFill>
                      <a:schemeClr val="tx1">
                        <a:lumMod val="95000"/>
                        <a:lumOff val="5000"/>
                      </a:schemeClr>
                    </a:solidFill>
                    <a:latin typeface="Helvetica Light" charset="0"/>
                    <a:ea typeface="Helvetica Light" charset="0"/>
                    <a:cs typeface="Helvetica Light" charset="0"/>
                  </a:rPr>
                  <a:t> </a:t>
                </a:r>
                <a:r>
                  <a:rPr lang="en-US" sz="1400" b="1" dirty="0">
                    <a:solidFill>
                      <a:schemeClr val="tx1">
                        <a:lumMod val="95000"/>
                        <a:lumOff val="5000"/>
                      </a:schemeClr>
                    </a:solidFill>
                    <a:latin typeface="Helvetica Light" charset="0"/>
                    <a:ea typeface="Helvetica Light" charset="0"/>
                    <a:cs typeface="Helvetica Light" charset="0"/>
                  </a:rPr>
                  <a:t>Central Limit Theorem </a:t>
                </a:r>
                <a:r>
                  <a:rPr lang="en-US" sz="1400" dirty="0">
                    <a:solidFill>
                      <a:schemeClr val="tx1">
                        <a:lumMod val="95000"/>
                        <a:lumOff val="5000"/>
                      </a:schemeClr>
                    </a:solidFill>
                    <a:latin typeface="Helvetica Light" charset="0"/>
                    <a:ea typeface="Helvetica Light" charset="0"/>
                    <a:cs typeface="Helvetica Light" charset="0"/>
                  </a:rPr>
                  <a:t>(will discuss later)</a:t>
                </a:r>
              </a:p>
              <a:p>
                <a:pPr marL="285750" lvl="0" indent="-285750">
                  <a:spcBef>
                    <a:spcPts val="1200"/>
                  </a:spcBef>
                  <a:buFont typeface="Arial" charset="0"/>
                  <a:buChar char="•"/>
                </a:pPr>
                <a:r>
                  <a:rPr lang="en-US" sz="1400" dirty="0">
                    <a:solidFill>
                      <a:schemeClr val="tx1">
                        <a:lumMod val="95000"/>
                        <a:lumOff val="5000"/>
                      </a:schemeClr>
                    </a:solidFill>
                    <a:latin typeface="Helvetica Light" charset="0"/>
                    <a:ea typeface="Helvetica Light" charset="0"/>
                    <a:cs typeface="Helvetica Light" charset="0"/>
                  </a:rPr>
                  <a:t>Gaussian distribution is of utter use, and luckily has simple properties</a:t>
                </a:r>
              </a:p>
            </p:txBody>
          </p:sp>
        </mc:Choice>
        <mc:Fallback xmlns="">
          <p:sp>
            <p:nvSpPr>
              <p:cNvPr id="4" name="TextBox 3"/>
              <p:cNvSpPr txBox="1">
                <a:spLocks noRot="1" noChangeAspect="1" noMove="1" noResize="1" noEditPoints="1" noAdjustHandles="1" noChangeArrowheads="1" noChangeShapeType="1" noTextEdit="1"/>
              </p:cNvSpPr>
              <p:nvPr/>
            </p:nvSpPr>
            <p:spPr>
              <a:xfrm>
                <a:off x="432048" y="1196752"/>
                <a:ext cx="8698724" cy="1292662"/>
              </a:xfrm>
              <a:prstGeom prst="rect">
                <a:avLst/>
              </a:prstGeom>
              <a:blipFill rotWithShape="0">
                <a:blip r:embed="rId2"/>
                <a:stretch>
                  <a:fillRect l="-420" t="-943" b="-4245"/>
                </a:stretch>
              </a:blipFill>
            </p:spPr>
            <p:txBody>
              <a:bodyPr/>
              <a:lstStyle/>
              <a:p>
                <a:r>
                  <a:rPr lang="en-US">
                    <a:noFill/>
                  </a:rPr>
                  <a:t> </a:t>
                </a:r>
              </a:p>
            </p:txBody>
          </p:sp>
        </mc:Fallback>
      </mc:AlternateContent>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23</a:t>
            </a:fld>
            <a:endParaRPr lang="en-GB" dirty="0"/>
          </a:p>
        </p:txBody>
      </p:sp>
      <p:sp>
        <p:nvSpPr>
          <p:cNvPr id="12" name="Rounded Rectangle 11"/>
          <p:cNvSpPr/>
          <p:nvPr/>
        </p:nvSpPr>
        <p:spPr>
          <a:xfrm>
            <a:off x="913726" y="2639696"/>
            <a:ext cx="4810402" cy="786410"/>
          </a:xfrm>
          <a:prstGeom prst="roundRect">
            <a:avLst>
              <a:gd name="adj" fmla="val 7290"/>
            </a:avLst>
          </a:prstGeom>
          <a:ln>
            <a:solidFill>
              <a:srgbClr val="D80017"/>
            </a:solidFill>
          </a:ln>
        </p:spPr>
        <p:txBody>
          <a:bodyPr wrap="square" rtlCol="0" anchor="ctr">
            <a:spAutoFit/>
          </a:bodyPr>
          <a:lstStyle/>
          <a:p>
            <a:pPr algn="ctr"/>
            <a:endParaRPr lang="en-US" sz="1600" dirty="0">
              <a:latin typeface="Helvetica Light" charset="0"/>
              <a:ea typeface="Helvetica Light" charset="0"/>
              <a:cs typeface="Helvetica Light" charset="0"/>
            </a:endParaRPr>
          </a:p>
        </p:txBody>
      </p:sp>
      <p:sp>
        <p:nvSpPr>
          <p:cNvPr id="16" name="Rectangle 15"/>
          <p:cNvSpPr/>
          <p:nvPr/>
        </p:nvSpPr>
        <p:spPr>
          <a:xfrm>
            <a:off x="1043608" y="2874422"/>
            <a:ext cx="4464496" cy="338554"/>
          </a:xfrm>
          <a:prstGeom prst="rect">
            <a:avLst/>
          </a:prstGeom>
        </p:spPr>
        <p:txBody>
          <a:bodyPr wrap="square">
            <a:spAutoFit/>
          </a:bodyPr>
          <a:lstStyle/>
          <a:p>
            <a:pPr lvl="0">
              <a:spcBef>
                <a:spcPts val="1800"/>
              </a:spcBef>
            </a:pPr>
            <a:r>
              <a:rPr lang="en-US" sz="1600" dirty="0">
                <a:solidFill>
                  <a:prstClr val="black"/>
                </a:solidFill>
                <a:latin typeface="Helvetica" charset="0"/>
                <a:ea typeface="Helvetica" charset="0"/>
                <a:cs typeface="Helvetica" charset="0"/>
              </a:rPr>
              <a:t>Gauss distribution: </a:t>
            </a:r>
          </a:p>
        </p:txBody>
      </p:sp>
      <p:sp>
        <p:nvSpPr>
          <p:cNvPr id="17" name="Rectangle 16"/>
          <p:cNvSpPr/>
          <p:nvPr/>
        </p:nvSpPr>
        <p:spPr>
          <a:xfrm>
            <a:off x="440279" y="2843644"/>
            <a:ext cx="412292" cy="369332"/>
          </a:xfrm>
          <a:prstGeom prst="rect">
            <a:avLst/>
          </a:prstGeom>
        </p:spPr>
        <p:txBody>
          <a:bodyPr wrap="none">
            <a:spAutoFit/>
          </a:bodyPr>
          <a:lstStyle/>
          <a:p>
            <a:r>
              <a:rPr lang="en-US" dirty="0">
                <a:solidFill>
                  <a:prstClr val="black"/>
                </a:solidFill>
                <a:latin typeface="Symbol" charset="2"/>
                <a:ea typeface="Symbol" charset="2"/>
                <a:cs typeface="Symbol" charset="2"/>
              </a:rPr>
              <a:t>®</a:t>
            </a:r>
            <a:endParaRPr lang="en-US" dirty="0">
              <a:latin typeface="Symbol" charset="2"/>
              <a:ea typeface="Symbol" charset="2"/>
              <a:cs typeface="Symbol" charset="2"/>
            </a:endParaRPr>
          </a:p>
        </p:txBody>
      </p:sp>
      <p:pic>
        <p:nvPicPr>
          <p:cNvPr id="3" name="Picture 2"/>
          <p:cNvPicPr>
            <a:picLocks noChangeAspect="1"/>
          </p:cNvPicPr>
          <p:nvPr/>
        </p:nvPicPr>
        <p:blipFill>
          <a:blip r:embed="rId3"/>
          <a:stretch>
            <a:fillRect/>
          </a:stretch>
        </p:blipFill>
        <p:spPr>
          <a:xfrm>
            <a:off x="3535613" y="3717032"/>
            <a:ext cx="5398301" cy="2592288"/>
          </a:xfrm>
          <a:prstGeom prst="rect">
            <a:avLst/>
          </a:prstGeom>
        </p:spPr>
      </p:pic>
      <mc:AlternateContent xmlns:mc="http://schemas.openxmlformats.org/markup-compatibility/2006" xmlns:a14="http://schemas.microsoft.com/office/drawing/2010/main">
        <mc:Choice Requires="a14">
          <p:sp>
            <p:nvSpPr>
              <p:cNvPr id="21" name="TextBox 20"/>
              <p:cNvSpPr txBox="1"/>
              <p:nvPr/>
            </p:nvSpPr>
            <p:spPr>
              <a:xfrm>
                <a:off x="432930" y="3864530"/>
                <a:ext cx="3274974" cy="2331344"/>
              </a:xfrm>
              <a:prstGeom prst="rect">
                <a:avLst/>
              </a:prstGeom>
              <a:noFill/>
            </p:spPr>
            <p:txBody>
              <a:bodyPr wrap="square" rtlCol="0">
                <a:spAutoFit/>
              </a:bodyPr>
              <a:lstStyle/>
              <a:p>
                <a:pPr>
                  <a:spcBef>
                    <a:spcPts val="1800"/>
                  </a:spcBef>
                </a:pPr>
                <a:r>
                  <a:rPr lang="en-US" sz="1600" dirty="0">
                    <a:latin typeface="Helvetica Light" charset="0"/>
                    <a:ea typeface="Helvetica Light" charset="0"/>
                    <a:cs typeface="Helvetica Light" charset="0"/>
                    <a:sym typeface="Wingdings" pitchFamily="2" charset="2"/>
                  </a:rPr>
                  <a:t>Symmetric distribution: </a:t>
                </a:r>
              </a:p>
              <a:p>
                <a:pPr marL="285750" lvl="0" indent="-285750">
                  <a:spcBef>
                    <a:spcPts val="1200"/>
                  </a:spcBef>
                  <a:buFont typeface="Arial" charset="0"/>
                  <a:buChar char="•"/>
                </a:pPr>
                <a:r>
                  <a:rPr lang="en-US" sz="1400" dirty="0">
                    <a:solidFill>
                      <a:schemeClr val="tx1">
                        <a:lumMod val="95000"/>
                        <a:lumOff val="5000"/>
                      </a:schemeClr>
                    </a:solidFill>
                    <a:latin typeface="Helvetica Light"/>
                    <a:cs typeface="Helvetica Light"/>
                  </a:rPr>
                  <a:t>Expectation value: </a:t>
                </a:r>
                <a14:m>
                  <m:oMath xmlns:m="http://schemas.openxmlformats.org/officeDocument/2006/math">
                    <m:r>
                      <a:rPr lang="en-US" sz="1400" i="1">
                        <a:solidFill>
                          <a:schemeClr val="tx1">
                            <a:lumMod val="95000"/>
                            <a:lumOff val="5000"/>
                          </a:schemeClr>
                        </a:solidFill>
                        <a:latin typeface="Cambria Math"/>
                        <a:sym typeface="Wingdings" pitchFamily="2" charset="2"/>
                      </a:rPr>
                      <m:t>𝐸</m:t>
                    </m:r>
                    <m:d>
                      <m:dPr>
                        <m:begChr m:val="["/>
                        <m:endChr m:val="]"/>
                        <m:ctrlPr>
                          <a:rPr lang="en-US" sz="1400" i="1">
                            <a:solidFill>
                              <a:schemeClr val="tx1">
                                <a:lumMod val="95000"/>
                                <a:lumOff val="5000"/>
                              </a:schemeClr>
                            </a:solidFill>
                            <a:latin typeface="Cambria Math" panose="02040503050406030204" pitchFamily="18" charset="0"/>
                            <a:sym typeface="Wingdings" pitchFamily="2" charset="2"/>
                          </a:rPr>
                        </m:ctrlPr>
                      </m:dPr>
                      <m:e>
                        <m:r>
                          <a:rPr lang="en-US" sz="1400" b="0" i="1" smtClean="0">
                            <a:solidFill>
                              <a:schemeClr val="tx1">
                                <a:lumMod val="95000"/>
                                <a:lumOff val="5000"/>
                              </a:schemeClr>
                            </a:solidFill>
                            <a:latin typeface="Cambria Math" charset="0"/>
                            <a:sym typeface="Wingdings" pitchFamily="2" charset="2"/>
                          </a:rPr>
                          <m:t>𝑥</m:t>
                        </m:r>
                      </m:e>
                    </m:d>
                    <m:r>
                      <a:rPr lang="en-US" sz="1400" i="1">
                        <a:solidFill>
                          <a:schemeClr val="tx1">
                            <a:lumMod val="95000"/>
                            <a:lumOff val="5000"/>
                          </a:schemeClr>
                        </a:solidFill>
                        <a:latin typeface="Cambria Math"/>
                        <a:sym typeface="Wingdings" pitchFamily="2" charset="2"/>
                      </a:rPr>
                      <m:t>=</m:t>
                    </m:r>
                    <m:r>
                      <a:rPr lang="en-US" sz="1400" i="1">
                        <a:solidFill>
                          <a:schemeClr val="tx1">
                            <a:lumMod val="95000"/>
                            <a:lumOff val="5000"/>
                          </a:schemeClr>
                        </a:solidFill>
                        <a:latin typeface="Cambria Math"/>
                        <a:sym typeface="Wingdings" pitchFamily="2" charset="2"/>
                      </a:rPr>
                      <m:t>𝜇</m:t>
                    </m:r>
                  </m:oMath>
                </a14:m>
                <a:endParaRPr lang="en-US" sz="1400" dirty="0">
                  <a:solidFill>
                    <a:schemeClr val="tx1">
                      <a:lumMod val="95000"/>
                      <a:lumOff val="5000"/>
                    </a:schemeClr>
                  </a:solidFill>
                  <a:latin typeface="Helvetica Light" charset="0"/>
                  <a:ea typeface="Helvetica Light" charset="0"/>
                  <a:cs typeface="Helvetica Light" charset="0"/>
                </a:endParaRPr>
              </a:p>
              <a:p>
                <a:pPr marL="285750" indent="-285750">
                  <a:spcBef>
                    <a:spcPts val="1200"/>
                  </a:spcBef>
                  <a:buFont typeface="Arial" charset="0"/>
                  <a:buChar char="•"/>
                </a:pPr>
                <a:r>
                  <a:rPr lang="en-US" sz="1400" dirty="0">
                    <a:solidFill>
                      <a:schemeClr val="tx1">
                        <a:lumMod val="95000"/>
                        <a:lumOff val="5000"/>
                      </a:schemeClr>
                    </a:solidFill>
                    <a:latin typeface="Helvetica Light" charset="0"/>
                    <a:ea typeface="Helvetica Light" charset="0"/>
                    <a:cs typeface="Helvetica Light" charset="0"/>
                  </a:rPr>
                  <a:t>Variance: </a:t>
                </a:r>
                <a14:m>
                  <m:oMath xmlns:m="http://schemas.openxmlformats.org/officeDocument/2006/math">
                    <m:r>
                      <a:rPr lang="en-US" sz="1400" b="0" i="1" smtClean="0">
                        <a:solidFill>
                          <a:schemeClr val="tx1">
                            <a:lumMod val="95000"/>
                            <a:lumOff val="5000"/>
                          </a:schemeClr>
                        </a:solidFill>
                        <a:latin typeface="Cambria Math" charset="0"/>
                        <a:sym typeface="Wingdings" pitchFamily="2" charset="2"/>
                      </a:rPr>
                      <m:t>𝑉</m:t>
                    </m:r>
                    <m:r>
                      <a:rPr lang="en-US" sz="1400" b="0" i="1" smtClean="0">
                        <a:solidFill>
                          <a:schemeClr val="tx1">
                            <a:lumMod val="95000"/>
                            <a:lumOff val="5000"/>
                          </a:schemeClr>
                        </a:solidFill>
                        <a:latin typeface="Cambria Math" charset="0"/>
                        <a:sym typeface="Wingdings" pitchFamily="2" charset="2"/>
                      </a:rPr>
                      <m:t>[</m:t>
                    </m:r>
                    <m:r>
                      <a:rPr lang="en-US" sz="1400" b="0" i="1" smtClean="0">
                        <a:solidFill>
                          <a:schemeClr val="tx1">
                            <a:lumMod val="95000"/>
                            <a:lumOff val="5000"/>
                          </a:schemeClr>
                        </a:solidFill>
                        <a:latin typeface="Cambria Math" charset="0"/>
                        <a:sym typeface="Wingdings" pitchFamily="2" charset="2"/>
                      </a:rPr>
                      <m:t>𝑥</m:t>
                    </m:r>
                    <m:r>
                      <a:rPr lang="en-US" sz="1400" b="0" i="1" smtClean="0">
                        <a:solidFill>
                          <a:schemeClr val="tx1">
                            <a:lumMod val="95000"/>
                            <a:lumOff val="5000"/>
                          </a:schemeClr>
                        </a:solidFill>
                        <a:latin typeface="Cambria Math" charset="0"/>
                        <a:sym typeface="Wingdings" pitchFamily="2" charset="2"/>
                      </a:rPr>
                      <m:t>]=</m:t>
                    </m:r>
                    <m:sSup>
                      <m:sSupPr>
                        <m:ctrlPr>
                          <a:rPr lang="en-US" sz="1400" i="1" smtClean="0">
                            <a:solidFill>
                              <a:schemeClr val="tx1">
                                <a:lumMod val="95000"/>
                                <a:lumOff val="5000"/>
                              </a:schemeClr>
                            </a:solidFill>
                            <a:latin typeface="Cambria Math" panose="02040503050406030204" pitchFamily="18" charset="0"/>
                            <a:sym typeface="Wingdings" pitchFamily="2" charset="2"/>
                          </a:rPr>
                        </m:ctrlPr>
                      </m:sSupPr>
                      <m:e>
                        <m:r>
                          <a:rPr lang="en-US" sz="1400" i="1">
                            <a:solidFill>
                              <a:schemeClr val="tx1">
                                <a:lumMod val="95000"/>
                                <a:lumOff val="5000"/>
                              </a:schemeClr>
                            </a:solidFill>
                            <a:latin typeface="Cambria Math" charset="0"/>
                            <a:ea typeface="Cambria Math" charset="0"/>
                            <a:cs typeface="Cambria Math" charset="0"/>
                            <a:sym typeface="Wingdings" pitchFamily="2" charset="2"/>
                          </a:rPr>
                          <m:t>𝜎</m:t>
                        </m:r>
                      </m:e>
                      <m:sup>
                        <m:r>
                          <a:rPr lang="en-US" sz="1400" b="0" i="1" smtClean="0">
                            <a:solidFill>
                              <a:schemeClr val="tx1">
                                <a:lumMod val="95000"/>
                                <a:lumOff val="5000"/>
                              </a:schemeClr>
                            </a:solidFill>
                            <a:latin typeface="Cambria Math" charset="0"/>
                            <a:sym typeface="Wingdings" pitchFamily="2" charset="2"/>
                          </a:rPr>
                          <m:t>2</m:t>
                        </m:r>
                      </m:sup>
                    </m:sSup>
                  </m:oMath>
                </a14:m>
                <a:endParaRPr lang="en-US" sz="1400" dirty="0">
                  <a:solidFill>
                    <a:schemeClr val="tx1">
                      <a:lumMod val="95000"/>
                      <a:lumOff val="5000"/>
                    </a:schemeClr>
                  </a:solidFill>
                  <a:latin typeface="Helvetica Light" charset="0"/>
                  <a:ea typeface="Helvetica Light" charset="0"/>
                  <a:cs typeface="Helvetica Light" charset="0"/>
                </a:endParaRPr>
              </a:p>
              <a:p>
                <a:pPr marL="285750" indent="-285750">
                  <a:spcBef>
                    <a:spcPts val="1200"/>
                  </a:spcBef>
                  <a:buFont typeface="Arial" charset="0"/>
                  <a:buChar char="•"/>
                </a:pPr>
                <a:r>
                  <a:rPr lang="en-US" sz="1400" dirty="0">
                    <a:solidFill>
                      <a:schemeClr val="tx1">
                        <a:lumMod val="95000"/>
                        <a:lumOff val="5000"/>
                      </a:schemeClr>
                    </a:solidFill>
                    <a:latin typeface="Helvetica Light" charset="0"/>
                    <a:ea typeface="Helvetica Light" charset="0"/>
                    <a:cs typeface="Helvetica Light" charset="0"/>
                  </a:rPr>
                  <a:t>Probability content:</a:t>
                </a:r>
              </a:p>
              <a:p>
                <a:pPr>
                  <a:spcBef>
                    <a:spcPts val="1200"/>
                  </a:spcBef>
                </a:pPr>
                <a:r>
                  <a:rPr lang="en-US" sz="1400" dirty="0">
                    <a:solidFill>
                      <a:schemeClr val="tx1">
                        <a:lumMod val="95000"/>
                        <a:lumOff val="5000"/>
                      </a:schemeClr>
                    </a:solidFill>
                  </a:rPr>
                  <a:t>	</a:t>
                </a:r>
                <a14:m>
                  <m:oMath xmlns:m="http://schemas.openxmlformats.org/officeDocument/2006/math">
                    <m:nary>
                      <m:naryPr>
                        <m:ctrlPr>
                          <a:rPr lang="en-US" sz="1400" i="1" smtClean="0">
                            <a:solidFill>
                              <a:schemeClr val="tx1">
                                <a:lumMod val="95000"/>
                                <a:lumOff val="5000"/>
                              </a:schemeClr>
                            </a:solidFill>
                            <a:latin typeface="Cambria Math" panose="02040503050406030204" pitchFamily="18" charset="0"/>
                          </a:rPr>
                        </m:ctrlPr>
                      </m:naryPr>
                      <m:sub>
                        <m:r>
                          <m:rPr>
                            <m:brk m:alnAt="23"/>
                          </m:rPr>
                          <a:rPr lang="de-DE" sz="1400" b="0" i="1">
                            <a:solidFill>
                              <a:schemeClr val="tx1">
                                <a:lumMod val="95000"/>
                                <a:lumOff val="5000"/>
                              </a:schemeClr>
                            </a:solidFill>
                            <a:latin typeface="Cambria Math"/>
                          </a:rPr>
                          <m:t>−</m:t>
                        </m:r>
                        <m:r>
                          <a:rPr lang="de-DE" sz="1400" b="0" i="1">
                            <a:solidFill>
                              <a:schemeClr val="tx1">
                                <a:lumMod val="95000"/>
                                <a:lumOff val="5000"/>
                              </a:schemeClr>
                            </a:solidFill>
                            <a:latin typeface="Cambria Math"/>
                          </a:rPr>
                          <m:t>𝜎</m:t>
                        </m:r>
                      </m:sub>
                      <m:sup>
                        <m:r>
                          <a:rPr lang="en-US" sz="1400" b="0" i="1" smtClean="0">
                            <a:solidFill>
                              <a:schemeClr val="tx1">
                                <a:lumMod val="95000"/>
                                <a:lumOff val="5000"/>
                              </a:schemeClr>
                            </a:solidFill>
                            <a:latin typeface="Cambria Math" charset="0"/>
                          </a:rPr>
                          <m:t>+</m:t>
                        </m:r>
                        <m:r>
                          <a:rPr lang="de-DE" sz="1400" b="0" i="1">
                            <a:solidFill>
                              <a:schemeClr val="tx1">
                                <a:lumMod val="95000"/>
                                <a:lumOff val="5000"/>
                              </a:schemeClr>
                            </a:solidFill>
                            <a:latin typeface="Cambria Math"/>
                          </a:rPr>
                          <m:t>𝜎</m:t>
                        </m:r>
                      </m:sup>
                      <m:e>
                        <m:r>
                          <a:rPr lang="de-DE" sz="1400" b="0" i="1">
                            <a:solidFill>
                              <a:schemeClr val="tx1">
                                <a:lumMod val="95000"/>
                                <a:lumOff val="5000"/>
                              </a:schemeClr>
                            </a:solidFill>
                            <a:latin typeface="Cambria Math"/>
                          </a:rPr>
                          <m:t>𝑃</m:t>
                        </m:r>
                        <m:d>
                          <m:dPr>
                            <m:ctrlPr>
                              <a:rPr lang="de-DE" sz="1400" i="1">
                                <a:solidFill>
                                  <a:schemeClr val="tx1">
                                    <a:lumMod val="95000"/>
                                    <a:lumOff val="5000"/>
                                  </a:schemeClr>
                                </a:solidFill>
                                <a:latin typeface="Cambria Math" panose="02040503050406030204" pitchFamily="18" charset="0"/>
                              </a:rPr>
                            </m:ctrlPr>
                          </m:dPr>
                          <m:e>
                            <m:r>
                              <a:rPr lang="de-DE" sz="1400" b="0" i="1">
                                <a:solidFill>
                                  <a:schemeClr val="tx1">
                                    <a:lumMod val="95000"/>
                                    <a:lumOff val="5000"/>
                                  </a:schemeClr>
                                </a:solidFill>
                                <a:latin typeface="Cambria Math"/>
                              </a:rPr>
                              <m:t>𝑥</m:t>
                            </m:r>
                            <m:r>
                              <a:rPr lang="en-US" sz="1400" b="1" i="1">
                                <a:solidFill>
                                  <a:prstClr val="black"/>
                                </a:solidFill>
                                <a:latin typeface="Cambria Math" charset="0"/>
                              </a:rPr>
                              <m:t>;</m:t>
                            </m:r>
                            <m:r>
                              <a:rPr lang="en-US" sz="1400" i="1">
                                <a:solidFill>
                                  <a:prstClr val="black"/>
                                </a:solidFill>
                                <a:latin typeface="Cambria Math" charset="0"/>
                                <a:ea typeface="Cambria Math" charset="0"/>
                                <a:cs typeface="Cambria Math" charset="0"/>
                              </a:rPr>
                              <m:t>𝜇</m:t>
                            </m:r>
                            <m:r>
                              <a:rPr lang="en-US" sz="1400" i="1">
                                <a:solidFill>
                                  <a:prstClr val="black"/>
                                </a:solidFill>
                                <a:latin typeface="Cambria Math" charset="0"/>
                                <a:ea typeface="Cambria Math" charset="0"/>
                                <a:cs typeface="Cambria Math" charset="0"/>
                              </a:rPr>
                              <m:t>,</m:t>
                            </m:r>
                            <m:r>
                              <a:rPr lang="en-US" sz="1400" i="1">
                                <a:solidFill>
                                  <a:prstClr val="black"/>
                                </a:solidFill>
                                <a:latin typeface="Cambria Math" charset="0"/>
                                <a:ea typeface="Cambria Math" charset="0"/>
                                <a:cs typeface="Cambria Math" charset="0"/>
                              </a:rPr>
                              <m:t>𝜎</m:t>
                            </m:r>
                          </m:e>
                        </m:d>
                        <m:r>
                          <a:rPr lang="de-DE" sz="1400" b="0" i="1">
                            <a:solidFill>
                              <a:schemeClr val="tx1">
                                <a:lumMod val="95000"/>
                                <a:lumOff val="5000"/>
                              </a:schemeClr>
                            </a:solidFill>
                            <a:latin typeface="Cambria Math"/>
                          </a:rPr>
                          <m:t>𝑑𝑥</m:t>
                        </m:r>
                      </m:e>
                    </m:nary>
                    <m:r>
                      <a:rPr lang="en-US" sz="1400" b="0" i="1" smtClean="0">
                        <a:solidFill>
                          <a:schemeClr val="tx1">
                            <a:lumMod val="95000"/>
                            <a:lumOff val="5000"/>
                          </a:schemeClr>
                        </a:solidFill>
                        <a:latin typeface="Cambria Math" charset="0"/>
                      </a:rPr>
                      <m:t>=</m:t>
                    </m:r>
                    <m:r>
                      <a:rPr lang="de-DE" sz="1400" b="0" i="1">
                        <a:solidFill>
                          <a:schemeClr val="tx1">
                            <a:lumMod val="95000"/>
                            <a:lumOff val="5000"/>
                          </a:schemeClr>
                        </a:solidFill>
                        <a:latin typeface="Cambria Math"/>
                      </a:rPr>
                      <m:t>68</m:t>
                    </m:r>
                    <m:r>
                      <a:rPr lang="en-US" sz="1400" b="0" i="1" smtClean="0">
                        <a:solidFill>
                          <a:schemeClr val="tx1">
                            <a:lumMod val="95000"/>
                            <a:lumOff val="5000"/>
                          </a:schemeClr>
                        </a:solidFill>
                        <a:latin typeface="Cambria Math" charset="0"/>
                      </a:rPr>
                      <m:t>.2</m:t>
                    </m:r>
                    <m:r>
                      <a:rPr lang="de-DE" sz="1400" b="0" i="1">
                        <a:solidFill>
                          <a:schemeClr val="tx1">
                            <a:lumMod val="95000"/>
                            <a:lumOff val="5000"/>
                          </a:schemeClr>
                        </a:solidFill>
                        <a:latin typeface="Cambria Math"/>
                      </a:rPr>
                      <m:t>%</m:t>
                    </m:r>
                  </m:oMath>
                </a14:m>
                <a:endParaRPr lang="en-US" sz="1400" b="0" i="1" dirty="0">
                  <a:solidFill>
                    <a:schemeClr val="tx1">
                      <a:lumMod val="95000"/>
                      <a:lumOff val="5000"/>
                    </a:schemeClr>
                  </a:solidFill>
                  <a:latin typeface="Cambria Math"/>
                </a:endParaRPr>
              </a:p>
              <a:p>
                <a:pPr>
                  <a:spcBef>
                    <a:spcPts val="1200"/>
                  </a:spcBef>
                </a:pPr>
                <a:r>
                  <a:rPr lang="en-US" sz="1400" dirty="0">
                    <a:solidFill>
                      <a:schemeClr val="tx1">
                        <a:lumMod val="95000"/>
                        <a:lumOff val="5000"/>
                      </a:schemeClr>
                    </a:solidFill>
                  </a:rPr>
                  <a:t>	</a:t>
                </a:r>
                <a14:m>
                  <m:oMath xmlns:m="http://schemas.openxmlformats.org/officeDocument/2006/math">
                    <m:nary>
                      <m:naryPr>
                        <m:ctrlPr>
                          <a:rPr lang="en-US" sz="1400" i="1">
                            <a:solidFill>
                              <a:schemeClr val="tx1">
                                <a:lumMod val="95000"/>
                                <a:lumOff val="5000"/>
                              </a:schemeClr>
                            </a:solidFill>
                            <a:latin typeface="Cambria Math" panose="02040503050406030204" pitchFamily="18" charset="0"/>
                          </a:rPr>
                        </m:ctrlPr>
                      </m:naryPr>
                      <m:sub>
                        <m:r>
                          <m:rPr>
                            <m:brk m:alnAt="23"/>
                          </m:rPr>
                          <a:rPr lang="de-DE" sz="1400" b="0" i="1">
                            <a:solidFill>
                              <a:schemeClr val="tx1">
                                <a:lumMod val="95000"/>
                                <a:lumOff val="5000"/>
                              </a:schemeClr>
                            </a:solidFill>
                            <a:latin typeface="Cambria Math"/>
                          </a:rPr>
                          <m:t>−</m:t>
                        </m:r>
                        <m:r>
                          <a:rPr lang="de-DE" sz="1400" b="0" i="1">
                            <a:solidFill>
                              <a:schemeClr val="tx1">
                                <a:lumMod val="95000"/>
                                <a:lumOff val="5000"/>
                              </a:schemeClr>
                            </a:solidFill>
                            <a:latin typeface="Cambria Math"/>
                          </a:rPr>
                          <m:t>2</m:t>
                        </m:r>
                        <m:r>
                          <a:rPr lang="de-DE" sz="1400" b="0" i="1">
                            <a:solidFill>
                              <a:schemeClr val="tx1">
                                <a:lumMod val="95000"/>
                                <a:lumOff val="5000"/>
                              </a:schemeClr>
                            </a:solidFill>
                            <a:latin typeface="Cambria Math"/>
                          </a:rPr>
                          <m:t>𝜎</m:t>
                        </m:r>
                      </m:sub>
                      <m:sup>
                        <m:r>
                          <a:rPr lang="en-US" sz="1400" b="0" i="1" smtClean="0">
                            <a:solidFill>
                              <a:schemeClr val="tx1">
                                <a:lumMod val="95000"/>
                                <a:lumOff val="5000"/>
                              </a:schemeClr>
                            </a:solidFill>
                            <a:latin typeface="Cambria Math" charset="0"/>
                          </a:rPr>
                          <m:t>+</m:t>
                        </m:r>
                        <m:r>
                          <a:rPr lang="de-DE" sz="1400" b="0" i="1">
                            <a:solidFill>
                              <a:schemeClr val="tx1">
                                <a:lumMod val="95000"/>
                                <a:lumOff val="5000"/>
                              </a:schemeClr>
                            </a:solidFill>
                            <a:latin typeface="Cambria Math"/>
                          </a:rPr>
                          <m:t>2</m:t>
                        </m:r>
                        <m:r>
                          <a:rPr lang="de-DE" sz="1400" b="0" i="1">
                            <a:solidFill>
                              <a:schemeClr val="tx1">
                                <a:lumMod val="95000"/>
                                <a:lumOff val="5000"/>
                              </a:schemeClr>
                            </a:solidFill>
                            <a:latin typeface="Cambria Math"/>
                          </a:rPr>
                          <m:t>𝜎</m:t>
                        </m:r>
                      </m:sup>
                      <m:e>
                        <m:r>
                          <a:rPr lang="de-DE" sz="1400" b="0" i="1">
                            <a:solidFill>
                              <a:schemeClr val="tx1">
                                <a:lumMod val="95000"/>
                                <a:lumOff val="5000"/>
                              </a:schemeClr>
                            </a:solidFill>
                            <a:latin typeface="Cambria Math"/>
                          </a:rPr>
                          <m:t>𝑃</m:t>
                        </m:r>
                        <m:d>
                          <m:dPr>
                            <m:ctrlPr>
                              <a:rPr lang="de-DE" sz="1400" i="1">
                                <a:solidFill>
                                  <a:schemeClr val="tx1">
                                    <a:lumMod val="95000"/>
                                    <a:lumOff val="5000"/>
                                  </a:schemeClr>
                                </a:solidFill>
                                <a:latin typeface="Cambria Math" panose="02040503050406030204" pitchFamily="18" charset="0"/>
                              </a:rPr>
                            </m:ctrlPr>
                          </m:dPr>
                          <m:e>
                            <m:r>
                              <a:rPr lang="de-DE" sz="1400" b="0" i="1">
                                <a:solidFill>
                                  <a:schemeClr val="tx1">
                                    <a:lumMod val="95000"/>
                                    <a:lumOff val="5000"/>
                                  </a:schemeClr>
                                </a:solidFill>
                                <a:latin typeface="Cambria Math"/>
                              </a:rPr>
                              <m:t>𝑥</m:t>
                            </m:r>
                            <m:r>
                              <a:rPr lang="en-US" sz="1400" b="1" i="1">
                                <a:solidFill>
                                  <a:prstClr val="black"/>
                                </a:solidFill>
                                <a:latin typeface="Cambria Math" charset="0"/>
                              </a:rPr>
                              <m:t>;</m:t>
                            </m:r>
                            <m:r>
                              <a:rPr lang="en-US" sz="1400" i="1">
                                <a:solidFill>
                                  <a:prstClr val="black"/>
                                </a:solidFill>
                                <a:latin typeface="Cambria Math" charset="0"/>
                                <a:ea typeface="Cambria Math" charset="0"/>
                                <a:cs typeface="Cambria Math" charset="0"/>
                              </a:rPr>
                              <m:t>𝜇</m:t>
                            </m:r>
                            <m:r>
                              <a:rPr lang="en-US" sz="1400" i="1">
                                <a:solidFill>
                                  <a:prstClr val="black"/>
                                </a:solidFill>
                                <a:latin typeface="Cambria Math" charset="0"/>
                                <a:ea typeface="Cambria Math" charset="0"/>
                                <a:cs typeface="Cambria Math" charset="0"/>
                              </a:rPr>
                              <m:t>,</m:t>
                            </m:r>
                            <m:r>
                              <a:rPr lang="en-US" sz="1400" i="1">
                                <a:solidFill>
                                  <a:prstClr val="black"/>
                                </a:solidFill>
                                <a:latin typeface="Cambria Math" charset="0"/>
                                <a:ea typeface="Cambria Math" charset="0"/>
                                <a:cs typeface="Cambria Math" charset="0"/>
                              </a:rPr>
                              <m:t>𝜎</m:t>
                            </m:r>
                          </m:e>
                        </m:d>
                        <m:r>
                          <a:rPr lang="de-DE" sz="1400" b="0" i="1">
                            <a:solidFill>
                              <a:schemeClr val="tx1">
                                <a:lumMod val="95000"/>
                                <a:lumOff val="5000"/>
                              </a:schemeClr>
                            </a:solidFill>
                            <a:latin typeface="Cambria Math"/>
                          </a:rPr>
                          <m:t>𝑑𝑥</m:t>
                        </m:r>
                      </m:e>
                    </m:nary>
                    <m:r>
                      <a:rPr lang="en-US" sz="1400" b="0" i="1" smtClean="0">
                        <a:solidFill>
                          <a:schemeClr val="tx1">
                            <a:lumMod val="95000"/>
                            <a:lumOff val="5000"/>
                          </a:schemeClr>
                        </a:solidFill>
                        <a:latin typeface="Cambria Math" charset="0"/>
                      </a:rPr>
                      <m:t>=</m:t>
                    </m:r>
                    <m:r>
                      <a:rPr lang="de-DE" sz="1400" b="0" i="1">
                        <a:solidFill>
                          <a:schemeClr val="tx1">
                            <a:lumMod val="95000"/>
                            <a:lumOff val="5000"/>
                          </a:schemeClr>
                        </a:solidFill>
                        <a:latin typeface="Cambria Math"/>
                      </a:rPr>
                      <m:t>95</m:t>
                    </m:r>
                    <m:r>
                      <a:rPr lang="en-US" sz="1400" b="0" i="1" smtClean="0">
                        <a:solidFill>
                          <a:schemeClr val="tx1">
                            <a:lumMod val="95000"/>
                            <a:lumOff val="5000"/>
                          </a:schemeClr>
                        </a:solidFill>
                        <a:latin typeface="Cambria Math" charset="0"/>
                      </a:rPr>
                      <m:t>.4</m:t>
                    </m:r>
                    <m:r>
                      <a:rPr lang="de-DE" sz="1400" b="0" i="1">
                        <a:solidFill>
                          <a:schemeClr val="tx1">
                            <a:lumMod val="95000"/>
                            <a:lumOff val="5000"/>
                          </a:schemeClr>
                        </a:solidFill>
                        <a:latin typeface="Cambria Math"/>
                      </a:rPr>
                      <m:t>%    </m:t>
                    </m:r>
                  </m:oMath>
                </a14:m>
                <a:endParaRPr lang="en-US" sz="1400" dirty="0">
                  <a:solidFill>
                    <a:schemeClr val="tx1">
                      <a:lumMod val="95000"/>
                      <a:lumOff val="5000"/>
                    </a:schemeClr>
                  </a:solidFill>
                  <a:latin typeface="Helvetica Light" charset="0"/>
                  <a:ea typeface="Helvetica Light" charset="0"/>
                  <a:cs typeface="Helvetica Light" charset="0"/>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432930" y="3864530"/>
                <a:ext cx="3274974" cy="2331344"/>
              </a:xfrm>
              <a:prstGeom prst="rect">
                <a:avLst/>
              </a:prstGeom>
              <a:blipFill rotWithShape="0">
                <a:blip r:embed="rId5"/>
                <a:stretch>
                  <a:fillRect l="-931" t="-524" b="-2486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2837310" y="2699930"/>
                <a:ext cx="2742802" cy="643125"/>
              </a:xfrm>
              <a:prstGeom prst="rect">
                <a:avLst/>
              </a:prstGeom>
            </p:spPr>
            <p:txBody>
              <a:bodyPr wrap="none">
                <a:spAutoFit/>
              </a:bodyPr>
              <a:lstStyle/>
              <a:p>
                <a:pPr lvl="0">
                  <a:spcBef>
                    <a:spcPts val="1800"/>
                  </a:spcBef>
                </a:pPr>
                <a14:m>
                  <m:oMathPara xmlns:m="http://schemas.openxmlformats.org/officeDocument/2006/math">
                    <m:oMathParaPr>
                      <m:jc m:val="centerGroup"/>
                    </m:oMathParaPr>
                    <m:oMath xmlns:m="http://schemas.openxmlformats.org/officeDocument/2006/math">
                      <m:r>
                        <a:rPr lang="en-US" sz="1600" b="0" i="1">
                          <a:solidFill>
                            <a:prstClr val="black"/>
                          </a:solidFill>
                          <a:latin typeface="Cambria Math"/>
                        </a:rPr>
                        <m:t>𝑃</m:t>
                      </m:r>
                      <m:d>
                        <m:dPr>
                          <m:ctrlPr>
                            <a:rPr lang="en-US" sz="1600" i="1">
                              <a:solidFill>
                                <a:prstClr val="black"/>
                              </a:solidFill>
                              <a:latin typeface="Cambria Math" panose="02040503050406030204" pitchFamily="18" charset="0"/>
                            </a:rPr>
                          </m:ctrlPr>
                        </m:dPr>
                        <m:e>
                          <m:r>
                            <a:rPr lang="en-US" sz="1600" b="0" i="1">
                              <a:solidFill>
                                <a:prstClr val="black"/>
                              </a:solidFill>
                              <a:latin typeface="Cambria Math" charset="0"/>
                            </a:rPr>
                            <m:t>𝑥</m:t>
                          </m:r>
                          <m:r>
                            <a:rPr lang="en-US" sz="1600" b="0" i="1">
                              <a:solidFill>
                                <a:prstClr val="black"/>
                              </a:solidFill>
                              <a:latin typeface="Cambria Math" charset="0"/>
                            </a:rPr>
                            <m:t>;</m:t>
                          </m:r>
                          <m:r>
                            <a:rPr lang="en-US" sz="1600" b="0" i="1">
                              <a:solidFill>
                                <a:prstClr val="black"/>
                              </a:solidFill>
                              <a:latin typeface="Cambria Math" charset="0"/>
                              <a:ea typeface="Cambria Math" charset="0"/>
                              <a:cs typeface="Cambria Math" charset="0"/>
                            </a:rPr>
                            <m:t>𝜇</m:t>
                          </m:r>
                          <m:r>
                            <a:rPr lang="en-US" sz="1600" b="0" i="1">
                              <a:solidFill>
                                <a:prstClr val="black"/>
                              </a:solidFill>
                              <a:latin typeface="Cambria Math" charset="0"/>
                              <a:ea typeface="Cambria Math" charset="0"/>
                              <a:cs typeface="Cambria Math" charset="0"/>
                            </a:rPr>
                            <m:t>,</m:t>
                          </m:r>
                          <m:r>
                            <a:rPr lang="en-US" sz="1600" b="0" i="1">
                              <a:solidFill>
                                <a:prstClr val="black"/>
                              </a:solidFill>
                              <a:latin typeface="Cambria Math" charset="0"/>
                              <a:ea typeface="Cambria Math" charset="0"/>
                              <a:cs typeface="Cambria Math" charset="0"/>
                            </a:rPr>
                            <m:t>𝜎</m:t>
                          </m:r>
                        </m:e>
                      </m:d>
                      <m:r>
                        <a:rPr lang="en-US" sz="1600" b="0" i="1">
                          <a:solidFill>
                            <a:prstClr val="black"/>
                          </a:solidFill>
                          <a:latin typeface="Cambria Math"/>
                        </a:rPr>
                        <m:t>=</m:t>
                      </m:r>
                      <m:f>
                        <m:fPr>
                          <m:ctrlPr>
                            <a:rPr lang="en-US" sz="1600" i="1">
                              <a:solidFill>
                                <a:prstClr val="black"/>
                              </a:solidFill>
                              <a:latin typeface="Cambria Math" panose="02040503050406030204" pitchFamily="18" charset="0"/>
                            </a:rPr>
                          </m:ctrlPr>
                        </m:fPr>
                        <m:num>
                          <m:r>
                            <a:rPr lang="en-US" sz="1600" b="0" i="1">
                              <a:solidFill>
                                <a:prstClr val="black"/>
                              </a:solidFill>
                              <a:latin typeface="Cambria Math" charset="0"/>
                            </a:rPr>
                            <m:t>1</m:t>
                          </m:r>
                        </m:num>
                        <m:den>
                          <m:rad>
                            <m:radPr>
                              <m:degHide m:val="on"/>
                              <m:ctrlPr>
                                <a:rPr lang="en-US" sz="1600" i="1">
                                  <a:solidFill>
                                    <a:prstClr val="black"/>
                                  </a:solidFill>
                                  <a:latin typeface="Cambria Math" panose="02040503050406030204" pitchFamily="18" charset="0"/>
                                </a:rPr>
                              </m:ctrlPr>
                            </m:radPr>
                            <m:deg/>
                            <m:e>
                              <m:r>
                                <a:rPr lang="en-US" sz="1600" b="0" i="1">
                                  <a:solidFill>
                                    <a:prstClr val="black"/>
                                  </a:solidFill>
                                  <a:latin typeface="Cambria Math" charset="0"/>
                                </a:rPr>
                                <m:t>2</m:t>
                              </m:r>
                              <m:r>
                                <a:rPr lang="en-US" sz="1600" b="0" i="1">
                                  <a:solidFill>
                                    <a:prstClr val="black"/>
                                  </a:solidFill>
                                  <a:latin typeface="Cambria Math" charset="0"/>
                                  <a:ea typeface="Cambria Math" charset="0"/>
                                  <a:cs typeface="Cambria Math" charset="0"/>
                                </a:rPr>
                                <m:t>𝜋</m:t>
                              </m:r>
                            </m:e>
                          </m:rad>
                          <m:r>
                            <a:rPr lang="en-US" sz="1600" b="0" i="1">
                              <a:solidFill>
                                <a:prstClr val="black"/>
                              </a:solidFill>
                              <a:latin typeface="Cambria Math" charset="0"/>
                              <a:ea typeface="Cambria Math" charset="0"/>
                              <a:cs typeface="Cambria Math" charset="0"/>
                            </a:rPr>
                            <m:t>∙</m:t>
                          </m:r>
                          <m:r>
                            <a:rPr lang="en-US" sz="1600" b="0" i="1">
                              <a:solidFill>
                                <a:prstClr val="black"/>
                              </a:solidFill>
                              <a:latin typeface="Cambria Math" charset="0"/>
                              <a:ea typeface="Cambria Math" charset="0"/>
                              <a:cs typeface="Cambria Math" charset="0"/>
                            </a:rPr>
                            <m:t>𝜎</m:t>
                          </m:r>
                        </m:den>
                      </m:f>
                      <m:sSup>
                        <m:sSupPr>
                          <m:ctrlPr>
                            <a:rPr lang="en-US" sz="1600" i="1">
                              <a:solidFill>
                                <a:prstClr val="black"/>
                              </a:solidFill>
                              <a:latin typeface="Cambria Math" panose="02040503050406030204" pitchFamily="18" charset="0"/>
                            </a:rPr>
                          </m:ctrlPr>
                        </m:sSupPr>
                        <m:e>
                          <m:r>
                            <a:rPr lang="en-US" sz="1600" b="0" i="1">
                              <a:solidFill>
                                <a:prstClr val="black"/>
                              </a:solidFill>
                              <a:latin typeface="Cambria Math"/>
                            </a:rPr>
                            <m:t>𝑒</m:t>
                          </m:r>
                        </m:e>
                        <m:sup>
                          <m:r>
                            <a:rPr lang="en-US" sz="1600" b="0" i="1">
                              <a:solidFill>
                                <a:prstClr val="black"/>
                              </a:solidFill>
                              <a:latin typeface="Cambria Math"/>
                            </a:rPr>
                            <m:t>−</m:t>
                          </m:r>
                          <m:f>
                            <m:fPr>
                              <m:ctrlPr>
                                <a:rPr lang="bg-BG" sz="1600" i="1">
                                  <a:solidFill>
                                    <a:prstClr val="black"/>
                                  </a:solidFill>
                                  <a:latin typeface="Cambria Math" panose="02040503050406030204" pitchFamily="18" charset="0"/>
                                </a:rPr>
                              </m:ctrlPr>
                            </m:fPr>
                            <m:num>
                              <m:sSup>
                                <m:sSupPr>
                                  <m:ctrlPr>
                                    <a:rPr lang="bg-BG" sz="1600" i="1">
                                      <a:solidFill>
                                        <a:prstClr val="black"/>
                                      </a:solidFill>
                                      <a:latin typeface="Cambria Math" panose="02040503050406030204" pitchFamily="18" charset="0"/>
                                    </a:rPr>
                                  </m:ctrlPr>
                                </m:sSupPr>
                                <m:e>
                                  <m:r>
                                    <a:rPr lang="en-US" sz="1600" b="0" i="1">
                                      <a:solidFill>
                                        <a:prstClr val="black"/>
                                      </a:solidFill>
                                      <a:latin typeface="Cambria Math" charset="0"/>
                                    </a:rPr>
                                    <m:t>(</m:t>
                                  </m:r>
                                  <m:r>
                                    <a:rPr lang="en-US" sz="1600" b="0" i="1">
                                      <a:solidFill>
                                        <a:prstClr val="black"/>
                                      </a:solidFill>
                                      <a:latin typeface="Cambria Math" charset="0"/>
                                    </a:rPr>
                                    <m:t>𝑥</m:t>
                                  </m:r>
                                  <m:r>
                                    <a:rPr lang="en-US" sz="1600" b="0" i="1">
                                      <a:solidFill>
                                        <a:prstClr val="black"/>
                                      </a:solidFill>
                                      <a:latin typeface="Cambria Math" charset="0"/>
                                    </a:rPr>
                                    <m:t>−</m:t>
                                  </m:r>
                                  <m:r>
                                    <a:rPr lang="en-US" sz="1600" b="0" i="1">
                                      <a:solidFill>
                                        <a:prstClr val="black"/>
                                      </a:solidFill>
                                      <a:latin typeface="Cambria Math"/>
                                    </a:rPr>
                                    <m:t>𝜇</m:t>
                                  </m:r>
                                  <m:r>
                                    <a:rPr lang="en-US" sz="1600" b="0" i="1">
                                      <a:solidFill>
                                        <a:prstClr val="black"/>
                                      </a:solidFill>
                                      <a:latin typeface="Cambria Math" charset="0"/>
                                    </a:rPr>
                                    <m:t>)</m:t>
                                  </m:r>
                                </m:e>
                                <m:sup>
                                  <m:r>
                                    <a:rPr lang="en-US" sz="1600" b="0" i="1">
                                      <a:solidFill>
                                        <a:prstClr val="black"/>
                                      </a:solidFill>
                                      <a:latin typeface="Cambria Math" charset="0"/>
                                    </a:rPr>
                                    <m:t>2</m:t>
                                  </m:r>
                                </m:sup>
                              </m:sSup>
                            </m:num>
                            <m:den>
                              <m:r>
                                <a:rPr lang="en-US" sz="1600" b="0" i="1">
                                  <a:solidFill>
                                    <a:prstClr val="black"/>
                                  </a:solidFill>
                                  <a:latin typeface="Cambria Math" charset="0"/>
                                </a:rPr>
                                <m:t>2</m:t>
                              </m:r>
                              <m:sSup>
                                <m:sSupPr>
                                  <m:ctrlPr>
                                    <a:rPr lang="en-US" sz="1600" i="1">
                                      <a:solidFill>
                                        <a:prstClr val="black"/>
                                      </a:solidFill>
                                      <a:latin typeface="Cambria Math" panose="02040503050406030204" pitchFamily="18" charset="0"/>
                                    </a:rPr>
                                  </m:ctrlPr>
                                </m:sSupPr>
                                <m:e>
                                  <m:r>
                                    <a:rPr lang="en-US" sz="1600" b="0" i="1">
                                      <a:solidFill>
                                        <a:prstClr val="black"/>
                                      </a:solidFill>
                                      <a:latin typeface="Cambria Math" charset="0"/>
                                      <a:ea typeface="Cambria Math" charset="0"/>
                                      <a:cs typeface="Cambria Math" charset="0"/>
                                    </a:rPr>
                                    <m:t>𝜎</m:t>
                                  </m:r>
                                </m:e>
                                <m:sup>
                                  <m:r>
                                    <a:rPr lang="en-US" sz="1600" b="0" i="1">
                                      <a:solidFill>
                                        <a:prstClr val="black"/>
                                      </a:solidFill>
                                      <a:latin typeface="Cambria Math" charset="0"/>
                                    </a:rPr>
                                    <m:t>2</m:t>
                                  </m:r>
                                </m:sup>
                              </m:sSup>
                            </m:den>
                          </m:f>
                        </m:sup>
                      </m:sSup>
                    </m:oMath>
                  </m:oMathPara>
                </a14:m>
                <a:endParaRPr lang="en-US" sz="1600" dirty="0">
                  <a:solidFill>
                    <a:prstClr val="black"/>
                  </a:solidFill>
                  <a:latin typeface="Cambria Math"/>
                </a:endParaRPr>
              </a:p>
            </p:txBody>
          </p:sp>
        </mc:Choice>
        <mc:Fallback xmlns="">
          <p:sp>
            <p:nvSpPr>
              <p:cNvPr id="5" name="Rectangle 4"/>
              <p:cNvSpPr>
                <a:spLocks noRot="1" noChangeAspect="1" noMove="1" noResize="1" noEditPoints="1" noAdjustHandles="1" noChangeArrowheads="1" noChangeShapeType="1" noTextEdit="1"/>
              </p:cNvSpPr>
              <p:nvPr/>
            </p:nvSpPr>
            <p:spPr>
              <a:xfrm>
                <a:off x="2837310" y="2699930"/>
                <a:ext cx="2742802" cy="643125"/>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8556491" y="6021288"/>
                <a:ext cx="335989"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400" i="1">
                          <a:solidFill>
                            <a:prstClr val="black"/>
                          </a:solidFill>
                          <a:latin typeface="Cambria Math" charset="0"/>
                        </a:rPr>
                        <m:t>𝑥</m:t>
                      </m:r>
                    </m:oMath>
                  </m:oMathPara>
                </a14:m>
                <a:endParaRPr lang="en-US" sz="1400" dirty="0"/>
              </a:p>
            </p:txBody>
          </p:sp>
        </mc:Choice>
        <mc:Fallback xmlns="">
          <p:sp>
            <p:nvSpPr>
              <p:cNvPr id="6" name="Rectangle 5"/>
              <p:cNvSpPr>
                <a:spLocks noRot="1" noChangeAspect="1" noMove="1" noResize="1" noEditPoints="1" noAdjustHandles="1" noChangeArrowheads="1" noChangeShapeType="1" noTextEdit="1"/>
              </p:cNvSpPr>
              <p:nvPr/>
            </p:nvSpPr>
            <p:spPr>
              <a:xfrm>
                <a:off x="8556491" y="6021288"/>
                <a:ext cx="335989" cy="307777"/>
              </a:xfrm>
              <a:prstGeom prst="rect">
                <a:avLst/>
              </a:prstGeom>
              <a:blipFill rotWithShape="0">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26285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Gaussian (also: “Normal”) distribution</a:t>
            </a:r>
          </a:p>
        </p:txBody>
      </p:sp>
      <mc:AlternateContent xmlns:mc="http://schemas.openxmlformats.org/markup-compatibility/2006" xmlns:a14="http://schemas.microsoft.com/office/drawing/2010/main">
        <mc:Choice Requires="a14">
          <p:sp>
            <p:nvSpPr>
              <p:cNvPr id="4" name="TextBox 3"/>
              <p:cNvSpPr txBox="1"/>
              <p:nvPr/>
            </p:nvSpPr>
            <p:spPr>
              <a:xfrm>
                <a:off x="432048" y="1196752"/>
                <a:ext cx="8698724" cy="1292662"/>
              </a:xfrm>
              <a:prstGeom prst="rect">
                <a:avLst/>
              </a:prstGeom>
              <a:noFill/>
            </p:spPr>
            <p:txBody>
              <a:bodyPr wrap="square" rtlCol="0">
                <a:spAutoFit/>
              </a:bodyPr>
              <a:lstStyle/>
              <a:p>
                <a:pPr>
                  <a:spcBef>
                    <a:spcPts val="1800"/>
                  </a:spcBef>
                </a:pPr>
                <a:r>
                  <a:rPr lang="en-US" sz="1600" dirty="0">
                    <a:latin typeface="Helvetica Light" charset="0"/>
                    <a:ea typeface="Helvetica Light" charset="0"/>
                    <a:cs typeface="Helvetica Light" charset="0"/>
                    <a:sym typeface="Wingdings" pitchFamily="2" charset="2"/>
                  </a:rPr>
                  <a:t>In limit of large </a:t>
                </a:r>
                <a14:m>
                  <m:oMath xmlns:m="http://schemas.openxmlformats.org/officeDocument/2006/math">
                    <m:r>
                      <a:rPr lang="en-US" sz="1600" b="1" i="1" smtClean="0">
                        <a:solidFill>
                          <a:prstClr val="black"/>
                        </a:solidFill>
                        <a:latin typeface="Cambria Math" charset="0"/>
                        <a:ea typeface="Cambria Math" charset="0"/>
                        <a:cs typeface="Cambria Math" charset="0"/>
                      </a:rPr>
                      <m:t>𝝁</m:t>
                    </m:r>
                  </m:oMath>
                </a14:m>
                <a:r>
                  <a:rPr lang="en-US" sz="1600" i="1" dirty="0">
                    <a:solidFill>
                      <a:prstClr val="black"/>
                    </a:solidFill>
                    <a:latin typeface="Helvetica Light" charset="0"/>
                    <a:ea typeface="Helvetica Light" charset="0"/>
                    <a:cs typeface="Helvetica Light" charset="0"/>
                  </a:rPr>
                  <a:t> </a:t>
                </a:r>
                <a:r>
                  <a:rPr lang="en-US" sz="1600" dirty="0">
                    <a:latin typeface="Helvetica Light" charset="0"/>
                    <a:ea typeface="Helvetica Light" charset="0"/>
                    <a:cs typeface="Helvetica Light" charset="0"/>
                    <a:sym typeface="Wingdings" pitchFamily="2" charset="2"/>
                  </a:rPr>
                  <a:t>a Poisson distribution approaches a symmetric Gaussian distribution</a:t>
                </a:r>
              </a:p>
              <a:p>
                <a:pPr marL="285750" lvl="0" indent="-285750">
                  <a:spcBef>
                    <a:spcPts val="1200"/>
                  </a:spcBef>
                  <a:buFont typeface="Arial" charset="0"/>
                  <a:buChar char="•"/>
                </a:pPr>
                <a:r>
                  <a:rPr lang="en-US" sz="1400" dirty="0">
                    <a:solidFill>
                      <a:schemeClr val="tx1">
                        <a:lumMod val="95000"/>
                        <a:lumOff val="5000"/>
                      </a:schemeClr>
                    </a:solidFill>
                    <a:latin typeface="Helvetica Light" charset="0"/>
                    <a:ea typeface="Helvetica Light" charset="0"/>
                    <a:cs typeface="Helvetica Light" charset="0"/>
                  </a:rPr>
                  <a:t>This is the case not only for the Poisson distributions, but for almost any sufficiently large sum of samples with different sub-properties (mean &amp; variance) </a:t>
                </a:r>
                <a:r>
                  <a:rPr lang="en-US" sz="1400" dirty="0">
                    <a:solidFill>
                      <a:schemeClr val="tx1">
                        <a:lumMod val="95000"/>
                        <a:lumOff val="5000"/>
                      </a:schemeClr>
                    </a:solidFill>
                    <a:latin typeface="Symbol" charset="2"/>
                    <a:ea typeface="Symbol" charset="2"/>
                    <a:cs typeface="Symbol" charset="2"/>
                  </a:rPr>
                  <a:t>®</a:t>
                </a:r>
                <a:r>
                  <a:rPr lang="en-US" sz="1400" dirty="0">
                    <a:solidFill>
                      <a:schemeClr val="tx1">
                        <a:lumMod val="95000"/>
                        <a:lumOff val="5000"/>
                      </a:schemeClr>
                    </a:solidFill>
                    <a:latin typeface="Helvetica Light" charset="0"/>
                    <a:ea typeface="Helvetica Light" charset="0"/>
                    <a:cs typeface="Helvetica Light" charset="0"/>
                  </a:rPr>
                  <a:t> </a:t>
                </a:r>
                <a:r>
                  <a:rPr lang="en-US" sz="1400" b="1" dirty="0">
                    <a:solidFill>
                      <a:schemeClr val="tx1">
                        <a:lumMod val="95000"/>
                        <a:lumOff val="5000"/>
                      </a:schemeClr>
                    </a:solidFill>
                    <a:latin typeface="Helvetica Light" charset="0"/>
                    <a:ea typeface="Helvetica Light" charset="0"/>
                    <a:cs typeface="Helvetica Light" charset="0"/>
                  </a:rPr>
                  <a:t>Central Limit Theorem </a:t>
                </a:r>
                <a:r>
                  <a:rPr lang="en-US" sz="1400" dirty="0">
                    <a:solidFill>
                      <a:schemeClr val="tx1">
                        <a:lumMod val="95000"/>
                        <a:lumOff val="5000"/>
                      </a:schemeClr>
                    </a:solidFill>
                    <a:latin typeface="Helvetica Light" charset="0"/>
                    <a:ea typeface="Helvetica Light" charset="0"/>
                    <a:cs typeface="Helvetica Light" charset="0"/>
                  </a:rPr>
                  <a:t>(will discuss later)</a:t>
                </a:r>
              </a:p>
              <a:p>
                <a:pPr marL="285750" lvl="0" indent="-285750">
                  <a:spcBef>
                    <a:spcPts val="1200"/>
                  </a:spcBef>
                  <a:buFont typeface="Arial" charset="0"/>
                  <a:buChar char="•"/>
                </a:pPr>
                <a:r>
                  <a:rPr lang="en-US" sz="1400" dirty="0">
                    <a:solidFill>
                      <a:schemeClr val="tx1">
                        <a:lumMod val="95000"/>
                        <a:lumOff val="5000"/>
                      </a:schemeClr>
                    </a:solidFill>
                    <a:latin typeface="Helvetica Light" charset="0"/>
                    <a:ea typeface="Helvetica Light" charset="0"/>
                    <a:cs typeface="Helvetica Light" charset="0"/>
                  </a:rPr>
                  <a:t>Gaussian distribution is of utter use, and luckily has simple properties</a:t>
                </a:r>
              </a:p>
            </p:txBody>
          </p:sp>
        </mc:Choice>
        <mc:Fallback xmlns="">
          <p:sp>
            <p:nvSpPr>
              <p:cNvPr id="4" name="TextBox 3"/>
              <p:cNvSpPr txBox="1">
                <a:spLocks noRot="1" noChangeAspect="1" noMove="1" noResize="1" noEditPoints="1" noAdjustHandles="1" noChangeArrowheads="1" noChangeShapeType="1" noTextEdit="1"/>
              </p:cNvSpPr>
              <p:nvPr/>
            </p:nvSpPr>
            <p:spPr>
              <a:xfrm>
                <a:off x="432048" y="1196752"/>
                <a:ext cx="8698724" cy="1292662"/>
              </a:xfrm>
              <a:prstGeom prst="rect">
                <a:avLst/>
              </a:prstGeom>
              <a:blipFill rotWithShape="0">
                <a:blip r:embed="rId2"/>
                <a:stretch>
                  <a:fillRect l="-420" t="-943" b="-4245"/>
                </a:stretch>
              </a:blipFill>
            </p:spPr>
            <p:txBody>
              <a:bodyPr/>
              <a:lstStyle/>
              <a:p>
                <a:r>
                  <a:rPr lang="en-US">
                    <a:noFill/>
                  </a:rPr>
                  <a:t> </a:t>
                </a:r>
              </a:p>
            </p:txBody>
          </p:sp>
        </mc:Fallback>
      </mc:AlternateContent>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24</a:t>
            </a:fld>
            <a:endParaRPr lang="en-GB" dirty="0"/>
          </a:p>
        </p:txBody>
      </p:sp>
      <p:sp>
        <p:nvSpPr>
          <p:cNvPr id="12" name="Rounded Rectangle 11"/>
          <p:cNvSpPr/>
          <p:nvPr/>
        </p:nvSpPr>
        <p:spPr>
          <a:xfrm>
            <a:off x="913726" y="2639696"/>
            <a:ext cx="4810402" cy="786410"/>
          </a:xfrm>
          <a:prstGeom prst="roundRect">
            <a:avLst>
              <a:gd name="adj" fmla="val 7290"/>
            </a:avLst>
          </a:prstGeom>
          <a:ln>
            <a:solidFill>
              <a:srgbClr val="D80017"/>
            </a:solidFill>
          </a:ln>
        </p:spPr>
        <p:txBody>
          <a:bodyPr wrap="square" rtlCol="0" anchor="ctr">
            <a:spAutoFit/>
          </a:bodyPr>
          <a:lstStyle/>
          <a:p>
            <a:pPr algn="ctr"/>
            <a:endParaRPr lang="en-US" sz="1600" dirty="0">
              <a:latin typeface="Helvetica Light" charset="0"/>
              <a:ea typeface="Helvetica Light" charset="0"/>
              <a:cs typeface="Helvetica Light" charset="0"/>
            </a:endParaRPr>
          </a:p>
        </p:txBody>
      </p:sp>
      <p:sp>
        <p:nvSpPr>
          <p:cNvPr id="16" name="Rectangle 15"/>
          <p:cNvSpPr/>
          <p:nvPr/>
        </p:nvSpPr>
        <p:spPr>
          <a:xfrm>
            <a:off x="1043608" y="2874422"/>
            <a:ext cx="4464496" cy="338554"/>
          </a:xfrm>
          <a:prstGeom prst="rect">
            <a:avLst/>
          </a:prstGeom>
        </p:spPr>
        <p:txBody>
          <a:bodyPr wrap="square">
            <a:spAutoFit/>
          </a:bodyPr>
          <a:lstStyle/>
          <a:p>
            <a:pPr lvl="0">
              <a:spcBef>
                <a:spcPts val="1800"/>
              </a:spcBef>
            </a:pPr>
            <a:r>
              <a:rPr lang="en-US" sz="1600" dirty="0">
                <a:solidFill>
                  <a:prstClr val="black"/>
                </a:solidFill>
                <a:latin typeface="Helvetica" charset="0"/>
                <a:ea typeface="Helvetica" charset="0"/>
                <a:cs typeface="Helvetica" charset="0"/>
              </a:rPr>
              <a:t>Gauss distribution: </a:t>
            </a:r>
          </a:p>
        </p:txBody>
      </p:sp>
      <p:sp>
        <p:nvSpPr>
          <p:cNvPr id="17" name="Rectangle 16"/>
          <p:cNvSpPr/>
          <p:nvPr/>
        </p:nvSpPr>
        <p:spPr>
          <a:xfrm>
            <a:off x="440279" y="2843644"/>
            <a:ext cx="412292" cy="369332"/>
          </a:xfrm>
          <a:prstGeom prst="rect">
            <a:avLst/>
          </a:prstGeom>
        </p:spPr>
        <p:txBody>
          <a:bodyPr wrap="none">
            <a:spAutoFit/>
          </a:bodyPr>
          <a:lstStyle/>
          <a:p>
            <a:r>
              <a:rPr lang="en-US" dirty="0">
                <a:solidFill>
                  <a:prstClr val="black"/>
                </a:solidFill>
                <a:latin typeface="Symbol" charset="2"/>
                <a:ea typeface="Symbol" charset="2"/>
                <a:cs typeface="Symbol" charset="2"/>
              </a:rPr>
              <a:t>®</a:t>
            </a:r>
            <a:endParaRPr lang="en-US" dirty="0">
              <a:latin typeface="Symbol" charset="2"/>
              <a:ea typeface="Symbol" charset="2"/>
              <a:cs typeface="Symbol" charset="2"/>
            </a:endParaRPr>
          </a:p>
        </p:txBody>
      </p:sp>
      <mc:AlternateContent xmlns:mc="http://schemas.openxmlformats.org/markup-compatibility/2006" xmlns:a14="http://schemas.microsoft.com/office/drawing/2010/main">
        <mc:Choice Requires="a14">
          <p:sp>
            <p:nvSpPr>
              <p:cNvPr id="21" name="TextBox 20"/>
              <p:cNvSpPr txBox="1"/>
              <p:nvPr/>
            </p:nvSpPr>
            <p:spPr>
              <a:xfrm>
                <a:off x="432930" y="3864530"/>
                <a:ext cx="3274974" cy="1077218"/>
              </a:xfrm>
              <a:prstGeom prst="rect">
                <a:avLst/>
              </a:prstGeom>
              <a:noFill/>
            </p:spPr>
            <p:txBody>
              <a:bodyPr wrap="square" rtlCol="0">
                <a:spAutoFit/>
              </a:bodyPr>
              <a:lstStyle/>
              <a:p>
                <a:pPr>
                  <a:spcBef>
                    <a:spcPts val="1800"/>
                  </a:spcBef>
                </a:pPr>
                <a:r>
                  <a:rPr lang="en-US" sz="1600" dirty="0">
                    <a:latin typeface="Helvetica Light" charset="0"/>
                    <a:ea typeface="Helvetica Light" charset="0"/>
                    <a:cs typeface="Helvetica Light" charset="0"/>
                    <a:sym typeface="Wingdings" pitchFamily="2" charset="2"/>
                  </a:rPr>
                  <a:t>Symmetric distribution: </a:t>
                </a:r>
              </a:p>
              <a:p>
                <a:pPr marL="285750" lvl="0" indent="-285750">
                  <a:spcBef>
                    <a:spcPts val="1200"/>
                  </a:spcBef>
                  <a:buFont typeface="Arial" charset="0"/>
                  <a:buChar char="•"/>
                </a:pPr>
                <a:r>
                  <a:rPr lang="en-US" sz="1400" dirty="0">
                    <a:solidFill>
                      <a:srgbClr val="0045D3"/>
                    </a:solidFill>
                    <a:latin typeface="Helvetica Light"/>
                    <a:cs typeface="Helvetica Light"/>
                  </a:rPr>
                  <a:t>Expectation value: </a:t>
                </a:r>
                <a14:m>
                  <m:oMath xmlns:m="http://schemas.openxmlformats.org/officeDocument/2006/math">
                    <m:r>
                      <a:rPr lang="en-US" sz="1400" i="1">
                        <a:solidFill>
                          <a:srgbClr val="0045D3"/>
                        </a:solidFill>
                        <a:latin typeface="Cambria Math"/>
                        <a:sym typeface="Wingdings" pitchFamily="2" charset="2"/>
                      </a:rPr>
                      <m:t>𝐸</m:t>
                    </m:r>
                    <m:d>
                      <m:dPr>
                        <m:begChr m:val="["/>
                        <m:endChr m:val="]"/>
                        <m:ctrlPr>
                          <a:rPr lang="en-US" sz="1400" i="1">
                            <a:solidFill>
                              <a:srgbClr val="0045D3"/>
                            </a:solidFill>
                            <a:latin typeface="Cambria Math" panose="02040503050406030204" pitchFamily="18" charset="0"/>
                            <a:sym typeface="Wingdings" pitchFamily="2" charset="2"/>
                          </a:rPr>
                        </m:ctrlPr>
                      </m:dPr>
                      <m:e>
                        <m:r>
                          <a:rPr lang="en-US" sz="1400" b="0" i="1" smtClean="0">
                            <a:solidFill>
                              <a:srgbClr val="0045D3"/>
                            </a:solidFill>
                            <a:latin typeface="Cambria Math" charset="0"/>
                            <a:sym typeface="Wingdings" pitchFamily="2" charset="2"/>
                          </a:rPr>
                          <m:t>𝑥</m:t>
                        </m:r>
                      </m:e>
                    </m:d>
                    <m:r>
                      <a:rPr lang="en-US" sz="1400" i="1">
                        <a:solidFill>
                          <a:srgbClr val="0045D3"/>
                        </a:solidFill>
                        <a:latin typeface="Cambria Math"/>
                        <a:sym typeface="Wingdings" pitchFamily="2" charset="2"/>
                      </a:rPr>
                      <m:t>=</m:t>
                    </m:r>
                    <m:r>
                      <a:rPr lang="en-US" sz="1400" i="1">
                        <a:solidFill>
                          <a:srgbClr val="0045D3"/>
                        </a:solidFill>
                        <a:latin typeface="Cambria Math"/>
                        <a:sym typeface="Wingdings" pitchFamily="2" charset="2"/>
                      </a:rPr>
                      <m:t>𝜇</m:t>
                    </m:r>
                  </m:oMath>
                </a14:m>
                <a:endParaRPr lang="en-US" sz="1400" dirty="0">
                  <a:solidFill>
                    <a:srgbClr val="0045D3"/>
                  </a:solidFill>
                  <a:latin typeface="Helvetica Light" charset="0"/>
                  <a:ea typeface="Helvetica Light" charset="0"/>
                  <a:cs typeface="Helvetica Light" charset="0"/>
                </a:endParaRPr>
              </a:p>
              <a:p>
                <a:pPr marL="285750" indent="-285750">
                  <a:spcBef>
                    <a:spcPts val="1200"/>
                  </a:spcBef>
                  <a:buFont typeface="Arial" charset="0"/>
                  <a:buChar char="•"/>
                </a:pPr>
                <a:r>
                  <a:rPr lang="en-US" sz="1400" dirty="0">
                    <a:solidFill>
                      <a:srgbClr val="0045D3"/>
                    </a:solidFill>
                    <a:latin typeface="Helvetica Light" charset="0"/>
                    <a:ea typeface="Helvetica Light" charset="0"/>
                    <a:cs typeface="Helvetica Light" charset="0"/>
                  </a:rPr>
                  <a:t>Variance: </a:t>
                </a:r>
                <a14:m>
                  <m:oMath xmlns:m="http://schemas.openxmlformats.org/officeDocument/2006/math">
                    <m:r>
                      <a:rPr lang="en-US" sz="1400" b="0" i="1" smtClean="0">
                        <a:solidFill>
                          <a:srgbClr val="0045D3"/>
                        </a:solidFill>
                        <a:latin typeface="Cambria Math" charset="0"/>
                        <a:sym typeface="Wingdings" pitchFamily="2" charset="2"/>
                      </a:rPr>
                      <m:t>𝑉</m:t>
                    </m:r>
                    <m:r>
                      <a:rPr lang="en-US" sz="1400" b="0" i="1" smtClean="0">
                        <a:solidFill>
                          <a:srgbClr val="0045D3"/>
                        </a:solidFill>
                        <a:latin typeface="Cambria Math" charset="0"/>
                        <a:sym typeface="Wingdings" pitchFamily="2" charset="2"/>
                      </a:rPr>
                      <m:t>[</m:t>
                    </m:r>
                    <m:r>
                      <a:rPr lang="en-US" sz="1400" b="0" i="1" smtClean="0">
                        <a:solidFill>
                          <a:srgbClr val="0045D3"/>
                        </a:solidFill>
                        <a:latin typeface="Cambria Math" charset="0"/>
                        <a:sym typeface="Wingdings" pitchFamily="2" charset="2"/>
                      </a:rPr>
                      <m:t>𝑥</m:t>
                    </m:r>
                    <m:r>
                      <a:rPr lang="en-US" sz="1400" b="0" i="1" smtClean="0">
                        <a:solidFill>
                          <a:srgbClr val="0045D3"/>
                        </a:solidFill>
                        <a:latin typeface="Cambria Math" charset="0"/>
                        <a:sym typeface="Wingdings" pitchFamily="2" charset="2"/>
                      </a:rPr>
                      <m:t>]=</m:t>
                    </m:r>
                    <m:sSup>
                      <m:sSupPr>
                        <m:ctrlPr>
                          <a:rPr lang="en-US" sz="1400" i="1" smtClean="0">
                            <a:solidFill>
                              <a:srgbClr val="0045D3"/>
                            </a:solidFill>
                            <a:latin typeface="Cambria Math" panose="02040503050406030204" pitchFamily="18" charset="0"/>
                            <a:sym typeface="Wingdings" pitchFamily="2" charset="2"/>
                          </a:rPr>
                        </m:ctrlPr>
                      </m:sSupPr>
                      <m:e>
                        <m:r>
                          <a:rPr lang="en-US" sz="1400" i="1">
                            <a:solidFill>
                              <a:srgbClr val="0045D3"/>
                            </a:solidFill>
                            <a:latin typeface="Cambria Math" charset="0"/>
                            <a:ea typeface="Cambria Math" charset="0"/>
                            <a:cs typeface="Cambria Math" charset="0"/>
                            <a:sym typeface="Wingdings" pitchFamily="2" charset="2"/>
                          </a:rPr>
                          <m:t>𝜎</m:t>
                        </m:r>
                      </m:e>
                      <m:sup>
                        <m:r>
                          <a:rPr lang="en-US" sz="1400" b="0" i="1" smtClean="0">
                            <a:solidFill>
                              <a:srgbClr val="0045D3"/>
                            </a:solidFill>
                            <a:latin typeface="Cambria Math" charset="0"/>
                            <a:sym typeface="Wingdings" pitchFamily="2" charset="2"/>
                          </a:rPr>
                          <m:t>2</m:t>
                        </m:r>
                      </m:sup>
                    </m:sSup>
                  </m:oMath>
                </a14:m>
                <a:endParaRPr lang="en-US" sz="1400" dirty="0">
                  <a:solidFill>
                    <a:schemeClr val="tx1">
                      <a:lumMod val="95000"/>
                      <a:lumOff val="5000"/>
                    </a:schemeClr>
                  </a:solidFill>
                  <a:latin typeface="Helvetica Light" charset="0"/>
                  <a:ea typeface="Helvetica Light" charset="0"/>
                  <a:cs typeface="Helvetica Light" charset="0"/>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432930" y="3864530"/>
                <a:ext cx="3274974" cy="1077218"/>
              </a:xfrm>
              <a:prstGeom prst="rect">
                <a:avLst/>
              </a:prstGeom>
              <a:blipFill rotWithShape="0">
                <a:blip r:embed="rId3"/>
                <a:stretch>
                  <a:fillRect l="-931" t="-1130" b="-452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2837310" y="2699930"/>
                <a:ext cx="2742802" cy="643125"/>
              </a:xfrm>
              <a:prstGeom prst="rect">
                <a:avLst/>
              </a:prstGeom>
            </p:spPr>
            <p:txBody>
              <a:bodyPr wrap="none">
                <a:spAutoFit/>
              </a:bodyPr>
              <a:lstStyle/>
              <a:p>
                <a:pPr lvl="0">
                  <a:spcBef>
                    <a:spcPts val="1800"/>
                  </a:spcBef>
                </a:pPr>
                <a14:m>
                  <m:oMathPara xmlns:m="http://schemas.openxmlformats.org/officeDocument/2006/math">
                    <m:oMathParaPr>
                      <m:jc m:val="centerGroup"/>
                    </m:oMathParaPr>
                    <m:oMath xmlns:m="http://schemas.openxmlformats.org/officeDocument/2006/math">
                      <m:r>
                        <a:rPr lang="en-US" sz="1600" b="0" i="1">
                          <a:solidFill>
                            <a:prstClr val="black"/>
                          </a:solidFill>
                          <a:latin typeface="Cambria Math"/>
                        </a:rPr>
                        <m:t>𝑃</m:t>
                      </m:r>
                      <m:d>
                        <m:dPr>
                          <m:ctrlPr>
                            <a:rPr lang="en-US" sz="1600" i="1">
                              <a:solidFill>
                                <a:prstClr val="black"/>
                              </a:solidFill>
                              <a:latin typeface="Cambria Math" panose="02040503050406030204" pitchFamily="18" charset="0"/>
                            </a:rPr>
                          </m:ctrlPr>
                        </m:dPr>
                        <m:e>
                          <m:r>
                            <a:rPr lang="en-US" sz="1600" b="0" i="1">
                              <a:solidFill>
                                <a:prstClr val="black"/>
                              </a:solidFill>
                              <a:latin typeface="Cambria Math" charset="0"/>
                            </a:rPr>
                            <m:t>𝑥</m:t>
                          </m:r>
                          <m:r>
                            <a:rPr lang="en-US" sz="1600" b="0" i="1">
                              <a:solidFill>
                                <a:prstClr val="black"/>
                              </a:solidFill>
                              <a:latin typeface="Cambria Math" charset="0"/>
                            </a:rPr>
                            <m:t>;</m:t>
                          </m:r>
                          <m:r>
                            <a:rPr lang="en-US" sz="1600" b="0" i="1">
                              <a:solidFill>
                                <a:prstClr val="black"/>
                              </a:solidFill>
                              <a:latin typeface="Cambria Math" charset="0"/>
                              <a:ea typeface="Cambria Math" charset="0"/>
                              <a:cs typeface="Cambria Math" charset="0"/>
                            </a:rPr>
                            <m:t>𝜇</m:t>
                          </m:r>
                          <m:r>
                            <a:rPr lang="en-US" sz="1600" b="0" i="1">
                              <a:solidFill>
                                <a:prstClr val="black"/>
                              </a:solidFill>
                              <a:latin typeface="Cambria Math" charset="0"/>
                              <a:ea typeface="Cambria Math" charset="0"/>
                              <a:cs typeface="Cambria Math" charset="0"/>
                            </a:rPr>
                            <m:t>,</m:t>
                          </m:r>
                          <m:r>
                            <a:rPr lang="en-US" sz="1600" b="0" i="1">
                              <a:solidFill>
                                <a:prstClr val="black"/>
                              </a:solidFill>
                              <a:latin typeface="Cambria Math" charset="0"/>
                              <a:ea typeface="Cambria Math" charset="0"/>
                              <a:cs typeface="Cambria Math" charset="0"/>
                            </a:rPr>
                            <m:t>𝜎</m:t>
                          </m:r>
                        </m:e>
                      </m:d>
                      <m:r>
                        <a:rPr lang="en-US" sz="1600" b="0" i="1">
                          <a:solidFill>
                            <a:prstClr val="black"/>
                          </a:solidFill>
                          <a:latin typeface="Cambria Math"/>
                        </a:rPr>
                        <m:t>=</m:t>
                      </m:r>
                      <m:f>
                        <m:fPr>
                          <m:ctrlPr>
                            <a:rPr lang="en-US" sz="1600" i="1">
                              <a:solidFill>
                                <a:prstClr val="black"/>
                              </a:solidFill>
                              <a:latin typeface="Cambria Math" panose="02040503050406030204" pitchFamily="18" charset="0"/>
                            </a:rPr>
                          </m:ctrlPr>
                        </m:fPr>
                        <m:num>
                          <m:r>
                            <a:rPr lang="en-US" sz="1600" b="0" i="1">
                              <a:solidFill>
                                <a:prstClr val="black"/>
                              </a:solidFill>
                              <a:latin typeface="Cambria Math" charset="0"/>
                            </a:rPr>
                            <m:t>1</m:t>
                          </m:r>
                        </m:num>
                        <m:den>
                          <m:rad>
                            <m:radPr>
                              <m:degHide m:val="on"/>
                              <m:ctrlPr>
                                <a:rPr lang="en-US" sz="1600" i="1">
                                  <a:solidFill>
                                    <a:prstClr val="black"/>
                                  </a:solidFill>
                                  <a:latin typeface="Cambria Math" panose="02040503050406030204" pitchFamily="18" charset="0"/>
                                </a:rPr>
                              </m:ctrlPr>
                            </m:radPr>
                            <m:deg/>
                            <m:e>
                              <m:r>
                                <a:rPr lang="en-US" sz="1600" b="0" i="1">
                                  <a:solidFill>
                                    <a:prstClr val="black"/>
                                  </a:solidFill>
                                  <a:latin typeface="Cambria Math" charset="0"/>
                                </a:rPr>
                                <m:t>2</m:t>
                              </m:r>
                              <m:r>
                                <a:rPr lang="en-US" sz="1600" b="0" i="1">
                                  <a:solidFill>
                                    <a:prstClr val="black"/>
                                  </a:solidFill>
                                  <a:latin typeface="Cambria Math" charset="0"/>
                                  <a:ea typeface="Cambria Math" charset="0"/>
                                  <a:cs typeface="Cambria Math" charset="0"/>
                                </a:rPr>
                                <m:t>𝜋</m:t>
                              </m:r>
                            </m:e>
                          </m:rad>
                          <m:r>
                            <a:rPr lang="en-US" sz="1600" b="0" i="1">
                              <a:solidFill>
                                <a:prstClr val="black"/>
                              </a:solidFill>
                              <a:latin typeface="Cambria Math" charset="0"/>
                              <a:ea typeface="Cambria Math" charset="0"/>
                              <a:cs typeface="Cambria Math" charset="0"/>
                            </a:rPr>
                            <m:t>∙</m:t>
                          </m:r>
                          <m:r>
                            <a:rPr lang="en-US" sz="1600" b="0" i="1">
                              <a:solidFill>
                                <a:prstClr val="black"/>
                              </a:solidFill>
                              <a:latin typeface="Cambria Math" charset="0"/>
                              <a:ea typeface="Cambria Math" charset="0"/>
                              <a:cs typeface="Cambria Math" charset="0"/>
                            </a:rPr>
                            <m:t>𝜎</m:t>
                          </m:r>
                        </m:den>
                      </m:f>
                      <m:sSup>
                        <m:sSupPr>
                          <m:ctrlPr>
                            <a:rPr lang="en-US" sz="1600" i="1">
                              <a:solidFill>
                                <a:prstClr val="black"/>
                              </a:solidFill>
                              <a:latin typeface="Cambria Math" panose="02040503050406030204" pitchFamily="18" charset="0"/>
                            </a:rPr>
                          </m:ctrlPr>
                        </m:sSupPr>
                        <m:e>
                          <m:r>
                            <a:rPr lang="en-US" sz="1600" b="0" i="1">
                              <a:solidFill>
                                <a:prstClr val="black"/>
                              </a:solidFill>
                              <a:latin typeface="Cambria Math"/>
                            </a:rPr>
                            <m:t>𝑒</m:t>
                          </m:r>
                        </m:e>
                        <m:sup>
                          <m:r>
                            <a:rPr lang="en-US" sz="1600" b="0" i="1">
                              <a:solidFill>
                                <a:prstClr val="black"/>
                              </a:solidFill>
                              <a:latin typeface="Cambria Math"/>
                            </a:rPr>
                            <m:t>−</m:t>
                          </m:r>
                          <m:f>
                            <m:fPr>
                              <m:ctrlPr>
                                <a:rPr lang="bg-BG" sz="1600" i="1">
                                  <a:solidFill>
                                    <a:prstClr val="black"/>
                                  </a:solidFill>
                                  <a:latin typeface="Cambria Math" panose="02040503050406030204" pitchFamily="18" charset="0"/>
                                </a:rPr>
                              </m:ctrlPr>
                            </m:fPr>
                            <m:num>
                              <m:sSup>
                                <m:sSupPr>
                                  <m:ctrlPr>
                                    <a:rPr lang="bg-BG" sz="1600" i="1">
                                      <a:solidFill>
                                        <a:prstClr val="black"/>
                                      </a:solidFill>
                                      <a:latin typeface="Cambria Math" panose="02040503050406030204" pitchFamily="18" charset="0"/>
                                    </a:rPr>
                                  </m:ctrlPr>
                                </m:sSupPr>
                                <m:e>
                                  <m:r>
                                    <a:rPr lang="en-US" sz="1600" b="0" i="1">
                                      <a:solidFill>
                                        <a:prstClr val="black"/>
                                      </a:solidFill>
                                      <a:latin typeface="Cambria Math" charset="0"/>
                                    </a:rPr>
                                    <m:t>(</m:t>
                                  </m:r>
                                  <m:r>
                                    <a:rPr lang="en-US" sz="1600" b="0" i="1">
                                      <a:solidFill>
                                        <a:prstClr val="black"/>
                                      </a:solidFill>
                                      <a:latin typeface="Cambria Math" charset="0"/>
                                    </a:rPr>
                                    <m:t>𝑥</m:t>
                                  </m:r>
                                  <m:r>
                                    <a:rPr lang="en-US" sz="1600" b="0" i="1">
                                      <a:solidFill>
                                        <a:prstClr val="black"/>
                                      </a:solidFill>
                                      <a:latin typeface="Cambria Math" charset="0"/>
                                    </a:rPr>
                                    <m:t>−</m:t>
                                  </m:r>
                                  <m:r>
                                    <a:rPr lang="en-US" sz="1600" b="0" i="1">
                                      <a:solidFill>
                                        <a:prstClr val="black"/>
                                      </a:solidFill>
                                      <a:latin typeface="Cambria Math"/>
                                    </a:rPr>
                                    <m:t>𝜇</m:t>
                                  </m:r>
                                  <m:r>
                                    <a:rPr lang="en-US" sz="1600" b="0" i="1">
                                      <a:solidFill>
                                        <a:prstClr val="black"/>
                                      </a:solidFill>
                                      <a:latin typeface="Cambria Math" charset="0"/>
                                    </a:rPr>
                                    <m:t>)</m:t>
                                  </m:r>
                                </m:e>
                                <m:sup>
                                  <m:r>
                                    <a:rPr lang="en-US" sz="1600" b="0" i="1">
                                      <a:solidFill>
                                        <a:prstClr val="black"/>
                                      </a:solidFill>
                                      <a:latin typeface="Cambria Math" charset="0"/>
                                    </a:rPr>
                                    <m:t>2</m:t>
                                  </m:r>
                                </m:sup>
                              </m:sSup>
                            </m:num>
                            <m:den>
                              <m:r>
                                <a:rPr lang="en-US" sz="1600" b="0" i="1">
                                  <a:solidFill>
                                    <a:prstClr val="black"/>
                                  </a:solidFill>
                                  <a:latin typeface="Cambria Math" charset="0"/>
                                </a:rPr>
                                <m:t>2</m:t>
                              </m:r>
                              <m:sSup>
                                <m:sSupPr>
                                  <m:ctrlPr>
                                    <a:rPr lang="en-US" sz="1600" i="1">
                                      <a:solidFill>
                                        <a:prstClr val="black"/>
                                      </a:solidFill>
                                      <a:latin typeface="Cambria Math" panose="02040503050406030204" pitchFamily="18" charset="0"/>
                                    </a:rPr>
                                  </m:ctrlPr>
                                </m:sSupPr>
                                <m:e>
                                  <m:r>
                                    <a:rPr lang="en-US" sz="1600" b="0" i="1">
                                      <a:solidFill>
                                        <a:prstClr val="black"/>
                                      </a:solidFill>
                                      <a:latin typeface="Cambria Math" charset="0"/>
                                      <a:ea typeface="Cambria Math" charset="0"/>
                                      <a:cs typeface="Cambria Math" charset="0"/>
                                    </a:rPr>
                                    <m:t>𝜎</m:t>
                                  </m:r>
                                </m:e>
                                <m:sup>
                                  <m:r>
                                    <a:rPr lang="en-US" sz="1600" b="0" i="1">
                                      <a:solidFill>
                                        <a:prstClr val="black"/>
                                      </a:solidFill>
                                      <a:latin typeface="Cambria Math" charset="0"/>
                                    </a:rPr>
                                    <m:t>2</m:t>
                                  </m:r>
                                </m:sup>
                              </m:sSup>
                            </m:den>
                          </m:f>
                        </m:sup>
                      </m:sSup>
                    </m:oMath>
                  </m:oMathPara>
                </a14:m>
                <a:endParaRPr lang="en-US" sz="1600" dirty="0">
                  <a:solidFill>
                    <a:prstClr val="black"/>
                  </a:solidFill>
                  <a:latin typeface="Cambria Math"/>
                </a:endParaRPr>
              </a:p>
            </p:txBody>
          </p:sp>
        </mc:Choice>
        <mc:Fallback xmlns="">
          <p:sp>
            <p:nvSpPr>
              <p:cNvPr id="5" name="Rectangle 4"/>
              <p:cNvSpPr>
                <a:spLocks noRot="1" noChangeAspect="1" noMove="1" noResize="1" noEditPoints="1" noAdjustHandles="1" noChangeArrowheads="1" noChangeShapeType="1" noTextEdit="1"/>
              </p:cNvSpPr>
              <p:nvPr/>
            </p:nvSpPr>
            <p:spPr>
              <a:xfrm>
                <a:off x="2837310" y="2699930"/>
                <a:ext cx="2742802" cy="643125"/>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4393370" y="3861048"/>
                <a:ext cx="3274974" cy="1077218"/>
              </a:xfrm>
              <a:prstGeom prst="rect">
                <a:avLst/>
              </a:prstGeom>
              <a:noFill/>
            </p:spPr>
            <p:txBody>
              <a:bodyPr wrap="square" rtlCol="0">
                <a:spAutoFit/>
              </a:bodyPr>
              <a:lstStyle/>
              <a:p>
                <a:pPr>
                  <a:spcBef>
                    <a:spcPts val="1800"/>
                  </a:spcBef>
                </a:pPr>
                <a:r>
                  <a:rPr lang="en-US" sz="1600" dirty="0">
                    <a:latin typeface="Helvetica Light" charset="0"/>
                    <a:ea typeface="Helvetica Light" charset="0"/>
                    <a:cs typeface="Helvetica Light" charset="0"/>
                    <a:sym typeface="Wingdings" pitchFamily="2" charset="2"/>
                  </a:rPr>
                  <a:t>Poisson distribution: </a:t>
                </a:r>
              </a:p>
              <a:p>
                <a:pPr marL="285750" lvl="0" indent="-285750">
                  <a:spcBef>
                    <a:spcPts val="1200"/>
                  </a:spcBef>
                  <a:buFont typeface="Arial" charset="0"/>
                  <a:buChar char="•"/>
                </a:pPr>
                <a:r>
                  <a:rPr lang="en-US" sz="1400" dirty="0">
                    <a:solidFill>
                      <a:srgbClr val="D80017"/>
                    </a:solidFill>
                    <a:latin typeface="Helvetica Light"/>
                    <a:cs typeface="Helvetica Light"/>
                  </a:rPr>
                  <a:t>Expectation value: </a:t>
                </a:r>
                <a14:m>
                  <m:oMath xmlns:m="http://schemas.openxmlformats.org/officeDocument/2006/math">
                    <m:r>
                      <a:rPr lang="en-US" sz="1400" i="1">
                        <a:solidFill>
                          <a:srgbClr val="D80017"/>
                        </a:solidFill>
                        <a:latin typeface="Cambria Math"/>
                        <a:sym typeface="Wingdings" pitchFamily="2" charset="2"/>
                      </a:rPr>
                      <m:t>𝐸</m:t>
                    </m:r>
                    <m:d>
                      <m:dPr>
                        <m:begChr m:val="["/>
                        <m:endChr m:val="]"/>
                        <m:ctrlPr>
                          <a:rPr lang="en-US" sz="1400" i="1">
                            <a:solidFill>
                              <a:srgbClr val="D80017"/>
                            </a:solidFill>
                            <a:latin typeface="Cambria Math" panose="02040503050406030204" pitchFamily="18" charset="0"/>
                            <a:sym typeface="Wingdings" pitchFamily="2" charset="2"/>
                          </a:rPr>
                        </m:ctrlPr>
                      </m:dPr>
                      <m:e>
                        <m:r>
                          <a:rPr lang="en-US" sz="1400" b="0" i="1" smtClean="0">
                            <a:solidFill>
                              <a:srgbClr val="D80017"/>
                            </a:solidFill>
                            <a:latin typeface="Cambria Math" charset="0"/>
                            <a:sym typeface="Wingdings" pitchFamily="2" charset="2"/>
                          </a:rPr>
                          <m:t>𝑥</m:t>
                        </m:r>
                      </m:e>
                    </m:d>
                    <m:r>
                      <a:rPr lang="en-US" sz="1400" i="1">
                        <a:solidFill>
                          <a:srgbClr val="D80017"/>
                        </a:solidFill>
                        <a:latin typeface="Cambria Math"/>
                        <a:sym typeface="Wingdings" pitchFamily="2" charset="2"/>
                      </a:rPr>
                      <m:t>=</m:t>
                    </m:r>
                    <m:r>
                      <a:rPr lang="en-US" sz="1400" i="1">
                        <a:solidFill>
                          <a:srgbClr val="D80017"/>
                        </a:solidFill>
                        <a:latin typeface="Cambria Math"/>
                        <a:sym typeface="Wingdings" pitchFamily="2" charset="2"/>
                      </a:rPr>
                      <m:t>𝜇</m:t>
                    </m:r>
                  </m:oMath>
                </a14:m>
                <a:endParaRPr lang="en-US" sz="1400" dirty="0">
                  <a:solidFill>
                    <a:srgbClr val="D80017"/>
                  </a:solidFill>
                  <a:latin typeface="Helvetica Light" charset="0"/>
                  <a:ea typeface="Helvetica Light" charset="0"/>
                  <a:cs typeface="Helvetica Light" charset="0"/>
                </a:endParaRPr>
              </a:p>
              <a:p>
                <a:pPr marL="285750" indent="-285750">
                  <a:spcBef>
                    <a:spcPts val="1200"/>
                  </a:spcBef>
                  <a:buFont typeface="Arial" charset="0"/>
                  <a:buChar char="•"/>
                </a:pPr>
                <a:r>
                  <a:rPr lang="en-US" sz="1400" dirty="0">
                    <a:solidFill>
                      <a:srgbClr val="D80017"/>
                    </a:solidFill>
                    <a:latin typeface="Helvetica Light" charset="0"/>
                    <a:ea typeface="Helvetica Light" charset="0"/>
                    <a:cs typeface="Helvetica Light" charset="0"/>
                  </a:rPr>
                  <a:t>Variance: </a:t>
                </a:r>
                <a14:m>
                  <m:oMath xmlns:m="http://schemas.openxmlformats.org/officeDocument/2006/math">
                    <m:r>
                      <a:rPr lang="en-US" sz="1400" b="0" i="1" smtClean="0">
                        <a:solidFill>
                          <a:srgbClr val="D80017"/>
                        </a:solidFill>
                        <a:latin typeface="Cambria Math" charset="0"/>
                        <a:sym typeface="Wingdings" pitchFamily="2" charset="2"/>
                      </a:rPr>
                      <m:t>𝑉</m:t>
                    </m:r>
                    <m:r>
                      <a:rPr lang="en-US" sz="1400" b="0" i="1" smtClean="0">
                        <a:solidFill>
                          <a:srgbClr val="D80017"/>
                        </a:solidFill>
                        <a:latin typeface="Cambria Math" charset="0"/>
                        <a:sym typeface="Wingdings" pitchFamily="2" charset="2"/>
                      </a:rPr>
                      <m:t>[</m:t>
                    </m:r>
                    <m:r>
                      <a:rPr lang="en-US" sz="1400" b="0" i="1" smtClean="0">
                        <a:solidFill>
                          <a:srgbClr val="D80017"/>
                        </a:solidFill>
                        <a:latin typeface="Cambria Math" charset="0"/>
                        <a:sym typeface="Wingdings" pitchFamily="2" charset="2"/>
                      </a:rPr>
                      <m:t>𝑥</m:t>
                    </m:r>
                    <m:r>
                      <a:rPr lang="en-US" sz="1400" b="0" i="1" smtClean="0">
                        <a:solidFill>
                          <a:srgbClr val="D80017"/>
                        </a:solidFill>
                        <a:latin typeface="Cambria Math" charset="0"/>
                        <a:sym typeface="Wingdings" pitchFamily="2" charset="2"/>
                      </a:rPr>
                      <m:t>]=</m:t>
                    </m:r>
                    <m:r>
                      <a:rPr lang="en-US" sz="1400" i="1">
                        <a:solidFill>
                          <a:srgbClr val="D80017"/>
                        </a:solidFill>
                        <a:latin typeface="Cambria Math"/>
                        <a:sym typeface="Wingdings" pitchFamily="2" charset="2"/>
                      </a:rPr>
                      <m:t>𝜇</m:t>
                    </m:r>
                  </m:oMath>
                </a14:m>
                <a:endParaRPr lang="en-US" sz="1400" dirty="0">
                  <a:solidFill>
                    <a:srgbClr val="D80017"/>
                  </a:solidFill>
                  <a:latin typeface="Helvetica Light" charset="0"/>
                  <a:ea typeface="Helvetica Light" charset="0"/>
                  <a:cs typeface="Helvetica Light"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4393370" y="3861048"/>
                <a:ext cx="3274974" cy="1077218"/>
              </a:xfrm>
              <a:prstGeom prst="rect">
                <a:avLst/>
              </a:prstGeom>
              <a:blipFill rotWithShape="0">
                <a:blip r:embed="rId7"/>
                <a:stretch>
                  <a:fillRect l="-1117" t="-1130" b="-50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432048" y="5373216"/>
                <a:ext cx="7343805" cy="344903"/>
              </a:xfrm>
              <a:prstGeom prst="rect">
                <a:avLst/>
              </a:prstGeom>
            </p:spPr>
            <p:txBody>
              <a:bodyPr wrap="none">
                <a:spAutoFit/>
              </a:bodyPr>
              <a:lstStyle/>
              <a:p>
                <a:r>
                  <a:rPr lang="en-US" sz="1600" dirty="0">
                    <a:solidFill>
                      <a:schemeClr val="tx1"/>
                    </a:solidFill>
                    <a:latin typeface="Symbol" charset="2"/>
                    <a:ea typeface="Symbol" charset="2"/>
                    <a:cs typeface="Symbol" charset="2"/>
                  </a:rPr>
                  <a:t>®  </a:t>
                </a:r>
                <a:r>
                  <a:rPr lang="en-US" sz="1600" dirty="0">
                    <a:solidFill>
                      <a:schemeClr val="tx1"/>
                    </a:solidFill>
                    <a:latin typeface="Helvetica Light" charset="0"/>
                    <a:ea typeface="Helvetica Light" charset="0"/>
                    <a:cs typeface="Helvetica Light" charset="0"/>
                  </a:rPr>
                  <a:t>For large </a:t>
                </a:r>
                <a14:m>
                  <m:oMath xmlns:m="http://schemas.openxmlformats.org/officeDocument/2006/math">
                    <m:r>
                      <a:rPr lang="en-US" sz="1600" i="1">
                        <a:solidFill>
                          <a:schemeClr val="tx1"/>
                        </a:solidFill>
                        <a:latin typeface="Cambria Math"/>
                        <a:sym typeface="Wingdings" pitchFamily="2" charset="2"/>
                      </a:rPr>
                      <m:t>𝜇</m:t>
                    </m:r>
                  </m:oMath>
                </a14:m>
                <a:r>
                  <a:rPr lang="en-US" sz="1600" dirty="0">
                    <a:solidFill>
                      <a:schemeClr val="tx1"/>
                    </a:solidFill>
                    <a:latin typeface="Helvetica Light" charset="0"/>
                    <a:ea typeface="Helvetica Light" charset="0"/>
                    <a:cs typeface="Helvetica Light" charset="0"/>
                  </a:rPr>
                  <a:t>, the standard deviation (</a:t>
                </a:r>
                <a14:m>
                  <m:oMath xmlns:m="http://schemas.openxmlformats.org/officeDocument/2006/math">
                    <m:r>
                      <a:rPr lang="en-US" sz="1600" i="1">
                        <a:solidFill>
                          <a:schemeClr val="tx1"/>
                        </a:solidFill>
                        <a:latin typeface="Cambria Math" charset="0"/>
                        <a:ea typeface="Cambria Math" charset="0"/>
                        <a:cs typeface="Cambria Math" charset="0"/>
                        <a:sym typeface="Wingdings" pitchFamily="2" charset="2"/>
                      </a:rPr>
                      <m:t>𝜎</m:t>
                    </m:r>
                  </m:oMath>
                </a14:m>
                <a:r>
                  <a:rPr lang="en-US" sz="1600" dirty="0">
                    <a:solidFill>
                      <a:schemeClr val="tx1"/>
                    </a:solidFill>
                    <a:latin typeface="Helvetica Light" charset="0"/>
                    <a:ea typeface="Helvetica Light" charset="0"/>
                    <a:cs typeface="Helvetica Light" charset="0"/>
                  </a:rPr>
                  <a:t>) of the expected event counts is </a:t>
                </a:r>
                <a14:m>
                  <m:oMath xmlns:m="http://schemas.openxmlformats.org/officeDocument/2006/math">
                    <m:rad>
                      <m:radPr>
                        <m:degHide m:val="on"/>
                        <m:ctrlPr>
                          <a:rPr lang="en-US" sz="1600" i="1" smtClean="0">
                            <a:solidFill>
                              <a:schemeClr val="tx1"/>
                            </a:solidFill>
                            <a:latin typeface="Cambria Math" panose="02040503050406030204" pitchFamily="18" charset="0"/>
                            <a:sym typeface="Wingdings" pitchFamily="2" charset="2"/>
                          </a:rPr>
                        </m:ctrlPr>
                      </m:radPr>
                      <m:deg/>
                      <m:e>
                        <m:r>
                          <a:rPr lang="en-US" sz="1600" i="1">
                            <a:latin typeface="Cambria Math"/>
                            <a:sym typeface="Wingdings" pitchFamily="2" charset="2"/>
                          </a:rPr>
                          <m:t>𝜇</m:t>
                        </m:r>
                      </m:e>
                    </m:rad>
                  </m:oMath>
                </a14:m>
                <a:r>
                  <a:rPr lang="en-US" sz="1600" dirty="0">
                    <a:solidFill>
                      <a:schemeClr val="tx1"/>
                    </a:solidFill>
                    <a:latin typeface="Helvetica Light" charset="0"/>
                    <a:ea typeface="Helvetica Light" charset="0"/>
                    <a:cs typeface="Helvetica Light" charset="0"/>
                  </a:rPr>
                  <a:t> !</a:t>
                </a:r>
                <a:endParaRPr lang="en-US" sz="1600" dirty="0">
                  <a:solidFill>
                    <a:schemeClr val="tx1"/>
                  </a:solidFill>
                  <a:latin typeface="Symbol" charset="2"/>
                  <a:ea typeface="Symbol" charset="2"/>
                  <a:cs typeface="Symbol" charset="2"/>
                </a:endParaRPr>
              </a:p>
            </p:txBody>
          </p:sp>
        </mc:Choice>
        <mc:Fallback xmlns="">
          <p:sp>
            <p:nvSpPr>
              <p:cNvPr id="14" name="Rectangle 13"/>
              <p:cNvSpPr>
                <a:spLocks noRot="1" noChangeAspect="1" noMove="1" noResize="1" noEditPoints="1" noAdjustHandles="1" noChangeArrowheads="1" noChangeShapeType="1" noTextEdit="1"/>
              </p:cNvSpPr>
              <p:nvPr/>
            </p:nvSpPr>
            <p:spPr>
              <a:xfrm>
                <a:off x="432048" y="5373216"/>
                <a:ext cx="7343805" cy="344903"/>
              </a:xfrm>
              <a:prstGeom prst="rect">
                <a:avLst/>
              </a:prstGeom>
              <a:blipFill rotWithShape="0">
                <a:blip r:embed="rId8"/>
                <a:stretch>
                  <a:fillRect l="-498" t="-43860" b="-35088"/>
                </a:stretch>
              </a:blipFill>
            </p:spPr>
            <p:txBody>
              <a:bodyPr/>
              <a:lstStyle/>
              <a:p>
                <a:r>
                  <a:rPr lang="en-US">
                    <a:noFill/>
                  </a:rPr>
                  <a:t> </a:t>
                </a:r>
              </a:p>
            </p:txBody>
          </p:sp>
        </mc:Fallback>
      </mc:AlternateContent>
    </p:spTree>
    <p:extLst>
      <p:ext uri="{BB962C8B-B14F-4D97-AF65-F5344CB8AC3E}">
        <p14:creationId xmlns:p14="http://schemas.microsoft.com/office/powerpoint/2010/main" val="15803863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alphaModFix/>
            <a:extLst>
              <a:ext uri="{28A0092B-C50C-407E-A947-70E740481C1C}">
                <a14:useLocalDpi xmlns:a14="http://schemas.microsoft.com/office/drawing/2010/main" val="0"/>
              </a:ext>
            </a:extLst>
          </a:blip>
          <a:srcRect r="2924" b="46850"/>
          <a:stretch/>
        </p:blipFill>
        <p:spPr>
          <a:xfrm>
            <a:off x="5984112" y="4509120"/>
            <a:ext cx="2767214" cy="2121094"/>
          </a:xfrm>
          <a:prstGeom prst="rect">
            <a:avLst/>
          </a:prstGeom>
        </p:spPr>
      </p:pic>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Some other distributions</a:t>
            </a:r>
          </a:p>
        </p:txBody>
      </p:sp>
      <p:sp>
        <p:nvSpPr>
          <p:cNvPr id="4" name="TextBox 3"/>
          <p:cNvSpPr txBox="1"/>
          <p:nvPr/>
        </p:nvSpPr>
        <p:spPr>
          <a:xfrm>
            <a:off x="432048" y="1196752"/>
            <a:ext cx="5364088" cy="5401479"/>
          </a:xfrm>
          <a:prstGeom prst="rect">
            <a:avLst/>
          </a:prstGeom>
          <a:noFill/>
        </p:spPr>
        <p:txBody>
          <a:bodyPr wrap="square" rtlCol="0">
            <a:spAutoFit/>
          </a:bodyPr>
          <a:lstStyle/>
          <a:p>
            <a:pPr>
              <a:spcBef>
                <a:spcPts val="1800"/>
              </a:spcBef>
            </a:pPr>
            <a:r>
              <a:rPr lang="en-GB" sz="1600" dirty="0">
                <a:latin typeface="Helvetica Light" charset="0"/>
                <a:ea typeface="Helvetica Light" charset="0"/>
                <a:cs typeface="Helvetica Light" charset="0"/>
                <a:sym typeface="Wingdings" pitchFamily="2" charset="2"/>
              </a:rPr>
              <a:t>Uniform </a:t>
            </a:r>
            <a:r>
              <a:rPr lang="en-GB" sz="1400" dirty="0">
                <a:latin typeface="Helvetica Light" charset="0"/>
                <a:ea typeface="Helvetica Light" charset="0"/>
                <a:cs typeface="Helvetica Light" charset="0"/>
                <a:sym typeface="Wingdings" pitchFamily="2" charset="2"/>
              </a:rPr>
              <a:t>(“flat”)</a:t>
            </a:r>
            <a:r>
              <a:rPr lang="en-GB" sz="1600" dirty="0">
                <a:latin typeface="Helvetica Light" charset="0"/>
                <a:ea typeface="Helvetica Light" charset="0"/>
                <a:cs typeface="Helvetica Light" charset="0"/>
                <a:sym typeface="Wingdings" pitchFamily="2" charset="2"/>
              </a:rPr>
              <a:t> distribution</a:t>
            </a:r>
          </a:p>
          <a:p>
            <a:pPr>
              <a:spcBef>
                <a:spcPts val="1800"/>
              </a:spcBef>
            </a:pPr>
            <a:r>
              <a:rPr lang="en-GB" sz="1600" dirty="0">
                <a:latin typeface="Helvetica Light" charset="0"/>
                <a:ea typeface="Helvetica Light" charset="0"/>
                <a:cs typeface="Helvetica Light" charset="0"/>
                <a:sym typeface="Wingdings" pitchFamily="2" charset="2"/>
              </a:rPr>
              <a:t>Exponential distribution</a:t>
            </a:r>
          </a:p>
          <a:p>
            <a:pPr marL="285750" lvl="0" indent="-285750">
              <a:spcBef>
                <a:spcPts val="1200"/>
              </a:spcBef>
              <a:buFont typeface="Arial" charset="0"/>
              <a:buChar char="•"/>
            </a:pPr>
            <a:r>
              <a:rPr lang="en-GB" sz="1400" dirty="0">
                <a:solidFill>
                  <a:schemeClr val="tx1">
                    <a:lumMod val="95000"/>
                    <a:lumOff val="5000"/>
                  </a:schemeClr>
                </a:solidFill>
                <a:latin typeface="Helvetica Light" charset="0"/>
                <a:ea typeface="Helvetica Light" charset="0"/>
                <a:cs typeface="Helvetica Light" charset="0"/>
              </a:rPr>
              <a:t>Particle decay density versus time                                          </a:t>
            </a:r>
            <a:r>
              <a:rPr lang="en-GB" sz="1200" dirty="0">
                <a:solidFill>
                  <a:schemeClr val="tx1">
                    <a:lumMod val="95000"/>
                    <a:lumOff val="5000"/>
                  </a:schemeClr>
                </a:solidFill>
                <a:latin typeface="Helvetica Light" charset="0"/>
                <a:ea typeface="Helvetica Light" charset="0"/>
                <a:cs typeface="Helvetica Light" charset="0"/>
              </a:rPr>
              <a:t>(in the particle’s rest frame!)</a:t>
            </a:r>
          </a:p>
          <a:p>
            <a:pPr>
              <a:spcBef>
                <a:spcPts val="1800"/>
              </a:spcBef>
            </a:pPr>
            <a:r>
              <a:rPr lang="en-GB" sz="1600" dirty="0">
                <a:latin typeface="Helvetica Light" charset="0"/>
                <a:ea typeface="Helvetica Light" charset="0"/>
                <a:cs typeface="Helvetica Light" charset="0"/>
                <a:sym typeface="Wingdings" pitchFamily="2" charset="2"/>
              </a:rPr>
              <a:t>Relativistic </a:t>
            </a:r>
            <a:r>
              <a:rPr lang="en-GB" sz="1600" dirty="0" err="1">
                <a:latin typeface="Helvetica Light" charset="0"/>
                <a:ea typeface="Helvetica Light" charset="0"/>
                <a:cs typeface="Helvetica Light" charset="0"/>
                <a:sym typeface="Wingdings" pitchFamily="2" charset="2"/>
              </a:rPr>
              <a:t>Breit</a:t>
            </a:r>
            <a:r>
              <a:rPr lang="en-GB" sz="1600" dirty="0">
                <a:latin typeface="Helvetica Light" charset="0"/>
                <a:ea typeface="Helvetica Light" charset="0"/>
                <a:cs typeface="Helvetica Light" charset="0"/>
                <a:sym typeface="Wingdings" pitchFamily="2" charset="2"/>
              </a:rPr>
              <a:t>-Wigner distribution</a:t>
            </a:r>
          </a:p>
          <a:p>
            <a:pPr marL="285750" indent="-285750">
              <a:spcBef>
                <a:spcPts val="1200"/>
              </a:spcBef>
              <a:buFont typeface="Arial" charset="0"/>
              <a:buChar char="•"/>
            </a:pPr>
            <a:r>
              <a:rPr lang="en-GB" sz="1400" dirty="0">
                <a:solidFill>
                  <a:schemeClr val="tx1">
                    <a:lumMod val="95000"/>
                    <a:lumOff val="5000"/>
                  </a:schemeClr>
                </a:solidFill>
                <a:latin typeface="Helvetica Light" charset="0"/>
                <a:ea typeface="Helvetica Light" charset="0"/>
                <a:cs typeface="Helvetica Light" charset="0"/>
              </a:rPr>
              <a:t>Distribution of resonance of unstable particle as function of centre-of-mass energy in which the resonance is produced (originates from the propagator of an unstable particle)</a:t>
            </a:r>
          </a:p>
          <a:p>
            <a:pPr>
              <a:spcBef>
                <a:spcPts val="1800"/>
              </a:spcBef>
            </a:pPr>
            <a:r>
              <a:rPr lang="en-GB" sz="1600" dirty="0">
                <a:latin typeface="Helvetica Light" charset="0"/>
                <a:ea typeface="Helvetica Light" charset="0"/>
                <a:cs typeface="Helvetica Light" charset="0"/>
                <a:sym typeface="Wingdings" pitchFamily="2" charset="2"/>
              </a:rPr>
              <a:t>Chi-squared (𝜒</a:t>
            </a:r>
            <a:r>
              <a:rPr lang="en-GB" sz="1600" baseline="30000" dirty="0">
                <a:latin typeface="Helvetica Light" charset="0"/>
                <a:ea typeface="Helvetica Light" charset="0"/>
                <a:cs typeface="Helvetica Light" charset="0"/>
                <a:sym typeface="Wingdings" pitchFamily="2" charset="2"/>
              </a:rPr>
              <a:t>2</a:t>
            </a:r>
            <a:r>
              <a:rPr lang="en-GB" sz="1600" dirty="0">
                <a:latin typeface="Helvetica Light" charset="0"/>
                <a:ea typeface="Helvetica Light" charset="0"/>
                <a:cs typeface="Helvetica Light" charset="0"/>
                <a:sym typeface="Wingdings" pitchFamily="2" charset="2"/>
              </a:rPr>
              <a:t>) distribution</a:t>
            </a:r>
          </a:p>
          <a:p>
            <a:pPr marL="285750" indent="-285750">
              <a:spcBef>
                <a:spcPts val="1200"/>
              </a:spcBef>
              <a:buFont typeface="Arial" charset="0"/>
              <a:buChar char="•"/>
            </a:pPr>
            <a:r>
              <a:rPr lang="en-GB" sz="1400" dirty="0">
                <a:solidFill>
                  <a:schemeClr val="tx1">
                    <a:lumMod val="95000"/>
                    <a:lumOff val="5000"/>
                  </a:schemeClr>
                </a:solidFill>
                <a:latin typeface="Helvetica Light" charset="0"/>
                <a:ea typeface="Helvetica Light" charset="0"/>
                <a:cs typeface="Helvetica Light" charset="0"/>
              </a:rPr>
              <a:t>Sum of squares of Gaussian distributed variables;                   used to derive goodness of a fit to describe data</a:t>
            </a:r>
          </a:p>
          <a:p>
            <a:pPr>
              <a:spcBef>
                <a:spcPts val="1800"/>
              </a:spcBef>
            </a:pPr>
            <a:r>
              <a:rPr lang="en-GB" sz="1600" dirty="0">
                <a:latin typeface="Helvetica Light" charset="0"/>
                <a:ea typeface="Helvetica Light" charset="0"/>
                <a:cs typeface="Helvetica Light" charset="0"/>
                <a:sym typeface="Wingdings" pitchFamily="2" charset="2"/>
              </a:rPr>
              <a:t>Landau distribution</a:t>
            </a:r>
          </a:p>
          <a:p>
            <a:pPr marL="285750" indent="-285750">
              <a:spcBef>
                <a:spcPts val="1200"/>
              </a:spcBef>
              <a:buFont typeface="Arial" charset="0"/>
              <a:buChar char="•"/>
            </a:pPr>
            <a:r>
              <a:rPr lang="en-GB" sz="1400" dirty="0">
                <a:solidFill>
                  <a:schemeClr val="tx1">
                    <a:lumMod val="95000"/>
                    <a:lumOff val="5000"/>
                  </a:schemeClr>
                </a:solidFill>
                <a:latin typeface="Helvetica Light" charset="0"/>
                <a:ea typeface="Helvetica Light" charset="0"/>
                <a:cs typeface="Helvetica Light" charset="0"/>
              </a:rPr>
              <a:t>Fluctuation of energy loss by ionization of charged particle     in thin matter (</a:t>
            </a:r>
            <a:r>
              <a:rPr lang="en-GB" sz="1400" dirty="0" err="1">
                <a:solidFill>
                  <a:schemeClr val="tx1">
                    <a:lumMod val="95000"/>
                    <a:lumOff val="5000"/>
                  </a:schemeClr>
                </a:solidFill>
                <a:latin typeface="Helvetica Light" charset="0"/>
                <a:ea typeface="Helvetica Light" charset="0"/>
                <a:cs typeface="Helvetica Light" charset="0"/>
              </a:rPr>
              <a:t>eg</a:t>
            </a:r>
            <a:r>
              <a:rPr lang="en-GB" sz="1400" dirty="0">
                <a:solidFill>
                  <a:schemeClr val="tx1">
                    <a:lumMod val="95000"/>
                    <a:lumOff val="5000"/>
                  </a:schemeClr>
                </a:solidFill>
                <a:latin typeface="Helvetica Light" charset="0"/>
                <a:ea typeface="Helvetica Light" charset="0"/>
                <a:cs typeface="Helvetica Light" charset="0"/>
              </a:rPr>
              <a:t>, charge deposition in silicon detector)</a:t>
            </a:r>
          </a:p>
          <a:p>
            <a:pPr lvl="0">
              <a:spcBef>
                <a:spcPts val="1800"/>
              </a:spcBef>
            </a:pPr>
            <a:r>
              <a:rPr lang="en-GB" sz="1050" dirty="0">
                <a:solidFill>
                  <a:schemeClr val="tx1">
                    <a:lumMod val="50000"/>
                    <a:lumOff val="50000"/>
                  </a:schemeClr>
                </a:solidFill>
                <a:latin typeface="Helvetica Light" charset="0"/>
                <a:ea typeface="Helvetica Light" charset="0"/>
                <a:cs typeface="Helvetica Light" charset="0"/>
                <a:sym typeface="Wingdings" pitchFamily="2" charset="2"/>
              </a:rPr>
              <a:t>Many more, see http://</a:t>
            </a:r>
            <a:r>
              <a:rPr lang="en-GB" sz="1050" dirty="0" err="1">
                <a:solidFill>
                  <a:schemeClr val="tx1">
                    <a:lumMod val="50000"/>
                    <a:lumOff val="50000"/>
                  </a:schemeClr>
                </a:solidFill>
                <a:latin typeface="Helvetica Light" charset="0"/>
                <a:ea typeface="Helvetica Light" charset="0"/>
                <a:cs typeface="Helvetica Light" charset="0"/>
                <a:sym typeface="Wingdings" pitchFamily="2" charset="2"/>
              </a:rPr>
              <a:t>pdg.lbl.gov</a:t>
            </a:r>
            <a:r>
              <a:rPr lang="en-GB" sz="1050" dirty="0">
                <a:solidFill>
                  <a:schemeClr val="tx1">
                    <a:lumMod val="50000"/>
                    <a:lumOff val="50000"/>
                  </a:schemeClr>
                </a:solidFill>
                <a:latin typeface="Helvetica Light" charset="0"/>
                <a:ea typeface="Helvetica Light" charset="0"/>
                <a:cs typeface="Helvetica Light" charset="0"/>
                <a:sym typeface="Wingdings" pitchFamily="2" charset="2"/>
              </a:rPr>
              <a:t>/2015/reviews/rpp2015-rev-probability.pdf                      for definitions and properties.</a:t>
            </a: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45564" b="67850"/>
          <a:stretch/>
        </p:blipFill>
        <p:spPr>
          <a:xfrm>
            <a:off x="6151464" y="2291005"/>
            <a:ext cx="2667124" cy="2204864"/>
          </a:xfrm>
          <a:prstGeom prst="rect">
            <a:avLst/>
          </a:prstGeom>
        </p:spPr>
      </p:pic>
      <p:sp>
        <p:nvSpPr>
          <p:cNvPr id="11" name="Rectangle 10"/>
          <p:cNvSpPr/>
          <p:nvPr/>
        </p:nvSpPr>
        <p:spPr>
          <a:xfrm>
            <a:off x="5796136" y="722313"/>
            <a:ext cx="3347864" cy="474439"/>
          </a:xfrm>
          <a:prstGeom prst="rect">
            <a:avLst/>
          </a:prstGeom>
          <a:solidFill>
            <a:schemeClr val="bg1"/>
          </a:solidFill>
        </p:spPr>
        <p:txBody>
          <a:bodyPr rtlCol="0" anchor="ctr">
            <a:spAutoFit/>
          </a:bodyPr>
          <a:lstStyle/>
          <a:p>
            <a:pPr algn="ctr"/>
            <a:endParaRPr lang="en-US" sz="1600" dirty="0">
              <a:latin typeface="Helvetica Light" charset="0"/>
              <a:ea typeface="Helvetica Light" charset="0"/>
              <a:cs typeface="Helvetica Light" charset="0"/>
            </a:endParaRPr>
          </a:p>
        </p:txBody>
      </p:sp>
      <p:pic>
        <p:nvPicPr>
          <p:cNvPr id="10" name="Picture 9"/>
          <p:cNvPicPr>
            <a:picLocks noChangeAspect="1"/>
          </p:cNvPicPr>
          <p:nvPr/>
        </p:nvPicPr>
        <p:blipFill rotWithShape="1">
          <a:blip r:embed="rId4">
            <a:alphaModFix/>
            <a:extLst>
              <a:ext uri="{28A0092B-C50C-407E-A947-70E740481C1C}">
                <a14:useLocalDpi xmlns:a14="http://schemas.microsoft.com/office/drawing/2010/main" val="0"/>
              </a:ext>
            </a:extLst>
          </a:blip>
          <a:srcRect l="5478" t="4851" r="5371" b="51050"/>
          <a:stretch/>
        </p:blipFill>
        <p:spPr>
          <a:xfrm>
            <a:off x="6163041" y="404664"/>
            <a:ext cx="2645294" cy="1851705"/>
          </a:xfrm>
          <a:prstGeom prst="rect">
            <a:avLst/>
          </a:prstGeom>
        </p:spPr>
      </p:pic>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25</a:t>
            </a:fld>
            <a:endParaRPr lang="en-GB" dirty="0"/>
          </a:p>
        </p:txBody>
      </p:sp>
      <p:cxnSp>
        <p:nvCxnSpPr>
          <p:cNvPr id="15" name="Elbow Connector 14"/>
          <p:cNvCxnSpPr/>
          <p:nvPr/>
        </p:nvCxnSpPr>
        <p:spPr>
          <a:xfrm>
            <a:off x="2716486" y="1844824"/>
            <a:ext cx="3475009" cy="1047954"/>
          </a:xfrm>
          <a:prstGeom prst="bentConnector3">
            <a:avLst>
              <a:gd name="adj1" fmla="val 86306"/>
            </a:avLst>
          </a:prstGeom>
          <a:ln w="76200">
            <a:solidFill>
              <a:schemeClr val="bg1">
                <a:lumMod val="85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V="1">
            <a:off x="2936357" y="1371034"/>
            <a:ext cx="3242969" cy="6354"/>
          </a:xfrm>
          <a:prstGeom prst="straightConnector1">
            <a:avLst/>
          </a:prstGeom>
          <a:ln w="76200">
            <a:solidFill>
              <a:schemeClr val="bg1">
                <a:lumMod val="85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2411760" y="5180342"/>
            <a:ext cx="3767566" cy="0"/>
          </a:xfrm>
          <a:prstGeom prst="straightConnector1">
            <a:avLst/>
          </a:prstGeom>
          <a:ln w="76200">
            <a:solidFill>
              <a:schemeClr val="bg1">
                <a:lumMod val="85000"/>
              </a:schemeClr>
            </a:solidFill>
            <a:tailEnd type="triangle" w="sm" len="sm"/>
          </a:ln>
          <a:effectLst/>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7236296" y="4710057"/>
            <a:ext cx="1375472" cy="738664"/>
          </a:xfrm>
          <a:prstGeom prst="rect">
            <a:avLst/>
          </a:prstGeom>
        </p:spPr>
        <p:txBody>
          <a:bodyPr wrap="square">
            <a:spAutoFit/>
          </a:bodyPr>
          <a:lstStyle/>
          <a:p>
            <a:pPr algn="r"/>
            <a:r>
              <a:rPr lang="en-US" sz="1050" dirty="0">
                <a:solidFill>
                  <a:srgbClr val="003BB8"/>
                </a:solidFill>
                <a:latin typeface="Helvetica Light" charset="0"/>
                <a:ea typeface="Helvetica Light" charset="0"/>
                <a:cs typeface="Helvetica Light" charset="0"/>
              </a:rPr>
              <a:t>Because of the long tail, mean or variance are undefined</a:t>
            </a:r>
          </a:p>
        </p:txBody>
      </p:sp>
    </p:spTree>
    <p:extLst>
      <p:ext uri="{BB962C8B-B14F-4D97-AF65-F5344CB8AC3E}">
        <p14:creationId xmlns:p14="http://schemas.microsoft.com/office/powerpoint/2010/main" val="2727713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Central limit theorem (CLT)</a:t>
            </a:r>
          </a:p>
        </p:txBody>
      </p:sp>
      <mc:AlternateContent xmlns:mc="http://schemas.openxmlformats.org/markup-compatibility/2006" xmlns:a14="http://schemas.microsoft.com/office/drawing/2010/main">
        <mc:Choice Requires="a14">
          <p:sp>
            <p:nvSpPr>
              <p:cNvPr id="4" name="TextBox 3"/>
              <p:cNvSpPr txBox="1"/>
              <p:nvPr/>
            </p:nvSpPr>
            <p:spPr>
              <a:xfrm>
                <a:off x="432048" y="1196752"/>
                <a:ext cx="8388424" cy="595548"/>
              </a:xfrm>
              <a:prstGeom prst="rect">
                <a:avLst/>
              </a:prstGeom>
              <a:noFill/>
            </p:spPr>
            <p:txBody>
              <a:bodyPr wrap="square" rtlCol="0">
                <a:spAutoFit/>
              </a:bodyPr>
              <a:lstStyle/>
              <a:p>
                <a:pPr>
                  <a:spcBef>
                    <a:spcPts val="1800"/>
                  </a:spcBef>
                </a:pPr>
                <a:r>
                  <a:rPr lang="en-GB" sz="1600" dirty="0">
                    <a:solidFill>
                      <a:srgbClr val="003BB8"/>
                    </a:solidFill>
                    <a:latin typeface="Helvetica Light" charset="0"/>
                    <a:ea typeface="Helvetica Light" charset="0"/>
                    <a:cs typeface="Helvetica Light" charset="0"/>
                    <a:sym typeface="Wingdings" pitchFamily="2" charset="2"/>
                  </a:rPr>
                  <a:t>CLT: the sum of </a:t>
                </a:r>
                <a14:m>
                  <m:oMath xmlns:m="http://schemas.openxmlformats.org/officeDocument/2006/math">
                    <m:r>
                      <a:rPr lang="en-US" sz="1600" b="1" i="1" smtClean="0">
                        <a:solidFill>
                          <a:srgbClr val="003BB8"/>
                        </a:solidFill>
                        <a:latin typeface="Cambria Math" charset="0"/>
                        <a:ea typeface="Cambria Math" charset="0"/>
                        <a:cs typeface="Cambria Math" charset="0"/>
                      </a:rPr>
                      <m:t>𝒏</m:t>
                    </m:r>
                  </m:oMath>
                </a14:m>
                <a:r>
                  <a:rPr lang="en-GB" sz="1600" dirty="0">
                    <a:solidFill>
                      <a:srgbClr val="003BB8"/>
                    </a:solidFill>
                    <a:latin typeface="Helvetica Light" charset="0"/>
                    <a:ea typeface="Helvetica Light" charset="0"/>
                    <a:cs typeface="Helvetica Light" charset="0"/>
                    <a:sym typeface="Wingdings" pitchFamily="2" charset="2"/>
                  </a:rPr>
                  <a:t> independent samples </a:t>
                </a:r>
                <a14:m>
                  <m:oMath xmlns:m="http://schemas.openxmlformats.org/officeDocument/2006/math">
                    <m:sSub>
                      <m:sSubPr>
                        <m:ctrlPr>
                          <a:rPr lang="en-US" sz="1600" b="1" i="1" smtClean="0">
                            <a:solidFill>
                              <a:srgbClr val="003BB8"/>
                            </a:solidFill>
                            <a:latin typeface="Cambria Math" panose="02040503050406030204" pitchFamily="18" charset="0"/>
                            <a:ea typeface="Cambria Math" charset="0"/>
                            <a:cs typeface="Cambria Math" charset="0"/>
                          </a:rPr>
                        </m:ctrlPr>
                      </m:sSubPr>
                      <m:e>
                        <m:r>
                          <a:rPr lang="en-US" sz="1600" b="1" i="1" smtClean="0">
                            <a:solidFill>
                              <a:srgbClr val="003BB8"/>
                            </a:solidFill>
                            <a:latin typeface="Cambria Math" charset="0"/>
                            <a:ea typeface="Cambria Math" charset="0"/>
                            <a:cs typeface="Cambria Math" charset="0"/>
                          </a:rPr>
                          <m:t>𝒙</m:t>
                        </m:r>
                      </m:e>
                      <m:sub>
                        <m:r>
                          <a:rPr lang="en-US" sz="1600" b="1" i="1" smtClean="0">
                            <a:solidFill>
                              <a:srgbClr val="003BB8"/>
                            </a:solidFill>
                            <a:latin typeface="Cambria Math" charset="0"/>
                            <a:ea typeface="Cambria Math" charset="0"/>
                            <a:cs typeface="Cambria Math" charset="0"/>
                          </a:rPr>
                          <m:t>𝒊</m:t>
                        </m:r>
                      </m:sub>
                    </m:sSub>
                  </m:oMath>
                </a14:m>
                <a:r>
                  <a:rPr lang="en-GB" sz="1600" dirty="0">
                    <a:solidFill>
                      <a:srgbClr val="003BB8"/>
                    </a:solidFill>
                    <a:latin typeface="Helvetica Light" charset="0"/>
                    <a:ea typeface="Helvetica Light" charset="0"/>
                    <a:cs typeface="Helvetica Light" charset="0"/>
                    <a:sym typeface="Wingdings" pitchFamily="2" charset="2"/>
                  </a:rPr>
                  <a:t> </a:t>
                </a:r>
                <a:r>
                  <a:rPr lang="en-GB" sz="1400" dirty="0">
                    <a:solidFill>
                      <a:srgbClr val="003BB8"/>
                    </a:solidFill>
                    <a:latin typeface="Helvetica Light" charset="0"/>
                    <a:ea typeface="Helvetica Light" charset="0"/>
                    <a:cs typeface="Helvetica Light" charset="0"/>
                    <a:sym typeface="Wingdings" pitchFamily="2" charset="2"/>
                  </a:rPr>
                  <a:t>(</a:t>
                </a:r>
                <a14:m>
                  <m:oMath xmlns:m="http://schemas.openxmlformats.org/officeDocument/2006/math">
                    <m:r>
                      <a:rPr lang="en-US" sz="1400" i="1">
                        <a:solidFill>
                          <a:srgbClr val="003BB8"/>
                        </a:solidFill>
                        <a:latin typeface="Cambria Math" charset="0"/>
                        <a:ea typeface="Cambria Math" charset="0"/>
                        <a:cs typeface="Cambria Math" charset="0"/>
                      </a:rPr>
                      <m:t>𝑖</m:t>
                    </m:r>
                    <m:r>
                      <a:rPr lang="en-US" sz="1400" i="1">
                        <a:solidFill>
                          <a:srgbClr val="003BB8"/>
                        </a:solidFill>
                        <a:latin typeface="Cambria Math" charset="0"/>
                        <a:ea typeface="Cambria Math" charset="0"/>
                        <a:cs typeface="Cambria Math" charset="0"/>
                      </a:rPr>
                      <m:t>=1,…,</m:t>
                    </m:r>
                    <m:r>
                      <a:rPr lang="en-US" sz="1400" i="1">
                        <a:solidFill>
                          <a:srgbClr val="003BB8"/>
                        </a:solidFill>
                        <a:latin typeface="Cambria Math" charset="0"/>
                        <a:ea typeface="Cambria Math" charset="0"/>
                        <a:cs typeface="Cambria Math" charset="0"/>
                      </a:rPr>
                      <m:t>𝑛</m:t>
                    </m:r>
                  </m:oMath>
                </a14:m>
                <a:r>
                  <a:rPr lang="en-GB" sz="1400" dirty="0">
                    <a:solidFill>
                      <a:srgbClr val="003BB8"/>
                    </a:solidFill>
                    <a:latin typeface="Helvetica Light" charset="0"/>
                    <a:ea typeface="Helvetica Light" charset="0"/>
                    <a:cs typeface="Helvetica Light" charset="0"/>
                    <a:sym typeface="Wingdings" pitchFamily="2" charset="2"/>
                  </a:rPr>
                  <a:t>)</a:t>
                </a:r>
                <a:r>
                  <a:rPr lang="en-GB" sz="1600" dirty="0">
                    <a:solidFill>
                      <a:srgbClr val="003BB8"/>
                    </a:solidFill>
                    <a:latin typeface="Helvetica Light" charset="0"/>
                    <a:ea typeface="Helvetica Light" charset="0"/>
                    <a:cs typeface="Helvetica Light" charset="0"/>
                    <a:sym typeface="Wingdings" pitchFamily="2" charset="2"/>
                  </a:rPr>
                  <a:t> drawn from any PDF </a:t>
                </a:r>
                <a14:m>
                  <m:oMath xmlns:m="http://schemas.openxmlformats.org/officeDocument/2006/math">
                    <m:r>
                      <a:rPr lang="en-US" sz="1600" b="1" i="1" smtClean="0">
                        <a:solidFill>
                          <a:srgbClr val="003BB8"/>
                        </a:solidFill>
                        <a:latin typeface="Cambria Math" charset="0"/>
                        <a:ea typeface="Cambria Math" charset="0"/>
                        <a:cs typeface="Cambria Math" charset="0"/>
                      </a:rPr>
                      <m:t>𝑫</m:t>
                    </m:r>
                    <m:r>
                      <a:rPr lang="en-US" sz="1600" b="1" i="1" smtClean="0">
                        <a:solidFill>
                          <a:srgbClr val="003BB8"/>
                        </a:solidFill>
                        <a:latin typeface="Cambria Math" charset="0"/>
                        <a:ea typeface="Cambria Math" charset="0"/>
                        <a:cs typeface="Cambria Math" charset="0"/>
                      </a:rPr>
                      <m:t>(</m:t>
                    </m:r>
                    <m:sSub>
                      <m:sSubPr>
                        <m:ctrlPr>
                          <a:rPr lang="en-US" sz="1600" b="1" i="1">
                            <a:solidFill>
                              <a:srgbClr val="003BB8"/>
                            </a:solidFill>
                            <a:latin typeface="Cambria Math" panose="02040503050406030204" pitchFamily="18" charset="0"/>
                            <a:ea typeface="Cambria Math" charset="0"/>
                            <a:cs typeface="Cambria Math" charset="0"/>
                          </a:rPr>
                        </m:ctrlPr>
                      </m:sSubPr>
                      <m:e>
                        <m:r>
                          <a:rPr lang="en-US" sz="1600" b="1" i="1">
                            <a:solidFill>
                              <a:srgbClr val="003BB8"/>
                            </a:solidFill>
                            <a:latin typeface="Cambria Math" charset="0"/>
                            <a:ea typeface="Cambria Math" charset="0"/>
                            <a:cs typeface="Cambria Math" charset="0"/>
                          </a:rPr>
                          <m:t>𝒙</m:t>
                        </m:r>
                      </m:e>
                      <m:sub>
                        <m:r>
                          <a:rPr lang="en-US" sz="1600" b="1" i="1">
                            <a:solidFill>
                              <a:srgbClr val="003BB8"/>
                            </a:solidFill>
                            <a:latin typeface="Cambria Math" charset="0"/>
                            <a:ea typeface="Cambria Math" charset="0"/>
                            <a:cs typeface="Cambria Math" charset="0"/>
                          </a:rPr>
                          <m:t>𝒊</m:t>
                        </m:r>
                      </m:sub>
                    </m:sSub>
                  </m:oMath>
                </a14:m>
                <a:r>
                  <a:rPr lang="en-GB" sz="1600" dirty="0">
                    <a:solidFill>
                      <a:srgbClr val="003BB8"/>
                    </a:solidFill>
                    <a:latin typeface="Helvetica Light" charset="0"/>
                    <a:ea typeface="Helvetica Light" charset="0"/>
                    <a:cs typeface="Helvetica Light" charset="0"/>
                    <a:sym typeface="Wingdings" pitchFamily="2" charset="2"/>
                  </a:rPr>
                  <a:t>) with well defined expectation value and variance is Gaussian distributed in the limit </a:t>
                </a:r>
                <a14:m>
                  <m:oMath xmlns:m="http://schemas.openxmlformats.org/officeDocument/2006/math">
                    <m:r>
                      <a:rPr lang="en-US" sz="1600" b="0" i="1">
                        <a:solidFill>
                          <a:srgbClr val="003BB8"/>
                        </a:solidFill>
                        <a:latin typeface="Cambria Math" charset="0"/>
                        <a:ea typeface="Cambria Math" charset="0"/>
                        <a:cs typeface="Cambria Math" charset="0"/>
                      </a:rPr>
                      <m:t>𝑛</m:t>
                    </m:r>
                    <m:r>
                      <a:rPr lang="is-IS" sz="1600" b="0" i="1" smtClean="0">
                        <a:solidFill>
                          <a:srgbClr val="003BB8"/>
                        </a:solidFill>
                        <a:latin typeface="Cambria Math" charset="0"/>
                        <a:ea typeface="Cambria Math" charset="0"/>
                        <a:cs typeface="Cambria Math" charset="0"/>
                      </a:rPr>
                      <m:t>→∞</m:t>
                    </m:r>
                  </m:oMath>
                </a14:m>
                <a:endParaRPr lang="en-GB" sz="1600" dirty="0">
                  <a:solidFill>
                    <a:srgbClr val="003BB8"/>
                  </a:solidFill>
                  <a:latin typeface="Helvetica Light" charset="0"/>
                  <a:ea typeface="Helvetica Light" charset="0"/>
                  <a:cs typeface="Helvetica Light" charset="0"/>
                  <a:sym typeface="Wingdings" pitchFamily="2" charset="2"/>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432048" y="1196752"/>
                <a:ext cx="8388424" cy="595548"/>
              </a:xfrm>
              <a:prstGeom prst="rect">
                <a:avLst/>
              </a:prstGeom>
              <a:blipFill rotWithShape="0">
                <a:blip r:embed="rId2"/>
                <a:stretch>
                  <a:fillRect l="-436" t="-2041" r="-291" b="-11224"/>
                </a:stretch>
              </a:blipFill>
            </p:spPr>
            <p:txBody>
              <a:bodyPr/>
              <a:lstStyle/>
              <a:p>
                <a:r>
                  <a:rPr lang="en-US">
                    <a:noFill/>
                  </a:rPr>
                  <a:t> </a:t>
                </a:r>
              </a:p>
            </p:txBody>
          </p:sp>
        </mc:Fallback>
      </mc:AlternateContent>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26</a:t>
            </a:fld>
            <a:endParaRPr lang="en-GB" dirty="0"/>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566" y="2513599"/>
            <a:ext cx="5361577" cy="4155761"/>
          </a:xfrm>
          <a:prstGeom prst="rect">
            <a:avLst/>
          </a:prstGeom>
        </p:spPr>
      </p:pic>
      <mc:AlternateContent xmlns:mc="http://schemas.openxmlformats.org/markup-compatibility/2006" xmlns:a14="http://schemas.microsoft.com/office/drawing/2010/main">
        <mc:Choice Requires="a14">
          <p:sp>
            <p:nvSpPr>
              <p:cNvPr id="16" name="TextBox 15"/>
              <p:cNvSpPr txBox="1"/>
              <p:nvPr/>
            </p:nvSpPr>
            <p:spPr>
              <a:xfrm>
                <a:off x="1660166" y="2470704"/>
                <a:ext cx="524374" cy="307777"/>
              </a:xfrm>
              <a:prstGeom prst="rect">
                <a:avLst/>
              </a:prstGeom>
              <a:noFill/>
            </p:spPr>
            <p:txBody>
              <a:bodyPr wrap="none" rtlCol="0">
                <a:spAutoFit/>
              </a:bodyPr>
              <a:lstStyle/>
              <a:p>
                <a:pPr>
                  <a:spcAft>
                    <a:spcPts val="600"/>
                  </a:spcAft>
                  <a:buClr>
                    <a:srgbClr val="FF0000"/>
                  </a:buClr>
                </a:pPr>
                <a14:m>
                  <m:oMath xmlns:m="http://schemas.openxmlformats.org/officeDocument/2006/math">
                    <m:r>
                      <a:rPr lang="de-DE" sz="1400" i="1">
                        <a:latin typeface="Cambria Math"/>
                      </a:rPr>
                      <m:t>𝑛</m:t>
                    </m:r>
                  </m:oMath>
                </a14:m>
                <a:r>
                  <a:rPr lang="de-DE" sz="1400" dirty="0">
                    <a:latin typeface="Cambria Math" charset="0"/>
                    <a:ea typeface="Cambria Math" charset="0"/>
                    <a:cs typeface="Cambria Math" charset="0"/>
                  </a:rPr>
                  <a:t>=1</a:t>
                </a:r>
              </a:p>
            </p:txBody>
          </p:sp>
        </mc:Choice>
        <mc:Fallback xmlns="">
          <p:sp>
            <p:nvSpPr>
              <p:cNvPr id="16" name="TextBox 15"/>
              <p:cNvSpPr txBox="1">
                <a:spLocks noRot="1" noChangeAspect="1" noMove="1" noResize="1" noEditPoints="1" noAdjustHandles="1" noChangeArrowheads="1" noChangeShapeType="1" noTextEdit="1"/>
              </p:cNvSpPr>
              <p:nvPr/>
            </p:nvSpPr>
            <p:spPr>
              <a:xfrm>
                <a:off x="1660166" y="2470704"/>
                <a:ext cx="524374" cy="307777"/>
              </a:xfrm>
              <a:prstGeom prst="rect">
                <a:avLst/>
              </a:prstGeom>
              <a:blipFill rotWithShape="0">
                <a:blip r:embed="rId5"/>
                <a:stretch>
                  <a:fillRect t="-3922" r="-2326"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3434179" y="4561383"/>
                <a:ext cx="524374" cy="307777"/>
              </a:xfrm>
              <a:prstGeom prst="rect">
                <a:avLst/>
              </a:prstGeom>
              <a:noFill/>
            </p:spPr>
            <p:txBody>
              <a:bodyPr wrap="none" rtlCol="0">
                <a:spAutoFit/>
              </a:bodyPr>
              <a:lstStyle/>
              <a:p>
                <a:pPr>
                  <a:spcAft>
                    <a:spcPts val="600"/>
                  </a:spcAft>
                  <a:buClr>
                    <a:srgbClr val="FF0000"/>
                  </a:buClr>
                </a:pPr>
                <a14:m>
                  <m:oMath xmlns:m="http://schemas.openxmlformats.org/officeDocument/2006/math">
                    <m:r>
                      <a:rPr lang="de-DE" sz="1400" i="1">
                        <a:latin typeface="Cambria Math"/>
                      </a:rPr>
                      <m:t>𝑛</m:t>
                    </m:r>
                  </m:oMath>
                </a14:m>
                <a:r>
                  <a:rPr lang="de-DE" sz="1400" dirty="0">
                    <a:latin typeface="Cambria Math" charset="0"/>
                    <a:ea typeface="Cambria Math" charset="0"/>
                    <a:cs typeface="Cambria Math" charset="0"/>
                  </a:rPr>
                  <a:t>=5</a:t>
                </a:r>
              </a:p>
            </p:txBody>
          </p:sp>
        </mc:Choice>
        <mc:Fallback xmlns="">
          <p:sp>
            <p:nvSpPr>
              <p:cNvPr id="17" name="TextBox 16"/>
              <p:cNvSpPr txBox="1">
                <a:spLocks noRot="1" noChangeAspect="1" noMove="1" noResize="1" noEditPoints="1" noAdjustHandles="1" noChangeArrowheads="1" noChangeShapeType="1" noTextEdit="1"/>
              </p:cNvSpPr>
              <p:nvPr/>
            </p:nvSpPr>
            <p:spPr>
              <a:xfrm>
                <a:off x="3434179" y="4561383"/>
                <a:ext cx="524374" cy="307777"/>
              </a:xfrm>
              <a:prstGeom prst="rect">
                <a:avLst/>
              </a:prstGeom>
              <a:blipFill rotWithShape="0">
                <a:blip r:embed="rId6"/>
                <a:stretch>
                  <a:fillRect t="-3922" r="-2326"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1648590" y="4561383"/>
                <a:ext cx="524374" cy="307777"/>
              </a:xfrm>
              <a:prstGeom prst="rect">
                <a:avLst/>
              </a:prstGeom>
              <a:noFill/>
            </p:spPr>
            <p:txBody>
              <a:bodyPr wrap="none" rtlCol="0">
                <a:spAutoFit/>
              </a:bodyPr>
              <a:lstStyle/>
              <a:p>
                <a:pPr>
                  <a:spcAft>
                    <a:spcPts val="600"/>
                  </a:spcAft>
                  <a:buClr>
                    <a:srgbClr val="FF0000"/>
                  </a:buClr>
                </a:pPr>
                <a14:m>
                  <m:oMath xmlns:m="http://schemas.openxmlformats.org/officeDocument/2006/math">
                    <m:r>
                      <a:rPr lang="de-DE" sz="1400" i="1">
                        <a:latin typeface="Cambria Math"/>
                      </a:rPr>
                      <m:t>𝑛</m:t>
                    </m:r>
                  </m:oMath>
                </a14:m>
                <a:r>
                  <a:rPr lang="de-DE" sz="1400" dirty="0">
                    <a:latin typeface="Cambria Math" charset="0"/>
                    <a:ea typeface="Cambria Math" charset="0"/>
                    <a:cs typeface="Cambria Math" charset="0"/>
                  </a:rPr>
                  <a:t>=4</a:t>
                </a:r>
              </a:p>
            </p:txBody>
          </p:sp>
        </mc:Choice>
        <mc:Fallback xmlns="">
          <p:sp>
            <p:nvSpPr>
              <p:cNvPr id="18" name="TextBox 17"/>
              <p:cNvSpPr txBox="1">
                <a:spLocks noRot="1" noChangeAspect="1" noMove="1" noResize="1" noEditPoints="1" noAdjustHandles="1" noChangeArrowheads="1" noChangeShapeType="1" noTextEdit="1"/>
              </p:cNvSpPr>
              <p:nvPr/>
            </p:nvSpPr>
            <p:spPr>
              <a:xfrm>
                <a:off x="1648590" y="4561383"/>
                <a:ext cx="524374" cy="307777"/>
              </a:xfrm>
              <a:prstGeom prst="rect">
                <a:avLst/>
              </a:prstGeom>
              <a:blipFill rotWithShape="0">
                <a:blip r:embed="rId7"/>
                <a:stretch>
                  <a:fillRect t="-3922" r="-2326"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443022" y="2470704"/>
                <a:ext cx="524374" cy="307777"/>
              </a:xfrm>
              <a:prstGeom prst="rect">
                <a:avLst/>
              </a:prstGeom>
              <a:noFill/>
            </p:spPr>
            <p:txBody>
              <a:bodyPr wrap="none" rtlCol="0">
                <a:spAutoFit/>
              </a:bodyPr>
              <a:lstStyle/>
              <a:p>
                <a:pPr>
                  <a:spcAft>
                    <a:spcPts val="600"/>
                  </a:spcAft>
                  <a:buClr>
                    <a:srgbClr val="FF0000"/>
                  </a:buClr>
                </a:pPr>
                <a14:m>
                  <m:oMath xmlns:m="http://schemas.openxmlformats.org/officeDocument/2006/math">
                    <m:r>
                      <a:rPr lang="de-DE" sz="1400" i="1">
                        <a:latin typeface="Cambria Math"/>
                      </a:rPr>
                      <m:t>𝑛</m:t>
                    </m:r>
                  </m:oMath>
                </a14:m>
                <a:r>
                  <a:rPr lang="de-DE" sz="1400" dirty="0">
                    <a:latin typeface="Cambria Math" charset="0"/>
                    <a:ea typeface="Cambria Math" charset="0"/>
                    <a:cs typeface="Cambria Math" charset="0"/>
                  </a:rPr>
                  <a:t>=2</a:t>
                </a:r>
              </a:p>
            </p:txBody>
          </p:sp>
        </mc:Choice>
        <mc:Fallback xmlns="">
          <p:sp>
            <p:nvSpPr>
              <p:cNvPr id="19" name="TextBox 18"/>
              <p:cNvSpPr txBox="1">
                <a:spLocks noRot="1" noChangeAspect="1" noMove="1" noResize="1" noEditPoints="1" noAdjustHandles="1" noChangeArrowheads="1" noChangeShapeType="1" noTextEdit="1"/>
              </p:cNvSpPr>
              <p:nvPr/>
            </p:nvSpPr>
            <p:spPr>
              <a:xfrm>
                <a:off x="3443022" y="2470704"/>
                <a:ext cx="524374" cy="307777"/>
              </a:xfrm>
              <a:prstGeom prst="rect">
                <a:avLst/>
              </a:prstGeom>
              <a:blipFill rotWithShape="0">
                <a:blip r:embed="rId8"/>
                <a:stretch>
                  <a:fillRect t="-3922" r="-2326"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5214136" y="2470704"/>
                <a:ext cx="524374" cy="307777"/>
              </a:xfrm>
              <a:prstGeom prst="rect">
                <a:avLst/>
              </a:prstGeom>
              <a:noFill/>
            </p:spPr>
            <p:txBody>
              <a:bodyPr wrap="none" rtlCol="0">
                <a:spAutoFit/>
              </a:bodyPr>
              <a:lstStyle/>
              <a:p>
                <a:pPr>
                  <a:spcAft>
                    <a:spcPts val="600"/>
                  </a:spcAft>
                  <a:buClr>
                    <a:srgbClr val="FF0000"/>
                  </a:buClr>
                </a:pPr>
                <a14:m>
                  <m:oMath xmlns:m="http://schemas.openxmlformats.org/officeDocument/2006/math">
                    <m:r>
                      <a:rPr lang="de-DE" sz="1400" i="1">
                        <a:latin typeface="Cambria Math"/>
                      </a:rPr>
                      <m:t>𝑛</m:t>
                    </m:r>
                  </m:oMath>
                </a14:m>
                <a:r>
                  <a:rPr lang="de-DE" sz="1400" dirty="0">
                    <a:latin typeface="Cambria Math" charset="0"/>
                    <a:ea typeface="Cambria Math" charset="0"/>
                    <a:cs typeface="Cambria Math" charset="0"/>
                  </a:rPr>
                  <a:t>=3</a:t>
                </a:r>
              </a:p>
            </p:txBody>
          </p:sp>
        </mc:Choice>
        <mc:Fallback xmlns="">
          <p:sp>
            <p:nvSpPr>
              <p:cNvPr id="20" name="TextBox 19"/>
              <p:cNvSpPr txBox="1">
                <a:spLocks noRot="1" noChangeAspect="1" noMove="1" noResize="1" noEditPoints="1" noAdjustHandles="1" noChangeArrowheads="1" noChangeShapeType="1" noTextEdit="1"/>
              </p:cNvSpPr>
              <p:nvPr/>
            </p:nvSpPr>
            <p:spPr>
              <a:xfrm>
                <a:off x="5214136" y="2470704"/>
                <a:ext cx="524374" cy="307777"/>
              </a:xfrm>
              <a:prstGeom prst="rect">
                <a:avLst/>
              </a:prstGeom>
              <a:blipFill rotWithShape="0">
                <a:blip r:embed="rId9"/>
                <a:stretch>
                  <a:fillRect t="-3922" r="-2326"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5210892" y="4561383"/>
                <a:ext cx="524374" cy="307777"/>
              </a:xfrm>
              <a:prstGeom prst="rect">
                <a:avLst/>
              </a:prstGeom>
              <a:noFill/>
            </p:spPr>
            <p:txBody>
              <a:bodyPr wrap="none" rtlCol="0">
                <a:spAutoFit/>
              </a:bodyPr>
              <a:lstStyle/>
              <a:p>
                <a:pPr>
                  <a:spcAft>
                    <a:spcPts val="600"/>
                  </a:spcAft>
                  <a:buClr>
                    <a:srgbClr val="FF0000"/>
                  </a:buClr>
                </a:pPr>
                <a14:m>
                  <m:oMath xmlns:m="http://schemas.openxmlformats.org/officeDocument/2006/math">
                    <m:r>
                      <a:rPr lang="de-DE" sz="1400" i="1">
                        <a:latin typeface="Cambria Math"/>
                      </a:rPr>
                      <m:t>𝑛</m:t>
                    </m:r>
                  </m:oMath>
                </a14:m>
                <a:r>
                  <a:rPr lang="de-DE" sz="1400" dirty="0">
                    <a:latin typeface="Cambria Math" charset="0"/>
                    <a:ea typeface="Cambria Math" charset="0"/>
                    <a:cs typeface="Cambria Math" charset="0"/>
                  </a:rPr>
                  <a:t>=6</a:t>
                </a:r>
              </a:p>
            </p:txBody>
          </p:sp>
        </mc:Choice>
        <mc:Fallback xmlns="">
          <p:sp>
            <p:nvSpPr>
              <p:cNvPr id="21" name="TextBox 20"/>
              <p:cNvSpPr txBox="1">
                <a:spLocks noRot="1" noChangeAspect="1" noMove="1" noResize="1" noEditPoints="1" noAdjustHandles="1" noChangeArrowheads="1" noChangeShapeType="1" noTextEdit="1"/>
              </p:cNvSpPr>
              <p:nvPr/>
            </p:nvSpPr>
            <p:spPr>
              <a:xfrm>
                <a:off x="5210892" y="4561383"/>
                <a:ext cx="524374" cy="307777"/>
              </a:xfrm>
              <a:prstGeom prst="rect">
                <a:avLst/>
              </a:prstGeom>
              <a:blipFill rotWithShape="0">
                <a:blip r:embed="rId10"/>
                <a:stretch>
                  <a:fillRect t="-3922" r="-2326" b="-17647"/>
                </a:stretch>
              </a:blipFill>
            </p:spPr>
            <p:txBody>
              <a:bodyPr/>
              <a:lstStyle/>
              <a:p>
                <a:r>
                  <a:rPr lang="en-US">
                    <a:noFill/>
                  </a:rPr>
                  <a:t> </a:t>
                </a:r>
              </a:p>
            </p:txBody>
          </p:sp>
        </mc:Fallback>
      </mc:AlternateContent>
      <p:sp>
        <p:nvSpPr>
          <p:cNvPr id="5" name="Rectangle 4"/>
          <p:cNvSpPr/>
          <p:nvPr/>
        </p:nvSpPr>
        <p:spPr>
          <a:xfrm>
            <a:off x="6964452" y="2905780"/>
            <a:ext cx="1712004" cy="523220"/>
          </a:xfrm>
          <a:prstGeom prst="rect">
            <a:avLst/>
          </a:prstGeom>
        </p:spPr>
        <p:txBody>
          <a:bodyPr wrap="square">
            <a:spAutoFit/>
          </a:bodyPr>
          <a:lstStyle/>
          <a:p>
            <a:pPr algn="r"/>
            <a:r>
              <a:rPr lang="en-GB" sz="1400" dirty="0">
                <a:solidFill>
                  <a:schemeClr val="tx1">
                    <a:lumMod val="50000"/>
                    <a:lumOff val="50000"/>
                  </a:schemeClr>
                </a:solidFill>
                <a:latin typeface="Helvetica Light" charset="0"/>
                <a:ea typeface="Helvetica Light" charset="0"/>
                <a:cs typeface="Helvetica Light" charset="0"/>
                <a:sym typeface="Wingdings" pitchFamily="2" charset="2"/>
              </a:rPr>
              <a:t>Averaging reduces the variance</a:t>
            </a:r>
            <a:endParaRPr lang="en-US" sz="1600" dirty="0">
              <a:solidFill>
                <a:schemeClr val="tx1">
                  <a:lumMod val="50000"/>
                  <a:lumOff val="50000"/>
                </a:schemeClr>
              </a:solidFill>
            </a:endParaRPr>
          </a:p>
        </p:txBody>
      </p:sp>
      <p:cxnSp>
        <p:nvCxnSpPr>
          <p:cNvPr id="12" name="Straight Arrow Connector 11"/>
          <p:cNvCxnSpPr/>
          <p:nvPr/>
        </p:nvCxnSpPr>
        <p:spPr>
          <a:xfrm flipV="1">
            <a:off x="7907518" y="2444038"/>
            <a:ext cx="0" cy="368626"/>
          </a:xfrm>
          <a:prstGeom prst="straightConnector1">
            <a:avLst/>
          </a:prstGeom>
          <a:ln w="3175">
            <a:solidFill>
              <a:schemeClr val="tx1">
                <a:lumMod val="65000"/>
                <a:lumOff val="35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5802594" y="4797152"/>
            <a:ext cx="3017878" cy="523220"/>
          </a:xfrm>
          <a:prstGeom prst="rect">
            <a:avLst/>
          </a:prstGeom>
          <a:noFill/>
        </p:spPr>
        <p:txBody>
          <a:bodyPr wrap="square" rtlCol="0">
            <a:spAutoFit/>
          </a:bodyPr>
          <a:lstStyle/>
          <a:p>
            <a:r>
              <a:rPr lang="en-US" sz="1400" i="1" dirty="0">
                <a:latin typeface="Helvetica Light"/>
                <a:cs typeface="Helvetica Light"/>
              </a:rPr>
              <a:t>Example</a:t>
            </a:r>
            <a:r>
              <a:rPr lang="en-US" sz="1400" dirty="0">
                <a:latin typeface="Helvetica Light"/>
                <a:cs typeface="Helvetica Light"/>
              </a:rPr>
              <a:t>: summing up uniformly distributed ensembles within [0,1]</a:t>
            </a:r>
          </a:p>
        </p:txBody>
      </p:sp>
      <mc:AlternateContent xmlns:mc="http://schemas.openxmlformats.org/markup-compatibility/2006" xmlns:a14="http://schemas.microsoft.com/office/drawing/2010/main">
        <mc:Choice Requires="a14">
          <p:sp>
            <p:nvSpPr>
              <p:cNvPr id="23" name="Rectangle 22"/>
              <p:cNvSpPr/>
              <p:nvPr/>
            </p:nvSpPr>
            <p:spPr>
              <a:xfrm>
                <a:off x="683568" y="1988840"/>
                <a:ext cx="3672408" cy="342017"/>
              </a:xfrm>
              <a:prstGeom prst="rect">
                <a:avLst/>
              </a:prstGeom>
            </p:spPr>
            <p:txBody>
              <a:bodyPr wrap="square">
                <a:spAutoFit/>
              </a:bodyPr>
              <a:lstStyle/>
              <a:p>
                <a:pPr>
                  <a:spcBef>
                    <a:spcPts val="1800"/>
                  </a:spcBef>
                </a:pPr>
                <a14:m>
                  <m:oMath xmlns:m="http://schemas.openxmlformats.org/officeDocument/2006/math">
                    <m:r>
                      <a:rPr lang="en-US" sz="1600" b="1" i="1" smtClean="0">
                        <a:solidFill>
                          <a:schemeClr val="tx1"/>
                        </a:solidFill>
                        <a:latin typeface="Cambria Math" charset="0"/>
                      </a:rPr>
                      <m:t>𝑫</m:t>
                    </m:r>
                    <m:r>
                      <a:rPr lang="en-US" sz="1600" b="0" i="0" smtClean="0">
                        <a:solidFill>
                          <a:schemeClr val="tx1"/>
                        </a:solidFill>
                        <a:latin typeface="Cambria Math" charset="0"/>
                      </a:rPr>
                      <m:t>: </m:t>
                    </m:r>
                    <m:sSub>
                      <m:sSubPr>
                        <m:ctrlPr>
                          <a:rPr lang="en-US" sz="1600" i="1" smtClean="0">
                            <a:solidFill>
                              <a:schemeClr val="tx1"/>
                            </a:solidFill>
                            <a:latin typeface="Cambria Math" panose="02040503050406030204" pitchFamily="18" charset="0"/>
                          </a:rPr>
                        </m:ctrlPr>
                      </m:sSubPr>
                      <m:e>
                        <m:r>
                          <a:rPr lang="en-US" sz="1600" b="0" i="1" smtClean="0">
                            <a:solidFill>
                              <a:schemeClr val="tx1"/>
                            </a:solidFill>
                            <a:latin typeface="Cambria Math" charset="0"/>
                          </a:rPr>
                          <m:t>𝐸</m:t>
                        </m:r>
                      </m:e>
                      <m:sub>
                        <m:r>
                          <a:rPr lang="en-US" sz="1600" b="0" i="1" smtClean="0">
                            <a:solidFill>
                              <a:schemeClr val="tx1"/>
                            </a:solidFill>
                            <a:latin typeface="Cambria Math" charset="0"/>
                          </a:rPr>
                          <m:t>𝐷</m:t>
                        </m:r>
                      </m:sub>
                    </m:sSub>
                    <m:d>
                      <m:dPr>
                        <m:begChr m:val="["/>
                        <m:endChr m:val="]"/>
                        <m:ctrlPr>
                          <a:rPr lang="en-US" sz="1600" i="1" smtClean="0">
                            <a:solidFill>
                              <a:schemeClr val="tx1"/>
                            </a:solidFill>
                            <a:latin typeface="Cambria Math" panose="02040503050406030204" pitchFamily="18" charset="0"/>
                          </a:rPr>
                        </m:ctrlPr>
                      </m:dPr>
                      <m:e>
                        <m:sSub>
                          <m:sSubPr>
                            <m:ctrlPr>
                              <a:rPr lang="en-US" sz="1600" i="1" smtClean="0">
                                <a:solidFill>
                                  <a:schemeClr val="tx1"/>
                                </a:solidFill>
                                <a:latin typeface="Cambria Math" panose="02040503050406030204" pitchFamily="18" charset="0"/>
                                <a:ea typeface="Cambria Math" charset="0"/>
                                <a:cs typeface="Cambria Math" charset="0"/>
                              </a:rPr>
                            </m:ctrlPr>
                          </m:sSubPr>
                          <m:e>
                            <m:r>
                              <a:rPr lang="en-US" sz="1600" b="0" i="1">
                                <a:solidFill>
                                  <a:schemeClr val="tx1"/>
                                </a:solidFill>
                                <a:latin typeface="Cambria Math" charset="0"/>
                                <a:ea typeface="Cambria Math" charset="0"/>
                                <a:cs typeface="Cambria Math" charset="0"/>
                              </a:rPr>
                              <m:t>𝑥</m:t>
                            </m:r>
                          </m:e>
                          <m:sub>
                            <m:r>
                              <a:rPr lang="en-US" sz="1600" b="0" i="1">
                                <a:solidFill>
                                  <a:schemeClr val="tx1"/>
                                </a:solidFill>
                                <a:latin typeface="Cambria Math" charset="0"/>
                                <a:ea typeface="Cambria Math" charset="0"/>
                                <a:cs typeface="Cambria Math" charset="0"/>
                              </a:rPr>
                              <m:t>𝑖</m:t>
                            </m:r>
                          </m:sub>
                        </m:sSub>
                      </m:e>
                    </m:d>
                    <m:r>
                      <a:rPr lang="en-US" sz="1600" b="0" i="1">
                        <a:solidFill>
                          <a:schemeClr val="tx1"/>
                        </a:solidFill>
                        <a:latin typeface="Cambria Math"/>
                      </a:rPr>
                      <m:t>=</m:t>
                    </m:r>
                    <m:r>
                      <a:rPr lang="en-US" sz="1600" b="0" i="1" smtClean="0">
                        <a:solidFill>
                          <a:schemeClr val="tx1"/>
                        </a:solidFill>
                        <a:latin typeface="Cambria Math" charset="0"/>
                        <a:ea typeface="Cambria Math" charset="0"/>
                        <a:cs typeface="Cambria Math" charset="0"/>
                      </a:rPr>
                      <m:t>𝜇</m:t>
                    </m:r>
                    <m:r>
                      <a:rPr lang="en-US" sz="1600" b="0" i="1" smtClean="0">
                        <a:solidFill>
                          <a:schemeClr val="tx1"/>
                        </a:solidFill>
                        <a:latin typeface="Cambria Math" charset="0"/>
                        <a:ea typeface="Cambria Math" charset="0"/>
                        <a:cs typeface="Cambria Math" charset="0"/>
                      </a:rPr>
                      <m:t>; </m:t>
                    </m:r>
                    <m:sSub>
                      <m:sSubPr>
                        <m:ctrlPr>
                          <a:rPr lang="de-DE" sz="1600" i="1">
                            <a:solidFill>
                              <a:schemeClr val="tx1"/>
                            </a:solidFill>
                            <a:latin typeface="Cambria Math" panose="02040503050406030204" pitchFamily="18" charset="0"/>
                          </a:rPr>
                        </m:ctrlPr>
                      </m:sSubPr>
                      <m:e>
                        <m:r>
                          <a:rPr lang="de-DE" sz="1600" b="0" i="1">
                            <a:solidFill>
                              <a:schemeClr val="tx1"/>
                            </a:solidFill>
                            <a:latin typeface="Cambria Math"/>
                          </a:rPr>
                          <m:t>𝑉</m:t>
                        </m:r>
                      </m:e>
                      <m:sub>
                        <m:r>
                          <a:rPr lang="de-DE" sz="1600" b="0" i="1">
                            <a:solidFill>
                              <a:schemeClr val="tx1"/>
                            </a:solidFill>
                            <a:latin typeface="Cambria Math"/>
                          </a:rPr>
                          <m:t>𝐷</m:t>
                        </m:r>
                      </m:sub>
                    </m:sSub>
                    <m:d>
                      <m:dPr>
                        <m:begChr m:val="["/>
                        <m:endChr m:val="]"/>
                        <m:ctrlPr>
                          <a:rPr lang="de-DE" sz="1600" i="1">
                            <a:solidFill>
                              <a:schemeClr val="tx1"/>
                            </a:solidFill>
                            <a:latin typeface="Cambria Math" panose="02040503050406030204" pitchFamily="18" charset="0"/>
                          </a:rPr>
                        </m:ctrlPr>
                      </m:dPr>
                      <m:e>
                        <m:sSub>
                          <m:sSubPr>
                            <m:ctrlPr>
                              <a:rPr lang="en-US" sz="1600" i="1">
                                <a:solidFill>
                                  <a:schemeClr val="tx1"/>
                                </a:solidFill>
                                <a:latin typeface="Cambria Math" panose="02040503050406030204" pitchFamily="18" charset="0"/>
                                <a:ea typeface="Cambria Math" charset="0"/>
                                <a:cs typeface="Cambria Math" charset="0"/>
                              </a:rPr>
                            </m:ctrlPr>
                          </m:sSubPr>
                          <m:e>
                            <m:r>
                              <a:rPr lang="en-US" sz="1600" i="1">
                                <a:solidFill>
                                  <a:schemeClr val="tx1"/>
                                </a:solidFill>
                                <a:latin typeface="Cambria Math" charset="0"/>
                                <a:ea typeface="Cambria Math" charset="0"/>
                                <a:cs typeface="Cambria Math" charset="0"/>
                              </a:rPr>
                              <m:t>𝑥</m:t>
                            </m:r>
                          </m:e>
                          <m:sub>
                            <m:r>
                              <a:rPr lang="en-US" sz="1600" i="1">
                                <a:solidFill>
                                  <a:schemeClr val="tx1"/>
                                </a:solidFill>
                                <a:latin typeface="Cambria Math" charset="0"/>
                                <a:ea typeface="Cambria Math" charset="0"/>
                                <a:cs typeface="Cambria Math" charset="0"/>
                              </a:rPr>
                              <m:t>𝑖</m:t>
                            </m:r>
                          </m:sub>
                        </m:sSub>
                      </m:e>
                    </m:d>
                    <m:r>
                      <a:rPr lang="de-DE" sz="1600" b="0" i="1">
                        <a:solidFill>
                          <a:schemeClr val="tx1"/>
                        </a:solidFill>
                        <a:latin typeface="Cambria Math"/>
                      </a:rPr>
                      <m:t>=</m:t>
                    </m:r>
                    <m:sSubSup>
                      <m:sSubSupPr>
                        <m:ctrlPr>
                          <a:rPr lang="de-DE" sz="1600" i="1">
                            <a:solidFill>
                              <a:schemeClr val="tx1"/>
                            </a:solidFill>
                            <a:latin typeface="Cambria Math" panose="02040503050406030204" pitchFamily="18" charset="0"/>
                          </a:rPr>
                        </m:ctrlPr>
                      </m:sSubSupPr>
                      <m:e>
                        <m:r>
                          <a:rPr lang="de-DE" sz="1600" b="0" i="1">
                            <a:solidFill>
                              <a:schemeClr val="tx1"/>
                            </a:solidFill>
                            <a:latin typeface="Cambria Math"/>
                          </a:rPr>
                          <m:t>𝜎</m:t>
                        </m:r>
                      </m:e>
                      <m:sub>
                        <m:r>
                          <a:rPr lang="de-DE" sz="1600" b="0" i="1">
                            <a:solidFill>
                              <a:schemeClr val="tx1"/>
                            </a:solidFill>
                            <a:latin typeface="Cambria Math"/>
                          </a:rPr>
                          <m:t>𝐷</m:t>
                        </m:r>
                      </m:sub>
                      <m:sup>
                        <m:r>
                          <a:rPr lang="de-DE" sz="1600" b="0" i="1">
                            <a:solidFill>
                              <a:schemeClr val="tx1"/>
                            </a:solidFill>
                            <a:latin typeface="Cambria Math"/>
                          </a:rPr>
                          <m:t>2 </m:t>
                        </m:r>
                      </m:sup>
                    </m:sSubSup>
                    <m:r>
                      <a:rPr lang="en-US" sz="1600" b="0" i="1" smtClean="0">
                        <a:solidFill>
                          <a:schemeClr val="tx1"/>
                        </a:solidFill>
                        <a:latin typeface="Cambria Math" charset="0"/>
                      </a:rPr>
                      <m:t>, </m:t>
                    </m:r>
                  </m:oMath>
                </a14:m>
                <a:r>
                  <a:rPr lang="en-GB" sz="1600" dirty="0">
                    <a:solidFill>
                      <a:schemeClr val="tx1"/>
                    </a:solidFill>
                    <a:latin typeface="Helvetica Light" charset="0"/>
                    <a:ea typeface="Helvetica Light" charset="0"/>
                    <a:cs typeface="Helvetica Light" charset="0"/>
                    <a:sym typeface="Wingdings" pitchFamily="2" charset="2"/>
                  </a:rPr>
                  <a:t> and:</a:t>
                </a:r>
                <a:r>
                  <a:rPr lang="de-DE" sz="1600" dirty="0">
                    <a:solidFill>
                      <a:schemeClr val="tx1"/>
                    </a:solidFill>
                  </a:rPr>
                  <a:t> </a:t>
                </a:r>
              </a:p>
            </p:txBody>
          </p:sp>
        </mc:Choice>
        <mc:Fallback xmlns="">
          <p:sp>
            <p:nvSpPr>
              <p:cNvPr id="23" name="Rectangle 22"/>
              <p:cNvSpPr>
                <a:spLocks noRot="1" noChangeAspect="1" noMove="1" noResize="1" noEditPoints="1" noAdjustHandles="1" noChangeArrowheads="1" noChangeShapeType="1" noTextEdit="1"/>
              </p:cNvSpPr>
              <p:nvPr/>
            </p:nvSpPr>
            <p:spPr>
              <a:xfrm>
                <a:off x="683568" y="1988840"/>
                <a:ext cx="3672408" cy="342017"/>
              </a:xfrm>
              <a:prstGeom prst="rect">
                <a:avLst/>
              </a:prstGeom>
              <a:blipFill rotWithShape="0">
                <a:blip r:embed="rId11"/>
                <a:stretch>
                  <a:fillRect t="-85714" b="-1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Rectangle 23"/>
              <p:cNvSpPr/>
              <p:nvPr/>
            </p:nvSpPr>
            <p:spPr>
              <a:xfrm>
                <a:off x="3707904" y="1826688"/>
                <a:ext cx="4590256" cy="622093"/>
              </a:xfrm>
              <a:prstGeom prst="rect">
                <a:avLst/>
              </a:prstGeom>
            </p:spPr>
            <p:txBody>
              <a:bodyPr wrap="square">
                <a:spAutoFit/>
              </a:bodyPr>
              <a:lstStyle/>
              <a:p>
                <a:pPr>
                  <a:spcBef>
                    <a:spcPts val="1800"/>
                  </a:spcBef>
                </a:pPr>
                <a14:m>
                  <m:oMathPara xmlns:m="http://schemas.openxmlformats.org/officeDocument/2006/math">
                    <m:oMathParaPr>
                      <m:jc m:val="left"/>
                    </m:oMathParaPr>
                    <m:oMath xmlns:m="http://schemas.openxmlformats.org/officeDocument/2006/math">
                      <m:r>
                        <a:rPr lang="en-US" sz="1600" i="1" smtClean="0">
                          <a:latin typeface="Cambria Math" charset="0"/>
                        </a:rPr>
                        <m:t>𝑦</m:t>
                      </m:r>
                      <m:r>
                        <a:rPr lang="en-US" sz="1600" i="1" smtClean="0">
                          <a:latin typeface="Cambria Math" charset="0"/>
                        </a:rPr>
                        <m:t>=</m:t>
                      </m:r>
                      <m:f>
                        <m:fPr>
                          <m:ctrlPr>
                            <a:rPr lang="mr-IN" sz="1600" i="1" smtClean="0">
                              <a:latin typeface="Cambria Math" panose="02040503050406030204" pitchFamily="18" charset="0"/>
                            </a:rPr>
                          </m:ctrlPr>
                        </m:fPr>
                        <m:num>
                          <m:r>
                            <a:rPr lang="en-US" sz="1600" b="0" i="1" smtClean="0">
                              <a:latin typeface="Cambria Math" charset="0"/>
                            </a:rPr>
                            <m:t>1</m:t>
                          </m:r>
                        </m:num>
                        <m:den>
                          <m:r>
                            <a:rPr lang="en-US" sz="1600" b="0" i="1" smtClean="0">
                              <a:latin typeface="Cambria Math" charset="0"/>
                            </a:rPr>
                            <m:t>𝑛</m:t>
                          </m:r>
                        </m:den>
                      </m:f>
                      <m:nary>
                        <m:naryPr>
                          <m:chr m:val="∑"/>
                          <m:limLoc m:val="subSup"/>
                          <m:ctrlPr>
                            <a:rPr lang="is-IS" sz="1600" i="1">
                              <a:latin typeface="Cambria Math" panose="02040503050406030204" pitchFamily="18" charset="0"/>
                            </a:rPr>
                          </m:ctrlPr>
                        </m:naryPr>
                        <m:sub>
                          <m:r>
                            <m:rPr>
                              <m:brk m:alnAt="25"/>
                            </m:rPr>
                            <a:rPr lang="en-US" sz="1600" i="1">
                              <a:latin typeface="Cambria Math" charset="0"/>
                            </a:rPr>
                            <m:t>𝑖</m:t>
                          </m:r>
                          <m:r>
                            <a:rPr lang="en-US" sz="1600" i="1">
                              <a:latin typeface="Cambria Math" charset="0"/>
                            </a:rPr>
                            <m:t>=1</m:t>
                          </m:r>
                        </m:sub>
                        <m:sup>
                          <m:r>
                            <a:rPr lang="en-US" sz="1600" i="1">
                              <a:latin typeface="Cambria Math" charset="0"/>
                            </a:rPr>
                            <m:t>𝑛</m:t>
                          </m:r>
                        </m:sup>
                        <m:e>
                          <m:sSub>
                            <m:sSubPr>
                              <m:ctrlPr>
                                <a:rPr lang="en-US" sz="1600" i="1">
                                  <a:latin typeface="Cambria Math" panose="02040503050406030204" pitchFamily="18" charset="0"/>
                                  <a:ea typeface="Cambria Math" charset="0"/>
                                  <a:cs typeface="Cambria Math" charset="0"/>
                                </a:rPr>
                              </m:ctrlPr>
                            </m:sSubPr>
                            <m:e>
                              <m:r>
                                <a:rPr lang="en-US" sz="1600" i="1">
                                  <a:latin typeface="Cambria Math" charset="0"/>
                                  <a:ea typeface="Cambria Math" charset="0"/>
                                  <a:cs typeface="Cambria Math" charset="0"/>
                                </a:rPr>
                                <m:t>𝑥</m:t>
                              </m:r>
                            </m:e>
                            <m:sub>
                              <m:r>
                                <a:rPr lang="en-US" sz="1600" i="1">
                                  <a:latin typeface="Cambria Math" charset="0"/>
                                  <a:ea typeface="Cambria Math" charset="0"/>
                                  <a:cs typeface="Cambria Math" charset="0"/>
                                </a:rPr>
                                <m:t>𝑖</m:t>
                              </m:r>
                            </m:sub>
                          </m:sSub>
                        </m:e>
                      </m:nary>
                      <m:r>
                        <a:rPr lang="de-DE" sz="1600" i="1">
                          <a:latin typeface="Cambria Math"/>
                        </a:rPr>
                        <m:t> </m:t>
                      </m:r>
                      <m:sSub>
                        <m:sSubPr>
                          <m:ctrlPr>
                            <a:rPr lang="de-DE" sz="1600" i="1">
                              <a:latin typeface="Cambria Math" panose="02040503050406030204" pitchFamily="18" charset="0"/>
                            </a:rPr>
                          </m:ctrlPr>
                        </m:sSubPr>
                        <m:e>
                          <m:r>
                            <a:rPr lang="de-DE" sz="1600" i="1" smtClean="0">
                              <a:latin typeface="Cambria Math" charset="0"/>
                              <a:ea typeface="Cambria Math" charset="0"/>
                              <a:cs typeface="Cambria Math" charset="0"/>
                            </a:rPr>
                            <m:t>⟹</m:t>
                          </m:r>
                          <m:r>
                            <a:rPr lang="en-US" sz="1600" i="1">
                              <a:latin typeface="Cambria Math"/>
                            </a:rPr>
                            <m:t>  </m:t>
                          </m:r>
                          <m:r>
                            <a:rPr lang="de-DE" sz="1600" i="1">
                              <a:latin typeface="Cambria Math"/>
                            </a:rPr>
                            <m:t>𝐸</m:t>
                          </m:r>
                        </m:e>
                        <m:sub>
                          <m:r>
                            <m:rPr>
                              <m:sty m:val="p"/>
                            </m:rPr>
                            <a:rPr lang="de-DE" sz="1600">
                              <a:latin typeface="Cambria Math"/>
                            </a:rPr>
                            <m:t>Gauss</m:t>
                          </m:r>
                        </m:sub>
                      </m:sSub>
                      <m:d>
                        <m:dPr>
                          <m:begChr m:val="["/>
                          <m:endChr m:val="]"/>
                          <m:ctrlPr>
                            <a:rPr lang="de-DE" sz="1600" i="1">
                              <a:latin typeface="Cambria Math" panose="02040503050406030204" pitchFamily="18" charset="0"/>
                            </a:rPr>
                          </m:ctrlPr>
                        </m:dPr>
                        <m:e>
                          <m:r>
                            <a:rPr lang="de-DE" sz="1600" i="1">
                              <a:latin typeface="Cambria Math"/>
                            </a:rPr>
                            <m:t>𝑦</m:t>
                          </m:r>
                        </m:e>
                      </m:d>
                      <m:r>
                        <a:rPr lang="de-DE" sz="1600" i="1">
                          <a:latin typeface="Cambria Math"/>
                        </a:rPr>
                        <m:t>=</m:t>
                      </m:r>
                      <m:r>
                        <a:rPr lang="de-DE" sz="1600" i="1">
                          <a:latin typeface="Cambria Math"/>
                        </a:rPr>
                        <m:t>𝜇</m:t>
                      </m:r>
                      <m:r>
                        <a:rPr lang="de-DE" sz="1600" i="1">
                          <a:latin typeface="Cambria Math"/>
                        </a:rPr>
                        <m:t>; </m:t>
                      </m:r>
                      <m:sSub>
                        <m:sSubPr>
                          <m:ctrlPr>
                            <a:rPr lang="de-DE" sz="1600" i="1">
                              <a:latin typeface="Cambria Math" panose="02040503050406030204" pitchFamily="18" charset="0"/>
                            </a:rPr>
                          </m:ctrlPr>
                        </m:sSubPr>
                        <m:e>
                          <m:r>
                            <a:rPr lang="de-DE" sz="1600" i="1">
                              <a:latin typeface="Cambria Math"/>
                            </a:rPr>
                            <m:t>𝑉</m:t>
                          </m:r>
                        </m:e>
                        <m:sub>
                          <m:r>
                            <m:rPr>
                              <m:sty m:val="p"/>
                            </m:rPr>
                            <a:rPr lang="de-DE" sz="1600">
                              <a:latin typeface="Cambria Math"/>
                            </a:rPr>
                            <m:t>Gauss</m:t>
                          </m:r>
                        </m:sub>
                      </m:sSub>
                      <m:d>
                        <m:dPr>
                          <m:begChr m:val="["/>
                          <m:endChr m:val="]"/>
                          <m:ctrlPr>
                            <a:rPr lang="de-DE" sz="1600" i="1">
                              <a:latin typeface="Cambria Math" panose="02040503050406030204" pitchFamily="18" charset="0"/>
                            </a:rPr>
                          </m:ctrlPr>
                        </m:dPr>
                        <m:e>
                          <m:r>
                            <a:rPr lang="de-DE" sz="1600" i="1">
                              <a:latin typeface="Cambria Math"/>
                            </a:rPr>
                            <m:t>𝑦</m:t>
                          </m:r>
                        </m:e>
                      </m:d>
                      <m:r>
                        <a:rPr lang="de-DE" sz="1600" i="1">
                          <a:latin typeface="Cambria Math"/>
                        </a:rPr>
                        <m:t>=</m:t>
                      </m:r>
                      <m:f>
                        <m:fPr>
                          <m:ctrlPr>
                            <a:rPr lang="de-DE" sz="1600" i="1">
                              <a:latin typeface="Cambria Math" panose="02040503050406030204" pitchFamily="18" charset="0"/>
                            </a:rPr>
                          </m:ctrlPr>
                        </m:fPr>
                        <m:num>
                          <m:sSubSup>
                            <m:sSubSupPr>
                              <m:ctrlPr>
                                <a:rPr lang="de-DE" sz="1600" i="1">
                                  <a:latin typeface="Cambria Math" panose="02040503050406030204" pitchFamily="18" charset="0"/>
                                </a:rPr>
                              </m:ctrlPr>
                            </m:sSubSupPr>
                            <m:e>
                              <m:r>
                                <a:rPr lang="de-DE" sz="1600" i="1">
                                  <a:latin typeface="Cambria Math"/>
                                </a:rPr>
                                <m:t>𝜎</m:t>
                              </m:r>
                            </m:e>
                            <m:sub>
                              <m:r>
                                <a:rPr lang="de-DE" sz="1600" i="1">
                                  <a:latin typeface="Cambria Math"/>
                                </a:rPr>
                                <m:t>𝐷</m:t>
                              </m:r>
                            </m:sub>
                            <m:sup>
                              <m:r>
                                <a:rPr lang="de-DE" sz="1600" i="1">
                                  <a:latin typeface="Cambria Math"/>
                                </a:rPr>
                                <m:t>2</m:t>
                              </m:r>
                            </m:sup>
                          </m:sSubSup>
                        </m:num>
                        <m:den>
                          <m:r>
                            <a:rPr lang="de-DE" sz="1600" i="1">
                              <a:latin typeface="Cambria Math"/>
                            </a:rPr>
                            <m:t>𝑛</m:t>
                          </m:r>
                        </m:den>
                      </m:f>
                    </m:oMath>
                  </m:oMathPara>
                </a14:m>
                <a:endParaRPr lang="de-DE" sz="1600" dirty="0"/>
              </a:p>
            </p:txBody>
          </p:sp>
        </mc:Choice>
        <mc:Fallback xmlns="">
          <p:sp>
            <p:nvSpPr>
              <p:cNvPr id="24" name="Rectangle 23"/>
              <p:cNvSpPr>
                <a:spLocks noRot="1" noChangeAspect="1" noMove="1" noResize="1" noEditPoints="1" noAdjustHandles="1" noChangeArrowheads="1" noChangeShapeType="1" noTextEdit="1"/>
              </p:cNvSpPr>
              <p:nvPr/>
            </p:nvSpPr>
            <p:spPr>
              <a:xfrm>
                <a:off x="3707904" y="1826688"/>
                <a:ext cx="4590256" cy="622093"/>
              </a:xfrm>
              <a:prstGeom prst="rect">
                <a:avLst/>
              </a:prstGeom>
              <a:blipFill rotWithShape="0">
                <a:blip r:embed="rId1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172485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512729" y="2516824"/>
            <a:ext cx="5357418" cy="4152535"/>
          </a:xfrm>
          <a:prstGeom prst="rect">
            <a:avLst/>
          </a:prstGeom>
        </p:spPr>
      </p:pic>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Central limit theorem (CLT)</a:t>
            </a:r>
          </a:p>
        </p:txBody>
      </p:sp>
      <mc:AlternateContent xmlns:mc="http://schemas.openxmlformats.org/markup-compatibility/2006" xmlns:a14="http://schemas.microsoft.com/office/drawing/2010/main">
        <mc:Choice Requires="a14">
          <p:sp>
            <p:nvSpPr>
              <p:cNvPr id="4" name="TextBox 3"/>
              <p:cNvSpPr txBox="1"/>
              <p:nvPr/>
            </p:nvSpPr>
            <p:spPr>
              <a:xfrm>
                <a:off x="432048" y="1196752"/>
                <a:ext cx="8604448" cy="584775"/>
              </a:xfrm>
              <a:prstGeom prst="rect">
                <a:avLst/>
              </a:prstGeom>
              <a:noFill/>
            </p:spPr>
            <p:txBody>
              <a:bodyPr wrap="square" rtlCol="0">
                <a:spAutoFit/>
              </a:bodyPr>
              <a:lstStyle/>
              <a:p>
                <a:pPr>
                  <a:spcBef>
                    <a:spcPts val="1800"/>
                  </a:spcBef>
                </a:pPr>
                <a:r>
                  <a:rPr lang="en-GB" sz="1600" dirty="0">
                    <a:solidFill>
                      <a:srgbClr val="003BB8"/>
                    </a:solidFill>
                    <a:latin typeface="Helvetica Light" charset="0"/>
                    <a:ea typeface="Helvetica Light" charset="0"/>
                    <a:cs typeface="Helvetica Light" charset="0"/>
                    <a:sym typeface="Wingdings" pitchFamily="2" charset="2"/>
                  </a:rPr>
                  <a:t>CLT: the sum of </a:t>
                </a:r>
                <a14:m>
                  <m:oMath xmlns:m="http://schemas.openxmlformats.org/officeDocument/2006/math">
                    <m:r>
                      <a:rPr lang="en-US" sz="1600" b="1" i="1">
                        <a:solidFill>
                          <a:srgbClr val="003BB8"/>
                        </a:solidFill>
                        <a:latin typeface="Cambria Math" charset="0"/>
                        <a:ea typeface="Cambria Math" charset="0"/>
                        <a:cs typeface="Cambria Math" charset="0"/>
                      </a:rPr>
                      <m:t>𝒏</m:t>
                    </m:r>
                  </m:oMath>
                </a14:m>
                <a:r>
                  <a:rPr lang="en-GB" sz="1600" dirty="0">
                    <a:solidFill>
                      <a:srgbClr val="003BB8"/>
                    </a:solidFill>
                    <a:latin typeface="Helvetica Light" charset="0"/>
                    <a:ea typeface="Helvetica Light" charset="0"/>
                    <a:cs typeface="Helvetica Light" charset="0"/>
                    <a:sym typeface="Wingdings" pitchFamily="2" charset="2"/>
                  </a:rPr>
                  <a:t> independent samples </a:t>
                </a:r>
                <a14:m>
                  <m:oMath xmlns:m="http://schemas.openxmlformats.org/officeDocument/2006/math">
                    <m:sSub>
                      <m:sSubPr>
                        <m:ctrlPr>
                          <a:rPr lang="en-US" sz="1600" b="1" i="1">
                            <a:solidFill>
                              <a:srgbClr val="003BB8"/>
                            </a:solidFill>
                            <a:latin typeface="Cambria Math" panose="02040503050406030204" pitchFamily="18" charset="0"/>
                            <a:ea typeface="Cambria Math" charset="0"/>
                            <a:cs typeface="Cambria Math" charset="0"/>
                          </a:rPr>
                        </m:ctrlPr>
                      </m:sSubPr>
                      <m:e>
                        <m:r>
                          <a:rPr lang="en-US" sz="1600" b="1" i="1">
                            <a:solidFill>
                              <a:srgbClr val="003BB8"/>
                            </a:solidFill>
                            <a:latin typeface="Cambria Math" charset="0"/>
                            <a:ea typeface="Cambria Math" charset="0"/>
                            <a:cs typeface="Cambria Math" charset="0"/>
                          </a:rPr>
                          <m:t>𝒙</m:t>
                        </m:r>
                      </m:e>
                      <m:sub>
                        <m:r>
                          <a:rPr lang="en-US" sz="1600" b="1" i="1">
                            <a:solidFill>
                              <a:srgbClr val="003BB8"/>
                            </a:solidFill>
                            <a:latin typeface="Cambria Math" charset="0"/>
                            <a:ea typeface="Cambria Math" charset="0"/>
                            <a:cs typeface="Cambria Math" charset="0"/>
                          </a:rPr>
                          <m:t>𝒊</m:t>
                        </m:r>
                      </m:sub>
                    </m:sSub>
                  </m:oMath>
                </a14:m>
                <a:r>
                  <a:rPr lang="en-GB" sz="1600" dirty="0">
                    <a:solidFill>
                      <a:srgbClr val="003BB8"/>
                    </a:solidFill>
                    <a:latin typeface="Helvetica Light" charset="0"/>
                    <a:ea typeface="Helvetica Light" charset="0"/>
                    <a:cs typeface="Helvetica Light" charset="0"/>
                    <a:sym typeface="Wingdings" pitchFamily="2" charset="2"/>
                  </a:rPr>
                  <a:t> </a:t>
                </a:r>
                <a:r>
                  <a:rPr lang="en-GB" sz="1400" dirty="0">
                    <a:solidFill>
                      <a:srgbClr val="003BB8"/>
                    </a:solidFill>
                    <a:latin typeface="Helvetica Light" charset="0"/>
                    <a:ea typeface="Helvetica Light" charset="0"/>
                    <a:cs typeface="Helvetica Light" charset="0"/>
                    <a:sym typeface="Wingdings" pitchFamily="2" charset="2"/>
                  </a:rPr>
                  <a:t>(</a:t>
                </a:r>
                <a14:m>
                  <m:oMath xmlns:m="http://schemas.openxmlformats.org/officeDocument/2006/math">
                    <m:r>
                      <a:rPr lang="en-US" sz="1400" i="1">
                        <a:solidFill>
                          <a:srgbClr val="003BB8"/>
                        </a:solidFill>
                        <a:latin typeface="Cambria Math" charset="0"/>
                        <a:ea typeface="Cambria Math" charset="0"/>
                        <a:cs typeface="Cambria Math" charset="0"/>
                      </a:rPr>
                      <m:t>𝑖</m:t>
                    </m:r>
                    <m:r>
                      <a:rPr lang="en-US" sz="1400" i="1">
                        <a:solidFill>
                          <a:srgbClr val="003BB8"/>
                        </a:solidFill>
                        <a:latin typeface="Cambria Math" charset="0"/>
                        <a:ea typeface="Cambria Math" charset="0"/>
                        <a:cs typeface="Cambria Math" charset="0"/>
                      </a:rPr>
                      <m:t>=1,…,</m:t>
                    </m:r>
                    <m:r>
                      <a:rPr lang="en-US" sz="1400" i="1">
                        <a:solidFill>
                          <a:srgbClr val="003BB8"/>
                        </a:solidFill>
                        <a:latin typeface="Cambria Math" charset="0"/>
                        <a:ea typeface="Cambria Math" charset="0"/>
                        <a:cs typeface="Cambria Math" charset="0"/>
                      </a:rPr>
                      <m:t>𝑛</m:t>
                    </m:r>
                  </m:oMath>
                </a14:m>
                <a:r>
                  <a:rPr lang="en-GB" sz="1400" dirty="0">
                    <a:solidFill>
                      <a:srgbClr val="003BB8"/>
                    </a:solidFill>
                    <a:latin typeface="Helvetica Light" charset="0"/>
                    <a:ea typeface="Helvetica Light" charset="0"/>
                    <a:cs typeface="Helvetica Light" charset="0"/>
                    <a:sym typeface="Wingdings" pitchFamily="2" charset="2"/>
                  </a:rPr>
                  <a:t>)</a:t>
                </a:r>
                <a:r>
                  <a:rPr lang="en-GB" sz="1600" dirty="0">
                    <a:solidFill>
                      <a:srgbClr val="003BB8"/>
                    </a:solidFill>
                    <a:latin typeface="Helvetica Light" charset="0"/>
                    <a:ea typeface="Helvetica Light" charset="0"/>
                    <a:cs typeface="Helvetica Light" charset="0"/>
                    <a:sym typeface="Wingdings" pitchFamily="2" charset="2"/>
                  </a:rPr>
                  <a:t> drawn from any PDF </a:t>
                </a:r>
                <a14:m>
                  <m:oMath xmlns:m="http://schemas.openxmlformats.org/officeDocument/2006/math">
                    <m:r>
                      <a:rPr lang="en-US" sz="1600" b="1" i="1">
                        <a:solidFill>
                          <a:srgbClr val="003BB8"/>
                        </a:solidFill>
                        <a:latin typeface="Cambria Math" charset="0"/>
                        <a:ea typeface="Cambria Math" charset="0"/>
                        <a:cs typeface="Cambria Math" charset="0"/>
                      </a:rPr>
                      <m:t>𝑫</m:t>
                    </m:r>
                    <m:r>
                      <a:rPr lang="en-US" sz="1600" b="1" i="1">
                        <a:solidFill>
                          <a:srgbClr val="003BB8"/>
                        </a:solidFill>
                        <a:latin typeface="Cambria Math" charset="0"/>
                        <a:ea typeface="Cambria Math" charset="0"/>
                        <a:cs typeface="Cambria Math" charset="0"/>
                      </a:rPr>
                      <m:t>(</m:t>
                    </m:r>
                    <m:sSub>
                      <m:sSubPr>
                        <m:ctrlPr>
                          <a:rPr lang="en-US" sz="1600" b="1" i="1">
                            <a:solidFill>
                              <a:srgbClr val="003BB8"/>
                            </a:solidFill>
                            <a:latin typeface="Cambria Math" panose="02040503050406030204" pitchFamily="18" charset="0"/>
                            <a:ea typeface="Cambria Math" charset="0"/>
                            <a:cs typeface="Cambria Math" charset="0"/>
                          </a:rPr>
                        </m:ctrlPr>
                      </m:sSubPr>
                      <m:e>
                        <m:r>
                          <a:rPr lang="en-US" sz="1600" b="1" i="1">
                            <a:solidFill>
                              <a:srgbClr val="003BB8"/>
                            </a:solidFill>
                            <a:latin typeface="Cambria Math" charset="0"/>
                            <a:ea typeface="Cambria Math" charset="0"/>
                            <a:cs typeface="Cambria Math" charset="0"/>
                          </a:rPr>
                          <m:t>𝒙</m:t>
                        </m:r>
                      </m:e>
                      <m:sub>
                        <m:r>
                          <a:rPr lang="en-US" sz="1600" b="1" i="1">
                            <a:solidFill>
                              <a:srgbClr val="003BB8"/>
                            </a:solidFill>
                            <a:latin typeface="Cambria Math" charset="0"/>
                            <a:ea typeface="Cambria Math" charset="0"/>
                            <a:cs typeface="Cambria Math" charset="0"/>
                          </a:rPr>
                          <m:t>𝒊</m:t>
                        </m:r>
                      </m:sub>
                    </m:sSub>
                  </m:oMath>
                </a14:m>
                <a:r>
                  <a:rPr lang="en-GB" sz="1600" dirty="0">
                    <a:solidFill>
                      <a:srgbClr val="003BB8"/>
                    </a:solidFill>
                    <a:latin typeface="Helvetica Light" charset="0"/>
                    <a:ea typeface="Helvetica Light" charset="0"/>
                    <a:cs typeface="Helvetica Light" charset="0"/>
                    <a:sym typeface="Wingdings" pitchFamily="2" charset="2"/>
                  </a:rPr>
                  <a:t>) with well defined expectation value and variance is Gaussian distributed in the limit </a:t>
                </a:r>
                <a14:m>
                  <m:oMath xmlns:m="http://schemas.openxmlformats.org/officeDocument/2006/math">
                    <m:r>
                      <a:rPr lang="en-US" sz="1600" i="1">
                        <a:solidFill>
                          <a:srgbClr val="003BB8"/>
                        </a:solidFill>
                        <a:latin typeface="Cambria Math" charset="0"/>
                        <a:ea typeface="Cambria Math" charset="0"/>
                        <a:cs typeface="Cambria Math" charset="0"/>
                      </a:rPr>
                      <m:t>𝑛</m:t>
                    </m:r>
                    <m:r>
                      <a:rPr lang="is-IS" sz="1600" i="1">
                        <a:solidFill>
                          <a:srgbClr val="003BB8"/>
                        </a:solidFill>
                        <a:latin typeface="Cambria Math" charset="0"/>
                        <a:ea typeface="Cambria Math" charset="0"/>
                        <a:cs typeface="Cambria Math" charset="0"/>
                      </a:rPr>
                      <m:t>→∞</m:t>
                    </m:r>
                  </m:oMath>
                </a14:m>
                <a:endParaRPr lang="en-GB" sz="1600" dirty="0">
                  <a:solidFill>
                    <a:srgbClr val="003BB8"/>
                  </a:solidFill>
                  <a:latin typeface="Helvetica Light" charset="0"/>
                  <a:ea typeface="Helvetica Light" charset="0"/>
                  <a:cs typeface="Helvetica Light" charset="0"/>
                  <a:sym typeface="Wingdings" pitchFamily="2" charset="2"/>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432048" y="1196752"/>
                <a:ext cx="8604448" cy="584775"/>
              </a:xfrm>
              <a:prstGeom prst="rect">
                <a:avLst/>
              </a:prstGeom>
              <a:blipFill rotWithShape="0">
                <a:blip r:embed="rId3"/>
                <a:stretch>
                  <a:fillRect l="-425" t="-2083" b="-13542"/>
                </a:stretch>
              </a:blipFill>
            </p:spPr>
            <p:txBody>
              <a:bodyPr/>
              <a:lstStyle/>
              <a:p>
                <a:r>
                  <a:rPr lang="en-US">
                    <a:noFill/>
                  </a:rPr>
                  <a:t> </a:t>
                </a:r>
              </a:p>
            </p:txBody>
          </p:sp>
        </mc:Fallback>
      </mc:AlternateContent>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27</a:t>
            </a:fld>
            <a:endParaRPr lang="en-GB" dirty="0"/>
          </a:p>
        </p:txBody>
      </p:sp>
      <mc:AlternateContent xmlns:mc="http://schemas.openxmlformats.org/markup-compatibility/2006" xmlns:a14="http://schemas.microsoft.com/office/drawing/2010/main">
        <mc:Choice Requires="a14">
          <p:sp>
            <p:nvSpPr>
              <p:cNvPr id="16" name="TextBox 15"/>
              <p:cNvSpPr txBox="1"/>
              <p:nvPr/>
            </p:nvSpPr>
            <p:spPr>
              <a:xfrm>
                <a:off x="1660166" y="2470704"/>
                <a:ext cx="524374" cy="307777"/>
              </a:xfrm>
              <a:prstGeom prst="rect">
                <a:avLst/>
              </a:prstGeom>
              <a:noFill/>
            </p:spPr>
            <p:txBody>
              <a:bodyPr wrap="none" rtlCol="0">
                <a:spAutoFit/>
              </a:bodyPr>
              <a:lstStyle/>
              <a:p>
                <a:pPr>
                  <a:spcAft>
                    <a:spcPts val="600"/>
                  </a:spcAft>
                  <a:buClr>
                    <a:srgbClr val="FF0000"/>
                  </a:buClr>
                </a:pPr>
                <a14:m>
                  <m:oMath xmlns:m="http://schemas.openxmlformats.org/officeDocument/2006/math">
                    <m:r>
                      <a:rPr lang="de-DE" sz="1400" i="1">
                        <a:latin typeface="Cambria Math"/>
                      </a:rPr>
                      <m:t>𝑛</m:t>
                    </m:r>
                  </m:oMath>
                </a14:m>
                <a:r>
                  <a:rPr lang="de-DE" sz="1400" dirty="0">
                    <a:latin typeface="Cambria Math" charset="0"/>
                    <a:ea typeface="Cambria Math" charset="0"/>
                    <a:cs typeface="Cambria Math" charset="0"/>
                  </a:rPr>
                  <a:t>=1</a:t>
                </a:r>
              </a:p>
            </p:txBody>
          </p:sp>
        </mc:Choice>
        <mc:Fallback xmlns="">
          <p:sp>
            <p:nvSpPr>
              <p:cNvPr id="16" name="TextBox 15"/>
              <p:cNvSpPr txBox="1">
                <a:spLocks noRot="1" noChangeAspect="1" noMove="1" noResize="1" noEditPoints="1" noAdjustHandles="1" noChangeArrowheads="1" noChangeShapeType="1" noTextEdit="1"/>
              </p:cNvSpPr>
              <p:nvPr/>
            </p:nvSpPr>
            <p:spPr>
              <a:xfrm>
                <a:off x="1660166" y="2470704"/>
                <a:ext cx="524374" cy="307777"/>
              </a:xfrm>
              <a:prstGeom prst="rect">
                <a:avLst/>
              </a:prstGeom>
              <a:blipFill rotWithShape="0">
                <a:blip r:embed="rId5"/>
                <a:stretch>
                  <a:fillRect t="-3922" r="-2326"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3347864" y="4561383"/>
                <a:ext cx="623761" cy="307777"/>
              </a:xfrm>
              <a:prstGeom prst="rect">
                <a:avLst/>
              </a:prstGeom>
              <a:noFill/>
            </p:spPr>
            <p:txBody>
              <a:bodyPr wrap="none" rtlCol="0">
                <a:spAutoFit/>
              </a:bodyPr>
              <a:lstStyle/>
              <a:p>
                <a:pPr>
                  <a:spcAft>
                    <a:spcPts val="600"/>
                  </a:spcAft>
                  <a:buClr>
                    <a:srgbClr val="FF0000"/>
                  </a:buClr>
                </a:pPr>
                <a14:m>
                  <m:oMath xmlns:m="http://schemas.openxmlformats.org/officeDocument/2006/math">
                    <m:r>
                      <a:rPr lang="de-DE" sz="1400" i="1">
                        <a:latin typeface="Cambria Math"/>
                      </a:rPr>
                      <m:t>𝑛</m:t>
                    </m:r>
                  </m:oMath>
                </a14:m>
                <a:r>
                  <a:rPr lang="de-DE" sz="1400" dirty="0">
                    <a:latin typeface="Cambria Math" charset="0"/>
                    <a:ea typeface="Cambria Math" charset="0"/>
                    <a:cs typeface="Cambria Math" charset="0"/>
                  </a:rPr>
                  <a:t>=18</a:t>
                </a:r>
              </a:p>
            </p:txBody>
          </p:sp>
        </mc:Choice>
        <mc:Fallback xmlns="">
          <p:sp>
            <p:nvSpPr>
              <p:cNvPr id="17" name="TextBox 16"/>
              <p:cNvSpPr txBox="1">
                <a:spLocks noRot="1" noChangeAspect="1" noMove="1" noResize="1" noEditPoints="1" noAdjustHandles="1" noChangeArrowheads="1" noChangeShapeType="1" noTextEdit="1"/>
              </p:cNvSpPr>
              <p:nvPr/>
            </p:nvSpPr>
            <p:spPr>
              <a:xfrm>
                <a:off x="3347864" y="4561383"/>
                <a:ext cx="623761" cy="307777"/>
              </a:xfrm>
              <a:prstGeom prst="rect">
                <a:avLst/>
              </a:prstGeom>
              <a:blipFill rotWithShape="0">
                <a:blip r:embed="rId6"/>
                <a:stretch>
                  <a:fillRect t="-3922" r="-971"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p:cNvSpPr txBox="1"/>
              <p:nvPr/>
            </p:nvSpPr>
            <p:spPr>
              <a:xfrm>
                <a:off x="1648590" y="4561383"/>
                <a:ext cx="524374" cy="307777"/>
              </a:xfrm>
              <a:prstGeom prst="rect">
                <a:avLst/>
              </a:prstGeom>
              <a:noFill/>
            </p:spPr>
            <p:txBody>
              <a:bodyPr wrap="none" rtlCol="0">
                <a:spAutoFit/>
              </a:bodyPr>
              <a:lstStyle/>
              <a:p>
                <a:pPr>
                  <a:spcAft>
                    <a:spcPts val="600"/>
                  </a:spcAft>
                  <a:buClr>
                    <a:srgbClr val="FF0000"/>
                  </a:buClr>
                </a:pPr>
                <a14:m>
                  <m:oMath xmlns:m="http://schemas.openxmlformats.org/officeDocument/2006/math">
                    <m:r>
                      <a:rPr lang="de-DE" sz="1400" i="1">
                        <a:latin typeface="Cambria Math"/>
                      </a:rPr>
                      <m:t>𝑛</m:t>
                    </m:r>
                  </m:oMath>
                </a14:m>
                <a:r>
                  <a:rPr lang="de-DE" sz="1400" dirty="0">
                    <a:latin typeface="Cambria Math" charset="0"/>
                    <a:ea typeface="Cambria Math" charset="0"/>
                    <a:cs typeface="Cambria Math" charset="0"/>
                  </a:rPr>
                  <a:t>=4</a:t>
                </a:r>
              </a:p>
            </p:txBody>
          </p:sp>
        </mc:Choice>
        <mc:Fallback xmlns="">
          <p:sp>
            <p:nvSpPr>
              <p:cNvPr id="18" name="TextBox 17"/>
              <p:cNvSpPr txBox="1">
                <a:spLocks noRot="1" noChangeAspect="1" noMove="1" noResize="1" noEditPoints="1" noAdjustHandles="1" noChangeArrowheads="1" noChangeShapeType="1" noTextEdit="1"/>
              </p:cNvSpPr>
              <p:nvPr/>
            </p:nvSpPr>
            <p:spPr>
              <a:xfrm>
                <a:off x="1648590" y="4561383"/>
                <a:ext cx="524374" cy="307777"/>
              </a:xfrm>
              <a:prstGeom prst="rect">
                <a:avLst/>
              </a:prstGeom>
              <a:blipFill rotWithShape="0">
                <a:blip r:embed="rId7"/>
                <a:stretch>
                  <a:fillRect t="-3922" r="-2326"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p:cNvSpPr txBox="1"/>
              <p:nvPr/>
            </p:nvSpPr>
            <p:spPr>
              <a:xfrm>
                <a:off x="3443022" y="2470704"/>
                <a:ext cx="524374" cy="307777"/>
              </a:xfrm>
              <a:prstGeom prst="rect">
                <a:avLst/>
              </a:prstGeom>
              <a:noFill/>
            </p:spPr>
            <p:txBody>
              <a:bodyPr wrap="none" rtlCol="0">
                <a:spAutoFit/>
              </a:bodyPr>
              <a:lstStyle/>
              <a:p>
                <a:pPr>
                  <a:spcAft>
                    <a:spcPts val="600"/>
                  </a:spcAft>
                  <a:buClr>
                    <a:srgbClr val="FF0000"/>
                  </a:buClr>
                </a:pPr>
                <a14:m>
                  <m:oMath xmlns:m="http://schemas.openxmlformats.org/officeDocument/2006/math">
                    <m:r>
                      <a:rPr lang="de-DE" sz="1400" i="1">
                        <a:latin typeface="Cambria Math"/>
                      </a:rPr>
                      <m:t>𝑛</m:t>
                    </m:r>
                  </m:oMath>
                </a14:m>
                <a:r>
                  <a:rPr lang="de-DE" sz="1400" dirty="0">
                    <a:latin typeface="Cambria Math" charset="0"/>
                    <a:ea typeface="Cambria Math" charset="0"/>
                    <a:cs typeface="Cambria Math" charset="0"/>
                  </a:rPr>
                  <a:t>=2</a:t>
                </a:r>
              </a:p>
            </p:txBody>
          </p:sp>
        </mc:Choice>
        <mc:Fallback xmlns="">
          <p:sp>
            <p:nvSpPr>
              <p:cNvPr id="19" name="TextBox 18"/>
              <p:cNvSpPr txBox="1">
                <a:spLocks noRot="1" noChangeAspect="1" noMove="1" noResize="1" noEditPoints="1" noAdjustHandles="1" noChangeArrowheads="1" noChangeShapeType="1" noTextEdit="1"/>
              </p:cNvSpPr>
              <p:nvPr/>
            </p:nvSpPr>
            <p:spPr>
              <a:xfrm>
                <a:off x="3443022" y="2470704"/>
                <a:ext cx="524374" cy="307777"/>
              </a:xfrm>
              <a:prstGeom prst="rect">
                <a:avLst/>
              </a:prstGeom>
              <a:blipFill rotWithShape="0">
                <a:blip r:embed="rId8"/>
                <a:stretch>
                  <a:fillRect t="-3922" r="-2326"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5214136" y="2470704"/>
                <a:ext cx="524374" cy="307777"/>
              </a:xfrm>
              <a:prstGeom prst="rect">
                <a:avLst/>
              </a:prstGeom>
              <a:noFill/>
            </p:spPr>
            <p:txBody>
              <a:bodyPr wrap="none" rtlCol="0">
                <a:spAutoFit/>
              </a:bodyPr>
              <a:lstStyle/>
              <a:p>
                <a:pPr>
                  <a:spcAft>
                    <a:spcPts val="600"/>
                  </a:spcAft>
                  <a:buClr>
                    <a:srgbClr val="FF0000"/>
                  </a:buClr>
                </a:pPr>
                <a14:m>
                  <m:oMath xmlns:m="http://schemas.openxmlformats.org/officeDocument/2006/math">
                    <m:r>
                      <a:rPr lang="de-DE" sz="1400" i="1">
                        <a:latin typeface="Cambria Math"/>
                      </a:rPr>
                      <m:t>𝑛</m:t>
                    </m:r>
                  </m:oMath>
                </a14:m>
                <a:r>
                  <a:rPr lang="de-DE" sz="1400" dirty="0">
                    <a:latin typeface="Cambria Math" charset="0"/>
                    <a:ea typeface="Cambria Math" charset="0"/>
                    <a:cs typeface="Cambria Math" charset="0"/>
                  </a:rPr>
                  <a:t>=3</a:t>
                </a:r>
              </a:p>
            </p:txBody>
          </p:sp>
        </mc:Choice>
        <mc:Fallback xmlns="">
          <p:sp>
            <p:nvSpPr>
              <p:cNvPr id="20" name="TextBox 19"/>
              <p:cNvSpPr txBox="1">
                <a:spLocks noRot="1" noChangeAspect="1" noMove="1" noResize="1" noEditPoints="1" noAdjustHandles="1" noChangeArrowheads="1" noChangeShapeType="1" noTextEdit="1"/>
              </p:cNvSpPr>
              <p:nvPr/>
            </p:nvSpPr>
            <p:spPr>
              <a:xfrm>
                <a:off x="5214136" y="2470704"/>
                <a:ext cx="524374" cy="307777"/>
              </a:xfrm>
              <a:prstGeom prst="rect">
                <a:avLst/>
              </a:prstGeom>
              <a:blipFill rotWithShape="0">
                <a:blip r:embed="rId9"/>
                <a:stretch>
                  <a:fillRect t="-3922" r="-2326"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5148064" y="4561383"/>
                <a:ext cx="623761" cy="307777"/>
              </a:xfrm>
              <a:prstGeom prst="rect">
                <a:avLst/>
              </a:prstGeom>
              <a:noFill/>
            </p:spPr>
            <p:txBody>
              <a:bodyPr wrap="none" rtlCol="0">
                <a:spAutoFit/>
              </a:bodyPr>
              <a:lstStyle/>
              <a:p>
                <a:pPr>
                  <a:spcAft>
                    <a:spcPts val="600"/>
                  </a:spcAft>
                  <a:buClr>
                    <a:srgbClr val="FF0000"/>
                  </a:buClr>
                </a:pPr>
                <a14:m>
                  <m:oMath xmlns:m="http://schemas.openxmlformats.org/officeDocument/2006/math">
                    <m:r>
                      <a:rPr lang="de-DE" sz="1400" i="1">
                        <a:latin typeface="Cambria Math"/>
                      </a:rPr>
                      <m:t>𝑛</m:t>
                    </m:r>
                  </m:oMath>
                </a14:m>
                <a:r>
                  <a:rPr lang="de-DE" sz="1400" dirty="0">
                    <a:latin typeface="Cambria Math" charset="0"/>
                    <a:ea typeface="Cambria Math" charset="0"/>
                    <a:cs typeface="Cambria Math" charset="0"/>
                  </a:rPr>
                  <a:t>=36</a:t>
                </a:r>
              </a:p>
            </p:txBody>
          </p:sp>
        </mc:Choice>
        <mc:Fallback xmlns="">
          <p:sp>
            <p:nvSpPr>
              <p:cNvPr id="21" name="TextBox 20"/>
              <p:cNvSpPr txBox="1">
                <a:spLocks noRot="1" noChangeAspect="1" noMove="1" noResize="1" noEditPoints="1" noAdjustHandles="1" noChangeArrowheads="1" noChangeShapeType="1" noTextEdit="1"/>
              </p:cNvSpPr>
              <p:nvPr/>
            </p:nvSpPr>
            <p:spPr>
              <a:xfrm>
                <a:off x="5148064" y="4561383"/>
                <a:ext cx="623761" cy="307777"/>
              </a:xfrm>
              <a:prstGeom prst="rect">
                <a:avLst/>
              </a:prstGeom>
              <a:blipFill rotWithShape="0">
                <a:blip r:embed="rId10"/>
                <a:stretch>
                  <a:fillRect t="-3922" r="-971" b="-176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5802594" y="4797152"/>
                <a:ext cx="3089886" cy="1194686"/>
              </a:xfrm>
              <a:prstGeom prst="rect">
                <a:avLst/>
              </a:prstGeom>
              <a:noFill/>
            </p:spPr>
            <p:txBody>
              <a:bodyPr wrap="square" rtlCol="0">
                <a:spAutoFit/>
              </a:bodyPr>
              <a:lstStyle/>
              <a:p>
                <a:r>
                  <a:rPr lang="en-US" sz="1400" i="1" dirty="0">
                    <a:solidFill>
                      <a:srgbClr val="C00000"/>
                    </a:solidFill>
                    <a:latin typeface="Helvetica Light"/>
                    <a:cs typeface="Helvetica Light"/>
                  </a:rPr>
                  <a:t>Example</a:t>
                </a:r>
                <a:r>
                  <a:rPr lang="en-US" sz="1400" dirty="0">
                    <a:solidFill>
                      <a:srgbClr val="C00000"/>
                    </a:solidFill>
                    <a:latin typeface="Helvetica Light"/>
                    <a:cs typeface="Helvetica Light"/>
                  </a:rPr>
                  <a:t>: summing up exponential distributions</a:t>
                </a:r>
              </a:p>
              <a:p>
                <a:endParaRPr lang="en-US" sz="1400" dirty="0">
                  <a:solidFill>
                    <a:srgbClr val="C00000"/>
                  </a:solidFill>
                  <a:latin typeface="Helvetica Light"/>
                  <a:cs typeface="Helvetica Light"/>
                </a:endParaRPr>
              </a:p>
              <a:p>
                <a:r>
                  <a:rPr lang="en-US" sz="1400" i="1" dirty="0">
                    <a:solidFill>
                      <a:srgbClr val="003BB8"/>
                    </a:solidFill>
                    <a:latin typeface="Helvetica Light"/>
                    <a:cs typeface="Helvetica Light"/>
                  </a:rPr>
                  <a:t>Central Gaussian limit works even if </a:t>
                </a:r>
                <a14:m>
                  <m:oMath xmlns:m="http://schemas.openxmlformats.org/officeDocument/2006/math">
                    <m:r>
                      <a:rPr lang="en-US" sz="1400" b="1" i="1">
                        <a:solidFill>
                          <a:srgbClr val="003BB8"/>
                        </a:solidFill>
                        <a:latin typeface="Cambria Math" charset="0"/>
                        <a:ea typeface="Cambria Math" charset="0"/>
                        <a:cs typeface="Cambria Math" charset="0"/>
                      </a:rPr>
                      <m:t>𝑫</m:t>
                    </m:r>
                  </m:oMath>
                </a14:m>
                <a:r>
                  <a:rPr lang="en-US" sz="1400" i="1" dirty="0">
                    <a:solidFill>
                      <a:srgbClr val="003BB8"/>
                    </a:solidFill>
                    <a:latin typeface="Helvetica Light"/>
                    <a:cs typeface="Helvetica Light"/>
                  </a:rPr>
                  <a:t> doesn’t look Gaussian at all </a:t>
                </a:r>
              </a:p>
            </p:txBody>
          </p:sp>
        </mc:Choice>
        <mc:Fallback xmlns="">
          <p:sp>
            <p:nvSpPr>
              <p:cNvPr id="24" name="TextBox 23"/>
              <p:cNvSpPr txBox="1">
                <a:spLocks noRot="1" noChangeAspect="1" noMove="1" noResize="1" noEditPoints="1" noAdjustHandles="1" noChangeArrowheads="1" noChangeShapeType="1" noTextEdit="1"/>
              </p:cNvSpPr>
              <p:nvPr/>
            </p:nvSpPr>
            <p:spPr>
              <a:xfrm>
                <a:off x="5802594" y="4797152"/>
                <a:ext cx="3089886" cy="1194686"/>
              </a:xfrm>
              <a:prstGeom prst="rect">
                <a:avLst/>
              </a:prstGeom>
              <a:blipFill rotWithShape="0">
                <a:blip r:embed="rId11"/>
                <a:stretch>
                  <a:fillRect l="-592" t="-1531" b="-20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683568" y="1988840"/>
                <a:ext cx="3672408" cy="342017"/>
              </a:xfrm>
              <a:prstGeom prst="rect">
                <a:avLst/>
              </a:prstGeom>
            </p:spPr>
            <p:txBody>
              <a:bodyPr wrap="square">
                <a:spAutoFit/>
              </a:bodyPr>
              <a:lstStyle/>
              <a:p>
                <a:pPr>
                  <a:spcBef>
                    <a:spcPts val="1800"/>
                  </a:spcBef>
                </a:pPr>
                <a14:m>
                  <m:oMath xmlns:m="http://schemas.openxmlformats.org/officeDocument/2006/math">
                    <m:r>
                      <a:rPr lang="en-US" sz="1600" b="1" i="1" smtClean="0">
                        <a:solidFill>
                          <a:schemeClr val="tx1"/>
                        </a:solidFill>
                        <a:latin typeface="Cambria Math" charset="0"/>
                      </a:rPr>
                      <m:t>𝑫</m:t>
                    </m:r>
                    <m:r>
                      <a:rPr lang="en-US" sz="1600" b="0" i="0" smtClean="0">
                        <a:solidFill>
                          <a:schemeClr val="tx1"/>
                        </a:solidFill>
                        <a:latin typeface="Cambria Math" charset="0"/>
                      </a:rPr>
                      <m:t>: </m:t>
                    </m:r>
                    <m:sSub>
                      <m:sSubPr>
                        <m:ctrlPr>
                          <a:rPr lang="en-US" sz="1600" i="1" smtClean="0">
                            <a:solidFill>
                              <a:schemeClr val="tx1"/>
                            </a:solidFill>
                            <a:latin typeface="Cambria Math" panose="02040503050406030204" pitchFamily="18" charset="0"/>
                          </a:rPr>
                        </m:ctrlPr>
                      </m:sSubPr>
                      <m:e>
                        <m:r>
                          <a:rPr lang="en-US" sz="1600" b="0" i="1" smtClean="0">
                            <a:solidFill>
                              <a:schemeClr val="tx1"/>
                            </a:solidFill>
                            <a:latin typeface="Cambria Math" charset="0"/>
                          </a:rPr>
                          <m:t>𝐸</m:t>
                        </m:r>
                      </m:e>
                      <m:sub>
                        <m:r>
                          <a:rPr lang="en-US" sz="1600" b="0" i="1" smtClean="0">
                            <a:solidFill>
                              <a:schemeClr val="tx1"/>
                            </a:solidFill>
                            <a:latin typeface="Cambria Math" charset="0"/>
                          </a:rPr>
                          <m:t>𝐷</m:t>
                        </m:r>
                      </m:sub>
                    </m:sSub>
                    <m:d>
                      <m:dPr>
                        <m:begChr m:val="["/>
                        <m:endChr m:val="]"/>
                        <m:ctrlPr>
                          <a:rPr lang="en-US" sz="1600" i="1" smtClean="0">
                            <a:solidFill>
                              <a:schemeClr val="tx1"/>
                            </a:solidFill>
                            <a:latin typeface="Cambria Math" panose="02040503050406030204" pitchFamily="18" charset="0"/>
                          </a:rPr>
                        </m:ctrlPr>
                      </m:dPr>
                      <m:e>
                        <m:sSub>
                          <m:sSubPr>
                            <m:ctrlPr>
                              <a:rPr lang="en-US" sz="1600" i="1" smtClean="0">
                                <a:solidFill>
                                  <a:schemeClr val="tx1"/>
                                </a:solidFill>
                                <a:latin typeface="Cambria Math" panose="02040503050406030204" pitchFamily="18" charset="0"/>
                                <a:ea typeface="Cambria Math" charset="0"/>
                                <a:cs typeface="Cambria Math" charset="0"/>
                              </a:rPr>
                            </m:ctrlPr>
                          </m:sSubPr>
                          <m:e>
                            <m:r>
                              <a:rPr lang="en-US" sz="1600" b="0" i="1">
                                <a:solidFill>
                                  <a:schemeClr val="tx1"/>
                                </a:solidFill>
                                <a:latin typeface="Cambria Math" charset="0"/>
                                <a:ea typeface="Cambria Math" charset="0"/>
                                <a:cs typeface="Cambria Math" charset="0"/>
                              </a:rPr>
                              <m:t>𝑥</m:t>
                            </m:r>
                          </m:e>
                          <m:sub>
                            <m:r>
                              <a:rPr lang="en-US" sz="1600" b="0" i="1">
                                <a:solidFill>
                                  <a:schemeClr val="tx1"/>
                                </a:solidFill>
                                <a:latin typeface="Cambria Math" charset="0"/>
                                <a:ea typeface="Cambria Math" charset="0"/>
                                <a:cs typeface="Cambria Math" charset="0"/>
                              </a:rPr>
                              <m:t>𝑖</m:t>
                            </m:r>
                          </m:sub>
                        </m:sSub>
                      </m:e>
                    </m:d>
                    <m:r>
                      <a:rPr lang="en-US" sz="1600" b="0" i="1">
                        <a:solidFill>
                          <a:schemeClr val="tx1"/>
                        </a:solidFill>
                        <a:latin typeface="Cambria Math"/>
                      </a:rPr>
                      <m:t>=</m:t>
                    </m:r>
                    <m:r>
                      <a:rPr lang="en-US" sz="1600" b="0" i="1" smtClean="0">
                        <a:solidFill>
                          <a:schemeClr val="tx1"/>
                        </a:solidFill>
                        <a:latin typeface="Cambria Math" charset="0"/>
                        <a:ea typeface="Cambria Math" charset="0"/>
                        <a:cs typeface="Cambria Math" charset="0"/>
                      </a:rPr>
                      <m:t>𝜇</m:t>
                    </m:r>
                    <m:r>
                      <a:rPr lang="en-US" sz="1600" b="0" i="1" smtClean="0">
                        <a:solidFill>
                          <a:schemeClr val="tx1"/>
                        </a:solidFill>
                        <a:latin typeface="Cambria Math" charset="0"/>
                        <a:ea typeface="Cambria Math" charset="0"/>
                        <a:cs typeface="Cambria Math" charset="0"/>
                      </a:rPr>
                      <m:t>; </m:t>
                    </m:r>
                    <m:sSub>
                      <m:sSubPr>
                        <m:ctrlPr>
                          <a:rPr lang="de-DE" sz="1600" i="1">
                            <a:solidFill>
                              <a:schemeClr val="tx1"/>
                            </a:solidFill>
                            <a:latin typeface="Cambria Math" panose="02040503050406030204" pitchFamily="18" charset="0"/>
                          </a:rPr>
                        </m:ctrlPr>
                      </m:sSubPr>
                      <m:e>
                        <m:r>
                          <a:rPr lang="de-DE" sz="1600" b="0" i="1">
                            <a:solidFill>
                              <a:schemeClr val="tx1"/>
                            </a:solidFill>
                            <a:latin typeface="Cambria Math"/>
                          </a:rPr>
                          <m:t>𝑉</m:t>
                        </m:r>
                      </m:e>
                      <m:sub>
                        <m:r>
                          <a:rPr lang="de-DE" sz="1600" b="0" i="1">
                            <a:solidFill>
                              <a:schemeClr val="tx1"/>
                            </a:solidFill>
                            <a:latin typeface="Cambria Math"/>
                          </a:rPr>
                          <m:t>𝐷</m:t>
                        </m:r>
                      </m:sub>
                    </m:sSub>
                    <m:d>
                      <m:dPr>
                        <m:begChr m:val="["/>
                        <m:endChr m:val="]"/>
                        <m:ctrlPr>
                          <a:rPr lang="de-DE" sz="1600" i="1">
                            <a:solidFill>
                              <a:schemeClr val="tx1"/>
                            </a:solidFill>
                            <a:latin typeface="Cambria Math" panose="02040503050406030204" pitchFamily="18" charset="0"/>
                          </a:rPr>
                        </m:ctrlPr>
                      </m:dPr>
                      <m:e>
                        <m:sSub>
                          <m:sSubPr>
                            <m:ctrlPr>
                              <a:rPr lang="en-US" sz="1600" i="1">
                                <a:solidFill>
                                  <a:schemeClr val="tx1"/>
                                </a:solidFill>
                                <a:latin typeface="Cambria Math" panose="02040503050406030204" pitchFamily="18" charset="0"/>
                                <a:ea typeface="Cambria Math" charset="0"/>
                                <a:cs typeface="Cambria Math" charset="0"/>
                              </a:rPr>
                            </m:ctrlPr>
                          </m:sSubPr>
                          <m:e>
                            <m:r>
                              <a:rPr lang="en-US" sz="1600" i="1">
                                <a:solidFill>
                                  <a:schemeClr val="tx1"/>
                                </a:solidFill>
                                <a:latin typeface="Cambria Math" charset="0"/>
                                <a:ea typeface="Cambria Math" charset="0"/>
                                <a:cs typeface="Cambria Math" charset="0"/>
                              </a:rPr>
                              <m:t>𝑥</m:t>
                            </m:r>
                          </m:e>
                          <m:sub>
                            <m:r>
                              <a:rPr lang="en-US" sz="1600" i="1">
                                <a:solidFill>
                                  <a:schemeClr val="tx1"/>
                                </a:solidFill>
                                <a:latin typeface="Cambria Math" charset="0"/>
                                <a:ea typeface="Cambria Math" charset="0"/>
                                <a:cs typeface="Cambria Math" charset="0"/>
                              </a:rPr>
                              <m:t>𝑖</m:t>
                            </m:r>
                          </m:sub>
                        </m:sSub>
                      </m:e>
                    </m:d>
                    <m:r>
                      <a:rPr lang="de-DE" sz="1600" b="0" i="1">
                        <a:solidFill>
                          <a:schemeClr val="tx1"/>
                        </a:solidFill>
                        <a:latin typeface="Cambria Math"/>
                      </a:rPr>
                      <m:t>=</m:t>
                    </m:r>
                    <m:sSubSup>
                      <m:sSubSupPr>
                        <m:ctrlPr>
                          <a:rPr lang="de-DE" sz="1600" i="1">
                            <a:solidFill>
                              <a:schemeClr val="tx1"/>
                            </a:solidFill>
                            <a:latin typeface="Cambria Math" panose="02040503050406030204" pitchFamily="18" charset="0"/>
                          </a:rPr>
                        </m:ctrlPr>
                      </m:sSubSupPr>
                      <m:e>
                        <m:r>
                          <a:rPr lang="de-DE" sz="1600" b="0" i="1">
                            <a:solidFill>
                              <a:schemeClr val="tx1"/>
                            </a:solidFill>
                            <a:latin typeface="Cambria Math"/>
                          </a:rPr>
                          <m:t>𝜎</m:t>
                        </m:r>
                      </m:e>
                      <m:sub>
                        <m:r>
                          <a:rPr lang="de-DE" sz="1600" b="0" i="1">
                            <a:solidFill>
                              <a:schemeClr val="tx1"/>
                            </a:solidFill>
                            <a:latin typeface="Cambria Math"/>
                          </a:rPr>
                          <m:t>𝐷</m:t>
                        </m:r>
                      </m:sub>
                      <m:sup>
                        <m:r>
                          <a:rPr lang="de-DE" sz="1600" b="0" i="1">
                            <a:solidFill>
                              <a:schemeClr val="tx1"/>
                            </a:solidFill>
                            <a:latin typeface="Cambria Math"/>
                          </a:rPr>
                          <m:t>2 </m:t>
                        </m:r>
                      </m:sup>
                    </m:sSubSup>
                    <m:r>
                      <a:rPr lang="en-US" sz="1600" b="0" i="1" smtClean="0">
                        <a:solidFill>
                          <a:schemeClr val="tx1"/>
                        </a:solidFill>
                        <a:latin typeface="Cambria Math" charset="0"/>
                      </a:rPr>
                      <m:t>, </m:t>
                    </m:r>
                  </m:oMath>
                </a14:m>
                <a:r>
                  <a:rPr lang="en-GB" sz="1600" dirty="0">
                    <a:solidFill>
                      <a:schemeClr val="tx1"/>
                    </a:solidFill>
                    <a:latin typeface="Helvetica Light" charset="0"/>
                    <a:ea typeface="Helvetica Light" charset="0"/>
                    <a:cs typeface="Helvetica Light" charset="0"/>
                    <a:sym typeface="Wingdings" pitchFamily="2" charset="2"/>
                  </a:rPr>
                  <a:t> and:</a:t>
                </a:r>
                <a:r>
                  <a:rPr lang="de-DE" sz="1600" dirty="0">
                    <a:solidFill>
                      <a:schemeClr val="tx1"/>
                    </a:solidFill>
                  </a:rPr>
                  <a:t> </a:t>
                </a:r>
              </a:p>
            </p:txBody>
          </p:sp>
        </mc:Choice>
        <mc:Fallback xmlns="">
          <p:sp>
            <p:nvSpPr>
              <p:cNvPr id="15" name="Rectangle 14"/>
              <p:cNvSpPr>
                <a:spLocks noRot="1" noChangeAspect="1" noMove="1" noResize="1" noEditPoints="1" noAdjustHandles="1" noChangeArrowheads="1" noChangeShapeType="1" noTextEdit="1"/>
              </p:cNvSpPr>
              <p:nvPr/>
            </p:nvSpPr>
            <p:spPr>
              <a:xfrm>
                <a:off x="683568" y="1988840"/>
                <a:ext cx="3672408" cy="342017"/>
              </a:xfrm>
              <a:prstGeom prst="rect">
                <a:avLst/>
              </a:prstGeom>
              <a:blipFill rotWithShape="0">
                <a:blip r:embed="rId12"/>
                <a:stretch>
                  <a:fillRect t="-85714" b="-1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ctangle 21"/>
              <p:cNvSpPr/>
              <p:nvPr/>
            </p:nvSpPr>
            <p:spPr>
              <a:xfrm>
                <a:off x="3707904" y="1826688"/>
                <a:ext cx="4590256" cy="622093"/>
              </a:xfrm>
              <a:prstGeom prst="rect">
                <a:avLst/>
              </a:prstGeom>
            </p:spPr>
            <p:txBody>
              <a:bodyPr wrap="square">
                <a:spAutoFit/>
              </a:bodyPr>
              <a:lstStyle/>
              <a:p>
                <a:pPr>
                  <a:spcBef>
                    <a:spcPts val="1800"/>
                  </a:spcBef>
                </a:pPr>
                <a14:m>
                  <m:oMathPara xmlns:m="http://schemas.openxmlformats.org/officeDocument/2006/math">
                    <m:oMathParaPr>
                      <m:jc m:val="left"/>
                    </m:oMathParaPr>
                    <m:oMath xmlns:m="http://schemas.openxmlformats.org/officeDocument/2006/math">
                      <m:r>
                        <a:rPr lang="en-US" sz="1600" i="1" smtClean="0">
                          <a:latin typeface="Cambria Math" charset="0"/>
                        </a:rPr>
                        <m:t>𝑦</m:t>
                      </m:r>
                      <m:r>
                        <a:rPr lang="en-US" sz="1600" i="1" smtClean="0">
                          <a:latin typeface="Cambria Math" charset="0"/>
                        </a:rPr>
                        <m:t>=</m:t>
                      </m:r>
                      <m:f>
                        <m:fPr>
                          <m:ctrlPr>
                            <a:rPr lang="mr-IN" sz="1600" i="1" smtClean="0">
                              <a:latin typeface="Cambria Math" panose="02040503050406030204" pitchFamily="18" charset="0"/>
                            </a:rPr>
                          </m:ctrlPr>
                        </m:fPr>
                        <m:num>
                          <m:r>
                            <a:rPr lang="en-US" sz="1600" b="0" i="1" smtClean="0">
                              <a:latin typeface="Cambria Math" charset="0"/>
                            </a:rPr>
                            <m:t>1</m:t>
                          </m:r>
                        </m:num>
                        <m:den>
                          <m:r>
                            <a:rPr lang="en-US" sz="1600" b="0" i="1" smtClean="0">
                              <a:latin typeface="Cambria Math" charset="0"/>
                            </a:rPr>
                            <m:t>𝑛</m:t>
                          </m:r>
                        </m:den>
                      </m:f>
                      <m:nary>
                        <m:naryPr>
                          <m:chr m:val="∑"/>
                          <m:limLoc m:val="subSup"/>
                          <m:ctrlPr>
                            <a:rPr lang="is-IS" sz="1600" i="1">
                              <a:latin typeface="Cambria Math" panose="02040503050406030204" pitchFamily="18" charset="0"/>
                            </a:rPr>
                          </m:ctrlPr>
                        </m:naryPr>
                        <m:sub>
                          <m:r>
                            <m:rPr>
                              <m:brk m:alnAt="25"/>
                            </m:rPr>
                            <a:rPr lang="en-US" sz="1600" i="1">
                              <a:latin typeface="Cambria Math" charset="0"/>
                            </a:rPr>
                            <m:t>𝑖</m:t>
                          </m:r>
                          <m:r>
                            <a:rPr lang="en-US" sz="1600" i="1">
                              <a:latin typeface="Cambria Math" charset="0"/>
                            </a:rPr>
                            <m:t>=1</m:t>
                          </m:r>
                        </m:sub>
                        <m:sup>
                          <m:r>
                            <a:rPr lang="en-US" sz="1600" i="1">
                              <a:latin typeface="Cambria Math" charset="0"/>
                            </a:rPr>
                            <m:t>𝑛</m:t>
                          </m:r>
                        </m:sup>
                        <m:e>
                          <m:sSub>
                            <m:sSubPr>
                              <m:ctrlPr>
                                <a:rPr lang="en-US" sz="1600" i="1">
                                  <a:latin typeface="Cambria Math" panose="02040503050406030204" pitchFamily="18" charset="0"/>
                                  <a:ea typeface="Cambria Math" charset="0"/>
                                  <a:cs typeface="Cambria Math" charset="0"/>
                                </a:rPr>
                              </m:ctrlPr>
                            </m:sSubPr>
                            <m:e>
                              <m:r>
                                <a:rPr lang="en-US" sz="1600" i="1">
                                  <a:latin typeface="Cambria Math" charset="0"/>
                                  <a:ea typeface="Cambria Math" charset="0"/>
                                  <a:cs typeface="Cambria Math" charset="0"/>
                                </a:rPr>
                                <m:t>𝑥</m:t>
                              </m:r>
                            </m:e>
                            <m:sub>
                              <m:r>
                                <a:rPr lang="en-US" sz="1600" i="1">
                                  <a:latin typeface="Cambria Math" charset="0"/>
                                  <a:ea typeface="Cambria Math" charset="0"/>
                                  <a:cs typeface="Cambria Math" charset="0"/>
                                </a:rPr>
                                <m:t>𝑖</m:t>
                              </m:r>
                            </m:sub>
                          </m:sSub>
                        </m:e>
                      </m:nary>
                      <m:r>
                        <a:rPr lang="de-DE" sz="1600" i="1">
                          <a:latin typeface="Cambria Math"/>
                        </a:rPr>
                        <m:t> </m:t>
                      </m:r>
                      <m:sSub>
                        <m:sSubPr>
                          <m:ctrlPr>
                            <a:rPr lang="de-DE" sz="1600" i="1">
                              <a:latin typeface="Cambria Math" panose="02040503050406030204" pitchFamily="18" charset="0"/>
                            </a:rPr>
                          </m:ctrlPr>
                        </m:sSubPr>
                        <m:e>
                          <m:r>
                            <a:rPr lang="de-DE" sz="1600" i="1" smtClean="0">
                              <a:latin typeface="Cambria Math" charset="0"/>
                              <a:ea typeface="Cambria Math" charset="0"/>
                              <a:cs typeface="Cambria Math" charset="0"/>
                            </a:rPr>
                            <m:t>⟹</m:t>
                          </m:r>
                          <m:r>
                            <a:rPr lang="en-US" sz="1600" i="1">
                              <a:latin typeface="Cambria Math"/>
                            </a:rPr>
                            <m:t>  </m:t>
                          </m:r>
                          <m:r>
                            <a:rPr lang="de-DE" sz="1600" i="1">
                              <a:latin typeface="Cambria Math"/>
                            </a:rPr>
                            <m:t>𝐸</m:t>
                          </m:r>
                        </m:e>
                        <m:sub>
                          <m:r>
                            <m:rPr>
                              <m:sty m:val="p"/>
                            </m:rPr>
                            <a:rPr lang="de-DE" sz="1600">
                              <a:latin typeface="Cambria Math"/>
                            </a:rPr>
                            <m:t>Gauss</m:t>
                          </m:r>
                        </m:sub>
                      </m:sSub>
                      <m:d>
                        <m:dPr>
                          <m:begChr m:val="["/>
                          <m:endChr m:val="]"/>
                          <m:ctrlPr>
                            <a:rPr lang="de-DE" sz="1600" i="1">
                              <a:latin typeface="Cambria Math" panose="02040503050406030204" pitchFamily="18" charset="0"/>
                            </a:rPr>
                          </m:ctrlPr>
                        </m:dPr>
                        <m:e>
                          <m:r>
                            <a:rPr lang="de-DE" sz="1600" i="1">
                              <a:latin typeface="Cambria Math"/>
                            </a:rPr>
                            <m:t>𝑦</m:t>
                          </m:r>
                        </m:e>
                      </m:d>
                      <m:r>
                        <a:rPr lang="de-DE" sz="1600" i="1">
                          <a:latin typeface="Cambria Math"/>
                        </a:rPr>
                        <m:t>=</m:t>
                      </m:r>
                      <m:r>
                        <a:rPr lang="de-DE" sz="1600" i="1">
                          <a:latin typeface="Cambria Math"/>
                        </a:rPr>
                        <m:t>𝜇</m:t>
                      </m:r>
                      <m:r>
                        <a:rPr lang="de-DE" sz="1600" i="1">
                          <a:latin typeface="Cambria Math"/>
                        </a:rPr>
                        <m:t>; </m:t>
                      </m:r>
                      <m:sSub>
                        <m:sSubPr>
                          <m:ctrlPr>
                            <a:rPr lang="de-DE" sz="1600" i="1">
                              <a:latin typeface="Cambria Math" panose="02040503050406030204" pitchFamily="18" charset="0"/>
                            </a:rPr>
                          </m:ctrlPr>
                        </m:sSubPr>
                        <m:e>
                          <m:r>
                            <a:rPr lang="de-DE" sz="1600" i="1">
                              <a:latin typeface="Cambria Math"/>
                            </a:rPr>
                            <m:t>𝑉</m:t>
                          </m:r>
                        </m:e>
                        <m:sub>
                          <m:r>
                            <m:rPr>
                              <m:sty m:val="p"/>
                            </m:rPr>
                            <a:rPr lang="de-DE" sz="1600">
                              <a:latin typeface="Cambria Math"/>
                            </a:rPr>
                            <m:t>Gauss</m:t>
                          </m:r>
                        </m:sub>
                      </m:sSub>
                      <m:d>
                        <m:dPr>
                          <m:begChr m:val="["/>
                          <m:endChr m:val="]"/>
                          <m:ctrlPr>
                            <a:rPr lang="de-DE" sz="1600" i="1">
                              <a:latin typeface="Cambria Math" panose="02040503050406030204" pitchFamily="18" charset="0"/>
                            </a:rPr>
                          </m:ctrlPr>
                        </m:dPr>
                        <m:e>
                          <m:r>
                            <a:rPr lang="de-DE" sz="1600" i="1">
                              <a:latin typeface="Cambria Math"/>
                            </a:rPr>
                            <m:t>𝑦</m:t>
                          </m:r>
                        </m:e>
                      </m:d>
                      <m:r>
                        <a:rPr lang="de-DE" sz="1600" i="1">
                          <a:latin typeface="Cambria Math"/>
                        </a:rPr>
                        <m:t>=</m:t>
                      </m:r>
                      <m:f>
                        <m:fPr>
                          <m:ctrlPr>
                            <a:rPr lang="de-DE" sz="1600" i="1">
                              <a:latin typeface="Cambria Math" panose="02040503050406030204" pitchFamily="18" charset="0"/>
                            </a:rPr>
                          </m:ctrlPr>
                        </m:fPr>
                        <m:num>
                          <m:sSubSup>
                            <m:sSubSupPr>
                              <m:ctrlPr>
                                <a:rPr lang="de-DE" sz="1600" i="1">
                                  <a:latin typeface="Cambria Math" panose="02040503050406030204" pitchFamily="18" charset="0"/>
                                </a:rPr>
                              </m:ctrlPr>
                            </m:sSubSupPr>
                            <m:e>
                              <m:r>
                                <a:rPr lang="de-DE" sz="1600" i="1">
                                  <a:latin typeface="Cambria Math"/>
                                </a:rPr>
                                <m:t>𝜎</m:t>
                              </m:r>
                            </m:e>
                            <m:sub>
                              <m:r>
                                <a:rPr lang="de-DE" sz="1600" i="1">
                                  <a:latin typeface="Cambria Math"/>
                                </a:rPr>
                                <m:t>𝐷</m:t>
                              </m:r>
                            </m:sub>
                            <m:sup>
                              <m:r>
                                <a:rPr lang="de-DE" sz="1600" i="1">
                                  <a:latin typeface="Cambria Math"/>
                                </a:rPr>
                                <m:t>2</m:t>
                              </m:r>
                            </m:sup>
                          </m:sSubSup>
                        </m:num>
                        <m:den>
                          <m:r>
                            <a:rPr lang="de-DE" sz="1600" i="1">
                              <a:latin typeface="Cambria Math"/>
                            </a:rPr>
                            <m:t>𝑛</m:t>
                          </m:r>
                        </m:den>
                      </m:f>
                    </m:oMath>
                  </m:oMathPara>
                </a14:m>
                <a:endParaRPr lang="de-DE" sz="1600" dirty="0"/>
              </a:p>
            </p:txBody>
          </p:sp>
        </mc:Choice>
        <mc:Fallback xmlns="">
          <p:sp>
            <p:nvSpPr>
              <p:cNvPr id="22" name="Rectangle 21"/>
              <p:cNvSpPr>
                <a:spLocks noRot="1" noChangeAspect="1" noMove="1" noResize="1" noEditPoints="1" noAdjustHandles="1" noChangeArrowheads="1" noChangeShapeType="1" noTextEdit="1"/>
              </p:cNvSpPr>
              <p:nvPr/>
            </p:nvSpPr>
            <p:spPr>
              <a:xfrm>
                <a:off x="3707904" y="1826688"/>
                <a:ext cx="4590256" cy="622093"/>
              </a:xfrm>
              <a:prstGeom prst="rect">
                <a:avLst/>
              </a:prstGeom>
              <a:blipFill rotWithShape="0">
                <a:blip r:embed="rId1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950360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Central limit theorem (CLT)</a:t>
            </a:r>
          </a:p>
        </p:txBody>
      </p:sp>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28</a:t>
            </a:fld>
            <a:endParaRPr lang="en-GB" dirty="0"/>
          </a:p>
        </p:txBody>
      </p:sp>
      <p:sp>
        <p:nvSpPr>
          <p:cNvPr id="25" name="TextBox 24"/>
          <p:cNvSpPr txBox="1"/>
          <p:nvPr/>
        </p:nvSpPr>
        <p:spPr>
          <a:xfrm>
            <a:off x="683568" y="2492896"/>
            <a:ext cx="7776864" cy="1815882"/>
          </a:xfrm>
          <a:prstGeom prst="rect">
            <a:avLst/>
          </a:prstGeom>
          <a:noFill/>
        </p:spPr>
        <p:txBody>
          <a:bodyPr wrap="square" rtlCol="0">
            <a:spAutoFit/>
          </a:bodyPr>
          <a:lstStyle/>
          <a:p>
            <a:r>
              <a:rPr lang="en-US" sz="1600" dirty="0">
                <a:latin typeface="Helvetica Light"/>
                <a:cs typeface="Helvetica Light"/>
              </a:rPr>
              <a:t>CLT is key concept in probability theory: it implies that probabilistic and statistical methods that work for Gaussian distributions can be applicable to many problems involving other types of distributions</a:t>
            </a:r>
          </a:p>
          <a:p>
            <a:endParaRPr lang="en-US" sz="1600" dirty="0">
              <a:latin typeface="Helvetica Light"/>
              <a:cs typeface="Helvetica Light"/>
            </a:endParaRPr>
          </a:p>
          <a:p>
            <a:endParaRPr lang="en-US" sz="1600" dirty="0">
              <a:latin typeface="Helvetica Light"/>
              <a:cs typeface="Helvetica Light"/>
            </a:endParaRPr>
          </a:p>
          <a:p>
            <a:r>
              <a:rPr lang="en-US" sz="1600" dirty="0">
                <a:latin typeface="Helvetica Light"/>
                <a:cs typeface="Helvetica Light"/>
              </a:rPr>
              <a:t>Crucial for experimental particle physics: can propagate systematic uncertainties in a Gaussian manner via quadratic addition (see later)</a:t>
            </a:r>
          </a:p>
        </p:txBody>
      </p:sp>
      <p:sp>
        <p:nvSpPr>
          <p:cNvPr id="26" name="Rounded Rectangle 25"/>
          <p:cNvSpPr/>
          <p:nvPr/>
        </p:nvSpPr>
        <p:spPr>
          <a:xfrm>
            <a:off x="432047" y="2217684"/>
            <a:ext cx="8260008" cy="2322786"/>
          </a:xfrm>
          <a:prstGeom prst="roundRect">
            <a:avLst>
              <a:gd name="adj" fmla="val 6322"/>
            </a:avLst>
          </a:prstGeom>
          <a:noFill/>
          <a:ln w="3175">
            <a:solidFill>
              <a:schemeClr val="tx1">
                <a:lumMod val="50000"/>
                <a:lumOff val="50000"/>
              </a:schemeClr>
            </a:solidFill>
          </a:ln>
          <a:effectLst/>
        </p:spPr>
        <p:txBody>
          <a:bodyPr wrap="square" rtlCol="0" anchor="ctr">
            <a:spAutoFit/>
          </a:bodyPr>
          <a:lstStyle/>
          <a:p>
            <a:pPr algn="r"/>
            <a:endParaRPr lang="en-US" sz="1600">
              <a:latin typeface="Helvetica Light" charset="0"/>
              <a:ea typeface="Helvetica Light" charset="0"/>
              <a:cs typeface="Helvetica Light" charset="0"/>
            </a:endParaRPr>
          </a:p>
        </p:txBody>
      </p:sp>
    </p:spTree>
    <p:extLst>
      <p:ext uri="{BB962C8B-B14F-4D97-AF65-F5344CB8AC3E}">
        <p14:creationId xmlns:p14="http://schemas.microsoft.com/office/powerpoint/2010/main" val="623931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58"/>
          <p:cNvPicPr>
            <a:picLocks noChangeAspect="1"/>
          </p:cNvPicPr>
          <p:nvPr/>
        </p:nvPicPr>
        <p:blipFill>
          <a:blip r:embed="rId2">
            <a:alphaModFix/>
          </a:blip>
          <a:stretch>
            <a:fillRect/>
          </a:stretch>
        </p:blipFill>
        <p:spPr>
          <a:xfrm>
            <a:off x="4953965" y="1794076"/>
            <a:ext cx="3971791" cy="3714811"/>
          </a:xfrm>
          <a:prstGeom prst="rect">
            <a:avLst/>
          </a:prstGeom>
        </p:spPr>
      </p:pic>
      <p:grpSp>
        <p:nvGrpSpPr>
          <p:cNvPr id="38" name="Group 52"/>
          <p:cNvGrpSpPr>
            <a:grpSpLocks/>
          </p:cNvGrpSpPr>
          <p:nvPr/>
        </p:nvGrpSpPr>
        <p:grpSpPr bwMode="auto">
          <a:xfrm>
            <a:off x="5612705" y="2084983"/>
            <a:ext cx="3098800" cy="2520950"/>
            <a:chOff x="3603" y="1108"/>
            <a:chExt cx="1952" cy="1588"/>
          </a:xfrm>
        </p:grpSpPr>
        <p:sp>
          <p:nvSpPr>
            <p:cNvPr id="39" name="Line 16"/>
            <p:cNvSpPr>
              <a:spLocks noChangeShapeType="1"/>
            </p:cNvSpPr>
            <p:nvPr/>
          </p:nvSpPr>
          <p:spPr bwMode="auto">
            <a:xfrm>
              <a:off x="3604" y="1833"/>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40" name="Line 17"/>
            <p:cNvSpPr>
              <a:spLocks noChangeShapeType="1"/>
            </p:cNvSpPr>
            <p:nvPr/>
          </p:nvSpPr>
          <p:spPr bwMode="auto">
            <a:xfrm>
              <a:off x="3603" y="1743"/>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41" name="Line 18"/>
            <p:cNvSpPr>
              <a:spLocks noChangeShapeType="1"/>
            </p:cNvSpPr>
            <p:nvPr/>
          </p:nvSpPr>
          <p:spPr bwMode="auto">
            <a:xfrm>
              <a:off x="3603" y="1652"/>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42" name="Line 19"/>
            <p:cNvSpPr>
              <a:spLocks noChangeShapeType="1"/>
            </p:cNvSpPr>
            <p:nvPr/>
          </p:nvSpPr>
          <p:spPr bwMode="auto">
            <a:xfrm>
              <a:off x="3604" y="1561"/>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43" name="Line 20"/>
            <p:cNvSpPr>
              <a:spLocks noChangeShapeType="1"/>
            </p:cNvSpPr>
            <p:nvPr/>
          </p:nvSpPr>
          <p:spPr bwMode="auto">
            <a:xfrm>
              <a:off x="3604" y="1470"/>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44" name="Line 21"/>
            <p:cNvSpPr>
              <a:spLocks noChangeShapeType="1"/>
            </p:cNvSpPr>
            <p:nvPr/>
          </p:nvSpPr>
          <p:spPr bwMode="auto">
            <a:xfrm>
              <a:off x="3604" y="1380"/>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45" name="Line 22"/>
            <p:cNvSpPr>
              <a:spLocks noChangeShapeType="1"/>
            </p:cNvSpPr>
            <p:nvPr/>
          </p:nvSpPr>
          <p:spPr bwMode="auto">
            <a:xfrm>
              <a:off x="3603" y="1289"/>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46" name="Line 23"/>
            <p:cNvSpPr>
              <a:spLocks noChangeShapeType="1"/>
            </p:cNvSpPr>
            <p:nvPr/>
          </p:nvSpPr>
          <p:spPr bwMode="auto">
            <a:xfrm>
              <a:off x="3604" y="1198"/>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47" name="Line 24"/>
            <p:cNvSpPr>
              <a:spLocks noChangeShapeType="1"/>
            </p:cNvSpPr>
            <p:nvPr/>
          </p:nvSpPr>
          <p:spPr bwMode="auto">
            <a:xfrm>
              <a:off x="3604" y="1108"/>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48" name="Line 25"/>
            <p:cNvSpPr>
              <a:spLocks noChangeShapeType="1"/>
            </p:cNvSpPr>
            <p:nvPr/>
          </p:nvSpPr>
          <p:spPr bwMode="auto">
            <a:xfrm>
              <a:off x="3604" y="2060"/>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49" name="Line 26"/>
            <p:cNvSpPr>
              <a:spLocks noChangeShapeType="1"/>
            </p:cNvSpPr>
            <p:nvPr/>
          </p:nvSpPr>
          <p:spPr bwMode="auto">
            <a:xfrm>
              <a:off x="3603" y="2151"/>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50" name="Line 27"/>
            <p:cNvSpPr>
              <a:spLocks noChangeShapeType="1"/>
            </p:cNvSpPr>
            <p:nvPr/>
          </p:nvSpPr>
          <p:spPr bwMode="auto">
            <a:xfrm>
              <a:off x="3604" y="2242"/>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51" name="Line 28"/>
            <p:cNvSpPr>
              <a:spLocks noChangeShapeType="1"/>
            </p:cNvSpPr>
            <p:nvPr/>
          </p:nvSpPr>
          <p:spPr bwMode="auto">
            <a:xfrm>
              <a:off x="3604" y="2332"/>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52" name="Line 29"/>
            <p:cNvSpPr>
              <a:spLocks noChangeShapeType="1"/>
            </p:cNvSpPr>
            <p:nvPr/>
          </p:nvSpPr>
          <p:spPr bwMode="auto">
            <a:xfrm>
              <a:off x="3604" y="2423"/>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53" name="Line 30"/>
            <p:cNvSpPr>
              <a:spLocks noChangeShapeType="1"/>
            </p:cNvSpPr>
            <p:nvPr/>
          </p:nvSpPr>
          <p:spPr bwMode="auto">
            <a:xfrm>
              <a:off x="3604" y="2514"/>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54" name="Line 31"/>
            <p:cNvSpPr>
              <a:spLocks noChangeShapeType="1"/>
            </p:cNvSpPr>
            <p:nvPr/>
          </p:nvSpPr>
          <p:spPr bwMode="auto">
            <a:xfrm>
              <a:off x="3604" y="2604"/>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55" name="Line 32"/>
            <p:cNvSpPr>
              <a:spLocks noChangeShapeType="1"/>
            </p:cNvSpPr>
            <p:nvPr/>
          </p:nvSpPr>
          <p:spPr bwMode="auto">
            <a:xfrm>
              <a:off x="3604" y="2695"/>
              <a:ext cx="1951" cy="1"/>
            </a:xfrm>
            <a:prstGeom prst="line">
              <a:avLst/>
            </a:prstGeom>
            <a:noFill/>
            <a:ln w="9525">
              <a:solidFill>
                <a:srgbClr val="2A004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defTabSz="914400" eaLnBrk="0" fontAlgn="auto" latinLnBrk="0" hangingPunct="0">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Book Antiqua" pitchFamily="18" charset="0"/>
              </a:endParaRPr>
            </a:p>
          </p:txBody>
        </p:sp>
        <p:sp>
          <p:nvSpPr>
            <p:cNvPr id="56" name="Text Box 33"/>
            <p:cNvSpPr txBox="1">
              <a:spLocks noChangeArrowheads="1"/>
            </p:cNvSpPr>
            <p:nvPr/>
          </p:nvSpPr>
          <p:spPr bwMode="auto">
            <a:xfrm>
              <a:off x="5402" y="2030"/>
              <a:ext cx="15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defTabSz="914400" eaLnBrk="0" fontAlgn="auto" latinLnBrk="0" hangingPunct="0">
                <a:lnSpc>
                  <a:spcPct val="100000"/>
                </a:lnSpc>
                <a:spcBef>
                  <a:spcPts val="0"/>
                </a:spcBef>
                <a:spcAft>
                  <a:spcPts val="0"/>
                </a:spcAft>
                <a:buClrTx/>
                <a:buSzTx/>
                <a:buFontTx/>
                <a:buNone/>
                <a:tabLst/>
                <a:defRPr/>
              </a:pPr>
              <a:r>
                <a:rPr kumimoji="0" lang="en-US" sz="2400" b="0" i="1" u="none" strike="noStrike" kern="0" cap="none" spc="0" normalizeH="0" baseline="0" noProof="0">
                  <a:ln>
                    <a:noFill/>
                  </a:ln>
                  <a:solidFill>
                    <a:srgbClr val="2A004E"/>
                  </a:solidFill>
                  <a:effectLst/>
                  <a:uLnTx/>
                  <a:uFillTx/>
                  <a:latin typeface="Times New Roman" pitchFamily="18" charset="0"/>
                </a:rPr>
                <a:t>i</a:t>
              </a:r>
            </a:p>
          </p:txBody>
        </p:sp>
      </p:grpSp>
      <mc:AlternateContent xmlns:mc="http://schemas.openxmlformats.org/markup-compatibility/2006" xmlns:a14="http://schemas.microsoft.com/office/drawing/2010/main">
        <mc:Choice Requires="a14">
          <p:sp>
            <p:nvSpPr>
              <p:cNvPr id="57" name="Text Box 54"/>
              <p:cNvSpPr txBox="1">
                <a:spLocks noChangeArrowheads="1"/>
              </p:cNvSpPr>
              <p:nvPr/>
            </p:nvSpPr>
            <p:spPr bwMode="auto">
              <a:xfrm>
                <a:off x="6530280" y="2056408"/>
                <a:ext cx="1388820" cy="346067"/>
              </a:xfrm>
              <a:prstGeom prst="rect">
                <a:avLst/>
              </a:prstGeom>
              <a:solidFill>
                <a:srgbClr val="FFFFFF"/>
              </a:solidFill>
              <a:ln>
                <a:noFill/>
              </a:ln>
              <a:effectLst/>
            </p:spPr>
            <p:txBody>
              <a:bodyPr wrap="none" lIns="90000" tIns="21600" rIns="90000" bIns="46800">
                <a:spAutoFit/>
              </a:bodyPr>
              <a:lstStyle>
                <a:lvl1pPr marL="177800" indent="-177800">
                  <a:spcBef>
                    <a:spcPct val="0"/>
                  </a:spcBef>
                  <a:defRPr sz="2400">
                    <a:solidFill>
                      <a:schemeClr val="tx1"/>
                    </a:solidFill>
                    <a:latin typeface="Times New Roman" pitchFamily="18" charset="0"/>
                  </a:defRPr>
                </a:lvl1pPr>
                <a:lvl2pPr>
                  <a:spcBef>
                    <a:spcPct val="0"/>
                  </a:spcBef>
                  <a:defRPr sz="2400">
                    <a:solidFill>
                      <a:schemeClr val="tx1"/>
                    </a:solidFill>
                    <a:latin typeface="Times New Roman" pitchFamily="18" charset="0"/>
                  </a:defRPr>
                </a:lvl2pPr>
                <a:lvl3pPr>
                  <a:spcBef>
                    <a:spcPct val="0"/>
                  </a:spcBef>
                  <a:defRPr sz="2400">
                    <a:solidFill>
                      <a:schemeClr val="tx1"/>
                    </a:solidFill>
                    <a:latin typeface="Times New Roman" pitchFamily="18" charset="0"/>
                  </a:defRPr>
                </a:lvl3pPr>
                <a:lvl4pPr>
                  <a:spcBef>
                    <a:spcPct val="0"/>
                  </a:spcBef>
                  <a:defRPr sz="2400">
                    <a:solidFill>
                      <a:schemeClr val="tx1"/>
                    </a:solidFill>
                    <a:latin typeface="Times New Roman" pitchFamily="18" charset="0"/>
                  </a:defRPr>
                </a:lvl4pPr>
                <a:lvl5pPr>
                  <a:spcBef>
                    <a:spcPct val="0"/>
                  </a:spcBef>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lvl="0" defTabSz="914400" eaLnBrk="0" fontAlgn="auto" hangingPunct="0">
                  <a:spcBef>
                    <a:spcPct val="35000"/>
                  </a:spcBef>
                  <a:spcAft>
                    <a:spcPts val="0"/>
                  </a:spcAft>
                </a:pPr>
                <a:r>
                  <a:rPr kumimoji="0" lang="en-US" sz="1200" u="none" strike="noStrike" kern="0" cap="none" spc="0" normalizeH="0" baseline="0" noProof="0" dirty="0">
                    <a:ln>
                      <a:noFill/>
                    </a:ln>
                    <a:solidFill>
                      <a:srgbClr val="2A004E"/>
                    </a:solidFill>
                    <a:effectLst/>
                    <a:uLnTx/>
                    <a:uFillTx/>
                    <a:latin typeface="Helvetica" charset="0"/>
                    <a:ea typeface="Helvetica" charset="0"/>
                    <a:cs typeface="Helvetica" charset="0"/>
                  </a:rPr>
                  <a:t>some event </a:t>
                </a:r>
                <a:r>
                  <a:rPr kumimoji="0" lang="en-US" sz="1800" b="1" i="0" u="none" strike="noStrike" kern="0" cap="none" spc="0" normalizeH="0" baseline="0" noProof="0" dirty="0">
                    <a:ln>
                      <a:noFill/>
                    </a:ln>
                    <a:solidFill>
                      <a:srgbClr val="2A004E"/>
                    </a:solidFill>
                    <a:effectLst/>
                    <a:uLnTx/>
                    <a:uFillTx/>
                    <a:latin typeface="Cambria Math" charset="0"/>
                    <a:ea typeface="Cambria Math" charset="0"/>
                    <a:cs typeface="Cambria Math" charset="0"/>
                  </a:rPr>
                  <a:t>“</a:t>
                </a:r>
                <a14:m>
                  <m:oMath xmlns:m="http://schemas.openxmlformats.org/officeDocument/2006/math">
                    <m:r>
                      <a:rPr lang="en-US" sz="1800" b="1" i="1" smtClean="0">
                        <a:solidFill>
                          <a:srgbClr val="D80017"/>
                        </a:solidFill>
                        <a:latin typeface="Cambria Math" charset="0"/>
                        <a:ea typeface="Cambria Math" charset="0"/>
                        <a:cs typeface="Cambria Math" charset="0"/>
                      </a:rPr>
                      <m:t>𝑨</m:t>
                    </m:r>
                  </m:oMath>
                </a14:m>
                <a:r>
                  <a:rPr kumimoji="0" lang="en-US" sz="1800" b="1" i="0" u="none" strike="noStrike" kern="0" cap="none" spc="0" normalizeH="0" baseline="0" noProof="0" dirty="0">
                    <a:ln>
                      <a:noFill/>
                    </a:ln>
                    <a:solidFill>
                      <a:srgbClr val="2A004E"/>
                    </a:solidFill>
                    <a:effectLst/>
                    <a:uLnTx/>
                    <a:uFillTx/>
                    <a:latin typeface="Cambria Math" charset="0"/>
                    <a:ea typeface="Cambria Math" charset="0"/>
                    <a:cs typeface="Cambria Math" charset="0"/>
                  </a:rPr>
                  <a:t>”</a:t>
                </a:r>
                <a:r>
                  <a:rPr kumimoji="0" lang="en-US" sz="1600" b="0" i="0" u="none" strike="noStrike" kern="0" cap="none" spc="0" normalizeH="0" baseline="0" noProof="0" dirty="0">
                    <a:ln>
                      <a:noFill/>
                    </a:ln>
                    <a:solidFill>
                      <a:srgbClr val="2A004E"/>
                    </a:solidFill>
                    <a:effectLst/>
                    <a:uLnTx/>
                    <a:uFillTx/>
                    <a:latin typeface="Cambria Math" charset="0"/>
                    <a:ea typeface="Cambria Math" charset="0"/>
                    <a:cs typeface="Cambria Math" charset="0"/>
                  </a:rPr>
                  <a:t> </a:t>
                </a:r>
              </a:p>
            </p:txBody>
          </p:sp>
        </mc:Choice>
        <mc:Fallback xmlns="">
          <p:sp>
            <p:nvSpPr>
              <p:cNvPr id="57" name="Text Box 54"/>
              <p:cNvSpPr txBox="1">
                <a:spLocks noRot="1" noChangeAspect="1" noMove="1" noResize="1" noEditPoints="1" noAdjustHandles="1" noChangeArrowheads="1" noChangeShapeType="1" noTextEdit="1"/>
              </p:cNvSpPr>
              <p:nvPr/>
            </p:nvSpPr>
            <p:spPr bwMode="auto">
              <a:xfrm>
                <a:off x="6530280" y="2056408"/>
                <a:ext cx="1388820" cy="346067"/>
              </a:xfrm>
              <a:prstGeom prst="rect">
                <a:avLst/>
              </a:prstGeom>
              <a:blipFill rotWithShape="0">
                <a:blip r:embed="rId3"/>
                <a:stretch>
                  <a:fillRect t="-17544" b="-24561"/>
                </a:stretch>
              </a:blipFill>
              <a:ln>
                <a:noFill/>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Text Box 55"/>
              <p:cNvSpPr txBox="1">
                <a:spLocks noChangeArrowheads="1"/>
              </p:cNvSpPr>
              <p:nvPr/>
            </p:nvSpPr>
            <p:spPr bwMode="auto">
              <a:xfrm>
                <a:off x="7711669" y="3596283"/>
                <a:ext cx="1374457" cy="346067"/>
              </a:xfrm>
              <a:prstGeom prst="rect">
                <a:avLst/>
              </a:prstGeom>
              <a:solidFill>
                <a:srgbClr val="FFFFFF"/>
              </a:solidFill>
              <a:ln>
                <a:noFill/>
              </a:ln>
              <a:effectLst/>
            </p:spPr>
            <p:txBody>
              <a:bodyPr wrap="square" lIns="90000" tIns="21600" rIns="90000" bIns="46800">
                <a:spAutoFit/>
              </a:bodyPr>
              <a:lstStyle>
                <a:lvl1pPr marL="177800" indent="-177800">
                  <a:spcBef>
                    <a:spcPct val="0"/>
                  </a:spcBef>
                  <a:defRPr sz="2400">
                    <a:solidFill>
                      <a:schemeClr val="tx1"/>
                    </a:solidFill>
                    <a:latin typeface="Times New Roman" pitchFamily="18" charset="0"/>
                  </a:defRPr>
                </a:lvl1pPr>
                <a:lvl2pPr>
                  <a:spcBef>
                    <a:spcPct val="0"/>
                  </a:spcBef>
                  <a:defRPr sz="2400">
                    <a:solidFill>
                      <a:schemeClr val="tx1"/>
                    </a:solidFill>
                    <a:latin typeface="Times New Roman" pitchFamily="18" charset="0"/>
                  </a:defRPr>
                </a:lvl2pPr>
                <a:lvl3pPr>
                  <a:spcBef>
                    <a:spcPct val="0"/>
                  </a:spcBef>
                  <a:defRPr sz="2400">
                    <a:solidFill>
                      <a:schemeClr val="tx1"/>
                    </a:solidFill>
                    <a:latin typeface="Times New Roman" pitchFamily="18" charset="0"/>
                  </a:defRPr>
                </a:lvl3pPr>
                <a:lvl4pPr>
                  <a:spcBef>
                    <a:spcPct val="0"/>
                  </a:spcBef>
                  <a:defRPr sz="2400">
                    <a:solidFill>
                      <a:schemeClr val="tx1"/>
                    </a:solidFill>
                    <a:latin typeface="Times New Roman" pitchFamily="18" charset="0"/>
                  </a:defRPr>
                </a:lvl4pPr>
                <a:lvl5pPr>
                  <a:spcBef>
                    <a:spcPct val="0"/>
                  </a:spcBef>
                  <a:defRPr sz="2400">
                    <a:solidFill>
                      <a:schemeClr val="tx1"/>
                    </a:solidFill>
                    <a:latin typeface="Times New Roman" pitchFamily="18" charset="0"/>
                  </a:defRPr>
                </a:lvl5pPr>
                <a:lvl6pPr fontAlgn="base">
                  <a:spcBef>
                    <a:spcPct val="0"/>
                  </a:spcBef>
                  <a:spcAft>
                    <a:spcPct val="0"/>
                  </a:spcAft>
                  <a:defRPr sz="2400">
                    <a:solidFill>
                      <a:schemeClr val="tx1"/>
                    </a:solidFill>
                    <a:latin typeface="Times New Roman" pitchFamily="18" charset="0"/>
                  </a:defRPr>
                </a:lvl6pPr>
                <a:lvl7pPr fontAlgn="base">
                  <a:spcBef>
                    <a:spcPct val="0"/>
                  </a:spcBef>
                  <a:spcAft>
                    <a:spcPct val="0"/>
                  </a:spcAft>
                  <a:defRPr sz="2400">
                    <a:solidFill>
                      <a:schemeClr val="tx1"/>
                    </a:solidFill>
                    <a:latin typeface="Times New Roman" pitchFamily="18" charset="0"/>
                  </a:defRPr>
                </a:lvl7pPr>
                <a:lvl8pPr fontAlgn="base">
                  <a:spcBef>
                    <a:spcPct val="0"/>
                  </a:spcBef>
                  <a:spcAft>
                    <a:spcPct val="0"/>
                  </a:spcAft>
                  <a:defRPr sz="2400">
                    <a:solidFill>
                      <a:schemeClr val="tx1"/>
                    </a:solidFill>
                    <a:latin typeface="Times New Roman" pitchFamily="18" charset="0"/>
                  </a:defRPr>
                </a:lvl8pPr>
                <a:lvl9pPr fontAlgn="base">
                  <a:spcBef>
                    <a:spcPct val="0"/>
                  </a:spcBef>
                  <a:spcAft>
                    <a:spcPct val="0"/>
                  </a:spcAft>
                  <a:defRPr sz="2400">
                    <a:solidFill>
                      <a:schemeClr val="tx1"/>
                    </a:solidFill>
                    <a:latin typeface="Times New Roman" pitchFamily="18" charset="0"/>
                  </a:defRPr>
                </a:lvl9pPr>
              </a:lstStyle>
              <a:p>
                <a:pPr lvl="0" defTabSz="914400" eaLnBrk="0" fontAlgn="auto" hangingPunct="0">
                  <a:spcBef>
                    <a:spcPct val="35000"/>
                  </a:spcBef>
                  <a:spcAft>
                    <a:spcPts val="0"/>
                  </a:spcAft>
                </a:pPr>
                <a:r>
                  <a:rPr kumimoji="0" lang="en-US" sz="1200" u="none" strike="noStrike" kern="0" cap="none" spc="0" normalizeH="0" baseline="0" noProof="0" dirty="0">
                    <a:ln>
                      <a:noFill/>
                    </a:ln>
                    <a:solidFill>
                      <a:srgbClr val="2A004E"/>
                    </a:solidFill>
                    <a:effectLst/>
                    <a:uLnTx/>
                    <a:uFillTx/>
                    <a:latin typeface="Helvetica" charset="0"/>
                    <a:ea typeface="Helvetica" charset="0"/>
                    <a:cs typeface="Helvetica" charset="0"/>
                  </a:rPr>
                  <a:t>some </a:t>
                </a:r>
                <a:r>
                  <a:rPr kumimoji="0" lang="en-US" sz="1200" u="none" strike="noStrike" kern="0" cap="none" spc="0" normalizeH="0" baseline="0" noProof="0" dirty="0" err="1">
                    <a:ln>
                      <a:noFill/>
                    </a:ln>
                    <a:solidFill>
                      <a:srgbClr val="2A004E"/>
                    </a:solidFill>
                    <a:effectLst/>
                    <a:uLnTx/>
                    <a:uFillTx/>
                    <a:latin typeface="Helvetica" charset="0"/>
                    <a:ea typeface="Helvetica" charset="0"/>
                    <a:cs typeface="Helvetica" charset="0"/>
                  </a:rPr>
                  <a:t>ev</a:t>
                </a:r>
                <a:r>
                  <a:rPr lang="en-US" sz="1200" kern="0" dirty="0" err="1">
                    <a:solidFill>
                      <a:srgbClr val="2A004E"/>
                    </a:solidFill>
                    <a:latin typeface="Helvetica" charset="0"/>
                    <a:ea typeface="Helvetica" charset="0"/>
                    <a:cs typeface="Helvetica" charset="0"/>
                  </a:rPr>
                  <a:t>ent</a:t>
                </a:r>
                <a:r>
                  <a:rPr kumimoji="0" lang="en-US" sz="1200" u="none" strike="noStrike" kern="0" cap="none" spc="0" normalizeH="0" baseline="0" noProof="0" dirty="0">
                    <a:ln>
                      <a:noFill/>
                    </a:ln>
                    <a:solidFill>
                      <a:srgbClr val="2A004E"/>
                    </a:solidFill>
                    <a:effectLst/>
                    <a:uLnTx/>
                    <a:uFillTx/>
                    <a:latin typeface="Helvetica" charset="0"/>
                    <a:ea typeface="Helvetica" charset="0"/>
                    <a:cs typeface="Helvetica" charset="0"/>
                  </a:rPr>
                  <a:t> </a:t>
                </a:r>
                <a:r>
                  <a:rPr kumimoji="0" lang="en-US" sz="1800" u="none" strike="noStrike" kern="0" cap="none" spc="0" normalizeH="0" baseline="0" noProof="0" dirty="0">
                    <a:ln>
                      <a:noFill/>
                    </a:ln>
                    <a:solidFill>
                      <a:srgbClr val="2A004E"/>
                    </a:solidFill>
                    <a:effectLst/>
                    <a:uLnTx/>
                    <a:uFillTx/>
                    <a:latin typeface="Helvetica" charset="0"/>
                    <a:ea typeface="Helvetica" charset="0"/>
                    <a:cs typeface="Helvetica" charset="0"/>
                  </a:rPr>
                  <a:t>“</a:t>
                </a:r>
                <a14:m>
                  <m:oMath xmlns:m="http://schemas.openxmlformats.org/officeDocument/2006/math">
                    <m:r>
                      <a:rPr lang="en-US" sz="1800" b="1" i="1" smtClean="0">
                        <a:solidFill>
                          <a:srgbClr val="003BB8"/>
                        </a:solidFill>
                        <a:latin typeface="Cambria Math" charset="0"/>
                        <a:ea typeface="Cambria Math" charset="0"/>
                        <a:cs typeface="Cambria Math" charset="0"/>
                      </a:rPr>
                      <m:t>𝑩</m:t>
                    </m:r>
                  </m:oMath>
                </a14:m>
                <a:r>
                  <a:rPr kumimoji="0" lang="en-US" sz="1800" u="none" strike="noStrike" kern="0" cap="none" spc="0" normalizeH="0" baseline="0" noProof="0" dirty="0">
                    <a:ln>
                      <a:noFill/>
                    </a:ln>
                    <a:solidFill>
                      <a:srgbClr val="2A004E"/>
                    </a:solidFill>
                    <a:effectLst/>
                    <a:uLnTx/>
                    <a:uFillTx/>
                    <a:latin typeface="Helvetica" charset="0"/>
                    <a:ea typeface="Helvetica" charset="0"/>
                    <a:cs typeface="Helvetica" charset="0"/>
                  </a:rPr>
                  <a:t>”</a:t>
                </a:r>
                <a:r>
                  <a:rPr kumimoji="0" lang="en-US" sz="1600" u="none" strike="noStrike" kern="0" cap="none" spc="0" normalizeH="0" baseline="0" noProof="0" dirty="0">
                    <a:ln>
                      <a:noFill/>
                    </a:ln>
                    <a:solidFill>
                      <a:srgbClr val="FFFFFF"/>
                    </a:solidFill>
                    <a:effectLst/>
                    <a:uLnTx/>
                    <a:uFillTx/>
                    <a:latin typeface="Helvetica" charset="0"/>
                    <a:ea typeface="Helvetica" charset="0"/>
                    <a:cs typeface="Helvetica" charset="0"/>
                  </a:rPr>
                  <a:t> </a:t>
                </a:r>
                <a:endParaRPr kumimoji="0" lang="en-US" sz="1600" u="none" strike="noStrike" kern="0" cap="none" spc="0" normalizeH="0" baseline="0" noProof="0" dirty="0">
                  <a:ln>
                    <a:noFill/>
                  </a:ln>
                  <a:solidFill>
                    <a:srgbClr val="2A004E"/>
                  </a:solidFill>
                  <a:effectLst/>
                  <a:uLnTx/>
                  <a:uFillTx/>
                  <a:latin typeface="Helvetica" charset="0"/>
                  <a:ea typeface="Helvetica" charset="0"/>
                  <a:cs typeface="Helvetica" charset="0"/>
                </a:endParaRPr>
              </a:p>
            </p:txBody>
          </p:sp>
        </mc:Choice>
        <mc:Fallback xmlns="">
          <p:sp>
            <p:nvSpPr>
              <p:cNvPr id="58" name="Text Box 55"/>
              <p:cNvSpPr txBox="1">
                <a:spLocks noRot="1" noChangeAspect="1" noMove="1" noResize="1" noEditPoints="1" noAdjustHandles="1" noChangeArrowheads="1" noChangeShapeType="1" noTextEdit="1"/>
              </p:cNvSpPr>
              <p:nvPr/>
            </p:nvSpPr>
            <p:spPr bwMode="auto">
              <a:xfrm>
                <a:off x="7711669" y="3596283"/>
                <a:ext cx="1374457" cy="346067"/>
              </a:xfrm>
              <a:prstGeom prst="rect">
                <a:avLst/>
              </a:prstGeom>
              <a:blipFill rotWithShape="0">
                <a:blip r:embed="rId4"/>
                <a:stretch>
                  <a:fillRect l="-442" t="-17544" r="-442" b="-26316"/>
                </a:stretch>
              </a:blipFill>
              <a:ln>
                <a:noFill/>
              </a:ln>
              <a:effectLst/>
            </p:spPr>
            <p:txBody>
              <a:bodyPr/>
              <a:lstStyle/>
              <a:p>
                <a:r>
                  <a:rPr lang="en-US">
                    <a:noFill/>
                  </a:rPr>
                  <a:t> </a:t>
                </a:r>
              </a:p>
            </p:txBody>
          </p:sp>
        </mc:Fallback>
      </mc:AlternateContent>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Multidimensional random variables</a:t>
            </a:r>
          </a:p>
        </p:txBody>
      </p:sp>
      <mc:AlternateContent xmlns:mc="http://schemas.openxmlformats.org/markup-compatibility/2006">
        <mc:Choice xmlns:a14="http://schemas.microsoft.com/office/drawing/2010/main" Requires="a14">
          <p:sp>
            <p:nvSpPr>
              <p:cNvPr id="4" name="TextBox 3"/>
              <p:cNvSpPr txBox="1"/>
              <p:nvPr/>
            </p:nvSpPr>
            <p:spPr>
              <a:xfrm>
                <a:off x="432048" y="1196752"/>
                <a:ext cx="4860032" cy="5111336"/>
              </a:xfrm>
              <a:prstGeom prst="rect">
                <a:avLst/>
              </a:prstGeom>
              <a:noFill/>
            </p:spPr>
            <p:txBody>
              <a:bodyPr wrap="square" rtlCol="0">
                <a:spAutoFit/>
              </a:bodyPr>
              <a:lstStyle/>
              <a:p>
                <a:pPr>
                  <a:spcBef>
                    <a:spcPts val="1800"/>
                  </a:spcBef>
                </a:pPr>
                <a:r>
                  <a:rPr lang="en-GB" sz="1600" dirty="0">
                    <a:latin typeface="Helvetica Light" charset="0"/>
                    <a:ea typeface="Helvetica Light" charset="0"/>
                    <a:cs typeface="Helvetica Light" charset="0"/>
                    <a:sym typeface="Wingdings" pitchFamily="2" charset="2"/>
                  </a:rPr>
                  <a:t>What if a measurement consists of two variables? </a:t>
                </a:r>
              </a:p>
              <a:p>
                <a:pPr>
                  <a:spcBef>
                    <a:spcPts val="1200"/>
                  </a:spcBef>
                </a:pPr>
                <a:r>
                  <a:rPr lang="en-GB" sz="1600" dirty="0">
                    <a:latin typeface="Helvetica Light" charset="0"/>
                    <a:ea typeface="Helvetica Light" charset="0"/>
                    <a:cs typeface="Helvetica Light" charset="0"/>
                    <a:sym typeface="Wingdings" pitchFamily="2" charset="2"/>
                  </a:rPr>
                  <a:t>Let:</a:t>
                </a:r>
              </a:p>
              <a:p>
                <a:pPr lvl="1">
                  <a:spcBef>
                    <a:spcPts val="600"/>
                  </a:spcBef>
                </a:pPr>
                <a14:m>
                  <m:oMath xmlns:m="http://schemas.openxmlformats.org/officeDocument/2006/math">
                    <m:r>
                      <a:rPr lang="en-US" sz="1400" b="1" i="1" smtClean="0">
                        <a:solidFill>
                          <a:srgbClr val="D80017"/>
                        </a:solidFill>
                        <a:latin typeface="Cambria Math" charset="0"/>
                        <a:ea typeface="Cambria Math" charset="0"/>
                        <a:cs typeface="Cambria Math" charset="0"/>
                      </a:rPr>
                      <m:t>𝑨</m:t>
                    </m:r>
                  </m:oMath>
                </a14:m>
                <a:r>
                  <a:rPr lang="en-GB" sz="1400" dirty="0">
                    <a:solidFill>
                      <a:srgbClr val="D80017"/>
                    </a:solidFill>
                    <a:latin typeface="Helvetica Light" charset="0"/>
                    <a:ea typeface="Helvetica Light" charset="0"/>
                    <a:cs typeface="Helvetica Light" charset="0"/>
                  </a:rPr>
                  <a:t> = measurement </a:t>
                </a:r>
                <a14:m>
                  <m:oMath xmlns:m="http://schemas.openxmlformats.org/officeDocument/2006/math">
                    <m:r>
                      <a:rPr lang="en-US" sz="1400" b="1" i="1">
                        <a:solidFill>
                          <a:srgbClr val="D80017"/>
                        </a:solidFill>
                        <a:latin typeface="Cambria Math" charset="0"/>
                        <a:ea typeface="Cambria Math" charset="0"/>
                        <a:cs typeface="Cambria Math" charset="0"/>
                      </a:rPr>
                      <m:t>𝒙</m:t>
                    </m:r>
                  </m:oMath>
                </a14:m>
                <a:r>
                  <a:rPr lang="en-GB" sz="1400" dirty="0">
                    <a:solidFill>
                      <a:srgbClr val="D80017"/>
                    </a:solidFill>
                    <a:latin typeface="Helvetica Light" charset="0"/>
                    <a:ea typeface="Helvetica Light" charset="0"/>
                    <a:cs typeface="Helvetica Light" charset="0"/>
                  </a:rPr>
                  <a:t> in [</a:t>
                </a:r>
                <a14:m>
                  <m:oMath xmlns:m="http://schemas.openxmlformats.org/officeDocument/2006/math">
                    <m:r>
                      <a:rPr lang="en-US" sz="1400" b="1" i="1">
                        <a:solidFill>
                          <a:srgbClr val="D80017"/>
                        </a:solidFill>
                        <a:latin typeface="Cambria Math" charset="0"/>
                        <a:ea typeface="Cambria Math" charset="0"/>
                        <a:cs typeface="Cambria Math" charset="0"/>
                      </a:rPr>
                      <m:t>𝒙</m:t>
                    </m:r>
                  </m:oMath>
                </a14:m>
                <a:r>
                  <a:rPr lang="en-GB" sz="1400" dirty="0" err="1">
                    <a:solidFill>
                      <a:srgbClr val="D80017"/>
                    </a:solidFill>
                    <a:latin typeface="Helvetica Light" charset="0"/>
                    <a:ea typeface="Helvetica Light" charset="0"/>
                    <a:cs typeface="Helvetica Light" charset="0"/>
                  </a:rPr>
                  <a:t>,</a:t>
                </a:r>
                <a14:m>
                  <m:oMath xmlns:m="http://schemas.openxmlformats.org/officeDocument/2006/math">
                    <m:r>
                      <a:rPr lang="en-US" sz="1400" b="0" i="0" smtClean="0">
                        <a:solidFill>
                          <a:srgbClr val="D80017"/>
                        </a:solidFill>
                        <a:latin typeface="Cambria Math" charset="0"/>
                        <a:ea typeface="Cambria Math" charset="0"/>
                        <a:cs typeface="Cambria Math" charset="0"/>
                      </a:rPr>
                      <m:t> </m:t>
                    </m:r>
                    <m:r>
                      <a:rPr lang="en-US" sz="1400" b="1" i="1" smtClean="0">
                        <a:solidFill>
                          <a:srgbClr val="D80017"/>
                        </a:solidFill>
                        <a:latin typeface="Cambria Math" charset="0"/>
                        <a:ea typeface="Cambria Math" charset="0"/>
                        <a:cs typeface="Cambria Math" charset="0"/>
                      </a:rPr>
                      <m:t>𝒙</m:t>
                    </m:r>
                    <m:r>
                      <a:rPr lang="en-US" sz="1400" b="1" i="1" smtClean="0">
                        <a:solidFill>
                          <a:srgbClr val="D80017"/>
                        </a:solidFill>
                        <a:latin typeface="Cambria Math" charset="0"/>
                        <a:ea typeface="Cambria Math" charset="0"/>
                        <a:cs typeface="Cambria Math" charset="0"/>
                      </a:rPr>
                      <m:t>+</m:t>
                    </m:r>
                    <m:r>
                      <a:rPr lang="en-US" sz="1400" b="1" i="1" smtClean="0">
                        <a:solidFill>
                          <a:srgbClr val="D80017"/>
                        </a:solidFill>
                        <a:latin typeface="Cambria Math" charset="0"/>
                        <a:ea typeface="Cambria Math" charset="0"/>
                        <a:cs typeface="Cambria Math" charset="0"/>
                      </a:rPr>
                      <m:t>𝒅𝒙</m:t>
                    </m:r>
                  </m:oMath>
                </a14:m>
                <a:r>
                  <a:rPr lang="en-GB" sz="1400" dirty="0">
                    <a:solidFill>
                      <a:srgbClr val="D80017"/>
                    </a:solidFill>
                    <a:latin typeface="Helvetica Light" charset="0"/>
                    <a:ea typeface="Helvetica Light" charset="0"/>
                    <a:cs typeface="Helvetica Light" charset="0"/>
                  </a:rPr>
                  <a:t>]</a:t>
                </a:r>
              </a:p>
              <a:p>
                <a:pPr lvl="1">
                  <a:spcBef>
                    <a:spcPts val="600"/>
                  </a:spcBef>
                </a:pPr>
                <a14:m>
                  <m:oMath xmlns:m="http://schemas.openxmlformats.org/officeDocument/2006/math">
                    <m:r>
                      <a:rPr lang="en-US" sz="1400" b="1" i="1" smtClean="0">
                        <a:solidFill>
                          <a:srgbClr val="003BB8"/>
                        </a:solidFill>
                        <a:latin typeface="Cambria Math" charset="0"/>
                        <a:ea typeface="Cambria Math" charset="0"/>
                        <a:cs typeface="Cambria Math" charset="0"/>
                      </a:rPr>
                      <m:t>𝑩</m:t>
                    </m:r>
                  </m:oMath>
                </a14:m>
                <a:r>
                  <a:rPr lang="en-US" sz="1400" dirty="0">
                    <a:solidFill>
                      <a:srgbClr val="003BB8"/>
                    </a:solidFill>
                    <a:latin typeface="Helvetica Light" charset="0"/>
                    <a:ea typeface="Helvetica Light" charset="0"/>
                    <a:cs typeface="Helvetica Light" charset="0"/>
                  </a:rPr>
                  <a:t> = measurement </a:t>
                </a:r>
                <a14:m>
                  <m:oMath xmlns:m="http://schemas.openxmlformats.org/officeDocument/2006/math">
                    <m:r>
                      <a:rPr lang="en-US" sz="1400" b="1" i="1" smtClean="0">
                        <a:solidFill>
                          <a:srgbClr val="003BB8"/>
                        </a:solidFill>
                        <a:latin typeface="Cambria Math" charset="0"/>
                        <a:ea typeface="Cambria Math" charset="0"/>
                        <a:cs typeface="Cambria Math" charset="0"/>
                      </a:rPr>
                      <m:t>𝒚</m:t>
                    </m:r>
                  </m:oMath>
                </a14:m>
                <a:r>
                  <a:rPr lang="en-GB" sz="1400" dirty="0">
                    <a:solidFill>
                      <a:srgbClr val="003BB8"/>
                    </a:solidFill>
                    <a:latin typeface="Helvetica Light" charset="0"/>
                    <a:ea typeface="Helvetica Light" charset="0"/>
                    <a:cs typeface="Helvetica Light" charset="0"/>
                  </a:rPr>
                  <a:t> in [</a:t>
                </a:r>
                <a14:m>
                  <m:oMath xmlns:m="http://schemas.openxmlformats.org/officeDocument/2006/math">
                    <m:r>
                      <a:rPr lang="en-US" sz="1400" b="1" i="1" smtClean="0">
                        <a:solidFill>
                          <a:srgbClr val="003BB8"/>
                        </a:solidFill>
                        <a:latin typeface="Cambria Math" charset="0"/>
                        <a:ea typeface="Cambria Math" charset="0"/>
                        <a:cs typeface="Cambria Math" charset="0"/>
                      </a:rPr>
                      <m:t>𝒚</m:t>
                    </m:r>
                  </m:oMath>
                </a14:m>
                <a:r>
                  <a:rPr lang="en-GB" sz="1400" dirty="0">
                    <a:solidFill>
                      <a:srgbClr val="003BB8"/>
                    </a:solidFill>
                    <a:latin typeface="Helvetica Light" charset="0"/>
                    <a:ea typeface="Helvetica Light" charset="0"/>
                    <a:cs typeface="Helvetica Light" charset="0"/>
                  </a:rPr>
                  <a:t>,</a:t>
                </a:r>
                <a14:m>
                  <m:oMath xmlns:m="http://schemas.openxmlformats.org/officeDocument/2006/math">
                    <m:r>
                      <a:rPr lang="en-US" sz="1400" b="1" i="1" smtClean="0">
                        <a:solidFill>
                          <a:srgbClr val="003BB8"/>
                        </a:solidFill>
                        <a:latin typeface="Cambria Math" charset="0"/>
                        <a:ea typeface="Cambria Math" charset="0"/>
                        <a:cs typeface="Cambria Math" charset="0"/>
                      </a:rPr>
                      <m:t>𝒚</m:t>
                    </m:r>
                    <m:r>
                      <a:rPr lang="en-US" sz="1400" b="1" i="1" smtClean="0">
                        <a:solidFill>
                          <a:srgbClr val="003BB8"/>
                        </a:solidFill>
                        <a:latin typeface="Cambria Math" charset="0"/>
                        <a:ea typeface="Cambria Math" charset="0"/>
                        <a:cs typeface="Cambria Math" charset="0"/>
                      </a:rPr>
                      <m:t>+</m:t>
                    </m:r>
                    <m:r>
                      <a:rPr lang="en-US" sz="1400" b="1" i="1" smtClean="0">
                        <a:solidFill>
                          <a:srgbClr val="003BB8"/>
                        </a:solidFill>
                        <a:latin typeface="Cambria Math" charset="0"/>
                        <a:ea typeface="Cambria Math" charset="0"/>
                        <a:cs typeface="Cambria Math" charset="0"/>
                      </a:rPr>
                      <m:t>𝒅𝒚</m:t>
                    </m:r>
                  </m:oMath>
                </a14:m>
                <a:r>
                  <a:rPr lang="en-GB" sz="1400" dirty="0">
                    <a:solidFill>
                      <a:srgbClr val="003BB8"/>
                    </a:solidFill>
                    <a:latin typeface="Helvetica Light" charset="0"/>
                    <a:ea typeface="Helvetica Light" charset="0"/>
                    <a:cs typeface="Helvetica Light" charset="0"/>
                  </a:rPr>
                  <a:t>]</a:t>
                </a:r>
              </a:p>
              <a:p>
                <a:pPr>
                  <a:spcBef>
                    <a:spcPts val="3000"/>
                  </a:spcBef>
                </a:pPr>
                <a:r>
                  <a:rPr lang="en-GB" sz="1600" dirty="0">
                    <a:solidFill>
                      <a:schemeClr val="tx1">
                        <a:lumMod val="95000"/>
                        <a:lumOff val="5000"/>
                      </a:schemeClr>
                    </a:solidFill>
                    <a:latin typeface="Helvetica Light" charset="0"/>
                    <a:ea typeface="Helvetica Light" charset="0"/>
                    <a:cs typeface="Helvetica Light" charset="0"/>
                  </a:rPr>
                  <a:t>Joint probability: </a:t>
                </a:r>
                <a14:m>
                  <m:oMath xmlns:m="http://schemas.openxmlformats.org/officeDocument/2006/math">
                    <m:r>
                      <a:rPr lang="en-US" sz="1600" b="0" i="1">
                        <a:latin typeface="Cambria Math"/>
                      </a:rPr>
                      <m:t>𝑃</m:t>
                    </m:r>
                    <m:d>
                      <m:dPr>
                        <m:ctrlPr>
                          <a:rPr lang="en-US" sz="1600" i="1">
                            <a:latin typeface="Cambria Math" panose="02040503050406030204" pitchFamily="18" charset="0"/>
                          </a:rPr>
                        </m:ctrlPr>
                      </m:dPr>
                      <m:e>
                        <m:r>
                          <a:rPr lang="en-US" sz="1600" b="0" i="1">
                            <a:latin typeface="Cambria Math"/>
                          </a:rPr>
                          <m:t>𝐴</m:t>
                        </m:r>
                        <m:r>
                          <a:rPr lang="en-US" sz="1600" b="0" i="1">
                            <a:latin typeface="Cambria Math"/>
                            <a:ea typeface="Cambria Math"/>
                          </a:rPr>
                          <m:t>∩</m:t>
                        </m:r>
                        <m:r>
                          <a:rPr lang="en-US" sz="1600" b="0" i="1">
                            <a:latin typeface="Cambria Math"/>
                            <a:ea typeface="Cambria Math"/>
                          </a:rPr>
                          <m:t>𝐵</m:t>
                        </m:r>
                      </m:e>
                    </m:d>
                    <m:r>
                      <a:rPr lang="en-US" sz="1600" b="0" i="1">
                        <a:latin typeface="Cambria Math"/>
                        <a:ea typeface="Cambria Math"/>
                      </a:rPr>
                      <m:t>=</m:t>
                    </m:r>
                    <m:sSub>
                      <m:sSubPr>
                        <m:ctrlPr>
                          <a:rPr lang="en-US" sz="1600" i="1">
                            <a:latin typeface="Cambria Math" panose="02040503050406030204" pitchFamily="18" charset="0"/>
                            <a:ea typeface="Cambria Math"/>
                          </a:rPr>
                        </m:ctrlPr>
                      </m:sSubPr>
                      <m:e>
                        <m:r>
                          <a:rPr lang="en-US" sz="1600" b="0" i="1">
                            <a:latin typeface="Cambria Math"/>
                            <a:ea typeface="Cambria Math"/>
                          </a:rPr>
                          <m:t>𝑝</m:t>
                        </m:r>
                      </m:e>
                      <m:sub>
                        <m:r>
                          <a:rPr lang="en-US" sz="1600" b="0" i="1">
                            <a:latin typeface="Cambria Math"/>
                            <a:ea typeface="Cambria Math"/>
                          </a:rPr>
                          <m:t>𝑥𝑦</m:t>
                        </m:r>
                      </m:sub>
                    </m:sSub>
                    <m:d>
                      <m:dPr>
                        <m:ctrlPr>
                          <a:rPr lang="en-US" sz="1600" i="1">
                            <a:latin typeface="Cambria Math" panose="02040503050406030204" pitchFamily="18" charset="0"/>
                            <a:ea typeface="Cambria Math"/>
                          </a:rPr>
                        </m:ctrlPr>
                      </m:dPr>
                      <m:e>
                        <m:r>
                          <a:rPr lang="en-US" sz="1600" b="0" i="1">
                            <a:latin typeface="Cambria Math"/>
                            <a:ea typeface="Cambria Math"/>
                          </a:rPr>
                          <m:t>𝑥</m:t>
                        </m:r>
                        <m:r>
                          <a:rPr lang="en-US" sz="1600" b="0" i="1">
                            <a:latin typeface="Cambria Math"/>
                            <a:ea typeface="Cambria Math"/>
                          </a:rPr>
                          <m:t>,</m:t>
                        </m:r>
                        <m:r>
                          <a:rPr lang="en-US" sz="1600" b="0" i="1">
                            <a:latin typeface="Cambria Math"/>
                            <a:ea typeface="Cambria Math"/>
                          </a:rPr>
                          <m:t>𝑦</m:t>
                        </m:r>
                      </m:e>
                    </m:d>
                    <m:r>
                      <a:rPr lang="en-US" sz="1600" b="0" i="1">
                        <a:latin typeface="Cambria Math"/>
                        <a:ea typeface="Cambria Math"/>
                      </a:rPr>
                      <m:t>𝑑𝑥𝑑𝑦</m:t>
                    </m:r>
                  </m:oMath>
                </a14:m>
                <a:endParaRPr lang="en-GB" sz="1600" dirty="0">
                  <a:solidFill>
                    <a:schemeClr val="tx1">
                      <a:lumMod val="95000"/>
                      <a:lumOff val="5000"/>
                    </a:schemeClr>
                  </a:solidFill>
                  <a:latin typeface="Helvetica Light" charset="0"/>
                  <a:ea typeface="Helvetica Light" charset="0"/>
                  <a:cs typeface="Helvetica Light" charset="0"/>
                </a:endParaRPr>
              </a:p>
              <a:p>
                <a:pPr>
                  <a:spcBef>
                    <a:spcPts val="200"/>
                  </a:spcBef>
                </a:pPr>
                <a:r>
                  <a:rPr lang="en-GB" sz="1400" dirty="0">
                    <a:solidFill>
                      <a:schemeClr val="tx1">
                        <a:lumMod val="50000"/>
                        <a:lumOff val="50000"/>
                      </a:schemeClr>
                    </a:solidFill>
                    <a:latin typeface="Helvetica Light" charset="0"/>
                    <a:ea typeface="Helvetica Light" charset="0"/>
                    <a:cs typeface="Helvetica Light" charset="0"/>
                  </a:rPr>
                  <a:t>(where </a:t>
                </a:r>
                <a14:m>
                  <m:oMath xmlns:m="http://schemas.openxmlformats.org/officeDocument/2006/math">
                    <m:sSub>
                      <m:sSubPr>
                        <m:ctrlPr>
                          <a:rPr lang="en-US" sz="1100" i="1">
                            <a:solidFill>
                              <a:schemeClr val="tx1">
                                <a:lumMod val="50000"/>
                                <a:lumOff val="50000"/>
                              </a:schemeClr>
                            </a:solidFill>
                            <a:latin typeface="Cambria Math" panose="02040503050406030204" pitchFamily="18" charset="0"/>
                            <a:ea typeface="Cambria Math"/>
                          </a:rPr>
                        </m:ctrlPr>
                      </m:sSubPr>
                      <m:e>
                        <m:r>
                          <a:rPr lang="en-US" sz="1100" i="1">
                            <a:solidFill>
                              <a:schemeClr val="tx1">
                                <a:lumMod val="50000"/>
                                <a:lumOff val="50000"/>
                              </a:schemeClr>
                            </a:solidFill>
                            <a:latin typeface="Cambria Math"/>
                            <a:ea typeface="Cambria Math"/>
                          </a:rPr>
                          <m:t>𝑝</m:t>
                        </m:r>
                      </m:e>
                      <m:sub>
                        <m:r>
                          <a:rPr lang="en-US" sz="1100" i="1">
                            <a:solidFill>
                              <a:schemeClr val="tx1">
                                <a:lumMod val="50000"/>
                                <a:lumOff val="50000"/>
                              </a:schemeClr>
                            </a:solidFill>
                            <a:latin typeface="Cambria Math"/>
                            <a:ea typeface="Cambria Math"/>
                          </a:rPr>
                          <m:t>𝑥𝑦</m:t>
                        </m:r>
                      </m:sub>
                    </m:sSub>
                    <m:d>
                      <m:dPr>
                        <m:ctrlPr>
                          <a:rPr lang="en-US" sz="1100" i="1">
                            <a:solidFill>
                              <a:schemeClr val="tx1">
                                <a:lumMod val="50000"/>
                                <a:lumOff val="50000"/>
                              </a:schemeClr>
                            </a:solidFill>
                            <a:latin typeface="Cambria Math" panose="02040503050406030204" pitchFamily="18" charset="0"/>
                            <a:ea typeface="Cambria Math"/>
                          </a:rPr>
                        </m:ctrlPr>
                      </m:dPr>
                      <m:e>
                        <m:r>
                          <a:rPr lang="en-US" sz="1100" i="1">
                            <a:solidFill>
                              <a:schemeClr val="tx1">
                                <a:lumMod val="50000"/>
                                <a:lumOff val="50000"/>
                              </a:schemeClr>
                            </a:solidFill>
                            <a:latin typeface="Cambria Math"/>
                            <a:ea typeface="Cambria Math"/>
                          </a:rPr>
                          <m:t>𝑥</m:t>
                        </m:r>
                        <m:r>
                          <a:rPr lang="en-US" sz="1100" i="1">
                            <a:solidFill>
                              <a:schemeClr val="tx1">
                                <a:lumMod val="50000"/>
                                <a:lumOff val="50000"/>
                              </a:schemeClr>
                            </a:solidFill>
                            <a:latin typeface="Cambria Math"/>
                            <a:ea typeface="Cambria Math"/>
                          </a:rPr>
                          <m:t>,</m:t>
                        </m:r>
                        <m:r>
                          <a:rPr lang="en-US" sz="1100" i="1">
                            <a:solidFill>
                              <a:schemeClr val="tx1">
                                <a:lumMod val="50000"/>
                                <a:lumOff val="50000"/>
                              </a:schemeClr>
                            </a:solidFill>
                            <a:latin typeface="Cambria Math"/>
                            <a:ea typeface="Cambria Math"/>
                          </a:rPr>
                          <m:t>𝑦</m:t>
                        </m:r>
                      </m:e>
                    </m:d>
                  </m:oMath>
                </a14:m>
                <a:r>
                  <a:rPr lang="en-GB" sz="1100" dirty="0">
                    <a:solidFill>
                      <a:schemeClr val="tx1">
                        <a:lumMod val="50000"/>
                        <a:lumOff val="50000"/>
                      </a:schemeClr>
                    </a:solidFill>
                    <a:latin typeface="Helvetica Light" charset="0"/>
                    <a:ea typeface="Helvetica Light" charset="0"/>
                    <a:cs typeface="Helvetica Light" charset="0"/>
                  </a:rPr>
                  <a:t> is joint probability density function — PDF)</a:t>
                </a:r>
              </a:p>
              <a:p>
                <a:pPr>
                  <a:spcBef>
                    <a:spcPts val="3000"/>
                  </a:spcBef>
                </a:pPr>
                <a:r>
                  <a:rPr lang="en-GB" sz="1600" dirty="0">
                    <a:solidFill>
                      <a:schemeClr val="tx1">
                        <a:lumMod val="95000"/>
                        <a:lumOff val="5000"/>
                      </a:schemeClr>
                    </a:solidFill>
                    <a:latin typeface="Helvetica Light" charset="0"/>
                    <a:ea typeface="Helvetica Light" charset="0"/>
                    <a:cs typeface="Helvetica Light" charset="0"/>
                  </a:rPr>
                  <a:t>If the two variables are independent:</a:t>
                </a:r>
                <a:endParaRPr lang="en-US" sz="1400" b="1" i="1" dirty="0">
                  <a:latin typeface="Cambria Math" charset="0"/>
                </a:endParaRPr>
              </a:p>
              <a:p>
                <a:pPr>
                  <a:spcBef>
                    <a:spcPts val="600"/>
                  </a:spcBef>
                </a:pPr>
                <a:r>
                  <a:rPr lang="en-US" dirty="0"/>
                  <a:t>	</a:t>
                </a:r>
                <a14:m>
                  <m:oMath xmlns:m="http://schemas.openxmlformats.org/officeDocument/2006/math">
                    <m:r>
                      <a:rPr lang="en-US" sz="1600" b="0" i="1">
                        <a:latin typeface="Cambria Math"/>
                      </a:rPr>
                      <m:t>𝑃</m:t>
                    </m:r>
                    <m:d>
                      <m:dPr>
                        <m:ctrlPr>
                          <a:rPr lang="en-US" sz="1600" i="1">
                            <a:latin typeface="Cambria Math" panose="02040503050406030204" pitchFamily="18" charset="0"/>
                          </a:rPr>
                        </m:ctrlPr>
                      </m:dPr>
                      <m:e>
                        <m:r>
                          <a:rPr lang="en-US" sz="1600" b="0" i="1">
                            <a:latin typeface="Cambria Math"/>
                          </a:rPr>
                          <m:t>𝐴</m:t>
                        </m:r>
                        <m:r>
                          <a:rPr lang="en-US" sz="1600" i="1">
                            <a:latin typeface="Cambria Math"/>
                            <a:ea typeface="Cambria Math"/>
                          </a:rPr>
                          <m:t>∩</m:t>
                        </m:r>
                        <m:r>
                          <a:rPr lang="en-US" sz="1600" b="0" i="1">
                            <a:latin typeface="Cambria Math"/>
                          </a:rPr>
                          <m:t>𝐵</m:t>
                        </m:r>
                      </m:e>
                    </m:d>
                    <m:r>
                      <a:rPr lang="en-US" sz="1600" b="0" i="1">
                        <a:latin typeface="Cambria Math"/>
                      </a:rPr>
                      <m:t>=</m:t>
                    </m:r>
                    <m:r>
                      <a:rPr lang="en-US" sz="1600" b="0" i="1">
                        <a:latin typeface="Cambria Math"/>
                      </a:rPr>
                      <m:t>𝑃</m:t>
                    </m:r>
                    <m:d>
                      <m:dPr>
                        <m:ctrlPr>
                          <a:rPr lang="en-US" sz="1600" i="1">
                            <a:latin typeface="Cambria Math" panose="02040503050406030204" pitchFamily="18" charset="0"/>
                          </a:rPr>
                        </m:ctrlPr>
                      </m:dPr>
                      <m:e>
                        <m:r>
                          <a:rPr lang="en-US" sz="1600" b="0" i="1">
                            <a:latin typeface="Cambria Math"/>
                          </a:rPr>
                          <m:t>𝐴</m:t>
                        </m:r>
                      </m:e>
                    </m:d>
                    <m:r>
                      <a:rPr lang="en-US" sz="1600" i="1" smtClean="0">
                        <a:latin typeface="Cambria Math" charset="0"/>
                        <a:ea typeface="Cambria Math" charset="0"/>
                        <a:cs typeface="Cambria Math" charset="0"/>
                      </a:rPr>
                      <m:t>∙</m:t>
                    </m:r>
                    <m:r>
                      <a:rPr lang="en-US" sz="1600" b="0" i="1">
                        <a:latin typeface="Cambria Math"/>
                      </a:rPr>
                      <m:t>𝑃</m:t>
                    </m:r>
                    <m:d>
                      <m:dPr>
                        <m:ctrlPr>
                          <a:rPr lang="en-US" sz="1600" i="1">
                            <a:latin typeface="Cambria Math" panose="02040503050406030204" pitchFamily="18" charset="0"/>
                          </a:rPr>
                        </m:ctrlPr>
                      </m:dPr>
                      <m:e>
                        <m:r>
                          <a:rPr lang="en-US" sz="1600" b="0" i="1">
                            <a:latin typeface="Cambria Math"/>
                          </a:rPr>
                          <m:t>𝐵</m:t>
                        </m:r>
                      </m:e>
                    </m:d>
                  </m:oMath>
                </a14:m>
                <a:endParaRPr lang="en-GB" sz="1600" dirty="0">
                  <a:solidFill>
                    <a:schemeClr val="tx1">
                      <a:lumMod val="95000"/>
                      <a:lumOff val="5000"/>
                    </a:schemeClr>
                  </a:solidFill>
                  <a:latin typeface="Helvetica Light" charset="0"/>
                  <a:ea typeface="Helvetica Light" charset="0"/>
                  <a:cs typeface="Helvetica Light" charset="0"/>
                </a:endParaRPr>
              </a:p>
              <a:p>
                <a:pPr>
                  <a:spcBef>
                    <a:spcPts val="600"/>
                  </a:spcBef>
                </a:pPr>
                <a:r>
                  <a:rPr lang="en-US" sz="1600" dirty="0">
                    <a:sym typeface="Wingdings" pitchFamily="2" charset="2"/>
                  </a:rPr>
                  <a:t>	</a:t>
                </a:r>
                <a14:m>
                  <m:oMath xmlns:m="http://schemas.openxmlformats.org/officeDocument/2006/math">
                    <m:sSub>
                      <m:sSubPr>
                        <m:ctrlPr>
                          <a:rPr lang="en-US" sz="1600" i="1">
                            <a:latin typeface="Cambria Math" panose="02040503050406030204" pitchFamily="18" charset="0"/>
                            <a:sym typeface="Wingdings" pitchFamily="2" charset="2"/>
                          </a:rPr>
                        </m:ctrlPr>
                      </m:sSubPr>
                      <m:e>
                        <m:r>
                          <a:rPr lang="en-US" sz="1600" b="0" i="1">
                            <a:latin typeface="Cambria Math"/>
                            <a:sym typeface="Wingdings" pitchFamily="2" charset="2"/>
                          </a:rPr>
                          <m:t>𝑝</m:t>
                        </m:r>
                      </m:e>
                      <m:sub>
                        <m:r>
                          <a:rPr lang="en-US" sz="1600" b="0" i="1">
                            <a:latin typeface="Cambria Math"/>
                            <a:sym typeface="Wingdings" pitchFamily="2" charset="2"/>
                          </a:rPr>
                          <m:t>𝑥𝑦</m:t>
                        </m:r>
                      </m:sub>
                    </m:sSub>
                    <m:d>
                      <m:dPr>
                        <m:ctrlPr>
                          <a:rPr lang="en-US" sz="1600" i="1">
                            <a:latin typeface="Cambria Math" panose="02040503050406030204" pitchFamily="18" charset="0"/>
                            <a:sym typeface="Wingdings" pitchFamily="2" charset="2"/>
                          </a:rPr>
                        </m:ctrlPr>
                      </m:dPr>
                      <m:e>
                        <m:r>
                          <a:rPr lang="en-US" sz="1600" b="0" i="1">
                            <a:latin typeface="Cambria Math"/>
                            <a:sym typeface="Wingdings" pitchFamily="2" charset="2"/>
                          </a:rPr>
                          <m:t>𝑥</m:t>
                        </m:r>
                        <m:r>
                          <a:rPr lang="en-US" sz="1600" b="0" i="1">
                            <a:latin typeface="Cambria Math"/>
                            <a:sym typeface="Wingdings" pitchFamily="2" charset="2"/>
                          </a:rPr>
                          <m:t>,</m:t>
                        </m:r>
                        <m:r>
                          <a:rPr lang="en-US" sz="1600" b="0" i="1">
                            <a:latin typeface="Cambria Math"/>
                            <a:sym typeface="Wingdings" pitchFamily="2" charset="2"/>
                          </a:rPr>
                          <m:t>𝑦</m:t>
                        </m:r>
                      </m:e>
                    </m:d>
                    <m:r>
                      <a:rPr lang="en-US" sz="1600" b="0" i="1">
                        <a:latin typeface="Cambria Math"/>
                        <a:sym typeface="Wingdings" pitchFamily="2" charset="2"/>
                      </a:rPr>
                      <m:t>=</m:t>
                    </m:r>
                    <m:sSub>
                      <m:sSubPr>
                        <m:ctrlPr>
                          <a:rPr lang="en-US" sz="1600" i="1">
                            <a:latin typeface="Cambria Math" panose="02040503050406030204" pitchFamily="18" charset="0"/>
                            <a:sym typeface="Wingdings" pitchFamily="2" charset="2"/>
                          </a:rPr>
                        </m:ctrlPr>
                      </m:sSubPr>
                      <m:e>
                        <m:r>
                          <a:rPr lang="en-US" sz="1600" b="0" i="1">
                            <a:latin typeface="Cambria Math"/>
                            <a:sym typeface="Wingdings" pitchFamily="2" charset="2"/>
                          </a:rPr>
                          <m:t>𝑝</m:t>
                        </m:r>
                      </m:e>
                      <m:sub>
                        <m:r>
                          <a:rPr lang="en-US" sz="1600" b="0" i="1">
                            <a:latin typeface="Cambria Math"/>
                            <a:sym typeface="Wingdings" pitchFamily="2" charset="2"/>
                          </a:rPr>
                          <m:t>𝑥</m:t>
                        </m:r>
                      </m:sub>
                    </m:sSub>
                    <m:d>
                      <m:dPr>
                        <m:ctrlPr>
                          <a:rPr lang="en-US" sz="1600" i="1">
                            <a:latin typeface="Cambria Math" panose="02040503050406030204" pitchFamily="18" charset="0"/>
                            <a:sym typeface="Wingdings" pitchFamily="2" charset="2"/>
                          </a:rPr>
                        </m:ctrlPr>
                      </m:dPr>
                      <m:e>
                        <m:r>
                          <a:rPr lang="en-US" sz="1600" b="0" i="1">
                            <a:latin typeface="Cambria Math"/>
                            <a:sym typeface="Wingdings" pitchFamily="2" charset="2"/>
                          </a:rPr>
                          <m:t>𝑥</m:t>
                        </m:r>
                      </m:e>
                    </m:d>
                    <m:sSub>
                      <m:sSubPr>
                        <m:ctrlPr>
                          <a:rPr lang="en-US" sz="1600" i="1">
                            <a:latin typeface="Cambria Math" panose="02040503050406030204" pitchFamily="18" charset="0"/>
                            <a:sym typeface="Wingdings" pitchFamily="2" charset="2"/>
                          </a:rPr>
                        </m:ctrlPr>
                      </m:sSubPr>
                      <m:e>
                        <m:r>
                          <a:rPr lang="en-US" sz="1600" i="1" smtClean="0">
                            <a:latin typeface="Cambria Math" charset="0"/>
                            <a:ea typeface="Cambria Math" charset="0"/>
                            <a:cs typeface="Cambria Math" charset="0"/>
                            <a:sym typeface="Wingdings" pitchFamily="2" charset="2"/>
                          </a:rPr>
                          <m:t>∙</m:t>
                        </m:r>
                        <m:r>
                          <a:rPr lang="en-US" sz="1600" b="0" i="1">
                            <a:latin typeface="Cambria Math"/>
                            <a:sym typeface="Wingdings" pitchFamily="2" charset="2"/>
                          </a:rPr>
                          <m:t>𝑝</m:t>
                        </m:r>
                      </m:e>
                      <m:sub>
                        <m:r>
                          <a:rPr lang="en-US" sz="1600" b="0" i="1">
                            <a:latin typeface="Cambria Math"/>
                            <a:sym typeface="Wingdings" pitchFamily="2" charset="2"/>
                          </a:rPr>
                          <m:t>𝑦</m:t>
                        </m:r>
                      </m:sub>
                    </m:sSub>
                    <m:r>
                      <a:rPr lang="en-US" sz="1600" b="0" i="1">
                        <a:latin typeface="Cambria Math"/>
                        <a:sym typeface="Wingdings" pitchFamily="2" charset="2"/>
                      </a:rPr>
                      <m:t>(</m:t>
                    </m:r>
                    <m:r>
                      <a:rPr lang="en-US" sz="1600" b="0" i="1">
                        <a:latin typeface="Cambria Math"/>
                        <a:sym typeface="Wingdings" pitchFamily="2" charset="2"/>
                      </a:rPr>
                      <m:t>𝑦</m:t>
                    </m:r>
                    <m:r>
                      <a:rPr lang="en-US" sz="1600" b="0" i="1">
                        <a:latin typeface="Cambria Math"/>
                        <a:sym typeface="Wingdings" pitchFamily="2" charset="2"/>
                      </a:rPr>
                      <m:t>)</m:t>
                    </m:r>
                  </m:oMath>
                </a14:m>
                <a:endParaRPr lang="en-GB" sz="1600" dirty="0">
                  <a:solidFill>
                    <a:schemeClr val="tx1">
                      <a:lumMod val="95000"/>
                      <a:lumOff val="5000"/>
                    </a:schemeClr>
                  </a:solidFill>
                  <a:latin typeface="Helvetica Light" charset="0"/>
                  <a:ea typeface="Helvetica Light" charset="0"/>
                  <a:cs typeface="Helvetica Light" charset="0"/>
                </a:endParaRPr>
              </a:p>
              <a:p>
                <a:pPr>
                  <a:spcBef>
                    <a:spcPts val="3000"/>
                  </a:spcBef>
                </a:pPr>
                <a:r>
                  <a:rPr lang="en-GB" sz="1600" dirty="0">
                    <a:latin typeface="Helvetica Light" charset="0"/>
                    <a:ea typeface="Helvetica Light" charset="0"/>
                    <a:cs typeface="Helvetica Light" charset="0"/>
                    <a:sym typeface="Wingdings" pitchFamily="2" charset="2"/>
                  </a:rPr>
                  <a:t>Marginal PDF: if one is not interested in dependence on </a:t>
                </a:r>
                <a14:m>
                  <m:oMath xmlns:m="http://schemas.openxmlformats.org/officeDocument/2006/math">
                    <m:r>
                      <a:rPr lang="en-US" sz="1600" i="1">
                        <a:latin typeface="Cambria Math"/>
                        <a:sym typeface="Wingdings" pitchFamily="2" charset="2"/>
                      </a:rPr>
                      <m:t>𝒚</m:t>
                    </m:r>
                  </m:oMath>
                </a14:m>
                <a:r>
                  <a:rPr lang="en-GB" sz="1600" dirty="0">
                    <a:latin typeface="Helvetica Light" charset="0"/>
                    <a:ea typeface="Helvetica Light" charset="0"/>
                    <a:cs typeface="Helvetica Light" charset="0"/>
                    <a:sym typeface="Wingdings" pitchFamily="2" charset="2"/>
                  </a:rPr>
                  <a:t> (or cannot measure it),        </a:t>
                </a:r>
              </a:p>
              <a:p>
                <a:pPr marL="285750" indent="-285750">
                  <a:spcBef>
                    <a:spcPts val="1200"/>
                  </a:spcBef>
                  <a:buFont typeface=".LucidaGrandeUI" charset="0"/>
                  <a:buChar char="→"/>
                </a:pPr>
                <a:r>
                  <a:rPr lang="en-GB" sz="1400" dirty="0">
                    <a:latin typeface="Helvetica Light" charset="0"/>
                    <a:ea typeface="Helvetica Light" charset="0"/>
                    <a:cs typeface="Helvetica Light" charset="0"/>
                    <a:sym typeface="Wingdings" pitchFamily="2" charset="2"/>
                  </a:rPr>
                  <a:t>integrate out (“marginalise”) </a:t>
                </a:r>
                <a14:m>
                  <m:oMath xmlns:m="http://schemas.openxmlformats.org/officeDocument/2006/math">
                    <m:r>
                      <a:rPr lang="en-US" sz="1400" i="1">
                        <a:latin typeface="Cambria Math"/>
                        <a:sym typeface="Wingdings" pitchFamily="2" charset="2"/>
                      </a:rPr>
                      <m:t>𝒚</m:t>
                    </m:r>
                  </m:oMath>
                </a14:m>
                <a:r>
                  <a:rPr lang="en-GB" sz="1400" dirty="0">
                    <a:latin typeface="Helvetica Light" charset="0"/>
                    <a:ea typeface="Helvetica Light" charset="0"/>
                    <a:cs typeface="Helvetica Light" charset="0"/>
                    <a:sym typeface="Wingdings" pitchFamily="2" charset="2"/>
                  </a:rPr>
                  <a:t>, ie, project onto </a:t>
                </a:r>
                <a14:m>
                  <m:oMath xmlns:m="http://schemas.openxmlformats.org/officeDocument/2006/math">
                    <m:r>
                      <a:rPr lang="en-US" sz="1400" b="1" i="1" smtClean="0">
                        <a:latin typeface="Cambria Math" charset="0"/>
                        <a:sym typeface="Wingdings" pitchFamily="2" charset="2"/>
                      </a:rPr>
                      <m:t>𝒙</m:t>
                    </m:r>
                  </m:oMath>
                </a14:m>
                <a:endParaRPr lang="en-GB" sz="1400" b="1" dirty="0">
                  <a:latin typeface="Helvetica Light" charset="0"/>
                  <a:ea typeface="Helvetica Light" charset="0"/>
                  <a:cs typeface="Helvetica Light" charset="0"/>
                  <a:sym typeface="Wingdings" pitchFamily="2" charset="2"/>
                </a:endParaRPr>
              </a:p>
              <a:p>
                <a:pPr marL="285750" indent="-285750">
                  <a:spcBef>
                    <a:spcPts val="600"/>
                  </a:spcBef>
                  <a:buFont typeface=".LucidaGrandeUI" charset="0"/>
                  <a:buChar char="→"/>
                </a:pPr>
                <a:r>
                  <a:rPr lang="en-GB" sz="1400" dirty="0">
                    <a:latin typeface="Helvetica Light" charset="0"/>
                    <a:ea typeface="Helvetica Light" charset="0"/>
                    <a:cs typeface="Helvetica Light" charset="0"/>
                    <a:sym typeface="Wingdings" pitchFamily="2" charset="2"/>
                  </a:rPr>
                  <a:t>resulting one-dimensional PDF: </a:t>
                </a:r>
                <a14:m>
                  <m:oMath xmlns:m="http://schemas.openxmlformats.org/officeDocument/2006/math">
                    <m:sSub>
                      <m:sSubPr>
                        <m:ctrlPr>
                          <a:rPr lang="en-US" sz="1400" i="1" smtClean="0">
                            <a:solidFill>
                              <a:schemeClr val="tx1"/>
                            </a:solidFill>
                            <a:latin typeface="Cambria Math" panose="02040503050406030204" pitchFamily="18" charset="0"/>
                            <a:sym typeface="Wingdings" pitchFamily="2" charset="2"/>
                          </a:rPr>
                        </m:ctrlPr>
                      </m:sSubPr>
                      <m:e>
                        <m:r>
                          <a:rPr lang="en-US" sz="1400" b="0" i="1">
                            <a:solidFill>
                              <a:schemeClr val="tx1"/>
                            </a:solidFill>
                            <a:latin typeface="Cambria Math"/>
                            <a:sym typeface="Wingdings" pitchFamily="2" charset="2"/>
                          </a:rPr>
                          <m:t>𝑝</m:t>
                        </m:r>
                      </m:e>
                      <m:sub>
                        <m:r>
                          <a:rPr lang="en-US" sz="1400" b="0" i="1">
                            <a:solidFill>
                              <a:schemeClr val="tx1"/>
                            </a:solidFill>
                            <a:latin typeface="Cambria Math"/>
                            <a:sym typeface="Wingdings" pitchFamily="2" charset="2"/>
                          </a:rPr>
                          <m:t>𝑥</m:t>
                        </m:r>
                      </m:sub>
                    </m:sSub>
                    <m:d>
                      <m:dPr>
                        <m:ctrlPr>
                          <a:rPr lang="en-US" sz="1400" i="1">
                            <a:solidFill>
                              <a:schemeClr val="tx1"/>
                            </a:solidFill>
                            <a:latin typeface="Cambria Math" panose="02040503050406030204" pitchFamily="18" charset="0"/>
                            <a:sym typeface="Wingdings" pitchFamily="2" charset="2"/>
                          </a:rPr>
                        </m:ctrlPr>
                      </m:dPr>
                      <m:e>
                        <m:r>
                          <a:rPr lang="en-US" sz="1400" b="0" i="1">
                            <a:solidFill>
                              <a:schemeClr val="tx1"/>
                            </a:solidFill>
                            <a:latin typeface="Cambria Math"/>
                            <a:sym typeface="Wingdings" pitchFamily="2" charset="2"/>
                          </a:rPr>
                          <m:t>𝑥</m:t>
                        </m:r>
                      </m:e>
                    </m:d>
                    <m:r>
                      <a:rPr lang="en-US" sz="1400" b="0" i="1">
                        <a:solidFill>
                          <a:schemeClr val="tx1"/>
                        </a:solidFill>
                        <a:latin typeface="Cambria Math"/>
                        <a:sym typeface="Wingdings" pitchFamily="2" charset="2"/>
                      </a:rPr>
                      <m:t>=∫</m:t>
                    </m:r>
                    <m:sSub>
                      <m:sSubPr>
                        <m:ctrlPr>
                          <a:rPr lang="en-US" sz="1400" i="1">
                            <a:solidFill>
                              <a:schemeClr val="tx1"/>
                            </a:solidFill>
                            <a:latin typeface="Cambria Math" panose="02040503050406030204" pitchFamily="18" charset="0"/>
                            <a:sym typeface="Wingdings" pitchFamily="2" charset="2"/>
                          </a:rPr>
                        </m:ctrlPr>
                      </m:sSubPr>
                      <m:e>
                        <m:r>
                          <a:rPr lang="en-US" sz="1400" b="0" i="1">
                            <a:solidFill>
                              <a:schemeClr val="tx1"/>
                            </a:solidFill>
                            <a:latin typeface="Cambria Math"/>
                            <a:sym typeface="Wingdings" pitchFamily="2" charset="2"/>
                          </a:rPr>
                          <m:t>𝑝</m:t>
                        </m:r>
                      </m:e>
                      <m:sub>
                        <m:r>
                          <a:rPr lang="en-US" sz="1400" b="0" i="1">
                            <a:solidFill>
                              <a:schemeClr val="tx1"/>
                            </a:solidFill>
                            <a:latin typeface="Cambria Math"/>
                            <a:sym typeface="Wingdings" pitchFamily="2" charset="2"/>
                          </a:rPr>
                          <m:t>𝑥𝑦</m:t>
                        </m:r>
                      </m:sub>
                    </m:sSub>
                    <m:d>
                      <m:dPr>
                        <m:ctrlPr>
                          <a:rPr lang="en-US" sz="1400" i="1">
                            <a:solidFill>
                              <a:schemeClr val="tx1"/>
                            </a:solidFill>
                            <a:latin typeface="Cambria Math" panose="02040503050406030204" pitchFamily="18" charset="0"/>
                            <a:sym typeface="Wingdings" pitchFamily="2" charset="2"/>
                          </a:rPr>
                        </m:ctrlPr>
                      </m:dPr>
                      <m:e>
                        <m:r>
                          <a:rPr lang="en-US" sz="1400" b="0" i="1">
                            <a:solidFill>
                              <a:schemeClr val="tx1"/>
                            </a:solidFill>
                            <a:latin typeface="Cambria Math"/>
                            <a:sym typeface="Wingdings" pitchFamily="2" charset="2"/>
                          </a:rPr>
                          <m:t>𝑥</m:t>
                        </m:r>
                        <m:r>
                          <a:rPr lang="en-US" sz="1400" b="0" i="1">
                            <a:solidFill>
                              <a:schemeClr val="tx1"/>
                            </a:solidFill>
                            <a:latin typeface="Cambria Math"/>
                            <a:sym typeface="Wingdings" pitchFamily="2" charset="2"/>
                          </a:rPr>
                          <m:t>,</m:t>
                        </m:r>
                        <m:r>
                          <a:rPr lang="en-US" sz="1400" b="0" i="1">
                            <a:solidFill>
                              <a:schemeClr val="tx1"/>
                            </a:solidFill>
                            <a:latin typeface="Cambria Math"/>
                            <a:sym typeface="Wingdings" pitchFamily="2" charset="2"/>
                          </a:rPr>
                          <m:t>𝑦</m:t>
                        </m:r>
                      </m:e>
                    </m:d>
                    <m:r>
                      <a:rPr lang="en-US" sz="1400" b="0" i="1">
                        <a:solidFill>
                          <a:schemeClr val="tx1"/>
                        </a:solidFill>
                        <a:latin typeface="Cambria Math"/>
                        <a:sym typeface="Wingdings" pitchFamily="2" charset="2"/>
                      </a:rPr>
                      <m:t>𝑑𝑦</m:t>
                    </m:r>
                  </m:oMath>
                </a14:m>
                <a:endParaRPr lang="en-GB" sz="1200" dirty="0">
                  <a:solidFill>
                    <a:schemeClr val="tx1">
                      <a:lumMod val="50000"/>
                      <a:lumOff val="50000"/>
                    </a:schemeClr>
                  </a:solidFill>
                  <a:latin typeface="Helvetica Light" charset="0"/>
                  <a:ea typeface="Helvetica Light" charset="0"/>
                  <a:cs typeface="Helvetica Light" charset="0"/>
                  <a:sym typeface="Wingdings" pitchFamily="2" charset="2"/>
                </a:endParaRPr>
              </a:p>
            </p:txBody>
          </p:sp>
        </mc:Choice>
        <mc:Fallback>
          <p:sp>
            <p:nvSpPr>
              <p:cNvPr id="4" name="TextBox 3"/>
              <p:cNvSpPr txBox="1">
                <a:spLocks noRot="1" noChangeAspect="1" noMove="1" noResize="1" noEditPoints="1" noAdjustHandles="1" noChangeArrowheads="1" noChangeShapeType="1" noTextEdit="1"/>
              </p:cNvSpPr>
              <p:nvPr/>
            </p:nvSpPr>
            <p:spPr>
              <a:xfrm>
                <a:off x="432048" y="1196752"/>
                <a:ext cx="4860032" cy="5111336"/>
              </a:xfrm>
              <a:prstGeom prst="rect">
                <a:avLst/>
              </a:prstGeom>
              <a:blipFill>
                <a:blip r:embed="rId5"/>
                <a:stretch>
                  <a:fillRect l="-1042" t="-248" b="-1238"/>
                </a:stretch>
              </a:blipFill>
            </p:spPr>
            <p:txBody>
              <a:bodyPr/>
              <a:lstStyle/>
              <a:p>
                <a:r>
                  <a:rPr lang="en-US">
                    <a:noFill/>
                  </a:rPr>
                  <a:t> </a:t>
                </a:r>
              </a:p>
            </p:txBody>
          </p:sp>
        </mc:Fallback>
      </mc:AlternateContent>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29</a:t>
            </a:fld>
            <a:endParaRPr lang="en-GB" dirty="0"/>
          </a:p>
        </p:txBody>
      </p:sp>
      <p:cxnSp>
        <p:nvCxnSpPr>
          <p:cNvPr id="8" name="Straight Arrow Connector 7"/>
          <p:cNvCxnSpPr/>
          <p:nvPr/>
        </p:nvCxnSpPr>
        <p:spPr>
          <a:xfrm>
            <a:off x="3715473" y="2257063"/>
            <a:ext cx="2465408" cy="1076446"/>
          </a:xfrm>
          <a:prstGeom prst="straightConnector1">
            <a:avLst/>
          </a:prstGeom>
          <a:ln w="3175">
            <a:solidFill>
              <a:srgbClr val="00B050"/>
            </a:solidFill>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6239759" y="1954115"/>
            <a:ext cx="0" cy="2808312"/>
          </a:xfrm>
          <a:prstGeom prst="line">
            <a:avLst/>
          </a:prstGeom>
          <a:ln w="9525">
            <a:solidFill>
              <a:srgbClr val="D80017"/>
            </a:solidFill>
          </a:ln>
          <a:effectLst/>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6357434" y="1954115"/>
            <a:ext cx="0" cy="2808312"/>
          </a:xfrm>
          <a:prstGeom prst="line">
            <a:avLst/>
          </a:prstGeom>
          <a:ln w="9525">
            <a:solidFill>
              <a:srgbClr val="D80017"/>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flipH="1">
            <a:off x="5612705" y="3377248"/>
            <a:ext cx="3097214" cy="0"/>
          </a:xfrm>
          <a:prstGeom prst="line">
            <a:avLst/>
          </a:prstGeom>
          <a:ln w="19050">
            <a:solidFill>
              <a:srgbClr val="003BB8"/>
            </a:solidFill>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flipH="1">
            <a:off x="5604950" y="3506498"/>
            <a:ext cx="3097214" cy="0"/>
          </a:xfrm>
          <a:prstGeom prst="line">
            <a:avLst/>
          </a:prstGeom>
          <a:ln w="19050">
            <a:solidFill>
              <a:srgbClr val="003BB8"/>
            </a:solidFill>
          </a:ln>
          <a:effectLst/>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6238754" y="3356658"/>
            <a:ext cx="127322" cy="150471"/>
          </a:xfrm>
          <a:prstGeom prst="rect">
            <a:avLst/>
          </a:prstGeom>
          <a:solidFill>
            <a:srgbClr val="A5FA00">
              <a:alpha val="57000"/>
            </a:srgbClr>
          </a:solidFill>
        </p:spPr>
        <p:txBody>
          <a:bodyPr rtlCol="0" anchor="ctr">
            <a:spAutoFit/>
          </a:bodyPr>
          <a:lstStyle/>
          <a:p>
            <a:pPr algn="ctr"/>
            <a:endParaRPr lang="en-US" sz="1600" dirty="0">
              <a:latin typeface="Helvetica Light" charset="0"/>
              <a:ea typeface="Helvetica Light" charset="0"/>
              <a:cs typeface="Helvetica Light" charset="0"/>
            </a:endParaRPr>
          </a:p>
        </p:txBody>
      </p:sp>
      <p:sp>
        <p:nvSpPr>
          <p:cNvPr id="34" name="TextBox 33"/>
          <p:cNvSpPr txBox="1"/>
          <p:nvPr/>
        </p:nvSpPr>
        <p:spPr>
          <a:xfrm>
            <a:off x="7137213" y="1494579"/>
            <a:ext cx="1681467" cy="369332"/>
          </a:xfrm>
          <a:prstGeom prst="rect">
            <a:avLst/>
          </a:prstGeom>
          <a:noFill/>
        </p:spPr>
        <p:txBody>
          <a:bodyPr wrap="square" rtlCol="0">
            <a:spAutoFit/>
          </a:bodyPr>
          <a:lstStyle/>
          <a:p>
            <a:pPr algn="r">
              <a:buClr>
                <a:srgbClr val="FF0000"/>
              </a:buClr>
            </a:pPr>
            <a:r>
              <a:rPr lang="en-US" sz="900" i="1" dirty="0">
                <a:solidFill>
                  <a:schemeClr val="tx1">
                    <a:lumMod val="50000"/>
                    <a:lumOff val="50000"/>
                  </a:schemeClr>
                </a:solidFill>
                <a:latin typeface="Helvetica Light" charset="0"/>
                <a:ea typeface="Helvetica Light" charset="0"/>
                <a:cs typeface="Helvetica Light" charset="0"/>
              </a:rPr>
              <a:t>From: Glen Cowan, Statistical data analysis</a:t>
            </a:r>
            <a:endParaRPr lang="en-GB" sz="900" i="1" dirty="0">
              <a:solidFill>
                <a:schemeClr val="tx1">
                  <a:lumMod val="50000"/>
                  <a:lumOff val="50000"/>
                </a:schemeClr>
              </a:solidFill>
              <a:latin typeface="Helvetica Light" charset="0"/>
              <a:ea typeface="Helvetica Light" charset="0"/>
              <a:cs typeface="Helvetica Light" charset="0"/>
            </a:endParaRPr>
          </a:p>
        </p:txBody>
      </p:sp>
    </p:spTree>
    <p:extLst>
      <p:ext uri="{BB962C8B-B14F-4D97-AF65-F5344CB8AC3E}">
        <p14:creationId xmlns:p14="http://schemas.microsoft.com/office/powerpoint/2010/main" val="992078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9144000" cy="1772816"/>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 name="Picture 2"/>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Lst>
          </a:blip>
          <a:srcRect/>
          <a:stretch>
            <a:fillRect/>
          </a:stretch>
        </p:blipFill>
        <p:spPr bwMode="auto">
          <a:xfrm>
            <a:off x="0" y="0"/>
            <a:ext cx="9144000" cy="1714499"/>
          </a:xfrm>
          <a:prstGeom prst="rect">
            <a:avLst/>
          </a:prstGeom>
          <a:noFill/>
          <a:ln w="9525">
            <a:noFill/>
            <a:miter lim="800000"/>
            <a:headEnd/>
            <a:tailEnd/>
          </a:ln>
        </p:spPr>
      </p:pic>
      <p:sp>
        <p:nvSpPr>
          <p:cNvPr id="6" name="Slide Number Placeholder 5"/>
          <p:cNvSpPr>
            <a:spLocks noGrp="1"/>
          </p:cNvSpPr>
          <p:nvPr>
            <p:ph type="sldNum" sz="quarter" idx="4"/>
          </p:nvPr>
        </p:nvSpPr>
        <p:spPr/>
        <p:txBody>
          <a:bodyPr/>
          <a:lstStyle/>
          <a:p>
            <a:pPr>
              <a:defRPr/>
            </a:pPr>
            <a:fld id="{611C2F03-9E95-40C9-A99F-3C4F7EE8CF2A}" type="slidenum">
              <a:rPr lang="en-GB" smtClean="0"/>
              <a:pPr>
                <a:defRPr/>
              </a:pPr>
              <a:t>3</a:t>
            </a:fld>
            <a:endParaRPr lang="en-GB" dirty="0"/>
          </a:p>
        </p:txBody>
      </p:sp>
      <p:sp>
        <p:nvSpPr>
          <p:cNvPr id="9" name="TextBox 8"/>
          <p:cNvSpPr txBox="1"/>
          <p:nvPr/>
        </p:nvSpPr>
        <p:spPr>
          <a:xfrm>
            <a:off x="467544" y="2060848"/>
            <a:ext cx="6696744" cy="4401205"/>
          </a:xfrm>
          <a:prstGeom prst="rect">
            <a:avLst/>
          </a:prstGeom>
          <a:noFill/>
        </p:spPr>
        <p:txBody>
          <a:bodyPr wrap="square" rtlCol="0">
            <a:spAutoFit/>
          </a:bodyPr>
          <a:lstStyle/>
          <a:p>
            <a:r>
              <a:rPr lang="en-US" sz="2400" dirty="0">
                <a:latin typeface="Helvetica Light" charset="0"/>
                <a:ea typeface="Helvetica Light" charset="0"/>
                <a:cs typeface="Helvetica Light" charset="0"/>
              </a:rPr>
              <a:t>Outline </a:t>
            </a:r>
            <a:r>
              <a:rPr lang="en-US" sz="1200" dirty="0">
                <a:latin typeface="Helvetica Light" charset="0"/>
                <a:ea typeface="Helvetica Light" charset="0"/>
                <a:cs typeface="Helvetica Light" charset="0"/>
              </a:rPr>
              <a:t>(4 lectures)</a:t>
            </a:r>
            <a:endParaRPr lang="en-US" sz="2400" dirty="0">
              <a:latin typeface="Helvetica Light" charset="0"/>
              <a:ea typeface="Helvetica Light" charset="0"/>
              <a:cs typeface="Helvetica Light" charset="0"/>
            </a:endParaRPr>
          </a:p>
          <a:p>
            <a:pPr lvl="1">
              <a:spcBef>
                <a:spcPts val="1200"/>
              </a:spcBef>
            </a:pPr>
            <a:r>
              <a:rPr lang="en-US" dirty="0">
                <a:solidFill>
                  <a:srgbClr val="003BB8"/>
                </a:solidFill>
                <a:latin typeface="Helvetica Light" charset="0"/>
                <a:ea typeface="Helvetica Light" charset="0"/>
                <a:cs typeface="Helvetica Light" charset="0"/>
              </a:rPr>
              <a:t>1</a:t>
            </a:r>
            <a:r>
              <a:rPr lang="en-US" baseline="30000" dirty="0">
                <a:solidFill>
                  <a:srgbClr val="003BB8"/>
                </a:solidFill>
                <a:latin typeface="Helvetica Light" charset="0"/>
                <a:ea typeface="Helvetica Light" charset="0"/>
                <a:cs typeface="Helvetica Light" charset="0"/>
              </a:rPr>
              <a:t>st</a:t>
            </a:r>
            <a:r>
              <a:rPr lang="en-US" dirty="0">
                <a:solidFill>
                  <a:srgbClr val="003BB8"/>
                </a:solidFill>
                <a:latin typeface="Helvetica Light" charset="0"/>
                <a:ea typeface="Helvetica Light" charset="0"/>
                <a:cs typeface="Helvetica Light" charset="0"/>
              </a:rPr>
              <a:t> lecture:</a:t>
            </a:r>
            <a:endParaRPr lang="en-US" sz="1200" dirty="0">
              <a:solidFill>
                <a:srgbClr val="003BB8"/>
              </a:solidFill>
              <a:latin typeface="Helvetica Light" charset="0"/>
              <a:ea typeface="Helvetica Light" charset="0"/>
              <a:cs typeface="Helvetica Light" charset="0"/>
            </a:endParaRPr>
          </a:p>
          <a:p>
            <a:pPr marL="1371600" lvl="2" indent="-457200">
              <a:buFont typeface="Arial" charset="0"/>
              <a:buChar char="•"/>
            </a:pPr>
            <a:r>
              <a:rPr lang="en-US" sz="1600" dirty="0">
                <a:solidFill>
                  <a:srgbClr val="003BB8"/>
                </a:solidFill>
                <a:latin typeface="Helvetica Light" charset="0"/>
                <a:ea typeface="Helvetica Light" charset="0"/>
                <a:cs typeface="Helvetica Light" charset="0"/>
              </a:rPr>
              <a:t>Introduction </a:t>
            </a:r>
          </a:p>
          <a:p>
            <a:pPr marL="1371600" lvl="2" indent="-457200">
              <a:buFont typeface="Arial" charset="0"/>
              <a:buChar char="•"/>
            </a:pPr>
            <a:r>
              <a:rPr lang="en-US" sz="1600" dirty="0">
                <a:solidFill>
                  <a:srgbClr val="003BB8"/>
                </a:solidFill>
                <a:latin typeface="Helvetica Light" charset="0"/>
                <a:ea typeface="Helvetica Light" charset="0"/>
                <a:cs typeface="Helvetica Light" charset="0"/>
              </a:rPr>
              <a:t>Probability</a:t>
            </a:r>
          </a:p>
          <a:p>
            <a:pPr lvl="1">
              <a:spcBef>
                <a:spcPts val="1200"/>
              </a:spcBef>
            </a:pPr>
            <a:r>
              <a:rPr lang="en-US" dirty="0">
                <a:latin typeface="Helvetica Light" charset="0"/>
                <a:ea typeface="Helvetica Light" charset="0"/>
                <a:cs typeface="Helvetica Light" charset="0"/>
              </a:rPr>
              <a:t>2</a:t>
            </a:r>
            <a:r>
              <a:rPr lang="en-US" baseline="30000" dirty="0">
                <a:latin typeface="Helvetica Light" charset="0"/>
                <a:ea typeface="Helvetica Light" charset="0"/>
                <a:cs typeface="Helvetica Light" charset="0"/>
              </a:rPr>
              <a:t>nd</a:t>
            </a:r>
            <a:r>
              <a:rPr lang="en-US" dirty="0">
                <a:latin typeface="Helvetica Light" charset="0"/>
                <a:ea typeface="Helvetica Light" charset="0"/>
                <a:cs typeface="Helvetica Light" charset="0"/>
              </a:rPr>
              <a:t> lecture:</a:t>
            </a:r>
            <a:endParaRPr lang="en-US" sz="1200" dirty="0">
              <a:latin typeface="Helvetica Light" charset="0"/>
              <a:ea typeface="Helvetica Light" charset="0"/>
              <a:cs typeface="Helvetica Light" charset="0"/>
            </a:endParaRPr>
          </a:p>
          <a:p>
            <a:pPr marL="1371600" lvl="2" indent="-457200">
              <a:buFont typeface="Arial" charset="0"/>
              <a:buChar char="•"/>
            </a:pPr>
            <a:r>
              <a:rPr lang="en-US" sz="1600" dirty="0">
                <a:latin typeface="Helvetica Light" charset="0"/>
                <a:ea typeface="Helvetica Light" charset="0"/>
                <a:cs typeface="Helvetica Light" charset="0"/>
              </a:rPr>
              <a:t>Probability axioms and hypothesis testing</a:t>
            </a:r>
          </a:p>
          <a:p>
            <a:pPr marL="1371600" lvl="2" indent="-457200">
              <a:buFont typeface="Arial" charset="0"/>
              <a:buChar char="•"/>
            </a:pPr>
            <a:r>
              <a:rPr lang="en-US" sz="1600" dirty="0">
                <a:latin typeface="Helvetica Light" charset="0"/>
                <a:ea typeface="Helvetica Light" charset="0"/>
                <a:cs typeface="Helvetica Light" charset="0"/>
              </a:rPr>
              <a:t>Parameter estimation</a:t>
            </a:r>
          </a:p>
          <a:p>
            <a:pPr marL="1371600" lvl="2" indent="-457200">
              <a:buFont typeface="Arial" charset="0"/>
              <a:buChar char="•"/>
            </a:pPr>
            <a:r>
              <a:rPr lang="en-US" sz="1600" dirty="0">
                <a:latin typeface="Helvetica Light" charset="0"/>
                <a:ea typeface="Helvetica Light" charset="0"/>
                <a:cs typeface="Helvetica Light" charset="0"/>
              </a:rPr>
              <a:t>Confidence levels</a:t>
            </a:r>
          </a:p>
          <a:p>
            <a:pPr lvl="1">
              <a:spcBef>
                <a:spcPts val="1200"/>
              </a:spcBef>
            </a:pPr>
            <a:r>
              <a:rPr lang="en-US" dirty="0">
                <a:latin typeface="Helvetica Light" charset="0"/>
                <a:ea typeface="Helvetica Light" charset="0"/>
                <a:cs typeface="Helvetica Light" charset="0"/>
              </a:rPr>
              <a:t>3</a:t>
            </a:r>
            <a:r>
              <a:rPr lang="en-US" baseline="30000" dirty="0">
                <a:latin typeface="Helvetica Light" charset="0"/>
                <a:ea typeface="Helvetica Light" charset="0"/>
                <a:cs typeface="Helvetica Light" charset="0"/>
              </a:rPr>
              <a:t>rd</a:t>
            </a:r>
            <a:r>
              <a:rPr lang="en-US" dirty="0">
                <a:latin typeface="Helvetica Light" charset="0"/>
                <a:ea typeface="Helvetica Light" charset="0"/>
                <a:cs typeface="Helvetica Light" charset="0"/>
              </a:rPr>
              <a:t> lecture:</a:t>
            </a:r>
            <a:endParaRPr lang="en-US" sz="1200" dirty="0">
              <a:latin typeface="Helvetica Light" charset="0"/>
              <a:ea typeface="Helvetica Light" charset="0"/>
              <a:cs typeface="Helvetica Light" charset="0"/>
            </a:endParaRPr>
          </a:p>
          <a:p>
            <a:pPr marL="1371600" lvl="2" indent="-457200">
              <a:buFont typeface="Arial" charset="0"/>
              <a:buChar char="•"/>
            </a:pPr>
            <a:r>
              <a:rPr lang="en-US" sz="1600" dirty="0">
                <a:latin typeface="Helvetica Light" charset="0"/>
                <a:ea typeface="Helvetica Light" charset="0"/>
                <a:cs typeface="Helvetica Light" charset="0"/>
              </a:rPr>
              <a:t>Maximum likelihood fits</a:t>
            </a:r>
          </a:p>
          <a:p>
            <a:pPr marL="1371600" lvl="2" indent="-457200">
              <a:buFont typeface="Arial" charset="0"/>
              <a:buChar char="•"/>
            </a:pPr>
            <a:r>
              <a:rPr lang="en-US" sz="1600" dirty="0">
                <a:latin typeface="Helvetica Light" charset="0"/>
                <a:ea typeface="Helvetica Light" charset="0"/>
                <a:cs typeface="Helvetica Light" charset="0"/>
              </a:rPr>
              <a:t>Monte Carlo methods</a:t>
            </a:r>
          </a:p>
          <a:p>
            <a:pPr marL="1371600" lvl="2" indent="-457200">
              <a:buFont typeface="Arial" charset="0"/>
              <a:buChar char="•"/>
            </a:pPr>
            <a:r>
              <a:rPr lang="en-US" sz="1600" dirty="0">
                <a:latin typeface="Helvetica Light" charset="0"/>
                <a:ea typeface="Helvetica Light" charset="0"/>
                <a:cs typeface="Helvetica Light" charset="0"/>
              </a:rPr>
              <a:t>Data unfolding</a:t>
            </a:r>
          </a:p>
          <a:p>
            <a:pPr lvl="1">
              <a:spcBef>
                <a:spcPts val="1200"/>
              </a:spcBef>
            </a:pPr>
            <a:r>
              <a:rPr lang="en-US" dirty="0">
                <a:latin typeface="Helvetica Light" charset="0"/>
                <a:ea typeface="Helvetica Light" charset="0"/>
                <a:cs typeface="Helvetica Light" charset="0"/>
              </a:rPr>
              <a:t>4</a:t>
            </a:r>
            <a:r>
              <a:rPr lang="en-US" baseline="30000" dirty="0">
                <a:latin typeface="Helvetica Light" charset="0"/>
                <a:ea typeface="Helvetica Light" charset="0"/>
                <a:cs typeface="Helvetica Light" charset="0"/>
              </a:rPr>
              <a:t>th</a:t>
            </a:r>
            <a:r>
              <a:rPr lang="en-US" dirty="0">
                <a:latin typeface="Helvetica Light" charset="0"/>
                <a:ea typeface="Helvetica Light" charset="0"/>
                <a:cs typeface="Helvetica Light" charset="0"/>
              </a:rPr>
              <a:t> lecture:</a:t>
            </a:r>
            <a:endParaRPr lang="en-US" sz="1200" dirty="0">
              <a:latin typeface="Helvetica Light" charset="0"/>
              <a:ea typeface="Helvetica Light" charset="0"/>
              <a:cs typeface="Helvetica Light" charset="0"/>
            </a:endParaRPr>
          </a:p>
          <a:p>
            <a:pPr marL="1371600" lvl="2" indent="-457200">
              <a:buFont typeface="Arial" charset="0"/>
              <a:buChar char="•"/>
            </a:pPr>
            <a:r>
              <a:rPr lang="en-US" sz="1600" dirty="0">
                <a:latin typeface="Helvetica Light" charset="0"/>
                <a:ea typeface="Helvetica Light" charset="0"/>
                <a:cs typeface="Helvetica Light" charset="0"/>
              </a:rPr>
              <a:t>Multivariate techniques and machine learning</a:t>
            </a:r>
          </a:p>
        </p:txBody>
      </p:sp>
      <p:pic>
        <p:nvPicPr>
          <p:cNvPr id="3" name="Picture 2"/>
          <p:cNvPicPr>
            <a:picLocks noChangeAspect="1"/>
          </p:cNvPicPr>
          <p:nvPr/>
        </p:nvPicPr>
        <p:blipFill>
          <a:blip r:embed="rId4"/>
          <a:stretch>
            <a:fillRect/>
          </a:stretch>
        </p:blipFill>
        <p:spPr>
          <a:xfrm>
            <a:off x="4021951" y="2440639"/>
            <a:ext cx="1198121" cy="956264"/>
          </a:xfrm>
          <a:prstGeom prst="rect">
            <a:avLst/>
          </a:prstGeom>
          <a:ln w="3175">
            <a:solidFill>
              <a:schemeClr val="bg1">
                <a:lumMod val="50000"/>
              </a:schemeClr>
            </a:solidFill>
          </a:ln>
        </p:spPr>
      </p:pic>
      <p:sp>
        <p:nvSpPr>
          <p:cNvPr id="5" name="Right Arrow 4"/>
          <p:cNvSpPr/>
          <p:nvPr/>
        </p:nvSpPr>
        <p:spPr>
          <a:xfrm>
            <a:off x="3074077" y="3170571"/>
            <a:ext cx="730264" cy="230159"/>
          </a:xfrm>
          <a:prstGeom prst="rightArrow">
            <a:avLst/>
          </a:prstGeom>
          <a:solidFill>
            <a:schemeClr val="bg1">
              <a:lumMod val="85000"/>
            </a:schemeClr>
          </a:solidFill>
          <a:ln>
            <a:noFill/>
          </a:ln>
        </p:spPr>
        <p:txBody>
          <a:bodyPr rtlCol="0" anchor="ctr">
            <a:spAutoFit/>
          </a:bodyPr>
          <a:lstStyle/>
          <a:p>
            <a:pPr algn="ctr"/>
            <a:endParaRPr lang="en-US" sz="1600" dirty="0">
              <a:latin typeface="Helvetica Light" charset="0"/>
              <a:ea typeface="Helvetica Light" charset="0"/>
              <a:cs typeface="Helvetica Light" charset="0"/>
            </a:endParaRPr>
          </a:p>
        </p:txBody>
      </p:sp>
      <p:sp>
        <p:nvSpPr>
          <p:cNvPr id="7" name="TextBox 6"/>
          <p:cNvSpPr txBox="1"/>
          <p:nvPr/>
        </p:nvSpPr>
        <p:spPr>
          <a:xfrm>
            <a:off x="5209562" y="3145871"/>
            <a:ext cx="904415" cy="276999"/>
          </a:xfrm>
          <a:prstGeom prst="rect">
            <a:avLst/>
          </a:prstGeom>
          <a:noFill/>
        </p:spPr>
        <p:txBody>
          <a:bodyPr wrap="none" rtlCol="0">
            <a:spAutoFit/>
          </a:bodyPr>
          <a:lstStyle/>
          <a:p>
            <a:r>
              <a:rPr lang="mr-IN" sz="1200" dirty="0">
                <a:solidFill>
                  <a:schemeClr val="tx1">
                    <a:lumMod val="50000"/>
                    <a:lumOff val="50000"/>
                  </a:schemeClr>
                </a:solidFill>
                <a:latin typeface="Helvetica Light"/>
                <a:cs typeface="Helvetica Light"/>
              </a:rPr>
              <a:t>…</a:t>
            </a:r>
            <a:r>
              <a:rPr lang="en-US" sz="1200" dirty="0">
                <a:solidFill>
                  <a:schemeClr val="tx1">
                    <a:lumMod val="50000"/>
                    <a:lumOff val="50000"/>
                  </a:schemeClr>
                </a:solidFill>
                <a:latin typeface="Helvetica Light"/>
                <a:cs typeface="Helvetica Light"/>
              </a:rPr>
              <a:t>a bit dry</a:t>
            </a:r>
          </a:p>
        </p:txBody>
      </p:sp>
    </p:spTree>
    <p:extLst>
      <p:ext uri="{BB962C8B-B14F-4D97-AF65-F5344CB8AC3E}">
        <p14:creationId xmlns:p14="http://schemas.microsoft.com/office/powerpoint/2010/main" val="20340485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030668" y="3692237"/>
            <a:ext cx="6025523" cy="3022032"/>
          </a:xfrm>
          <a:prstGeom prst="rect">
            <a:avLst/>
          </a:prstGeom>
        </p:spPr>
      </p:pic>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Conditioning versus marginalisation</a:t>
            </a:r>
          </a:p>
        </p:txBody>
      </p:sp>
      <mc:AlternateContent xmlns:mc="http://schemas.openxmlformats.org/markup-compatibility/2006" xmlns:a14="http://schemas.microsoft.com/office/drawing/2010/main">
        <mc:Choice Requires="a14">
          <p:sp>
            <p:nvSpPr>
              <p:cNvPr id="4" name="TextBox 3"/>
              <p:cNvSpPr txBox="1"/>
              <p:nvPr/>
            </p:nvSpPr>
            <p:spPr>
              <a:xfrm>
                <a:off x="432048" y="1196752"/>
                <a:ext cx="8604448" cy="2469394"/>
              </a:xfrm>
              <a:prstGeom prst="rect">
                <a:avLst/>
              </a:prstGeom>
              <a:noFill/>
            </p:spPr>
            <p:txBody>
              <a:bodyPr wrap="square" rtlCol="0">
                <a:spAutoFit/>
              </a:bodyPr>
              <a:lstStyle/>
              <a:p>
                <a:pPr>
                  <a:spcBef>
                    <a:spcPts val="1800"/>
                  </a:spcBef>
                </a:pPr>
                <a:r>
                  <a:rPr lang="en-GB" sz="1600" dirty="0">
                    <a:latin typeface="Helvetica Light" charset="0"/>
                    <a:ea typeface="Helvetica Light" charset="0"/>
                    <a:cs typeface="Helvetica Light" charset="0"/>
                    <a:sym typeface="Wingdings" pitchFamily="2" charset="2"/>
                  </a:rPr>
                  <a:t>Conditional probability </a:t>
                </a:r>
                <a14:m>
                  <m:oMath xmlns:m="http://schemas.openxmlformats.org/officeDocument/2006/math">
                    <m:r>
                      <a:rPr lang="en-US" sz="1600" b="1" i="1">
                        <a:latin typeface="Cambria Math"/>
                        <a:ea typeface="Arial Unicode MS" pitchFamily="34" charset="-128"/>
                        <a:cs typeface="Arial Unicode MS" pitchFamily="34" charset="-128"/>
                      </a:rPr>
                      <m:t>𝑷</m:t>
                    </m:r>
                    <m:d>
                      <m:dPr>
                        <m:ctrlPr>
                          <a:rPr lang="en-US" sz="1600" b="1" i="1">
                            <a:latin typeface="Cambria Math" panose="02040503050406030204" pitchFamily="18" charset="0"/>
                            <a:ea typeface="Arial Unicode MS" pitchFamily="34" charset="-128"/>
                            <a:cs typeface="Arial Unicode MS" pitchFamily="34" charset="-128"/>
                          </a:rPr>
                        </m:ctrlPr>
                      </m:dPr>
                      <m:e>
                        <m:r>
                          <a:rPr lang="en-US" sz="1600" b="1" i="1">
                            <a:latin typeface="Cambria Math"/>
                            <a:ea typeface="Arial Unicode MS" pitchFamily="34" charset="-128"/>
                            <a:cs typeface="Arial Unicode MS" pitchFamily="34" charset="-128"/>
                          </a:rPr>
                          <m:t>𝑨</m:t>
                        </m:r>
                      </m:e>
                      <m:e>
                        <m:r>
                          <a:rPr lang="en-US" sz="1600" b="1" i="1">
                            <a:latin typeface="Cambria Math"/>
                            <a:ea typeface="Arial Unicode MS" pitchFamily="34" charset="-128"/>
                            <a:cs typeface="Arial Unicode MS" pitchFamily="34" charset="-128"/>
                          </a:rPr>
                          <m:t>𝑩</m:t>
                        </m:r>
                      </m:e>
                    </m:d>
                  </m:oMath>
                </a14:m>
                <a:r>
                  <a:rPr lang="en-GB" sz="1600" dirty="0">
                    <a:latin typeface="Helvetica Light" charset="0"/>
                    <a:ea typeface="Helvetica Light" charset="0"/>
                    <a:cs typeface="Helvetica Light" charset="0"/>
                    <a:sym typeface="Wingdings" pitchFamily="2" charset="2"/>
                  </a:rPr>
                  <a:t>:</a:t>
                </a:r>
                <a:r>
                  <a:rPr lang="en-GB" sz="1200" dirty="0">
                    <a:latin typeface="Helvetica Light" charset="0"/>
                    <a:ea typeface="Helvetica Light" charset="0"/>
                    <a:cs typeface="Helvetica Light" charset="0"/>
                    <a:sym typeface="Wingdings" pitchFamily="2" charset="2"/>
                  </a:rPr>
                  <a:t>  [ read: </a:t>
                </a:r>
                <a14:m>
                  <m:oMath xmlns:m="http://schemas.openxmlformats.org/officeDocument/2006/math">
                    <m:r>
                      <a:rPr lang="en-US" sz="1200" i="1">
                        <a:latin typeface="Cambria Math"/>
                        <a:ea typeface="Cambria Math"/>
                      </a:rPr>
                      <m:t>𝑃</m:t>
                    </m:r>
                    <m:r>
                      <a:rPr lang="en-US" sz="1200" i="1">
                        <a:latin typeface="Cambria Math"/>
                        <a:ea typeface="Cambria Math"/>
                      </a:rPr>
                      <m:t>(</m:t>
                    </m:r>
                    <m:r>
                      <a:rPr lang="en-US" sz="1200" i="1">
                        <a:latin typeface="Cambria Math"/>
                        <a:ea typeface="Cambria Math"/>
                      </a:rPr>
                      <m:t>𝐴</m:t>
                    </m:r>
                    <m:r>
                      <a:rPr lang="en-US" sz="1200" i="1">
                        <a:latin typeface="Cambria Math"/>
                        <a:ea typeface="Cambria Math"/>
                      </a:rPr>
                      <m:t>|</m:t>
                    </m:r>
                    <m:r>
                      <a:rPr lang="en-US" sz="1200" i="1">
                        <a:latin typeface="Cambria Math"/>
                        <a:ea typeface="Cambria Math"/>
                      </a:rPr>
                      <m:t>𝐵</m:t>
                    </m:r>
                    <m:r>
                      <a:rPr lang="en-US" sz="1200" i="1">
                        <a:latin typeface="Cambria Math"/>
                        <a:ea typeface="Cambria Math"/>
                      </a:rPr>
                      <m:t>)</m:t>
                    </m:r>
                  </m:oMath>
                </a14:m>
                <a:r>
                  <a:rPr lang="en-GB" sz="1200" dirty="0">
                    <a:latin typeface="Helvetica Light" charset="0"/>
                    <a:ea typeface="Helvetica Light" charset="0"/>
                    <a:cs typeface="Helvetica Light" charset="0"/>
                    <a:sym typeface="Wingdings" pitchFamily="2" charset="2"/>
                  </a:rPr>
                  <a:t> = “probability of </a:t>
                </a:r>
                <a14:m>
                  <m:oMath xmlns:m="http://schemas.openxmlformats.org/officeDocument/2006/math">
                    <m:r>
                      <a:rPr lang="en-US" sz="1200" i="1">
                        <a:latin typeface="Cambria Math"/>
                        <a:ea typeface="Cambria Math"/>
                      </a:rPr>
                      <m:t>𝐴</m:t>
                    </m:r>
                  </m:oMath>
                </a14:m>
                <a:r>
                  <a:rPr lang="en-GB" sz="1200" dirty="0">
                    <a:latin typeface="Helvetica Light" charset="0"/>
                    <a:ea typeface="Helvetica Light" charset="0"/>
                    <a:cs typeface="Helvetica Light" charset="0"/>
                    <a:sym typeface="Wingdings" pitchFamily="2" charset="2"/>
                  </a:rPr>
                  <a:t> </a:t>
                </a:r>
                <a:r>
                  <a:rPr lang="en-GB" sz="1200" i="1" dirty="0">
                    <a:latin typeface="Helvetica Light" charset="0"/>
                    <a:ea typeface="Helvetica Light" charset="0"/>
                    <a:cs typeface="Helvetica Light" charset="0"/>
                    <a:sym typeface="Wingdings" pitchFamily="2" charset="2"/>
                  </a:rPr>
                  <a:t>given</a:t>
                </a:r>
                <a:r>
                  <a:rPr lang="en-GB" sz="1200" dirty="0">
                    <a:latin typeface="Helvetica Light" charset="0"/>
                    <a:ea typeface="Helvetica Light" charset="0"/>
                    <a:cs typeface="Helvetica Light" charset="0"/>
                    <a:sym typeface="Wingdings" pitchFamily="2" charset="2"/>
                  </a:rPr>
                  <a:t> </a:t>
                </a:r>
                <a14:m>
                  <m:oMath xmlns:m="http://schemas.openxmlformats.org/officeDocument/2006/math">
                    <m:r>
                      <a:rPr lang="en-US" sz="1200" i="1">
                        <a:latin typeface="Cambria Math"/>
                        <a:ea typeface="Cambria Math"/>
                      </a:rPr>
                      <m:t>𝐵</m:t>
                    </m:r>
                  </m:oMath>
                </a14:m>
                <a:r>
                  <a:rPr lang="en-GB" sz="1200" dirty="0">
                    <a:latin typeface="Helvetica Light" charset="0"/>
                    <a:ea typeface="Helvetica Light" charset="0"/>
                    <a:cs typeface="Helvetica Light" charset="0"/>
                    <a:sym typeface="Wingdings" pitchFamily="2" charset="2"/>
                  </a:rPr>
                  <a:t>” ]</a:t>
                </a:r>
              </a:p>
              <a:p>
                <a:pPr>
                  <a:spcBef>
                    <a:spcPts val="3000"/>
                  </a:spcBef>
                </a:pPr>
                <a:r>
                  <a:rPr lang="en-GB" sz="1600" dirty="0">
                    <a:latin typeface="Helvetica Light" charset="0"/>
                    <a:ea typeface="Helvetica Light" charset="0"/>
                    <a:cs typeface="Helvetica Light" charset="0"/>
                    <a:sym typeface="Wingdings" pitchFamily="2" charset="2"/>
                  </a:rPr>
                  <a:t>	</a:t>
                </a:r>
              </a:p>
              <a:p>
                <a:pPr>
                  <a:spcBef>
                    <a:spcPts val="3000"/>
                  </a:spcBef>
                </a:pPr>
                <a:r>
                  <a:rPr lang="en-GB" sz="1600" dirty="0">
                    <a:solidFill>
                      <a:schemeClr val="tx1">
                        <a:lumMod val="95000"/>
                        <a:lumOff val="5000"/>
                      </a:schemeClr>
                    </a:solidFill>
                    <a:latin typeface="Helvetica Light" charset="0"/>
                    <a:ea typeface="Helvetica Light" charset="0"/>
                    <a:cs typeface="Helvetica Light" charset="0"/>
                  </a:rPr>
                  <a:t>Rather than integrating over the whole </a:t>
                </a:r>
                <a14:m>
                  <m:oMath xmlns:m="http://schemas.openxmlformats.org/officeDocument/2006/math">
                    <m:r>
                      <a:rPr lang="en-US" sz="1600" b="0" i="1" smtClean="0">
                        <a:latin typeface="Cambria Math" charset="0"/>
                        <a:ea typeface="Cambria Math"/>
                        <a:cs typeface="Arial Unicode MS" pitchFamily="34" charset="-128"/>
                      </a:rPr>
                      <m:t>𝑦</m:t>
                    </m:r>
                  </m:oMath>
                </a14:m>
                <a:r>
                  <a:rPr lang="en-GB" sz="1600" dirty="0">
                    <a:solidFill>
                      <a:schemeClr val="tx1">
                        <a:lumMod val="95000"/>
                        <a:lumOff val="5000"/>
                      </a:schemeClr>
                    </a:solidFill>
                    <a:latin typeface="Helvetica Light" charset="0"/>
                    <a:ea typeface="Helvetica Light" charset="0"/>
                    <a:cs typeface="Helvetica Light" charset="0"/>
                  </a:rPr>
                  <a:t> region (marginalisation),                                           </a:t>
                </a:r>
                <a:r>
                  <a:rPr lang="en-US" sz="1600" dirty="0">
                    <a:solidFill>
                      <a:schemeClr val="tx1">
                        <a:lumMod val="95000"/>
                        <a:lumOff val="5000"/>
                      </a:schemeClr>
                    </a:solidFill>
                    <a:latin typeface="Helvetica Light" charset="0"/>
                    <a:ea typeface="Helvetica Light" charset="0"/>
                    <a:cs typeface="Helvetica Light" charset="0"/>
                  </a:rPr>
                  <a:t>look at one-dimensional (1D) slices of the two-dimensional (2D) PDF </a:t>
                </a:r>
                <a14:m>
                  <m:oMath xmlns:m="http://schemas.openxmlformats.org/officeDocument/2006/math">
                    <m:sSub>
                      <m:sSubPr>
                        <m:ctrlPr>
                          <a:rPr lang="en-US" sz="1600" i="1" smtClean="0">
                            <a:solidFill>
                              <a:schemeClr val="tx1"/>
                            </a:solidFill>
                            <a:latin typeface="Cambria Math" panose="02040503050406030204" pitchFamily="18" charset="0"/>
                          </a:rPr>
                        </m:ctrlPr>
                      </m:sSubPr>
                      <m:e>
                        <m:r>
                          <a:rPr lang="en-US" sz="1600" b="0" i="1">
                            <a:solidFill>
                              <a:schemeClr val="tx1"/>
                            </a:solidFill>
                            <a:latin typeface="Cambria Math"/>
                          </a:rPr>
                          <m:t>𝑝</m:t>
                        </m:r>
                      </m:e>
                      <m:sub>
                        <m:r>
                          <a:rPr lang="en-US" sz="1600" b="0" i="1">
                            <a:solidFill>
                              <a:schemeClr val="tx1"/>
                            </a:solidFill>
                            <a:latin typeface="Cambria Math"/>
                          </a:rPr>
                          <m:t>𝑥𝑦</m:t>
                        </m:r>
                      </m:sub>
                    </m:sSub>
                    <m:d>
                      <m:dPr>
                        <m:ctrlPr>
                          <a:rPr lang="en-US" sz="1600" i="1">
                            <a:solidFill>
                              <a:schemeClr val="tx1"/>
                            </a:solidFill>
                            <a:latin typeface="Cambria Math" panose="02040503050406030204" pitchFamily="18" charset="0"/>
                          </a:rPr>
                        </m:ctrlPr>
                      </m:dPr>
                      <m:e>
                        <m:r>
                          <a:rPr lang="en-US" sz="1600" b="0" i="1">
                            <a:solidFill>
                              <a:schemeClr val="tx1"/>
                            </a:solidFill>
                            <a:latin typeface="Cambria Math"/>
                          </a:rPr>
                          <m:t>𝑥</m:t>
                        </m:r>
                        <m:r>
                          <a:rPr lang="en-US" sz="1600" b="0" i="1">
                            <a:solidFill>
                              <a:schemeClr val="tx1"/>
                            </a:solidFill>
                            <a:latin typeface="Cambria Math"/>
                          </a:rPr>
                          <m:t>,</m:t>
                        </m:r>
                        <m:r>
                          <a:rPr lang="en-US" sz="1600" b="0" i="1">
                            <a:solidFill>
                              <a:schemeClr val="tx1"/>
                            </a:solidFill>
                            <a:latin typeface="Cambria Math"/>
                          </a:rPr>
                          <m:t>𝑦</m:t>
                        </m:r>
                      </m:e>
                    </m:d>
                  </m:oMath>
                </a14:m>
                <a:r>
                  <a:rPr lang="en-US" sz="1600" dirty="0">
                    <a:solidFill>
                      <a:schemeClr val="tx1">
                        <a:lumMod val="95000"/>
                        <a:lumOff val="5000"/>
                      </a:schemeClr>
                    </a:solidFill>
                    <a:latin typeface="Helvetica Light" charset="0"/>
                    <a:ea typeface="Helvetica Light" charset="0"/>
                    <a:cs typeface="Helvetica Light" charset="0"/>
                  </a:rPr>
                  <a:t>:</a:t>
                </a:r>
              </a:p>
              <a:p>
                <a:pPr marL="285750" indent="-285750">
                  <a:spcBef>
                    <a:spcPts val="3000"/>
                  </a:spcBef>
                  <a:buFont typeface="Arial" charset="0"/>
                  <a:buChar char="•"/>
                </a:pPr>
                <a:endParaRPr lang="en-GB" sz="1400" dirty="0">
                  <a:solidFill>
                    <a:schemeClr val="tx1">
                      <a:lumMod val="95000"/>
                      <a:lumOff val="5000"/>
                    </a:schemeClr>
                  </a:solidFill>
                  <a:latin typeface="Helvetica Light" charset="0"/>
                  <a:ea typeface="Helvetica Light" charset="0"/>
                  <a:cs typeface="Helvetica Light"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432048" y="1196752"/>
                <a:ext cx="8604448" cy="2469394"/>
              </a:xfrm>
              <a:prstGeom prst="rect">
                <a:avLst/>
              </a:prstGeom>
              <a:blipFill rotWithShape="0">
                <a:blip r:embed="rId4"/>
                <a:stretch>
                  <a:fillRect l="-425" t="-49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Rectangle 11"/>
              <p:cNvSpPr/>
              <p:nvPr/>
            </p:nvSpPr>
            <p:spPr>
              <a:xfrm>
                <a:off x="3923928" y="1666083"/>
                <a:ext cx="4536504" cy="64594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600" b="1" i="1" smtClean="0">
                          <a:solidFill>
                            <a:schemeClr val="tx1"/>
                          </a:solidFill>
                          <a:latin typeface="Cambria Math"/>
                          <a:ea typeface="Arial Unicode MS" pitchFamily="34" charset="-128"/>
                          <a:cs typeface="Arial Unicode MS" pitchFamily="34" charset="-128"/>
                        </a:rPr>
                        <m:t>𝑷</m:t>
                      </m:r>
                      <m:d>
                        <m:dPr>
                          <m:ctrlPr>
                            <a:rPr lang="en-US" sz="1600" b="1" i="1">
                              <a:solidFill>
                                <a:schemeClr val="tx1"/>
                              </a:solidFill>
                              <a:latin typeface="Cambria Math" panose="02040503050406030204" pitchFamily="18" charset="0"/>
                              <a:ea typeface="Arial Unicode MS" pitchFamily="34" charset="-128"/>
                              <a:cs typeface="Arial Unicode MS" pitchFamily="34" charset="-128"/>
                            </a:rPr>
                          </m:ctrlPr>
                        </m:dPr>
                        <m:e>
                          <m:r>
                            <a:rPr lang="en-US" sz="1600" b="1" i="1" smtClean="0">
                              <a:solidFill>
                                <a:schemeClr val="tx1"/>
                              </a:solidFill>
                              <a:latin typeface="Cambria Math"/>
                              <a:ea typeface="Arial Unicode MS" pitchFamily="34" charset="-128"/>
                              <a:cs typeface="Arial Unicode MS" pitchFamily="34" charset="-128"/>
                            </a:rPr>
                            <m:t>𝑨</m:t>
                          </m:r>
                        </m:e>
                        <m:e>
                          <m:r>
                            <a:rPr lang="en-US" sz="1600" b="1" i="1">
                              <a:solidFill>
                                <a:schemeClr val="tx1"/>
                              </a:solidFill>
                              <a:latin typeface="Cambria Math"/>
                              <a:ea typeface="Arial Unicode MS" pitchFamily="34" charset="-128"/>
                              <a:cs typeface="Arial Unicode MS" pitchFamily="34" charset="-128"/>
                            </a:rPr>
                            <m:t>𝑩</m:t>
                          </m:r>
                        </m:e>
                      </m:d>
                      <m:r>
                        <a:rPr lang="en-US" sz="1600" b="0" i="1">
                          <a:solidFill>
                            <a:schemeClr val="tx1"/>
                          </a:solidFill>
                          <a:latin typeface="Cambria Math"/>
                          <a:ea typeface="Arial Unicode MS" pitchFamily="34" charset="-128"/>
                          <a:cs typeface="Arial Unicode MS" pitchFamily="34" charset="-128"/>
                        </a:rPr>
                        <m:t>=</m:t>
                      </m:r>
                      <m:f>
                        <m:fPr>
                          <m:ctrlPr>
                            <a:rPr lang="en-US" sz="1600" i="1">
                              <a:solidFill>
                                <a:schemeClr val="tx1"/>
                              </a:solidFill>
                              <a:latin typeface="Cambria Math" panose="02040503050406030204" pitchFamily="18" charset="0"/>
                              <a:ea typeface="Cambria Math"/>
                              <a:cs typeface="Arial Unicode MS" pitchFamily="34" charset="-128"/>
                            </a:rPr>
                          </m:ctrlPr>
                        </m:fPr>
                        <m:num>
                          <m:r>
                            <a:rPr lang="en-US" sz="1600" b="0" i="1">
                              <a:solidFill>
                                <a:schemeClr val="tx1"/>
                              </a:solidFill>
                              <a:latin typeface="Cambria Math"/>
                              <a:ea typeface="Arial Unicode MS" pitchFamily="34" charset="-128"/>
                              <a:cs typeface="Arial Unicode MS" pitchFamily="34" charset="-128"/>
                            </a:rPr>
                            <m:t>𝑃</m:t>
                          </m:r>
                          <m:d>
                            <m:dPr>
                              <m:ctrlPr>
                                <a:rPr lang="en-US" sz="1600" i="1">
                                  <a:solidFill>
                                    <a:schemeClr val="tx1"/>
                                  </a:solidFill>
                                  <a:latin typeface="Cambria Math" panose="02040503050406030204" pitchFamily="18" charset="0"/>
                                  <a:ea typeface="Arial Unicode MS" pitchFamily="34" charset="-128"/>
                                  <a:cs typeface="Arial Unicode MS" pitchFamily="34" charset="-128"/>
                                </a:rPr>
                              </m:ctrlPr>
                            </m:dPr>
                            <m:e>
                              <m:r>
                                <a:rPr lang="en-US" sz="1600" b="0" i="1">
                                  <a:solidFill>
                                    <a:schemeClr val="tx1"/>
                                  </a:solidFill>
                                  <a:latin typeface="Cambria Math"/>
                                  <a:ea typeface="Arial Unicode MS" pitchFamily="34" charset="-128"/>
                                  <a:cs typeface="Arial Unicode MS" pitchFamily="34" charset="-128"/>
                                </a:rPr>
                                <m:t>𝐴</m:t>
                              </m:r>
                              <m:r>
                                <a:rPr lang="en-US" sz="1600" b="0" i="1">
                                  <a:solidFill>
                                    <a:schemeClr val="tx1"/>
                                  </a:solidFill>
                                  <a:latin typeface="Cambria Math"/>
                                  <a:ea typeface="Cambria Math"/>
                                  <a:cs typeface="Arial Unicode MS" pitchFamily="34" charset="-128"/>
                                </a:rPr>
                                <m:t>∩</m:t>
                              </m:r>
                              <m:r>
                                <a:rPr lang="en-US" sz="1600" b="0" i="1">
                                  <a:solidFill>
                                    <a:schemeClr val="tx1"/>
                                  </a:solidFill>
                                  <a:latin typeface="Cambria Math"/>
                                  <a:ea typeface="Cambria Math"/>
                                  <a:cs typeface="Arial Unicode MS" pitchFamily="34" charset="-128"/>
                                </a:rPr>
                                <m:t>𝐵</m:t>
                              </m:r>
                            </m:e>
                          </m:d>
                        </m:num>
                        <m:den>
                          <m:r>
                            <a:rPr lang="en-US" sz="1600" b="0" i="1">
                              <a:solidFill>
                                <a:schemeClr val="tx1"/>
                              </a:solidFill>
                              <a:latin typeface="Cambria Math"/>
                              <a:ea typeface="Cambria Math"/>
                              <a:cs typeface="Arial Unicode MS" pitchFamily="34" charset="-128"/>
                            </a:rPr>
                            <m:t>𝑃</m:t>
                          </m:r>
                          <m:d>
                            <m:dPr>
                              <m:ctrlPr>
                                <a:rPr lang="en-US" sz="1600" i="1">
                                  <a:solidFill>
                                    <a:schemeClr val="tx1"/>
                                  </a:solidFill>
                                  <a:latin typeface="Cambria Math" panose="02040503050406030204" pitchFamily="18" charset="0"/>
                                  <a:ea typeface="Cambria Math"/>
                                  <a:cs typeface="Arial Unicode MS" pitchFamily="34" charset="-128"/>
                                </a:rPr>
                              </m:ctrlPr>
                            </m:dPr>
                            <m:e>
                              <m:r>
                                <a:rPr lang="en-US" sz="1600" b="0" i="1">
                                  <a:solidFill>
                                    <a:schemeClr val="tx1"/>
                                  </a:solidFill>
                                  <a:latin typeface="Cambria Math"/>
                                  <a:ea typeface="Cambria Math"/>
                                  <a:cs typeface="Arial Unicode MS" pitchFamily="34" charset="-128"/>
                                </a:rPr>
                                <m:t>𝐵</m:t>
                              </m:r>
                            </m:e>
                          </m:d>
                        </m:den>
                      </m:f>
                      <m:r>
                        <a:rPr lang="en-US" sz="1600" b="0" i="1" smtClean="0">
                          <a:solidFill>
                            <a:schemeClr val="tx1"/>
                          </a:solidFill>
                          <a:latin typeface="Cambria Math"/>
                          <a:ea typeface="Cambria Math"/>
                          <a:cs typeface="Arial Unicode MS" pitchFamily="34" charset="-128"/>
                        </a:rPr>
                        <m:t>=</m:t>
                      </m:r>
                      <m:f>
                        <m:fPr>
                          <m:ctrlPr>
                            <a:rPr lang="en-US" sz="1600" i="1" smtClean="0">
                              <a:solidFill>
                                <a:schemeClr val="tx1"/>
                              </a:solidFill>
                              <a:latin typeface="Cambria Math" panose="02040503050406030204" pitchFamily="18" charset="0"/>
                              <a:ea typeface="Cambria Math"/>
                              <a:cs typeface="Arial Unicode MS" pitchFamily="34" charset="-128"/>
                            </a:rPr>
                          </m:ctrlPr>
                        </m:fPr>
                        <m:num>
                          <m:sSub>
                            <m:sSubPr>
                              <m:ctrlPr>
                                <a:rPr lang="en-US" sz="1600" i="1">
                                  <a:latin typeface="Cambria Math" panose="02040503050406030204" pitchFamily="18" charset="0"/>
                                </a:rPr>
                              </m:ctrlPr>
                            </m:sSubPr>
                            <m:e>
                              <m:r>
                                <a:rPr lang="en-US" sz="1600" i="1">
                                  <a:latin typeface="Cambria Math"/>
                                </a:rPr>
                                <m:t>𝑝</m:t>
                              </m:r>
                            </m:e>
                            <m:sub>
                              <m:r>
                                <a:rPr lang="en-US" sz="1600" i="1">
                                  <a:latin typeface="Cambria Math"/>
                                </a:rPr>
                                <m:t>𝑥𝑦</m:t>
                              </m:r>
                            </m:sub>
                          </m:sSub>
                          <m:d>
                            <m:dPr>
                              <m:ctrlPr>
                                <a:rPr lang="en-US" sz="1600" i="1" smtClean="0">
                                  <a:solidFill>
                                    <a:schemeClr val="tx1"/>
                                  </a:solidFill>
                                  <a:latin typeface="Cambria Math" panose="02040503050406030204" pitchFamily="18" charset="0"/>
                                  <a:ea typeface="Cambria Math"/>
                                  <a:cs typeface="Arial Unicode MS" pitchFamily="34" charset="-128"/>
                                </a:rPr>
                              </m:ctrlPr>
                            </m:dPr>
                            <m:e>
                              <m:r>
                                <a:rPr lang="en-US" sz="1600" b="0" i="1" smtClean="0">
                                  <a:solidFill>
                                    <a:schemeClr val="tx1"/>
                                  </a:solidFill>
                                  <a:latin typeface="Cambria Math"/>
                                  <a:ea typeface="Cambria Math"/>
                                  <a:cs typeface="Arial Unicode MS" pitchFamily="34" charset="-128"/>
                                </a:rPr>
                                <m:t>𝑥</m:t>
                              </m:r>
                              <m:r>
                                <a:rPr lang="en-US" sz="1600" b="0" i="1" smtClean="0">
                                  <a:solidFill>
                                    <a:schemeClr val="tx1"/>
                                  </a:solidFill>
                                  <a:latin typeface="Cambria Math"/>
                                  <a:ea typeface="Cambria Math"/>
                                  <a:cs typeface="Arial Unicode MS" pitchFamily="34" charset="-128"/>
                                </a:rPr>
                                <m:t>,</m:t>
                              </m:r>
                              <m:r>
                                <a:rPr lang="en-US" sz="1600" b="0" i="1" smtClean="0">
                                  <a:solidFill>
                                    <a:schemeClr val="tx1"/>
                                  </a:solidFill>
                                  <a:latin typeface="Cambria Math"/>
                                  <a:ea typeface="Cambria Math"/>
                                  <a:cs typeface="Arial Unicode MS" pitchFamily="34" charset="-128"/>
                                </a:rPr>
                                <m:t>𝑦</m:t>
                              </m:r>
                            </m:e>
                          </m:d>
                          <m:r>
                            <a:rPr lang="en-US" sz="1600" b="0" i="1" smtClean="0">
                              <a:solidFill>
                                <a:schemeClr val="tx1"/>
                              </a:solidFill>
                              <a:latin typeface="Cambria Math"/>
                              <a:ea typeface="Cambria Math"/>
                              <a:cs typeface="Arial Unicode MS" pitchFamily="34" charset="-128"/>
                            </a:rPr>
                            <m:t>𝑑𝑥𝑑𝑦</m:t>
                          </m:r>
                        </m:num>
                        <m:den>
                          <m:sSub>
                            <m:sSubPr>
                              <m:ctrlPr>
                                <a:rPr lang="en-US" sz="1600" i="1" smtClean="0">
                                  <a:solidFill>
                                    <a:schemeClr val="tx1"/>
                                  </a:solidFill>
                                  <a:latin typeface="Cambria Math" panose="02040503050406030204" pitchFamily="18" charset="0"/>
                                  <a:ea typeface="Cambria Math"/>
                                  <a:cs typeface="Arial Unicode MS" pitchFamily="34" charset="-128"/>
                                </a:rPr>
                              </m:ctrlPr>
                            </m:sSubPr>
                            <m:e>
                              <m:r>
                                <a:rPr lang="en-US" sz="1600" b="0" i="1" smtClean="0">
                                  <a:solidFill>
                                    <a:schemeClr val="tx1"/>
                                  </a:solidFill>
                                  <a:latin typeface="Cambria Math"/>
                                  <a:ea typeface="Cambria Math"/>
                                  <a:cs typeface="Arial Unicode MS" pitchFamily="34" charset="-128"/>
                                </a:rPr>
                                <m:t>𝑝</m:t>
                              </m:r>
                            </m:e>
                            <m:sub>
                              <m:r>
                                <a:rPr lang="en-US" sz="1600" b="0" i="1" smtClean="0">
                                  <a:solidFill>
                                    <a:schemeClr val="tx1"/>
                                  </a:solidFill>
                                  <a:latin typeface="Cambria Math" charset="0"/>
                                  <a:ea typeface="Cambria Math"/>
                                  <a:cs typeface="Arial Unicode MS" pitchFamily="34" charset="-128"/>
                                </a:rPr>
                                <m:t>𝑦</m:t>
                              </m:r>
                            </m:sub>
                          </m:sSub>
                          <m:d>
                            <m:dPr>
                              <m:ctrlPr>
                                <a:rPr lang="en-US" sz="1600" i="1" smtClean="0">
                                  <a:solidFill>
                                    <a:schemeClr val="tx1"/>
                                  </a:solidFill>
                                  <a:latin typeface="Cambria Math" panose="02040503050406030204" pitchFamily="18" charset="0"/>
                                  <a:ea typeface="Cambria Math"/>
                                  <a:cs typeface="Arial Unicode MS" pitchFamily="34" charset="-128"/>
                                </a:rPr>
                              </m:ctrlPr>
                            </m:dPr>
                            <m:e>
                              <m:r>
                                <a:rPr lang="en-US" sz="1600" b="0" i="1" smtClean="0">
                                  <a:solidFill>
                                    <a:schemeClr val="tx1"/>
                                  </a:solidFill>
                                  <a:latin typeface="Cambria Math" charset="0"/>
                                  <a:ea typeface="Cambria Math"/>
                                  <a:cs typeface="Arial Unicode MS" pitchFamily="34" charset="-128"/>
                                </a:rPr>
                                <m:t>𝑦</m:t>
                              </m:r>
                            </m:e>
                          </m:d>
                          <m:r>
                            <a:rPr lang="en-US" sz="1600" b="0" i="1" smtClean="0">
                              <a:solidFill>
                                <a:schemeClr val="tx1"/>
                              </a:solidFill>
                              <a:latin typeface="Cambria Math"/>
                              <a:ea typeface="Cambria Math"/>
                              <a:cs typeface="Arial Unicode MS" pitchFamily="34" charset="-128"/>
                            </a:rPr>
                            <m:t>𝑑</m:t>
                          </m:r>
                          <m:r>
                            <a:rPr lang="en-US" sz="1600" b="0" i="1" smtClean="0">
                              <a:solidFill>
                                <a:schemeClr val="tx1"/>
                              </a:solidFill>
                              <a:latin typeface="Cambria Math" panose="02040503050406030204" pitchFamily="18" charset="0"/>
                              <a:ea typeface="Cambria Math"/>
                              <a:cs typeface="Arial Unicode MS" pitchFamily="34" charset="-128"/>
                            </a:rPr>
                            <m:t>𝑦</m:t>
                          </m:r>
                        </m:den>
                      </m:f>
                    </m:oMath>
                  </m:oMathPara>
                </a14:m>
                <a:endParaRPr lang="en-GB" sz="1600" dirty="0">
                  <a:solidFill>
                    <a:schemeClr val="tx1"/>
                  </a:solidFill>
                </a:endParaRPr>
              </a:p>
            </p:txBody>
          </p:sp>
        </mc:Choice>
        <mc:Fallback>
          <p:sp>
            <p:nvSpPr>
              <p:cNvPr id="12" name="Rectangle 11"/>
              <p:cNvSpPr>
                <a:spLocks noRot="1" noChangeAspect="1" noMove="1" noResize="1" noEditPoints="1" noAdjustHandles="1" noChangeArrowheads="1" noChangeShapeType="1" noTextEdit="1"/>
              </p:cNvSpPr>
              <p:nvPr/>
            </p:nvSpPr>
            <p:spPr>
              <a:xfrm>
                <a:off x="3923928" y="1666083"/>
                <a:ext cx="4536504" cy="645946"/>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850734" y="3140968"/>
                <a:ext cx="3257880" cy="434927"/>
              </a:xfrm>
              <a:prstGeom prst="rect">
                <a:avLst/>
              </a:prstGeom>
            </p:spPr>
            <p:txBody>
              <a:bodyPr wrap="none">
                <a:spAutoFit/>
              </a:bodyPr>
              <a:lstStyle/>
              <a:p>
                <a:pPr>
                  <a:spcAft>
                    <a:spcPts val="600"/>
                  </a:spcAft>
                  <a:buClr>
                    <a:srgbClr val="FF0000"/>
                  </a:buClr>
                </a:pPr>
                <a14:m>
                  <m:oMathPara xmlns:m="http://schemas.openxmlformats.org/officeDocument/2006/math">
                    <m:oMathParaPr>
                      <m:jc m:val="centerGroup"/>
                    </m:oMathParaPr>
                    <m:oMath xmlns:m="http://schemas.openxmlformats.org/officeDocument/2006/math">
                      <m:sSub>
                        <m:sSubPr>
                          <m:ctrlPr>
                            <a:rPr lang="en-US" sz="1600" i="1" smtClean="0">
                              <a:solidFill>
                                <a:schemeClr val="tx1"/>
                              </a:solidFill>
                              <a:latin typeface="Cambria Math" panose="02040503050406030204" pitchFamily="18" charset="0"/>
                            </a:rPr>
                          </m:ctrlPr>
                        </m:sSubPr>
                        <m:e>
                          <m:r>
                            <a:rPr lang="en-US" sz="1600" b="0" i="1">
                              <a:solidFill>
                                <a:schemeClr val="tx1"/>
                              </a:solidFill>
                              <a:latin typeface="Cambria Math"/>
                            </a:rPr>
                            <m:t>𝑝</m:t>
                          </m:r>
                        </m:e>
                        <m:sub>
                          <m:r>
                            <a:rPr lang="en-US" sz="1600" b="0" i="1">
                              <a:solidFill>
                                <a:schemeClr val="tx1"/>
                              </a:solidFill>
                              <a:latin typeface="Cambria Math"/>
                            </a:rPr>
                            <m:t>𝑦</m:t>
                          </m:r>
                        </m:sub>
                      </m:sSub>
                      <m:d>
                        <m:dPr>
                          <m:ctrlPr>
                            <a:rPr lang="en-US" sz="1600" i="1">
                              <a:solidFill>
                                <a:schemeClr val="tx1"/>
                              </a:solidFill>
                              <a:latin typeface="Cambria Math" panose="02040503050406030204" pitchFamily="18" charset="0"/>
                            </a:rPr>
                          </m:ctrlPr>
                        </m:dPr>
                        <m:e>
                          <m:r>
                            <a:rPr lang="en-US" sz="1600" b="0" i="1">
                              <a:solidFill>
                                <a:schemeClr val="tx1"/>
                              </a:solidFill>
                              <a:latin typeface="Cambria Math"/>
                            </a:rPr>
                            <m:t>𝑦</m:t>
                          </m:r>
                        </m:e>
                        <m:e>
                          <m:sSub>
                            <m:sSubPr>
                              <m:ctrlPr>
                                <a:rPr lang="en-US" sz="1600" i="1">
                                  <a:solidFill>
                                    <a:schemeClr val="tx1"/>
                                  </a:solidFill>
                                  <a:latin typeface="Cambria Math" panose="02040503050406030204" pitchFamily="18" charset="0"/>
                                </a:rPr>
                              </m:ctrlPr>
                            </m:sSubPr>
                            <m:e>
                              <m:r>
                                <a:rPr lang="en-US" sz="1600" b="0" i="1">
                                  <a:solidFill>
                                    <a:schemeClr val="tx1"/>
                                  </a:solidFill>
                                  <a:latin typeface="Cambria Math"/>
                                </a:rPr>
                                <m:t>𝑥</m:t>
                              </m:r>
                            </m:e>
                            <m:sub>
                              <m:r>
                                <a:rPr lang="en-US" sz="1600" b="0" i="1">
                                  <a:solidFill>
                                    <a:schemeClr val="tx1"/>
                                  </a:solidFill>
                                  <a:latin typeface="Cambria Math"/>
                                </a:rPr>
                                <m:t>1</m:t>
                              </m:r>
                            </m:sub>
                          </m:sSub>
                        </m:e>
                      </m:d>
                      <m:r>
                        <a:rPr lang="en-US" sz="1600" b="0" i="1">
                          <a:solidFill>
                            <a:schemeClr val="tx1"/>
                          </a:solidFill>
                          <a:latin typeface="Cambria Math"/>
                        </a:rPr>
                        <m:t>=</m:t>
                      </m:r>
                      <m:sSub>
                        <m:sSubPr>
                          <m:ctrlPr>
                            <a:rPr lang="en-US" sz="1600" i="1">
                              <a:solidFill>
                                <a:schemeClr val="tx1"/>
                              </a:solidFill>
                              <a:latin typeface="Cambria Math" panose="02040503050406030204" pitchFamily="18" charset="0"/>
                            </a:rPr>
                          </m:ctrlPr>
                        </m:sSubPr>
                        <m:e>
                          <m:r>
                            <a:rPr lang="en-US" sz="1600" b="0" i="1">
                              <a:solidFill>
                                <a:schemeClr val="tx1"/>
                              </a:solidFill>
                              <a:latin typeface="Cambria Math"/>
                            </a:rPr>
                            <m:t>𝑝</m:t>
                          </m:r>
                        </m:e>
                        <m:sub>
                          <m:r>
                            <a:rPr lang="en-US" sz="1600" b="0" i="1">
                              <a:solidFill>
                                <a:schemeClr val="tx1"/>
                              </a:solidFill>
                              <a:latin typeface="Cambria Math"/>
                            </a:rPr>
                            <m:t>𝑥𝑦</m:t>
                          </m:r>
                        </m:sub>
                      </m:sSub>
                      <m:r>
                        <a:rPr lang="en-US" sz="1600" b="0" i="1">
                          <a:solidFill>
                            <a:schemeClr val="tx1"/>
                          </a:solidFill>
                          <a:latin typeface="Cambria Math"/>
                        </a:rPr>
                        <m:t>(</m:t>
                      </m:r>
                      <m:r>
                        <a:rPr lang="en-US" sz="1600" b="0" i="1">
                          <a:solidFill>
                            <a:schemeClr val="tx1"/>
                          </a:solidFill>
                          <a:latin typeface="Cambria Math"/>
                        </a:rPr>
                        <m:t>𝑥</m:t>
                      </m:r>
                      <m:r>
                        <a:rPr lang="en-US" sz="1600" b="0" i="1">
                          <a:solidFill>
                            <a:schemeClr val="tx1"/>
                          </a:solidFill>
                          <a:latin typeface="Cambria Math"/>
                        </a:rPr>
                        <m:t>=</m:t>
                      </m:r>
                      <m:r>
                        <m:rPr>
                          <m:sty m:val="p"/>
                        </m:rPr>
                        <a:rPr lang="en-US" sz="1600" b="0" i="0">
                          <a:solidFill>
                            <a:schemeClr val="tx1"/>
                          </a:solidFill>
                          <a:latin typeface="Cambria Math"/>
                        </a:rPr>
                        <m:t>const</m:t>
                      </m:r>
                      <m:r>
                        <a:rPr lang="en-US" sz="1600" b="0" i="1">
                          <a:solidFill>
                            <a:schemeClr val="tx1"/>
                          </a:solidFill>
                          <a:latin typeface="Cambria Math"/>
                        </a:rPr>
                        <m:t>=</m:t>
                      </m:r>
                      <m:sSub>
                        <m:sSubPr>
                          <m:ctrlPr>
                            <a:rPr lang="en-US" sz="1600" i="1">
                              <a:solidFill>
                                <a:schemeClr val="tx1"/>
                              </a:solidFill>
                              <a:latin typeface="Cambria Math" panose="02040503050406030204" pitchFamily="18" charset="0"/>
                            </a:rPr>
                          </m:ctrlPr>
                        </m:sSubPr>
                        <m:e>
                          <m:r>
                            <a:rPr lang="en-US" sz="1600" b="0" i="1">
                              <a:solidFill>
                                <a:schemeClr val="tx1"/>
                              </a:solidFill>
                              <a:latin typeface="Cambria Math"/>
                            </a:rPr>
                            <m:t>𝑥</m:t>
                          </m:r>
                        </m:e>
                        <m:sub>
                          <m:r>
                            <a:rPr lang="en-US" sz="1600" b="0" i="1">
                              <a:solidFill>
                                <a:schemeClr val="tx1"/>
                              </a:solidFill>
                              <a:latin typeface="Cambria Math"/>
                            </a:rPr>
                            <m:t>1</m:t>
                          </m:r>
                        </m:sub>
                      </m:sSub>
                      <m:r>
                        <a:rPr lang="en-US" sz="1600" b="0" i="1">
                          <a:solidFill>
                            <a:schemeClr val="tx1"/>
                          </a:solidFill>
                          <a:latin typeface="Cambria Math"/>
                        </a:rPr>
                        <m:t>,</m:t>
                      </m:r>
                      <m:r>
                        <a:rPr lang="en-US" sz="1600" b="0" i="1">
                          <a:solidFill>
                            <a:schemeClr val="tx1"/>
                          </a:solidFill>
                          <a:latin typeface="Cambria Math"/>
                        </a:rPr>
                        <m:t>𝑦</m:t>
                      </m:r>
                      <m:r>
                        <a:rPr lang="en-US" sz="1600" b="0" i="1">
                          <a:solidFill>
                            <a:schemeClr val="tx1"/>
                          </a:solidFill>
                          <a:latin typeface="Cambria Math"/>
                        </a:rPr>
                        <m:t>)</m:t>
                      </m:r>
                    </m:oMath>
                  </m:oMathPara>
                </a14:m>
                <a:endParaRPr lang="en-US" sz="1600" dirty="0">
                  <a:solidFill>
                    <a:schemeClr val="tx1"/>
                  </a:solidFill>
                </a:endParaRPr>
              </a:p>
            </p:txBody>
          </p:sp>
        </mc:Choice>
        <mc:Fallback xmlns="">
          <p:sp>
            <p:nvSpPr>
              <p:cNvPr id="3" name="Rectangle 2"/>
              <p:cNvSpPr>
                <a:spLocks noRot="1" noChangeAspect="1" noMove="1" noResize="1" noEditPoints="1" noAdjustHandles="1" noChangeArrowheads="1" noChangeShapeType="1" noTextEdit="1"/>
              </p:cNvSpPr>
              <p:nvPr/>
            </p:nvSpPr>
            <p:spPr>
              <a:xfrm>
                <a:off x="850734" y="3140968"/>
                <a:ext cx="3257880" cy="434927"/>
              </a:xfrm>
              <a:prstGeom prst="rect">
                <a:avLst/>
              </a:prstGeom>
              <a:blipFill rotWithShape="0">
                <a:blip r:embed="rId6"/>
                <a:stretch>
                  <a:fillRect/>
                </a:stretch>
              </a:blipFill>
            </p:spPr>
            <p:txBody>
              <a:bodyPr/>
              <a:lstStyle/>
              <a:p>
                <a:r>
                  <a:rPr lang="en-US">
                    <a:noFill/>
                  </a:rPr>
                  <a:t> </a:t>
                </a:r>
              </a:p>
            </p:txBody>
          </p:sp>
        </mc:Fallback>
      </mc:AlternateContent>
      <p:sp>
        <p:nvSpPr>
          <p:cNvPr id="17" name="TextBox 16"/>
          <p:cNvSpPr txBox="1"/>
          <p:nvPr/>
        </p:nvSpPr>
        <p:spPr>
          <a:xfrm>
            <a:off x="6928869" y="5869808"/>
            <a:ext cx="1681467" cy="369332"/>
          </a:xfrm>
          <a:prstGeom prst="rect">
            <a:avLst/>
          </a:prstGeom>
          <a:noFill/>
        </p:spPr>
        <p:txBody>
          <a:bodyPr wrap="square" rtlCol="0">
            <a:spAutoFit/>
          </a:bodyPr>
          <a:lstStyle/>
          <a:p>
            <a:pPr>
              <a:buClr>
                <a:srgbClr val="FF0000"/>
              </a:buClr>
            </a:pPr>
            <a:r>
              <a:rPr lang="en-US" sz="900" i="1" dirty="0">
                <a:solidFill>
                  <a:schemeClr val="tx1">
                    <a:lumMod val="50000"/>
                    <a:lumOff val="50000"/>
                  </a:schemeClr>
                </a:solidFill>
                <a:latin typeface="Helvetica Light" charset="0"/>
                <a:ea typeface="Helvetica Light" charset="0"/>
                <a:cs typeface="Helvetica Light" charset="0"/>
              </a:rPr>
              <a:t>From: Glen Cowan, Statistical data analysis</a:t>
            </a:r>
            <a:endParaRPr lang="en-GB" sz="900" i="1" dirty="0">
              <a:solidFill>
                <a:schemeClr val="tx1">
                  <a:lumMod val="50000"/>
                  <a:lumOff val="50000"/>
                </a:schemeClr>
              </a:solidFill>
              <a:latin typeface="Helvetica Light" charset="0"/>
              <a:ea typeface="Helvetica Light" charset="0"/>
              <a:cs typeface="Helvetica Light" charset="0"/>
            </a:endParaRPr>
          </a:p>
        </p:txBody>
      </p:sp>
      <p:sp>
        <p:nvSpPr>
          <p:cNvPr id="5" name="Slide Number Placeholder 4"/>
          <p:cNvSpPr>
            <a:spLocks noGrp="1"/>
          </p:cNvSpPr>
          <p:nvPr>
            <p:ph type="sldNum" sz="quarter" idx="4"/>
          </p:nvPr>
        </p:nvSpPr>
        <p:spPr/>
        <p:txBody>
          <a:bodyPr/>
          <a:lstStyle/>
          <a:p>
            <a:pPr>
              <a:defRPr/>
            </a:pPr>
            <a:fld id="{611C2F03-9E95-40C9-A99F-3C4F7EE8CF2A}" type="slidenum">
              <a:rPr lang="en-GB" smtClean="0"/>
              <a:pPr>
                <a:defRPr/>
              </a:pPr>
              <a:t>30</a:t>
            </a:fld>
            <a:endParaRPr lang="en-GB" dirty="0"/>
          </a:p>
        </p:txBody>
      </p:sp>
      <mc:AlternateContent xmlns:mc="http://schemas.openxmlformats.org/markup-compatibility/2006" xmlns:a14="http://schemas.microsoft.com/office/drawing/2010/main">
        <mc:Choice Requires="a14">
          <p:sp>
            <p:nvSpPr>
              <p:cNvPr id="8" name="Rectangle 7"/>
              <p:cNvSpPr/>
              <p:nvPr/>
            </p:nvSpPr>
            <p:spPr>
              <a:xfrm rot="16200000">
                <a:off x="3801704" y="4141864"/>
                <a:ext cx="692561" cy="274947"/>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100" i="1" smtClean="0">
                              <a:latin typeface="Cambria Math" panose="02040503050406030204" pitchFamily="18" charset="0"/>
                            </a:rPr>
                          </m:ctrlPr>
                        </m:sSubPr>
                        <m:e>
                          <m:r>
                            <a:rPr lang="en-US" sz="1100" i="1">
                              <a:latin typeface="Cambria Math"/>
                            </a:rPr>
                            <m:t>𝑝</m:t>
                          </m:r>
                        </m:e>
                        <m:sub>
                          <m:r>
                            <a:rPr lang="en-US" sz="1100" i="1">
                              <a:latin typeface="Cambria Math"/>
                            </a:rPr>
                            <m:t>𝑦</m:t>
                          </m:r>
                        </m:sub>
                      </m:sSub>
                      <m:d>
                        <m:dPr>
                          <m:ctrlPr>
                            <a:rPr lang="en-US" sz="1100" i="1">
                              <a:latin typeface="Cambria Math" panose="02040503050406030204" pitchFamily="18" charset="0"/>
                            </a:rPr>
                          </m:ctrlPr>
                        </m:dPr>
                        <m:e>
                          <m:r>
                            <a:rPr lang="en-US" sz="1100" i="1">
                              <a:latin typeface="Cambria Math"/>
                            </a:rPr>
                            <m:t>𝑦</m:t>
                          </m:r>
                        </m:e>
                        <m:e>
                          <m:r>
                            <a:rPr lang="en-US" sz="1100" b="0" i="1" smtClean="0">
                              <a:latin typeface="Cambria Math" charset="0"/>
                            </a:rPr>
                            <m:t>𝑥</m:t>
                          </m:r>
                        </m:e>
                      </m:d>
                    </m:oMath>
                  </m:oMathPara>
                </a14:m>
                <a:endParaRPr lang="en-US" sz="1100" dirty="0"/>
              </a:p>
            </p:txBody>
          </p:sp>
        </mc:Choice>
        <mc:Fallback xmlns="">
          <p:sp>
            <p:nvSpPr>
              <p:cNvPr id="8" name="Rectangle 7"/>
              <p:cNvSpPr>
                <a:spLocks noRot="1" noChangeAspect="1" noMove="1" noResize="1" noEditPoints="1" noAdjustHandles="1" noChangeArrowheads="1" noChangeShapeType="1" noTextEdit="1"/>
              </p:cNvSpPr>
              <p:nvPr/>
            </p:nvSpPr>
            <p:spPr>
              <a:xfrm rot="16200000">
                <a:off x="3801704" y="4141864"/>
                <a:ext cx="692561" cy="274947"/>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4739166" y="4577542"/>
                <a:ext cx="802592" cy="291618"/>
              </a:xfrm>
              <a:prstGeom prst="rect">
                <a:avLst/>
              </a:prstGeom>
              <a:noFill/>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en-US" sz="1200" i="1">
                              <a:latin typeface="Cambria Math"/>
                            </a:rPr>
                            <m:t>𝑝</m:t>
                          </m:r>
                        </m:e>
                        <m:sub>
                          <m:r>
                            <a:rPr lang="en-US" sz="1200" i="1">
                              <a:latin typeface="Cambria Math"/>
                            </a:rPr>
                            <m:t>𝑦</m:t>
                          </m:r>
                        </m:sub>
                      </m:sSub>
                      <m:d>
                        <m:dPr>
                          <m:ctrlPr>
                            <a:rPr lang="en-US" sz="1200" i="1">
                              <a:latin typeface="Cambria Math" panose="02040503050406030204" pitchFamily="18" charset="0"/>
                            </a:rPr>
                          </m:ctrlPr>
                        </m:dPr>
                        <m:e>
                          <m:r>
                            <a:rPr lang="en-US" sz="1200" i="1">
                              <a:latin typeface="Cambria Math"/>
                            </a:rPr>
                            <m:t>𝑦</m:t>
                          </m:r>
                        </m:e>
                        <m:e>
                          <m:sSub>
                            <m:sSubPr>
                              <m:ctrlPr>
                                <a:rPr lang="en-US" sz="1200" i="1">
                                  <a:latin typeface="Cambria Math" panose="02040503050406030204" pitchFamily="18" charset="0"/>
                                </a:rPr>
                              </m:ctrlPr>
                            </m:sSubPr>
                            <m:e>
                              <m:r>
                                <a:rPr lang="en-US" sz="1200" i="1">
                                  <a:latin typeface="Cambria Math"/>
                                </a:rPr>
                                <m:t>𝑥</m:t>
                              </m:r>
                            </m:e>
                            <m:sub>
                              <m:r>
                                <a:rPr lang="en-US" sz="1200" i="1">
                                  <a:latin typeface="Cambria Math"/>
                                </a:rPr>
                                <m:t>1</m:t>
                              </m:r>
                            </m:sub>
                          </m:sSub>
                        </m:e>
                      </m:d>
                    </m:oMath>
                  </m:oMathPara>
                </a14:m>
                <a:endParaRPr lang="en-US" sz="1200" dirty="0"/>
              </a:p>
            </p:txBody>
          </p:sp>
        </mc:Choice>
        <mc:Fallback xmlns="">
          <p:sp>
            <p:nvSpPr>
              <p:cNvPr id="15" name="Rectangle 14"/>
              <p:cNvSpPr>
                <a:spLocks noRot="1" noChangeAspect="1" noMove="1" noResize="1" noEditPoints="1" noAdjustHandles="1" noChangeArrowheads="1" noChangeShapeType="1" noTextEdit="1"/>
              </p:cNvSpPr>
              <p:nvPr/>
            </p:nvSpPr>
            <p:spPr>
              <a:xfrm>
                <a:off x="4739166" y="4577542"/>
                <a:ext cx="802592" cy="291618"/>
              </a:xfrm>
              <a:prstGeom prst="rect">
                <a:avLst/>
              </a:prstGeom>
              <a:blipFill rotWithShape="0">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6038939" y="4577542"/>
                <a:ext cx="806182" cy="291618"/>
              </a:xfrm>
              <a:prstGeom prst="rect">
                <a:avLst/>
              </a:prstGeom>
              <a:noFill/>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200" i="1" smtClean="0">
                              <a:latin typeface="Cambria Math" panose="02040503050406030204" pitchFamily="18" charset="0"/>
                            </a:rPr>
                          </m:ctrlPr>
                        </m:sSubPr>
                        <m:e>
                          <m:r>
                            <a:rPr lang="en-US" sz="1200" i="1">
                              <a:latin typeface="Cambria Math"/>
                            </a:rPr>
                            <m:t>𝑝</m:t>
                          </m:r>
                        </m:e>
                        <m:sub>
                          <m:r>
                            <a:rPr lang="en-US" sz="1200" i="1">
                              <a:latin typeface="Cambria Math"/>
                            </a:rPr>
                            <m:t>𝑦</m:t>
                          </m:r>
                        </m:sub>
                      </m:sSub>
                      <m:d>
                        <m:dPr>
                          <m:ctrlPr>
                            <a:rPr lang="en-US" sz="1200" i="1">
                              <a:latin typeface="Cambria Math" panose="02040503050406030204" pitchFamily="18" charset="0"/>
                            </a:rPr>
                          </m:ctrlPr>
                        </m:dPr>
                        <m:e>
                          <m:r>
                            <a:rPr lang="en-US" sz="1200" i="1">
                              <a:latin typeface="Cambria Math"/>
                            </a:rPr>
                            <m:t>𝑦</m:t>
                          </m:r>
                        </m:e>
                        <m:e>
                          <m:sSub>
                            <m:sSubPr>
                              <m:ctrlPr>
                                <a:rPr lang="en-US" sz="1200" i="1">
                                  <a:latin typeface="Cambria Math" panose="02040503050406030204" pitchFamily="18" charset="0"/>
                                </a:rPr>
                              </m:ctrlPr>
                            </m:sSubPr>
                            <m:e>
                              <m:r>
                                <a:rPr lang="en-US" sz="1200" i="1">
                                  <a:latin typeface="Cambria Math"/>
                                </a:rPr>
                                <m:t>𝑥</m:t>
                              </m:r>
                            </m:e>
                            <m:sub>
                              <m:r>
                                <a:rPr lang="en-US" sz="1200" b="0" i="1" smtClean="0">
                                  <a:latin typeface="Cambria Math" charset="0"/>
                                </a:rPr>
                                <m:t>2</m:t>
                              </m:r>
                            </m:sub>
                          </m:sSub>
                        </m:e>
                      </m:d>
                    </m:oMath>
                  </m:oMathPara>
                </a14:m>
                <a:endParaRPr lang="en-US" sz="1200" dirty="0"/>
              </a:p>
            </p:txBody>
          </p:sp>
        </mc:Choice>
        <mc:Fallback xmlns="">
          <p:sp>
            <p:nvSpPr>
              <p:cNvPr id="18" name="Rectangle 17"/>
              <p:cNvSpPr>
                <a:spLocks noRot="1" noChangeAspect="1" noMove="1" noResize="1" noEditPoints="1" noAdjustHandles="1" noChangeArrowheads="1" noChangeShapeType="1" noTextEdit="1"/>
              </p:cNvSpPr>
              <p:nvPr/>
            </p:nvSpPr>
            <p:spPr>
              <a:xfrm>
                <a:off x="6038939" y="4577542"/>
                <a:ext cx="806182" cy="291618"/>
              </a:xfrm>
              <a:prstGeom prst="rect">
                <a:avLst/>
              </a:prstGeom>
              <a:blipFill rotWithShape="0">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251520" y="1817244"/>
                <a:ext cx="4536504" cy="338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sz="1600" i="1" smtClean="0">
                          <a:latin typeface="Cambria Math"/>
                          <a:ea typeface="Arial Unicode MS" pitchFamily="34" charset="-128"/>
                          <a:cs typeface="Arial Unicode MS" pitchFamily="34" charset="-128"/>
                        </a:rPr>
                        <m:t>𝑃</m:t>
                      </m:r>
                      <m:d>
                        <m:dPr>
                          <m:ctrlPr>
                            <a:rPr lang="en-US" sz="1600" i="1">
                              <a:latin typeface="Cambria Math" panose="02040503050406030204" pitchFamily="18" charset="0"/>
                              <a:ea typeface="Arial Unicode MS" pitchFamily="34" charset="-128"/>
                              <a:cs typeface="Arial Unicode MS" pitchFamily="34" charset="-128"/>
                            </a:rPr>
                          </m:ctrlPr>
                        </m:dPr>
                        <m:e>
                          <m:r>
                            <a:rPr lang="en-US" sz="1600" i="1">
                              <a:latin typeface="Cambria Math"/>
                              <a:ea typeface="Arial Unicode MS" pitchFamily="34" charset="-128"/>
                              <a:cs typeface="Arial Unicode MS" pitchFamily="34" charset="-128"/>
                            </a:rPr>
                            <m:t>𝐴</m:t>
                          </m:r>
                          <m:r>
                            <a:rPr lang="en-US" sz="1600" i="1">
                              <a:latin typeface="Cambria Math"/>
                              <a:ea typeface="Cambria Math"/>
                              <a:cs typeface="Arial Unicode MS" pitchFamily="34" charset="-128"/>
                            </a:rPr>
                            <m:t>∩</m:t>
                          </m:r>
                          <m:r>
                            <a:rPr lang="en-US" sz="1600" i="1">
                              <a:latin typeface="Cambria Math"/>
                              <a:ea typeface="Cambria Math"/>
                              <a:cs typeface="Arial Unicode MS" pitchFamily="34" charset="-128"/>
                            </a:rPr>
                            <m:t>𝐵</m:t>
                          </m:r>
                        </m:e>
                      </m:d>
                      <m:r>
                        <a:rPr lang="en-US" sz="1600" b="0" i="1">
                          <a:solidFill>
                            <a:schemeClr val="tx1"/>
                          </a:solidFill>
                          <a:latin typeface="Cambria Math"/>
                          <a:ea typeface="Arial Unicode MS" pitchFamily="34" charset="-128"/>
                          <a:cs typeface="Arial Unicode MS" pitchFamily="34" charset="-128"/>
                        </a:rPr>
                        <m:t>=</m:t>
                      </m:r>
                      <m:r>
                        <a:rPr lang="en-US" sz="1600" b="0" i="1">
                          <a:latin typeface="Cambria Math"/>
                          <a:ea typeface="Arial Unicode MS" pitchFamily="34" charset="-128"/>
                          <a:cs typeface="Arial Unicode MS" pitchFamily="34" charset="-128"/>
                        </a:rPr>
                        <m:t>𝑃</m:t>
                      </m:r>
                      <m:d>
                        <m:dPr>
                          <m:ctrlPr>
                            <a:rPr lang="en-US" sz="1600" i="1">
                              <a:latin typeface="Cambria Math" panose="02040503050406030204" pitchFamily="18" charset="0"/>
                              <a:ea typeface="Arial Unicode MS" pitchFamily="34" charset="-128"/>
                              <a:cs typeface="Arial Unicode MS" pitchFamily="34" charset="-128"/>
                            </a:rPr>
                          </m:ctrlPr>
                        </m:dPr>
                        <m:e>
                          <m:r>
                            <a:rPr lang="en-US" sz="1600" b="0" i="1">
                              <a:latin typeface="Cambria Math"/>
                              <a:ea typeface="Arial Unicode MS" pitchFamily="34" charset="-128"/>
                              <a:cs typeface="Arial Unicode MS" pitchFamily="34" charset="-128"/>
                            </a:rPr>
                            <m:t>𝐴</m:t>
                          </m:r>
                        </m:e>
                        <m:e>
                          <m:r>
                            <a:rPr lang="en-US" sz="1600" b="0" i="1">
                              <a:latin typeface="Cambria Math"/>
                              <a:ea typeface="Arial Unicode MS" pitchFamily="34" charset="-128"/>
                              <a:cs typeface="Arial Unicode MS" pitchFamily="34" charset="-128"/>
                            </a:rPr>
                            <m:t>𝐵</m:t>
                          </m:r>
                        </m:e>
                      </m:d>
                      <m:r>
                        <a:rPr lang="en-US" sz="1600" b="0" i="1" smtClean="0">
                          <a:latin typeface="Cambria Math" charset="0"/>
                          <a:ea typeface="Cambria Math" charset="0"/>
                          <a:cs typeface="Cambria Math" charset="0"/>
                        </a:rPr>
                        <m:t>∙</m:t>
                      </m:r>
                      <m:r>
                        <a:rPr lang="en-US" sz="1600" i="1">
                          <a:latin typeface="Cambria Math"/>
                          <a:ea typeface="Cambria Math"/>
                          <a:cs typeface="Arial Unicode MS" pitchFamily="34" charset="-128"/>
                        </a:rPr>
                        <m:t>𝑃</m:t>
                      </m:r>
                      <m:d>
                        <m:dPr>
                          <m:ctrlPr>
                            <a:rPr lang="en-US" sz="1600" i="1">
                              <a:latin typeface="Cambria Math" panose="02040503050406030204" pitchFamily="18" charset="0"/>
                              <a:ea typeface="Cambria Math"/>
                              <a:cs typeface="Arial Unicode MS" pitchFamily="34" charset="-128"/>
                            </a:rPr>
                          </m:ctrlPr>
                        </m:dPr>
                        <m:e>
                          <m:r>
                            <a:rPr lang="en-US" sz="1600" i="1">
                              <a:latin typeface="Cambria Math"/>
                              <a:ea typeface="Cambria Math"/>
                              <a:cs typeface="Arial Unicode MS" pitchFamily="34" charset="-128"/>
                            </a:rPr>
                            <m:t>𝐵</m:t>
                          </m:r>
                        </m:e>
                      </m:d>
                      <m:r>
                        <a:rPr lang="en-US" sz="1600" b="0" i="1" smtClean="0">
                          <a:latin typeface="Cambria Math" charset="0"/>
                          <a:ea typeface="Cambria Math"/>
                          <a:cs typeface="Arial Unicode MS" pitchFamily="34" charset="-128"/>
                        </a:rPr>
                        <m:t>        </m:t>
                      </m:r>
                      <m:r>
                        <a:rPr lang="en-US" sz="1600" b="0" i="1" smtClean="0">
                          <a:latin typeface="Cambria Math" charset="0"/>
                          <a:ea typeface="Cambria Math" charset="0"/>
                          <a:cs typeface="Cambria Math" charset="0"/>
                        </a:rPr>
                        <m:t>⇔</m:t>
                      </m:r>
                    </m:oMath>
                  </m:oMathPara>
                </a14:m>
                <a:endParaRPr lang="en-GB" sz="1600" dirty="0">
                  <a:solidFill>
                    <a:schemeClr val="tx1"/>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251520" y="1817244"/>
                <a:ext cx="4536504" cy="338554"/>
              </a:xfrm>
              <a:prstGeom prst="rect">
                <a:avLst/>
              </a:prstGeom>
              <a:blipFill rotWithShape="0">
                <a:blip r:embed="rId10"/>
                <a:stretch>
                  <a:fillRect t="-85714" b="-112500"/>
                </a:stretch>
              </a:blipFill>
            </p:spPr>
            <p:txBody>
              <a:bodyPr/>
              <a:lstStyle/>
              <a:p>
                <a:r>
                  <a:rPr lang="en-US">
                    <a:noFill/>
                  </a:rPr>
                  <a:t> </a:t>
                </a:r>
              </a:p>
            </p:txBody>
          </p:sp>
        </mc:Fallback>
      </mc:AlternateContent>
    </p:spTree>
    <p:extLst>
      <p:ext uri="{BB962C8B-B14F-4D97-AF65-F5344CB8AC3E}">
        <p14:creationId xmlns:p14="http://schemas.microsoft.com/office/powerpoint/2010/main" val="12338071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Covariance and correlation </a:t>
            </a:r>
          </a:p>
        </p:txBody>
      </p:sp>
      <mc:AlternateContent xmlns:mc="http://schemas.openxmlformats.org/markup-compatibility/2006" xmlns:a14="http://schemas.microsoft.com/office/drawing/2010/main">
        <mc:Choice Requires="a14">
          <p:sp>
            <p:nvSpPr>
              <p:cNvPr id="4" name="TextBox 3"/>
              <p:cNvSpPr txBox="1"/>
              <p:nvPr/>
            </p:nvSpPr>
            <p:spPr>
              <a:xfrm>
                <a:off x="432048" y="1196752"/>
                <a:ext cx="8604448" cy="2253950"/>
              </a:xfrm>
              <a:prstGeom prst="rect">
                <a:avLst/>
              </a:prstGeom>
              <a:noFill/>
            </p:spPr>
            <p:txBody>
              <a:bodyPr wrap="square" rtlCol="0">
                <a:spAutoFit/>
              </a:bodyPr>
              <a:lstStyle/>
              <a:p>
                <a:pPr>
                  <a:spcBef>
                    <a:spcPts val="1800"/>
                  </a:spcBef>
                </a:pPr>
                <a:r>
                  <a:rPr lang="en-US" sz="1600" dirty="0">
                    <a:solidFill>
                      <a:schemeClr val="tx1"/>
                    </a:solidFill>
                    <a:latin typeface="Helvetica Light" charset="0"/>
                    <a:ea typeface="Helvetica Light" charset="0"/>
                    <a:cs typeface="Helvetica Light" charset="0"/>
                    <a:sym typeface="Wingdings" pitchFamily="2" charset="2"/>
                  </a:rPr>
                  <a:t>Recall, for 1D PDF </a:t>
                </a:r>
                <a14:m>
                  <m:oMath xmlns:m="http://schemas.openxmlformats.org/officeDocument/2006/math">
                    <m:sSub>
                      <m:sSubPr>
                        <m:ctrlPr>
                          <a:rPr lang="en-US" sz="1600" b="1" i="1">
                            <a:latin typeface="Cambria Math" panose="02040503050406030204" pitchFamily="18" charset="0"/>
                          </a:rPr>
                        </m:ctrlPr>
                      </m:sSubPr>
                      <m:e>
                        <m:r>
                          <a:rPr lang="en-US" sz="1600" b="1" i="1">
                            <a:latin typeface="Cambria Math"/>
                          </a:rPr>
                          <m:t>𝒑</m:t>
                        </m:r>
                      </m:e>
                      <m:sub>
                        <m:r>
                          <a:rPr lang="en-US" sz="1600" b="1" i="1">
                            <a:latin typeface="Cambria Math"/>
                          </a:rPr>
                          <m:t>𝒙</m:t>
                        </m:r>
                      </m:sub>
                    </m:sSub>
                    <m:d>
                      <m:dPr>
                        <m:ctrlPr>
                          <a:rPr lang="en-US" sz="1600" b="1" i="1">
                            <a:latin typeface="Cambria Math" panose="02040503050406030204" pitchFamily="18" charset="0"/>
                            <a:ea typeface="Cambria Math"/>
                            <a:cs typeface="Arial Unicode MS" pitchFamily="34" charset="-128"/>
                          </a:rPr>
                        </m:ctrlPr>
                      </m:dPr>
                      <m:e>
                        <m:r>
                          <a:rPr lang="en-US" sz="1600" b="1" i="1">
                            <a:latin typeface="Cambria Math"/>
                            <a:ea typeface="Cambria Math"/>
                            <a:cs typeface="Arial Unicode MS" pitchFamily="34" charset="-128"/>
                          </a:rPr>
                          <m:t>𝒙</m:t>
                        </m:r>
                      </m:e>
                    </m:d>
                  </m:oMath>
                </a14:m>
                <a:r>
                  <a:rPr lang="en-US" sz="1600" dirty="0">
                    <a:solidFill>
                      <a:schemeClr val="tx1"/>
                    </a:solidFill>
                    <a:latin typeface="Helvetica Light" charset="0"/>
                    <a:ea typeface="Helvetica Light" charset="0"/>
                    <a:cs typeface="Helvetica Light" charset="0"/>
                    <a:sym typeface="Wingdings" pitchFamily="2" charset="2"/>
                  </a:rPr>
                  <a:t> we had: </a:t>
                </a:r>
                <a14:m>
                  <m:oMath xmlns:m="http://schemas.openxmlformats.org/officeDocument/2006/math">
                    <m:r>
                      <a:rPr lang="en-US" sz="1600" b="0" i="1">
                        <a:solidFill>
                          <a:schemeClr val="tx1"/>
                        </a:solidFill>
                        <a:latin typeface="Cambria Math"/>
                      </a:rPr>
                      <m:t>𝐸</m:t>
                    </m:r>
                    <m:d>
                      <m:dPr>
                        <m:begChr m:val="["/>
                        <m:endChr m:val="]"/>
                        <m:ctrlPr>
                          <a:rPr lang="en-US" sz="1600" i="1">
                            <a:solidFill>
                              <a:schemeClr val="tx1"/>
                            </a:solidFill>
                            <a:latin typeface="Cambria Math" panose="02040503050406030204" pitchFamily="18" charset="0"/>
                          </a:rPr>
                        </m:ctrlPr>
                      </m:dPr>
                      <m:e>
                        <m:r>
                          <a:rPr lang="en-US" sz="1600" b="0" i="1">
                            <a:solidFill>
                              <a:schemeClr val="tx1"/>
                            </a:solidFill>
                            <a:latin typeface="Cambria Math"/>
                          </a:rPr>
                          <m:t>𝑥</m:t>
                        </m:r>
                      </m:e>
                    </m:d>
                    <m:r>
                      <a:rPr lang="en-US" sz="1600" b="0" i="1">
                        <a:solidFill>
                          <a:schemeClr val="tx1"/>
                        </a:solidFill>
                        <a:latin typeface="Cambria Math"/>
                      </a:rPr>
                      <m:t>=</m:t>
                    </m:r>
                    <m:sSub>
                      <m:sSubPr>
                        <m:ctrlPr>
                          <a:rPr lang="en-US" sz="1600" i="1" smtClean="0">
                            <a:solidFill>
                              <a:schemeClr val="tx1"/>
                            </a:solidFill>
                            <a:latin typeface="Cambria Math" panose="02040503050406030204" pitchFamily="18" charset="0"/>
                          </a:rPr>
                        </m:ctrlPr>
                      </m:sSubPr>
                      <m:e>
                        <m:r>
                          <a:rPr lang="en-US" sz="1600" b="0" i="1">
                            <a:latin typeface="Cambria Math"/>
                          </a:rPr>
                          <m:t>𝜇</m:t>
                        </m:r>
                      </m:e>
                      <m:sub>
                        <m:r>
                          <a:rPr lang="en-US" sz="1600" b="0" i="1" smtClean="0">
                            <a:solidFill>
                              <a:schemeClr val="tx1"/>
                            </a:solidFill>
                            <a:latin typeface="Cambria Math" charset="0"/>
                          </a:rPr>
                          <m:t>𝑥</m:t>
                        </m:r>
                      </m:sub>
                    </m:sSub>
                    <m:r>
                      <a:rPr lang="en-US" sz="1600" b="0" i="1">
                        <a:solidFill>
                          <a:schemeClr val="tx1"/>
                        </a:solidFill>
                        <a:latin typeface="Cambria Math"/>
                      </a:rPr>
                      <m:t>;  </m:t>
                    </m:r>
                    <m:r>
                      <a:rPr lang="en-US" sz="1600" b="0" i="1">
                        <a:solidFill>
                          <a:schemeClr val="tx1"/>
                        </a:solidFill>
                        <a:latin typeface="Cambria Math"/>
                      </a:rPr>
                      <m:t>𝑉</m:t>
                    </m:r>
                    <m:r>
                      <a:rPr lang="en-US" sz="1600" b="0" i="1" smtClean="0">
                        <a:solidFill>
                          <a:schemeClr val="tx1"/>
                        </a:solidFill>
                        <a:latin typeface="Cambria Math" charset="0"/>
                      </a:rPr>
                      <m:t>[</m:t>
                    </m:r>
                    <m:r>
                      <a:rPr lang="en-US" sz="1600" b="0" i="1" smtClean="0">
                        <a:solidFill>
                          <a:schemeClr val="tx1"/>
                        </a:solidFill>
                        <a:latin typeface="Cambria Math" charset="0"/>
                      </a:rPr>
                      <m:t>𝑥</m:t>
                    </m:r>
                    <m:r>
                      <a:rPr lang="en-US" sz="1600" b="0" i="1" smtClean="0">
                        <a:solidFill>
                          <a:schemeClr val="tx1"/>
                        </a:solidFill>
                        <a:latin typeface="Cambria Math" charset="0"/>
                      </a:rPr>
                      <m:t>]=</m:t>
                    </m:r>
                    <m:sSubSup>
                      <m:sSubSupPr>
                        <m:ctrlPr>
                          <a:rPr lang="en-US" sz="1600" i="1" smtClean="0">
                            <a:solidFill>
                              <a:schemeClr val="tx1"/>
                            </a:solidFill>
                            <a:latin typeface="Cambria Math" panose="02040503050406030204" pitchFamily="18" charset="0"/>
                          </a:rPr>
                        </m:ctrlPr>
                      </m:sSubSupPr>
                      <m:e>
                        <m:r>
                          <a:rPr lang="en-US" sz="1600" b="0" i="1">
                            <a:latin typeface="Cambria Math"/>
                          </a:rPr>
                          <m:t>𝜎</m:t>
                        </m:r>
                      </m:e>
                      <m:sub>
                        <m:r>
                          <a:rPr lang="en-US" sz="1600" b="0" i="1" smtClean="0">
                            <a:solidFill>
                              <a:schemeClr val="tx1"/>
                            </a:solidFill>
                            <a:latin typeface="Cambria Math" charset="0"/>
                          </a:rPr>
                          <m:t>𝑥</m:t>
                        </m:r>
                      </m:sub>
                      <m:sup>
                        <m:r>
                          <a:rPr lang="en-US" sz="1600" b="0" i="1" smtClean="0">
                            <a:solidFill>
                              <a:schemeClr val="tx1"/>
                            </a:solidFill>
                            <a:latin typeface="Cambria Math" charset="0"/>
                          </a:rPr>
                          <m:t>2</m:t>
                        </m:r>
                      </m:sup>
                    </m:sSubSup>
                  </m:oMath>
                </a14:m>
                <a:endParaRPr lang="en-GB" sz="1600" dirty="0">
                  <a:solidFill>
                    <a:schemeClr val="tx1"/>
                  </a:solidFill>
                  <a:latin typeface="Helvetica Light" charset="0"/>
                  <a:ea typeface="Helvetica Light" charset="0"/>
                  <a:cs typeface="Helvetica Light" charset="0"/>
                  <a:sym typeface="Wingdings" pitchFamily="2" charset="2"/>
                </a:endParaRPr>
              </a:p>
              <a:p>
                <a:pPr>
                  <a:spcBef>
                    <a:spcPts val="3000"/>
                  </a:spcBef>
                </a:pPr>
                <a:r>
                  <a:rPr lang="en-US" sz="1600" dirty="0">
                    <a:solidFill>
                      <a:schemeClr val="tx1">
                        <a:lumMod val="95000"/>
                        <a:lumOff val="5000"/>
                      </a:schemeClr>
                    </a:solidFill>
                    <a:latin typeface="Helvetica Light" charset="0"/>
                    <a:ea typeface="Helvetica Light" charset="0"/>
                    <a:cs typeface="Helvetica Light" charset="0"/>
                  </a:rPr>
                  <a:t>For a 2D PDF </a:t>
                </a:r>
                <a14:m>
                  <m:oMath xmlns:m="http://schemas.openxmlformats.org/officeDocument/2006/math">
                    <m:sSub>
                      <m:sSubPr>
                        <m:ctrlPr>
                          <a:rPr lang="en-US" sz="1600" b="1" i="1">
                            <a:latin typeface="Cambria Math" panose="02040503050406030204" pitchFamily="18" charset="0"/>
                          </a:rPr>
                        </m:ctrlPr>
                      </m:sSubPr>
                      <m:e>
                        <m:r>
                          <a:rPr lang="en-US" sz="1600" b="1" i="1">
                            <a:latin typeface="Cambria Math"/>
                          </a:rPr>
                          <m:t>𝒑</m:t>
                        </m:r>
                      </m:e>
                      <m:sub>
                        <m:r>
                          <a:rPr lang="en-US" sz="1600" b="1" i="1">
                            <a:latin typeface="Cambria Math"/>
                          </a:rPr>
                          <m:t>𝒙𝒚</m:t>
                        </m:r>
                      </m:sub>
                    </m:sSub>
                    <m:d>
                      <m:dPr>
                        <m:ctrlPr>
                          <a:rPr lang="en-US" sz="1600" b="1" i="1">
                            <a:latin typeface="Cambria Math" panose="02040503050406030204" pitchFamily="18" charset="0"/>
                            <a:ea typeface="Cambria Math"/>
                            <a:cs typeface="Arial Unicode MS" pitchFamily="34" charset="-128"/>
                          </a:rPr>
                        </m:ctrlPr>
                      </m:dPr>
                      <m:e>
                        <m:r>
                          <a:rPr lang="en-US" sz="1600" b="1" i="1">
                            <a:latin typeface="Cambria Math"/>
                            <a:ea typeface="Cambria Math"/>
                            <a:cs typeface="Arial Unicode MS" pitchFamily="34" charset="-128"/>
                          </a:rPr>
                          <m:t>𝒙</m:t>
                        </m:r>
                        <m:r>
                          <a:rPr lang="en-US" sz="1600" b="1" i="1">
                            <a:latin typeface="Cambria Math"/>
                            <a:ea typeface="Cambria Math"/>
                            <a:cs typeface="Arial Unicode MS" pitchFamily="34" charset="-128"/>
                          </a:rPr>
                          <m:t>,</m:t>
                        </m:r>
                        <m:r>
                          <a:rPr lang="en-US" sz="1600" b="1" i="1">
                            <a:latin typeface="Cambria Math"/>
                            <a:ea typeface="Cambria Math"/>
                            <a:cs typeface="Arial Unicode MS" pitchFamily="34" charset="-128"/>
                          </a:rPr>
                          <m:t>𝒚</m:t>
                        </m:r>
                      </m:e>
                    </m:d>
                  </m:oMath>
                </a14:m>
                <a:r>
                  <a:rPr lang="en-US" sz="1600" dirty="0">
                    <a:solidFill>
                      <a:schemeClr val="tx1">
                        <a:lumMod val="95000"/>
                        <a:lumOff val="5000"/>
                      </a:schemeClr>
                    </a:solidFill>
                    <a:latin typeface="Helvetica Light" charset="0"/>
                    <a:ea typeface="Helvetica Light" charset="0"/>
                    <a:cs typeface="Helvetica Light" charset="0"/>
                  </a:rPr>
                  <a:t>, one</a:t>
                </a:r>
                <a:r>
                  <a:rPr lang="en-US" sz="1600" b="1" dirty="0">
                    <a:solidFill>
                      <a:schemeClr val="tx1">
                        <a:lumMod val="95000"/>
                        <a:lumOff val="5000"/>
                      </a:schemeClr>
                    </a:solidFill>
                    <a:latin typeface="Helvetica Light" charset="0"/>
                    <a:ea typeface="Helvetica Light" charset="0"/>
                    <a:cs typeface="Helvetica Light" charset="0"/>
                  </a:rPr>
                  <a:t> </a:t>
                </a:r>
                <a:r>
                  <a:rPr lang="en-US" sz="1600" dirty="0">
                    <a:solidFill>
                      <a:schemeClr val="tx1">
                        <a:lumMod val="95000"/>
                        <a:lumOff val="5000"/>
                      </a:schemeClr>
                    </a:solidFill>
                    <a:latin typeface="Helvetica Light" charset="0"/>
                    <a:ea typeface="Helvetica Light" charset="0"/>
                    <a:cs typeface="Helvetica Light" charset="0"/>
                  </a:rPr>
                  <a:t>correspondingly has: </a:t>
                </a:r>
                <a14:m>
                  <m:oMath xmlns:m="http://schemas.openxmlformats.org/officeDocument/2006/math">
                    <m:sSub>
                      <m:sSubPr>
                        <m:ctrlPr>
                          <a:rPr lang="en-US" sz="1600" i="1">
                            <a:latin typeface="Cambria Math" panose="02040503050406030204" pitchFamily="18" charset="0"/>
                          </a:rPr>
                        </m:ctrlPr>
                      </m:sSubPr>
                      <m:e>
                        <m:r>
                          <a:rPr lang="en-US" sz="1600" b="0" i="1">
                            <a:latin typeface="Cambria Math"/>
                          </a:rPr>
                          <m:t>𝜇</m:t>
                        </m:r>
                      </m:e>
                      <m:sub>
                        <m:r>
                          <a:rPr lang="en-US" sz="1600" b="0" i="1">
                            <a:latin typeface="Cambria Math" charset="0"/>
                          </a:rPr>
                          <m:t>𝑥</m:t>
                        </m:r>
                      </m:sub>
                    </m:sSub>
                  </m:oMath>
                </a14:m>
                <a:r>
                  <a:rPr lang="en-US" sz="1600" dirty="0">
                    <a:solidFill>
                      <a:schemeClr val="tx1">
                        <a:lumMod val="95000"/>
                        <a:lumOff val="5000"/>
                      </a:schemeClr>
                    </a:solidFill>
                    <a:latin typeface="Helvetica Light" charset="0"/>
                    <a:ea typeface="Helvetica Light" charset="0"/>
                    <a:cs typeface="Helvetica Light" charset="0"/>
                  </a:rPr>
                  <a:t>, </a:t>
                </a:r>
                <a14:m>
                  <m:oMath xmlns:m="http://schemas.openxmlformats.org/officeDocument/2006/math">
                    <m:sSub>
                      <m:sSubPr>
                        <m:ctrlPr>
                          <a:rPr lang="en-US" sz="1600" i="1">
                            <a:latin typeface="Cambria Math" panose="02040503050406030204" pitchFamily="18" charset="0"/>
                          </a:rPr>
                        </m:ctrlPr>
                      </m:sSubPr>
                      <m:e>
                        <m:r>
                          <a:rPr lang="en-US" sz="1600" b="0" i="1">
                            <a:latin typeface="Cambria Math"/>
                          </a:rPr>
                          <m:t>𝜇</m:t>
                        </m:r>
                      </m:e>
                      <m:sub>
                        <m:r>
                          <a:rPr lang="en-US" sz="1600" b="0" i="1" smtClean="0">
                            <a:latin typeface="Cambria Math" charset="0"/>
                          </a:rPr>
                          <m:t>𝑦</m:t>
                        </m:r>
                      </m:sub>
                    </m:sSub>
                  </m:oMath>
                </a14:m>
                <a:r>
                  <a:rPr lang="en-US" sz="1600" dirty="0">
                    <a:solidFill>
                      <a:schemeClr val="tx1">
                        <a:lumMod val="95000"/>
                        <a:lumOff val="5000"/>
                      </a:schemeClr>
                    </a:solidFill>
                    <a:latin typeface="Helvetica Light" charset="0"/>
                    <a:ea typeface="Helvetica Light" charset="0"/>
                    <a:cs typeface="Helvetica Light" charset="0"/>
                  </a:rPr>
                  <a:t>, </a:t>
                </a:r>
                <a14:m>
                  <m:oMath xmlns:m="http://schemas.openxmlformats.org/officeDocument/2006/math">
                    <m:sSub>
                      <m:sSubPr>
                        <m:ctrlPr>
                          <a:rPr lang="en-US" sz="1600" i="1" smtClean="0">
                            <a:latin typeface="Cambria Math" panose="02040503050406030204" pitchFamily="18" charset="0"/>
                          </a:rPr>
                        </m:ctrlPr>
                      </m:sSubPr>
                      <m:e>
                        <m:r>
                          <a:rPr lang="en-US" sz="1600" b="0" i="1">
                            <a:latin typeface="Cambria Math"/>
                          </a:rPr>
                          <m:t>𝜎</m:t>
                        </m:r>
                      </m:e>
                      <m:sub>
                        <m:r>
                          <a:rPr lang="en-US" sz="1600" b="0" i="1" smtClean="0">
                            <a:latin typeface="Cambria Math" charset="0"/>
                          </a:rPr>
                          <m:t>𝑥</m:t>
                        </m:r>
                      </m:sub>
                    </m:sSub>
                  </m:oMath>
                </a14:m>
                <a:r>
                  <a:rPr lang="en-US" sz="1600" dirty="0">
                    <a:solidFill>
                      <a:schemeClr val="tx1">
                        <a:lumMod val="95000"/>
                        <a:lumOff val="5000"/>
                      </a:schemeClr>
                    </a:solidFill>
                    <a:latin typeface="Helvetica Light" charset="0"/>
                    <a:ea typeface="Helvetica Light" charset="0"/>
                    <a:cs typeface="Helvetica Light" charset="0"/>
                  </a:rPr>
                  <a:t>, </a:t>
                </a:r>
                <a14:m>
                  <m:oMath xmlns:m="http://schemas.openxmlformats.org/officeDocument/2006/math">
                    <m:sSub>
                      <m:sSubPr>
                        <m:ctrlPr>
                          <a:rPr lang="en-US" sz="1600" i="1">
                            <a:latin typeface="Cambria Math" panose="02040503050406030204" pitchFamily="18" charset="0"/>
                          </a:rPr>
                        </m:ctrlPr>
                      </m:sSubPr>
                      <m:e>
                        <m:r>
                          <a:rPr lang="en-US" sz="1600" b="0" i="1">
                            <a:latin typeface="Cambria Math"/>
                          </a:rPr>
                          <m:t>𝜎</m:t>
                        </m:r>
                      </m:e>
                      <m:sub>
                        <m:r>
                          <a:rPr lang="en-US" sz="1600" b="0" i="1" smtClean="0">
                            <a:latin typeface="Cambria Math" charset="0"/>
                          </a:rPr>
                          <m:t>𝑦</m:t>
                        </m:r>
                      </m:sub>
                    </m:sSub>
                  </m:oMath>
                </a14:m>
                <a:endParaRPr lang="en-US" sz="1600" dirty="0">
                  <a:latin typeface="Helvetica Light" charset="0"/>
                </a:endParaRPr>
              </a:p>
              <a:p>
                <a:pPr>
                  <a:spcBef>
                    <a:spcPts val="3000"/>
                  </a:spcBef>
                </a:pPr>
                <a:r>
                  <a:rPr lang="en-GB" sz="1600" dirty="0">
                    <a:solidFill>
                      <a:schemeClr val="tx1">
                        <a:lumMod val="95000"/>
                        <a:lumOff val="5000"/>
                      </a:schemeClr>
                    </a:solidFill>
                    <a:latin typeface="Helvetica Light" charset="0"/>
                    <a:ea typeface="Helvetica Light" charset="0"/>
                    <a:cs typeface="Helvetica Light" charset="0"/>
                  </a:rPr>
                  <a:t>How do </a:t>
                </a:r>
                <a14:m>
                  <m:oMath xmlns:m="http://schemas.openxmlformats.org/officeDocument/2006/math">
                    <m:r>
                      <a:rPr lang="en-US" sz="1600" b="1" i="1">
                        <a:latin typeface="Cambria Math"/>
                        <a:ea typeface="Cambria Math"/>
                        <a:cs typeface="Arial Unicode MS" pitchFamily="34" charset="-128"/>
                      </a:rPr>
                      <m:t>𝒙</m:t>
                    </m:r>
                  </m:oMath>
                </a14:m>
                <a:r>
                  <a:rPr lang="en-GB" sz="1600" dirty="0">
                    <a:solidFill>
                      <a:schemeClr val="tx1">
                        <a:lumMod val="95000"/>
                        <a:lumOff val="5000"/>
                      </a:schemeClr>
                    </a:solidFill>
                    <a:latin typeface="Helvetica Light" charset="0"/>
                    <a:ea typeface="Helvetica Light" charset="0"/>
                    <a:cs typeface="Helvetica Light" charset="0"/>
                  </a:rPr>
                  <a:t> and </a:t>
                </a:r>
                <a14:m>
                  <m:oMath xmlns:m="http://schemas.openxmlformats.org/officeDocument/2006/math">
                    <m:r>
                      <a:rPr lang="en-US" sz="1600" b="1" i="1" smtClean="0">
                        <a:latin typeface="Cambria Math" charset="0"/>
                        <a:ea typeface="Cambria Math"/>
                        <a:cs typeface="Arial Unicode MS" pitchFamily="34" charset="-128"/>
                      </a:rPr>
                      <m:t>𝒚</m:t>
                    </m:r>
                  </m:oMath>
                </a14:m>
                <a:r>
                  <a:rPr lang="en-GB" sz="1600" dirty="0">
                    <a:solidFill>
                      <a:schemeClr val="tx1">
                        <a:lumMod val="95000"/>
                        <a:lumOff val="5000"/>
                      </a:schemeClr>
                    </a:solidFill>
                    <a:latin typeface="Helvetica Light" charset="0"/>
                    <a:ea typeface="Helvetica Light" charset="0"/>
                    <a:cs typeface="Helvetica Light" charset="0"/>
                  </a:rPr>
                  <a:t> co-vary ?  </a:t>
                </a:r>
                <a:r>
                  <a:rPr lang="en-GB" sz="1600" dirty="0">
                    <a:solidFill>
                      <a:schemeClr val="tx1">
                        <a:lumMod val="95000"/>
                        <a:lumOff val="5000"/>
                      </a:schemeClr>
                    </a:solidFill>
                    <a:latin typeface="Symbol" charset="2"/>
                    <a:ea typeface="Symbol" charset="2"/>
                    <a:cs typeface="Symbol" charset="2"/>
                  </a:rPr>
                  <a:t>®</a:t>
                </a:r>
                <a:r>
                  <a:rPr lang="en-GB" sz="1600" dirty="0">
                    <a:solidFill>
                      <a:schemeClr val="tx1">
                        <a:lumMod val="95000"/>
                        <a:lumOff val="5000"/>
                      </a:schemeClr>
                    </a:solidFill>
                    <a:latin typeface="Helvetica Light" charset="0"/>
                    <a:ea typeface="Helvetica Light" charset="0"/>
                    <a:cs typeface="Helvetica Light" charset="0"/>
                  </a:rPr>
                  <a:t> </a:t>
                </a:r>
              </a:p>
              <a:p>
                <a:pPr>
                  <a:spcBef>
                    <a:spcPts val="3000"/>
                  </a:spcBef>
                </a:pPr>
                <a:r>
                  <a:rPr lang="en-GB" sz="1600" dirty="0">
                    <a:solidFill>
                      <a:schemeClr val="tx1">
                        <a:lumMod val="95000"/>
                        <a:lumOff val="5000"/>
                      </a:schemeClr>
                    </a:solidFill>
                    <a:latin typeface="Helvetica Light" charset="0"/>
                    <a:ea typeface="Helvetica Light" charset="0"/>
                    <a:cs typeface="Helvetica Light" charset="0"/>
                  </a:rPr>
                  <a:t>From this define the scale / dimension invariant </a:t>
                </a:r>
                <a:r>
                  <a:rPr lang="en-GB" sz="1600" i="1" dirty="0">
                    <a:solidFill>
                      <a:schemeClr val="tx1">
                        <a:lumMod val="95000"/>
                        <a:lumOff val="5000"/>
                      </a:schemeClr>
                    </a:solidFill>
                    <a:latin typeface="Helvetica Light" charset="0"/>
                    <a:ea typeface="Helvetica Light" charset="0"/>
                    <a:cs typeface="Helvetica Light" charset="0"/>
                  </a:rPr>
                  <a:t>correlation coefficient</a:t>
                </a:r>
                <a:r>
                  <a:rPr lang="en-GB" sz="1600" dirty="0">
                    <a:solidFill>
                      <a:schemeClr val="tx1">
                        <a:lumMod val="95000"/>
                        <a:lumOff val="5000"/>
                      </a:schemeClr>
                    </a:solidFill>
                    <a:latin typeface="Helvetica Light" charset="0"/>
                    <a:ea typeface="Helvetica Light" charset="0"/>
                    <a:cs typeface="Helvetica Light" charset="0"/>
                  </a:rPr>
                  <a:t>:    </a:t>
                </a:r>
                <a:r>
                  <a:rPr lang="en-GB" sz="1400" dirty="0">
                    <a:solidFill>
                      <a:schemeClr val="tx1">
                        <a:lumMod val="50000"/>
                        <a:lumOff val="50000"/>
                      </a:schemeClr>
                    </a:solidFill>
                    <a:latin typeface="Helvetica Light" charset="0"/>
                    <a:ea typeface="Helvetica Light" charset="0"/>
                    <a:cs typeface="Helvetica Light" charset="0"/>
                  </a:rPr>
                  <a:t>  </a:t>
                </a:r>
                <a:r>
                  <a:rPr lang="en-GB" sz="1600" dirty="0">
                    <a:solidFill>
                      <a:schemeClr val="tx1">
                        <a:lumMod val="50000"/>
                        <a:lumOff val="50000"/>
                      </a:schemeClr>
                    </a:solidFill>
                    <a:latin typeface="Helvetica Light" charset="0"/>
                    <a:ea typeface="Helvetica Light" charset="0"/>
                    <a:cs typeface="Helvetica Light" charset="0"/>
                  </a:rPr>
                  <a:t> </a:t>
                </a:r>
                <a:endParaRPr lang="en-GB" sz="1600" dirty="0">
                  <a:solidFill>
                    <a:schemeClr val="tx1">
                      <a:lumMod val="95000"/>
                      <a:lumOff val="5000"/>
                    </a:schemeClr>
                  </a:solidFill>
                  <a:latin typeface="Helvetica Light" charset="0"/>
                  <a:ea typeface="Helvetica Light" charset="0"/>
                  <a:cs typeface="Helvetica Light"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432048" y="1196752"/>
                <a:ext cx="8604448" cy="2253950"/>
              </a:xfrm>
              <a:prstGeom prst="rect">
                <a:avLst/>
              </a:prstGeom>
              <a:blipFill rotWithShape="0">
                <a:blip r:embed="rId2"/>
                <a:stretch>
                  <a:fillRect l="-425" t="-13243" b="-27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3203848" y="2458172"/>
                <a:ext cx="5479962" cy="452560"/>
              </a:xfrm>
              <a:prstGeom prst="rect">
                <a:avLst/>
              </a:prstGeom>
            </p:spPr>
            <p:txBody>
              <a:bodyPr wrap="none">
                <a:spAutoFit/>
              </a:bodyPr>
              <a:lstStyle/>
              <a:p>
                <a:pPr>
                  <a:spcAft>
                    <a:spcPts val="600"/>
                  </a:spcAft>
                  <a:buClr>
                    <a:srgbClr val="FF0000"/>
                  </a:buClr>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sSub>
                            <m:sSubPr>
                              <m:ctrlPr>
                                <a:rPr lang="en-US" sz="1600" i="1">
                                  <a:latin typeface="Cambria Math" panose="02040503050406030204" pitchFamily="18" charset="0"/>
                                </a:rPr>
                              </m:ctrlPr>
                            </m:sSubPr>
                            <m:e>
                              <m:r>
                                <m:rPr>
                                  <m:sty m:val="p"/>
                                </m:rPr>
                                <a:rPr lang="en-US" sz="1600" b="0" i="0" smtClean="0">
                                  <a:latin typeface="Cambria Math" charset="0"/>
                                </a:rPr>
                                <m:t>C</m:t>
                              </m:r>
                            </m:e>
                            <m:sub>
                              <m:r>
                                <a:rPr lang="en-US" sz="1600" i="1">
                                  <a:latin typeface="Cambria Math"/>
                                </a:rPr>
                                <m:t>𝑥𝑦</m:t>
                              </m:r>
                            </m:sub>
                          </m:sSub>
                          <m:r>
                            <a:rPr lang="en-US" sz="1600" b="0" i="0" smtClean="0">
                              <a:latin typeface="Cambria Math" charset="0"/>
                            </a:rPr>
                            <m:t>=</m:t>
                          </m:r>
                          <m:r>
                            <m:rPr>
                              <m:sty m:val="p"/>
                            </m:rPr>
                            <a:rPr lang="en-US" sz="1600" b="0" i="0" smtClean="0">
                              <a:latin typeface="Cambria Math" charset="0"/>
                            </a:rPr>
                            <m:t>covariance</m:t>
                          </m:r>
                        </m:e>
                        <m:sub>
                          <m:r>
                            <a:rPr lang="en-US" sz="1600" i="1">
                              <a:latin typeface="Cambria Math"/>
                            </a:rPr>
                            <m:t>𝑥𝑦</m:t>
                          </m:r>
                        </m:sub>
                      </m:sSub>
                      <m:r>
                        <a:rPr lang="en-US" sz="1600" b="0" i="1">
                          <a:solidFill>
                            <a:schemeClr val="tx1"/>
                          </a:solidFill>
                          <a:latin typeface="Cambria Math"/>
                        </a:rPr>
                        <m:t>=</m:t>
                      </m:r>
                      <m:r>
                        <a:rPr lang="en-US" sz="1600" b="0" i="1">
                          <a:solidFill>
                            <a:schemeClr val="tx1"/>
                          </a:solidFill>
                          <a:latin typeface="Cambria Math"/>
                        </a:rPr>
                        <m:t>𝐸</m:t>
                      </m:r>
                      <m:d>
                        <m:dPr>
                          <m:begChr m:val="["/>
                          <m:endChr m:val="]"/>
                          <m:ctrlPr>
                            <a:rPr lang="en-US" sz="1600" i="1">
                              <a:solidFill>
                                <a:schemeClr val="tx1"/>
                              </a:solidFill>
                              <a:latin typeface="Cambria Math" panose="02040503050406030204" pitchFamily="18" charset="0"/>
                            </a:rPr>
                          </m:ctrlPr>
                        </m:dPr>
                        <m:e>
                          <m:d>
                            <m:dPr>
                              <m:ctrlPr>
                                <a:rPr lang="en-US" sz="1600" i="1">
                                  <a:solidFill>
                                    <a:schemeClr val="tx1"/>
                                  </a:solidFill>
                                  <a:latin typeface="Cambria Math" panose="02040503050406030204" pitchFamily="18" charset="0"/>
                                </a:rPr>
                              </m:ctrlPr>
                            </m:dPr>
                            <m:e>
                              <m:r>
                                <a:rPr lang="en-US" sz="1600" b="0" i="1">
                                  <a:solidFill>
                                    <a:schemeClr val="tx1"/>
                                  </a:solidFill>
                                  <a:latin typeface="Cambria Math"/>
                                </a:rPr>
                                <m:t>𝑥</m:t>
                              </m:r>
                              <m:r>
                                <a:rPr lang="en-US" sz="1600" b="0" i="1">
                                  <a:solidFill>
                                    <a:schemeClr val="tx1"/>
                                  </a:solidFill>
                                  <a:latin typeface="Cambria Math"/>
                                </a:rPr>
                                <m:t>−</m:t>
                              </m:r>
                              <m:sSub>
                                <m:sSubPr>
                                  <m:ctrlPr>
                                    <a:rPr lang="en-US" sz="1600" i="1">
                                      <a:solidFill>
                                        <a:schemeClr val="tx1"/>
                                      </a:solidFill>
                                      <a:latin typeface="Cambria Math" panose="02040503050406030204" pitchFamily="18" charset="0"/>
                                    </a:rPr>
                                  </m:ctrlPr>
                                </m:sSubPr>
                                <m:e>
                                  <m:r>
                                    <a:rPr lang="en-US" sz="1600" b="0" i="1">
                                      <a:solidFill>
                                        <a:schemeClr val="tx1"/>
                                      </a:solidFill>
                                      <a:latin typeface="Cambria Math"/>
                                    </a:rPr>
                                    <m:t>𝜇</m:t>
                                  </m:r>
                                </m:e>
                                <m:sub>
                                  <m:r>
                                    <a:rPr lang="en-US" sz="1600" b="0" i="1">
                                      <a:solidFill>
                                        <a:schemeClr val="tx1"/>
                                      </a:solidFill>
                                      <a:latin typeface="Cambria Math"/>
                                    </a:rPr>
                                    <m:t>𝑥</m:t>
                                  </m:r>
                                </m:sub>
                              </m:sSub>
                            </m:e>
                          </m:d>
                          <m:d>
                            <m:dPr>
                              <m:ctrlPr>
                                <a:rPr lang="en-US" sz="1600" i="1">
                                  <a:solidFill>
                                    <a:schemeClr val="tx1"/>
                                  </a:solidFill>
                                  <a:latin typeface="Cambria Math" panose="02040503050406030204" pitchFamily="18" charset="0"/>
                                </a:rPr>
                              </m:ctrlPr>
                            </m:dPr>
                            <m:e>
                              <m:r>
                                <a:rPr lang="en-US" sz="1600" b="0" i="1">
                                  <a:solidFill>
                                    <a:schemeClr val="tx1"/>
                                  </a:solidFill>
                                  <a:latin typeface="Cambria Math"/>
                                </a:rPr>
                                <m:t>𝑦</m:t>
                              </m:r>
                              <m:r>
                                <a:rPr lang="en-US" sz="1600" b="0" i="1">
                                  <a:solidFill>
                                    <a:schemeClr val="tx1"/>
                                  </a:solidFill>
                                  <a:latin typeface="Cambria Math"/>
                                </a:rPr>
                                <m:t>−</m:t>
                              </m:r>
                              <m:sSub>
                                <m:sSubPr>
                                  <m:ctrlPr>
                                    <a:rPr lang="en-US" sz="1600" i="1">
                                      <a:solidFill>
                                        <a:schemeClr val="tx1"/>
                                      </a:solidFill>
                                      <a:latin typeface="Cambria Math" panose="02040503050406030204" pitchFamily="18" charset="0"/>
                                    </a:rPr>
                                  </m:ctrlPr>
                                </m:sSubPr>
                                <m:e>
                                  <m:r>
                                    <a:rPr lang="en-US" sz="1600" b="0" i="1">
                                      <a:solidFill>
                                        <a:schemeClr val="tx1"/>
                                      </a:solidFill>
                                      <a:latin typeface="Cambria Math"/>
                                    </a:rPr>
                                    <m:t>𝜇</m:t>
                                  </m:r>
                                </m:e>
                                <m:sub>
                                  <m:r>
                                    <a:rPr lang="en-US" sz="1600" b="0" i="1">
                                      <a:solidFill>
                                        <a:schemeClr val="tx1"/>
                                      </a:solidFill>
                                      <a:latin typeface="Cambria Math"/>
                                    </a:rPr>
                                    <m:t>𝑦</m:t>
                                  </m:r>
                                </m:sub>
                              </m:sSub>
                            </m:e>
                          </m:d>
                        </m:e>
                      </m:d>
                      <m:r>
                        <a:rPr lang="en-US" sz="1600" b="0" i="1">
                          <a:solidFill>
                            <a:schemeClr val="tx1"/>
                          </a:solidFill>
                          <a:latin typeface="Cambria Math"/>
                        </a:rPr>
                        <m:t>=</m:t>
                      </m:r>
                      <m:r>
                        <a:rPr lang="en-US" sz="1600" b="0" i="1">
                          <a:solidFill>
                            <a:schemeClr val="tx1"/>
                          </a:solidFill>
                          <a:latin typeface="Cambria Math"/>
                        </a:rPr>
                        <m:t>𝐸</m:t>
                      </m:r>
                      <m:d>
                        <m:dPr>
                          <m:begChr m:val="["/>
                          <m:endChr m:val="]"/>
                          <m:ctrlPr>
                            <a:rPr lang="en-US" sz="1600" i="1">
                              <a:solidFill>
                                <a:schemeClr val="tx1"/>
                              </a:solidFill>
                              <a:latin typeface="Cambria Math" panose="02040503050406030204" pitchFamily="18" charset="0"/>
                            </a:rPr>
                          </m:ctrlPr>
                        </m:dPr>
                        <m:e>
                          <m:r>
                            <a:rPr lang="en-US" sz="1600" b="0" i="1">
                              <a:solidFill>
                                <a:schemeClr val="tx1"/>
                              </a:solidFill>
                              <a:latin typeface="Cambria Math"/>
                            </a:rPr>
                            <m:t>𝑥𝑦</m:t>
                          </m:r>
                        </m:e>
                      </m:d>
                      <m:r>
                        <a:rPr lang="en-US" sz="1600" b="0" i="1">
                          <a:solidFill>
                            <a:schemeClr val="tx1"/>
                          </a:solidFill>
                          <a:latin typeface="Cambria Math"/>
                        </a:rPr>
                        <m:t>−</m:t>
                      </m:r>
                      <m:sSub>
                        <m:sSubPr>
                          <m:ctrlPr>
                            <a:rPr lang="en-US" sz="1600" i="1">
                              <a:solidFill>
                                <a:schemeClr val="tx1"/>
                              </a:solidFill>
                              <a:latin typeface="Cambria Math" panose="02040503050406030204" pitchFamily="18" charset="0"/>
                            </a:rPr>
                          </m:ctrlPr>
                        </m:sSubPr>
                        <m:e>
                          <m:sSub>
                            <m:sSubPr>
                              <m:ctrlPr>
                                <a:rPr lang="en-US" sz="1600" i="1">
                                  <a:solidFill>
                                    <a:schemeClr val="tx1"/>
                                  </a:solidFill>
                                  <a:latin typeface="Cambria Math" panose="02040503050406030204" pitchFamily="18" charset="0"/>
                                </a:rPr>
                              </m:ctrlPr>
                            </m:sSubPr>
                            <m:e>
                              <m:r>
                                <a:rPr lang="en-US" sz="1600" b="0" i="1">
                                  <a:solidFill>
                                    <a:schemeClr val="tx1"/>
                                  </a:solidFill>
                                  <a:latin typeface="Cambria Math"/>
                                </a:rPr>
                                <m:t>𝜇</m:t>
                              </m:r>
                            </m:e>
                            <m:sub>
                              <m:r>
                                <a:rPr lang="en-US" sz="1600" b="0" i="1">
                                  <a:solidFill>
                                    <a:schemeClr val="tx1"/>
                                  </a:solidFill>
                                  <a:latin typeface="Cambria Math"/>
                                </a:rPr>
                                <m:t>𝑥</m:t>
                              </m:r>
                            </m:sub>
                          </m:sSub>
                          <m:r>
                            <a:rPr lang="en-US" sz="1600" b="0" i="1">
                              <a:solidFill>
                                <a:schemeClr val="tx1"/>
                              </a:solidFill>
                              <a:latin typeface="Cambria Math"/>
                            </a:rPr>
                            <m:t>𝜇</m:t>
                          </m:r>
                        </m:e>
                        <m:sub>
                          <m:r>
                            <a:rPr lang="en-US" sz="1600" b="0" i="1">
                              <a:solidFill>
                                <a:schemeClr val="tx1"/>
                              </a:solidFill>
                              <a:latin typeface="Cambria Math"/>
                            </a:rPr>
                            <m:t>𝑦</m:t>
                          </m:r>
                        </m:sub>
                      </m:sSub>
                    </m:oMath>
                  </m:oMathPara>
                </a14:m>
                <a:endParaRPr lang="en-US" sz="1600" dirty="0">
                  <a:solidFill>
                    <a:schemeClr val="tx1"/>
                  </a:solidFill>
                </a:endParaRPr>
              </a:p>
            </p:txBody>
          </p:sp>
        </mc:Choice>
        <mc:Fallback xmlns="">
          <p:sp>
            <p:nvSpPr>
              <p:cNvPr id="3" name="Rectangle 2"/>
              <p:cNvSpPr>
                <a:spLocks noRot="1" noChangeAspect="1" noMove="1" noResize="1" noEditPoints="1" noAdjustHandles="1" noChangeArrowheads="1" noChangeShapeType="1" noTextEdit="1"/>
              </p:cNvSpPr>
              <p:nvPr/>
            </p:nvSpPr>
            <p:spPr>
              <a:xfrm>
                <a:off x="3203848" y="2458172"/>
                <a:ext cx="5479962" cy="452560"/>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755576" y="3609926"/>
                <a:ext cx="3205635" cy="65191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1600" i="1" smtClean="0">
                              <a:solidFill>
                                <a:schemeClr val="tx1"/>
                              </a:solidFill>
                              <a:latin typeface="Cambria Math" panose="02040503050406030204" pitchFamily="18" charset="0"/>
                            </a:rPr>
                          </m:ctrlPr>
                        </m:sSubPr>
                        <m:e>
                          <m:r>
                            <a:rPr lang="en-US" sz="1600" b="0" i="1">
                              <a:solidFill>
                                <a:schemeClr val="tx1"/>
                              </a:solidFill>
                              <a:latin typeface="Cambria Math"/>
                            </a:rPr>
                            <m:t>𝜌</m:t>
                          </m:r>
                        </m:e>
                        <m:sub>
                          <m:r>
                            <a:rPr lang="en-US" sz="1600" b="0" i="1">
                              <a:solidFill>
                                <a:schemeClr val="tx1"/>
                              </a:solidFill>
                              <a:latin typeface="Cambria Math"/>
                            </a:rPr>
                            <m:t>𝑥𝑦</m:t>
                          </m:r>
                        </m:sub>
                      </m:sSub>
                      <m:r>
                        <a:rPr lang="en-US" sz="1600" b="0" i="1">
                          <a:solidFill>
                            <a:schemeClr val="tx1"/>
                          </a:solidFill>
                          <a:latin typeface="Cambria Math"/>
                        </a:rPr>
                        <m:t>= </m:t>
                      </m:r>
                      <m:f>
                        <m:fPr>
                          <m:ctrlPr>
                            <a:rPr lang="en-US" sz="1600" i="1">
                              <a:solidFill>
                                <a:schemeClr val="tx1"/>
                              </a:solidFill>
                              <a:latin typeface="Cambria Math" panose="02040503050406030204" pitchFamily="18" charset="0"/>
                            </a:rPr>
                          </m:ctrlPr>
                        </m:fPr>
                        <m:num>
                          <m:sSub>
                            <m:sSubPr>
                              <m:ctrlPr>
                                <a:rPr lang="en-US" sz="1600" i="1">
                                  <a:latin typeface="Cambria Math" panose="02040503050406030204" pitchFamily="18" charset="0"/>
                                </a:rPr>
                              </m:ctrlPr>
                            </m:sSubPr>
                            <m:e>
                              <m:r>
                                <m:rPr>
                                  <m:sty m:val="p"/>
                                </m:rPr>
                                <a:rPr lang="en-US" sz="1600" b="0" i="0" smtClean="0">
                                  <a:latin typeface="Cambria Math" charset="0"/>
                                </a:rPr>
                                <m:t>C</m:t>
                              </m:r>
                            </m:e>
                            <m:sub>
                              <m:r>
                                <a:rPr lang="en-US" sz="1600" i="1">
                                  <a:latin typeface="Cambria Math"/>
                                </a:rPr>
                                <m:t>𝑥𝑦</m:t>
                              </m:r>
                            </m:sub>
                          </m:sSub>
                        </m:num>
                        <m:den>
                          <m:sSub>
                            <m:sSubPr>
                              <m:ctrlPr>
                                <a:rPr lang="en-US" sz="1600" i="1">
                                  <a:solidFill>
                                    <a:schemeClr val="tx1"/>
                                  </a:solidFill>
                                  <a:latin typeface="Cambria Math" panose="02040503050406030204" pitchFamily="18" charset="0"/>
                                </a:rPr>
                              </m:ctrlPr>
                            </m:sSubPr>
                            <m:e>
                              <m:r>
                                <a:rPr lang="en-US" sz="1600" b="0" i="1">
                                  <a:solidFill>
                                    <a:schemeClr val="tx1"/>
                                  </a:solidFill>
                                  <a:latin typeface="Cambria Math"/>
                                </a:rPr>
                                <m:t>𝜎</m:t>
                              </m:r>
                            </m:e>
                            <m:sub>
                              <m:r>
                                <a:rPr lang="en-US" sz="1600" b="0" i="1">
                                  <a:solidFill>
                                    <a:schemeClr val="tx1"/>
                                  </a:solidFill>
                                  <a:latin typeface="Cambria Math"/>
                                </a:rPr>
                                <m:t>𝑥</m:t>
                              </m:r>
                            </m:sub>
                          </m:sSub>
                          <m:sSub>
                            <m:sSubPr>
                              <m:ctrlPr>
                                <a:rPr lang="en-US" sz="1600" i="1">
                                  <a:solidFill>
                                    <a:schemeClr val="tx1"/>
                                  </a:solidFill>
                                  <a:latin typeface="Cambria Math" panose="02040503050406030204" pitchFamily="18" charset="0"/>
                                </a:rPr>
                              </m:ctrlPr>
                            </m:sSubPr>
                            <m:e>
                              <m:r>
                                <a:rPr lang="en-US" sz="1600" b="0" i="1">
                                  <a:solidFill>
                                    <a:schemeClr val="tx1"/>
                                  </a:solidFill>
                                  <a:latin typeface="Cambria Math"/>
                                </a:rPr>
                                <m:t>𝜎</m:t>
                              </m:r>
                            </m:e>
                            <m:sub>
                              <m:r>
                                <a:rPr lang="en-US" sz="1600" b="0" i="1">
                                  <a:solidFill>
                                    <a:schemeClr val="tx1"/>
                                  </a:solidFill>
                                  <a:latin typeface="Cambria Math"/>
                                </a:rPr>
                                <m:t>𝑦</m:t>
                              </m:r>
                            </m:sub>
                          </m:sSub>
                        </m:den>
                      </m:f>
                    </m:oMath>
                  </m:oMathPara>
                </a14:m>
                <a:endParaRPr lang="en-US" sz="1600" dirty="0">
                  <a:solidFill>
                    <a:schemeClr val="tx1"/>
                  </a:soli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755576" y="3609926"/>
                <a:ext cx="3205635" cy="651910"/>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432048" y="4577488"/>
                <a:ext cx="8604448" cy="1338123"/>
              </a:xfrm>
              <a:prstGeom prst="rect">
                <a:avLst/>
              </a:prstGeom>
            </p:spPr>
            <p:txBody>
              <a:bodyPr wrap="square">
                <a:spAutoFit/>
              </a:bodyPr>
              <a:lstStyle/>
              <a:p>
                <a:pPr marL="285750" lvl="0" indent="-285750">
                  <a:spcBef>
                    <a:spcPts val="1200"/>
                  </a:spcBef>
                  <a:buFont typeface="Arial" charset="0"/>
                  <a:buChar char="•"/>
                </a:pPr>
                <a:r>
                  <a:rPr lang="en-US" sz="1400" dirty="0">
                    <a:solidFill>
                      <a:prstClr val="black">
                        <a:lumMod val="95000"/>
                        <a:lumOff val="5000"/>
                      </a:prstClr>
                    </a:solidFill>
                    <a:latin typeface="Helvetica Light" charset="0"/>
                    <a:ea typeface="Helvetica Light" charset="0"/>
                    <a:cs typeface="Helvetica Light" charset="0"/>
                  </a:rPr>
                  <a:t>If </a:t>
                </a:r>
                <a14:m>
                  <m:oMath xmlns:m="http://schemas.openxmlformats.org/officeDocument/2006/math">
                    <m:r>
                      <a:rPr lang="en-US" sz="1400" i="1">
                        <a:latin typeface="Cambria Math"/>
                      </a:rPr>
                      <m:t>𝑥</m:t>
                    </m:r>
                  </m:oMath>
                </a14:m>
                <a:r>
                  <a:rPr lang="en-US" sz="1400" dirty="0">
                    <a:solidFill>
                      <a:prstClr val="black">
                        <a:lumMod val="95000"/>
                        <a:lumOff val="5000"/>
                      </a:prstClr>
                    </a:solidFill>
                    <a:latin typeface="Helvetica Light" charset="0"/>
                    <a:ea typeface="Helvetica Light" charset="0"/>
                    <a:cs typeface="Helvetica Light" charset="0"/>
                  </a:rPr>
                  <a:t>, </a:t>
                </a:r>
                <a14:m>
                  <m:oMath xmlns:m="http://schemas.openxmlformats.org/officeDocument/2006/math">
                    <m:r>
                      <a:rPr lang="en-US" sz="1400" b="0" i="1" smtClean="0">
                        <a:latin typeface="Cambria Math" charset="0"/>
                      </a:rPr>
                      <m:t>𝑦</m:t>
                    </m:r>
                  </m:oMath>
                </a14:m>
                <a:r>
                  <a:rPr lang="en-US" sz="1400" dirty="0">
                    <a:solidFill>
                      <a:prstClr val="black">
                        <a:lumMod val="95000"/>
                        <a:lumOff val="5000"/>
                      </a:prstClr>
                    </a:solidFill>
                    <a:latin typeface="Helvetica Light" charset="0"/>
                    <a:ea typeface="Helvetica Light" charset="0"/>
                    <a:cs typeface="Helvetica Light" charset="0"/>
                  </a:rPr>
                  <a:t> are independent: </a:t>
                </a:r>
                <a14:m>
                  <m:oMath xmlns:m="http://schemas.openxmlformats.org/officeDocument/2006/math">
                    <m:sSub>
                      <m:sSubPr>
                        <m:ctrlPr>
                          <a:rPr lang="en-US" sz="1400" i="1">
                            <a:latin typeface="Cambria Math" panose="02040503050406030204" pitchFamily="18" charset="0"/>
                          </a:rPr>
                        </m:ctrlPr>
                      </m:sSubPr>
                      <m:e>
                        <m:r>
                          <a:rPr lang="en-US" sz="1400" i="1">
                            <a:latin typeface="Cambria Math"/>
                          </a:rPr>
                          <m:t>𝜌</m:t>
                        </m:r>
                      </m:e>
                      <m:sub>
                        <m:r>
                          <a:rPr lang="en-US" sz="1400" i="1">
                            <a:latin typeface="Cambria Math"/>
                          </a:rPr>
                          <m:t>𝑥𝑦</m:t>
                        </m:r>
                      </m:sub>
                    </m:sSub>
                    <m:r>
                      <a:rPr lang="en-US" sz="1100" i="1">
                        <a:latin typeface="Cambria Math" charset="0"/>
                      </a:rPr>
                      <m:t>=0</m:t>
                    </m:r>
                  </m:oMath>
                </a14:m>
                <a:r>
                  <a:rPr lang="en-US" sz="1400" dirty="0">
                    <a:solidFill>
                      <a:prstClr val="black">
                        <a:lumMod val="95000"/>
                        <a:lumOff val="5000"/>
                      </a:prstClr>
                    </a:solidFill>
                    <a:latin typeface="Helvetica Light" charset="0"/>
                    <a:ea typeface="Helvetica Light" charset="0"/>
                    <a:cs typeface="Helvetica Light" charset="0"/>
                  </a:rPr>
                  <a:t>, ie, they are </a:t>
                </a:r>
                <a:r>
                  <a:rPr lang="en-US" sz="1400" i="1" dirty="0">
                    <a:solidFill>
                      <a:prstClr val="black">
                        <a:lumMod val="95000"/>
                        <a:lumOff val="5000"/>
                      </a:prstClr>
                    </a:solidFill>
                    <a:latin typeface="Helvetica Light" charset="0"/>
                    <a:ea typeface="Helvetica Light" charset="0"/>
                    <a:cs typeface="Helvetica Light" charset="0"/>
                  </a:rPr>
                  <a:t>uncorrelated</a:t>
                </a:r>
                <a:r>
                  <a:rPr lang="en-US" sz="1400" dirty="0">
                    <a:solidFill>
                      <a:prstClr val="black">
                        <a:lumMod val="95000"/>
                        <a:lumOff val="5000"/>
                      </a:prstClr>
                    </a:solidFill>
                    <a:latin typeface="Helvetica Light" charset="0"/>
                    <a:ea typeface="Helvetica Light" charset="0"/>
                    <a:cs typeface="Helvetica Light" charset="0"/>
                  </a:rPr>
                  <a:t> (or they </a:t>
                </a:r>
                <a:r>
                  <a:rPr lang="en-US" sz="1400" i="1" dirty="0" err="1">
                    <a:solidFill>
                      <a:prstClr val="black">
                        <a:lumMod val="95000"/>
                        <a:lumOff val="5000"/>
                      </a:prstClr>
                    </a:solidFill>
                    <a:latin typeface="Helvetica Light" charset="0"/>
                    <a:ea typeface="Helvetica Light" charset="0"/>
                    <a:cs typeface="Helvetica Light" charset="0"/>
                  </a:rPr>
                  <a:t>factorise</a:t>
                </a:r>
                <a:r>
                  <a:rPr lang="en-US" sz="1400" dirty="0">
                    <a:solidFill>
                      <a:prstClr val="black">
                        <a:lumMod val="95000"/>
                        <a:lumOff val="5000"/>
                      </a:prstClr>
                    </a:solidFill>
                    <a:latin typeface="Helvetica Light" charset="0"/>
                    <a:ea typeface="Helvetica Light" charset="0"/>
                    <a:cs typeface="Helvetica Light" charset="0"/>
                  </a:rPr>
                  <a:t>)</a:t>
                </a:r>
              </a:p>
              <a:p>
                <a:pPr>
                  <a:spcBef>
                    <a:spcPts val="600"/>
                  </a:spcBef>
                  <a:tabLst>
                    <a:tab pos="261938" algn="l"/>
                  </a:tabLst>
                </a:pPr>
                <a:r>
                  <a:rPr lang="en-US" sz="1400" dirty="0">
                    <a:solidFill>
                      <a:schemeClr val="tx1">
                        <a:lumMod val="50000"/>
                        <a:lumOff val="50000"/>
                      </a:schemeClr>
                    </a:solidFill>
                    <a:latin typeface="Helvetica Light" charset="0"/>
                    <a:ea typeface="Helvetica Light" charset="0"/>
                    <a:cs typeface="Helvetica Light" charset="0"/>
                  </a:rPr>
                  <a:t>	Proof:</a:t>
                </a:r>
                <a:r>
                  <a:rPr lang="en-US" sz="1000" dirty="0">
                    <a:solidFill>
                      <a:schemeClr val="tx1">
                        <a:lumMod val="50000"/>
                        <a:lumOff val="50000"/>
                      </a:schemeClr>
                    </a:solidFill>
                    <a:sym typeface="Wingdings" pitchFamily="2" charset="2"/>
                  </a:rPr>
                  <a:t> </a:t>
                </a:r>
                <a14:m>
                  <m:oMath xmlns:m="http://schemas.openxmlformats.org/officeDocument/2006/math">
                    <m:r>
                      <a:rPr lang="en-US" sz="1400" b="0" i="1">
                        <a:solidFill>
                          <a:schemeClr val="tx1">
                            <a:lumMod val="50000"/>
                            <a:lumOff val="50000"/>
                          </a:schemeClr>
                        </a:solidFill>
                        <a:latin typeface="Cambria Math"/>
                      </a:rPr>
                      <m:t>𝐸</m:t>
                    </m:r>
                    <m:d>
                      <m:dPr>
                        <m:begChr m:val="["/>
                        <m:endChr m:val="]"/>
                        <m:ctrlPr>
                          <a:rPr lang="en-US" sz="1400" i="1">
                            <a:solidFill>
                              <a:schemeClr val="tx1">
                                <a:lumMod val="50000"/>
                                <a:lumOff val="50000"/>
                              </a:schemeClr>
                            </a:solidFill>
                            <a:latin typeface="Cambria Math" panose="02040503050406030204" pitchFamily="18" charset="0"/>
                          </a:rPr>
                        </m:ctrlPr>
                      </m:dPr>
                      <m:e>
                        <m:r>
                          <a:rPr lang="en-US" sz="1400" b="0" i="1">
                            <a:solidFill>
                              <a:schemeClr val="tx1">
                                <a:lumMod val="50000"/>
                                <a:lumOff val="50000"/>
                              </a:schemeClr>
                            </a:solidFill>
                            <a:latin typeface="Cambria Math"/>
                          </a:rPr>
                          <m:t>𝑥𝑦</m:t>
                        </m:r>
                      </m:e>
                    </m:d>
                    <m:r>
                      <a:rPr lang="en-US" sz="1400" b="0" i="1">
                        <a:solidFill>
                          <a:schemeClr val="tx1">
                            <a:lumMod val="50000"/>
                            <a:lumOff val="50000"/>
                          </a:schemeClr>
                        </a:solidFill>
                        <a:latin typeface="Cambria Math"/>
                      </a:rPr>
                      <m:t>=</m:t>
                    </m:r>
                    <m:nary>
                      <m:naryPr>
                        <m:chr m:val="∬"/>
                        <m:limLoc m:val="undOvr"/>
                        <m:subHide m:val="on"/>
                        <m:supHide m:val="on"/>
                        <m:ctrlPr>
                          <a:rPr lang="en-US" sz="1400" b="0" i="1" smtClean="0">
                            <a:solidFill>
                              <a:schemeClr val="tx1">
                                <a:lumMod val="50000"/>
                                <a:lumOff val="50000"/>
                              </a:schemeClr>
                            </a:solidFill>
                            <a:latin typeface="Cambria Math" panose="02040503050406030204" pitchFamily="18" charset="0"/>
                          </a:rPr>
                        </m:ctrlPr>
                      </m:naryPr>
                      <m:sub/>
                      <m:sup/>
                      <m:e>
                        <m:r>
                          <a:rPr lang="en-US" sz="1400" i="1">
                            <a:solidFill>
                              <a:schemeClr val="tx1">
                                <a:lumMod val="50000"/>
                                <a:lumOff val="50000"/>
                              </a:schemeClr>
                            </a:solidFill>
                            <a:latin typeface="Cambria Math"/>
                          </a:rPr>
                          <m:t>𝑥𝑦</m:t>
                        </m:r>
                        <m:sSub>
                          <m:sSubPr>
                            <m:ctrlPr>
                              <a:rPr lang="en-US" sz="1400" i="1">
                                <a:solidFill>
                                  <a:schemeClr val="tx1">
                                    <a:lumMod val="50000"/>
                                    <a:lumOff val="50000"/>
                                  </a:schemeClr>
                                </a:solidFill>
                                <a:latin typeface="Cambria Math" panose="02040503050406030204" pitchFamily="18" charset="0"/>
                              </a:rPr>
                            </m:ctrlPr>
                          </m:sSubPr>
                          <m:e>
                            <m:r>
                              <a:rPr lang="en-US" sz="1400" i="1">
                                <a:solidFill>
                                  <a:schemeClr val="tx1">
                                    <a:lumMod val="50000"/>
                                    <a:lumOff val="50000"/>
                                  </a:schemeClr>
                                </a:solidFill>
                                <a:latin typeface="Cambria Math" charset="0"/>
                                <a:ea typeface="Cambria Math" charset="0"/>
                                <a:cs typeface="Cambria Math" charset="0"/>
                              </a:rPr>
                              <m:t>∙</m:t>
                            </m:r>
                            <m:r>
                              <a:rPr lang="en-US" sz="1400" i="1">
                                <a:solidFill>
                                  <a:schemeClr val="tx1">
                                    <a:lumMod val="50000"/>
                                    <a:lumOff val="50000"/>
                                  </a:schemeClr>
                                </a:solidFill>
                                <a:latin typeface="Cambria Math"/>
                              </a:rPr>
                              <m:t>𝑝</m:t>
                            </m:r>
                          </m:e>
                          <m:sub>
                            <m:r>
                              <a:rPr lang="en-US" sz="1400" i="1">
                                <a:solidFill>
                                  <a:schemeClr val="tx1">
                                    <a:lumMod val="50000"/>
                                    <a:lumOff val="50000"/>
                                  </a:schemeClr>
                                </a:solidFill>
                                <a:latin typeface="Cambria Math"/>
                              </a:rPr>
                              <m:t>𝑥𝑦</m:t>
                            </m:r>
                          </m:sub>
                        </m:sSub>
                        <m:d>
                          <m:dPr>
                            <m:ctrlPr>
                              <a:rPr lang="en-US" sz="1400" i="1">
                                <a:solidFill>
                                  <a:schemeClr val="tx1">
                                    <a:lumMod val="50000"/>
                                    <a:lumOff val="50000"/>
                                  </a:schemeClr>
                                </a:solidFill>
                                <a:latin typeface="Cambria Math" panose="02040503050406030204" pitchFamily="18" charset="0"/>
                              </a:rPr>
                            </m:ctrlPr>
                          </m:dPr>
                          <m:e>
                            <m:r>
                              <a:rPr lang="en-US" sz="1400" i="1">
                                <a:solidFill>
                                  <a:schemeClr val="tx1">
                                    <a:lumMod val="50000"/>
                                    <a:lumOff val="50000"/>
                                  </a:schemeClr>
                                </a:solidFill>
                                <a:latin typeface="Cambria Math"/>
                              </a:rPr>
                              <m:t>𝑥</m:t>
                            </m:r>
                            <m:r>
                              <a:rPr lang="en-US" sz="1400" i="1">
                                <a:solidFill>
                                  <a:schemeClr val="tx1">
                                    <a:lumMod val="50000"/>
                                    <a:lumOff val="50000"/>
                                  </a:schemeClr>
                                </a:solidFill>
                                <a:latin typeface="Cambria Math"/>
                              </a:rPr>
                              <m:t>,</m:t>
                            </m:r>
                            <m:r>
                              <a:rPr lang="en-US" sz="1400" i="1">
                                <a:solidFill>
                                  <a:schemeClr val="tx1">
                                    <a:lumMod val="50000"/>
                                    <a:lumOff val="50000"/>
                                  </a:schemeClr>
                                </a:solidFill>
                                <a:latin typeface="Cambria Math"/>
                              </a:rPr>
                              <m:t>𝑦</m:t>
                            </m:r>
                          </m:e>
                        </m:d>
                        <m:r>
                          <a:rPr lang="en-US" sz="1400" i="1">
                            <a:solidFill>
                              <a:schemeClr val="tx1">
                                <a:lumMod val="50000"/>
                                <a:lumOff val="50000"/>
                              </a:schemeClr>
                            </a:solidFill>
                            <a:latin typeface="Cambria Math"/>
                          </a:rPr>
                          <m:t>𝑑𝑥𝑑𝑦</m:t>
                        </m:r>
                      </m:e>
                    </m:nary>
                    <m:r>
                      <a:rPr lang="en-US" sz="1400" b="0" i="1">
                        <a:solidFill>
                          <a:schemeClr val="tx1">
                            <a:lumMod val="50000"/>
                            <a:lumOff val="50000"/>
                          </a:schemeClr>
                        </a:solidFill>
                        <a:latin typeface="Cambria Math"/>
                      </a:rPr>
                      <m:t>=</m:t>
                    </m:r>
                    <m:nary>
                      <m:naryPr>
                        <m:chr m:val="∬"/>
                        <m:limLoc m:val="undOvr"/>
                        <m:subHide m:val="on"/>
                        <m:supHide m:val="on"/>
                        <m:ctrlPr>
                          <a:rPr lang="en-US" sz="1400" i="1">
                            <a:solidFill>
                              <a:schemeClr val="tx1">
                                <a:lumMod val="50000"/>
                                <a:lumOff val="50000"/>
                              </a:schemeClr>
                            </a:solidFill>
                            <a:latin typeface="Cambria Math" panose="02040503050406030204" pitchFamily="18" charset="0"/>
                          </a:rPr>
                        </m:ctrlPr>
                      </m:naryPr>
                      <m:sub/>
                      <m:sup/>
                      <m:e>
                        <m:r>
                          <a:rPr lang="en-US" sz="1400" i="1">
                            <a:solidFill>
                              <a:schemeClr val="tx1">
                                <a:lumMod val="50000"/>
                                <a:lumOff val="50000"/>
                              </a:schemeClr>
                            </a:solidFill>
                            <a:latin typeface="Cambria Math"/>
                          </a:rPr>
                          <m:t>𝑥𝑦</m:t>
                        </m:r>
                        <m:r>
                          <a:rPr lang="en-US" sz="1400" i="1">
                            <a:solidFill>
                              <a:schemeClr val="tx1">
                                <a:lumMod val="50000"/>
                                <a:lumOff val="50000"/>
                              </a:schemeClr>
                            </a:solidFill>
                            <a:latin typeface="Cambria Math" charset="0"/>
                            <a:ea typeface="Cambria Math" charset="0"/>
                            <a:cs typeface="Cambria Math" charset="0"/>
                          </a:rPr>
                          <m:t>∙</m:t>
                        </m:r>
                        <m:sSub>
                          <m:sSubPr>
                            <m:ctrlPr>
                              <a:rPr lang="en-US" sz="1400" i="1">
                                <a:solidFill>
                                  <a:schemeClr val="tx1">
                                    <a:lumMod val="50000"/>
                                    <a:lumOff val="50000"/>
                                  </a:schemeClr>
                                </a:solidFill>
                                <a:latin typeface="Cambria Math" panose="02040503050406030204" pitchFamily="18" charset="0"/>
                              </a:rPr>
                            </m:ctrlPr>
                          </m:sSubPr>
                          <m:e>
                            <m:r>
                              <a:rPr lang="en-US" sz="1400" i="1">
                                <a:solidFill>
                                  <a:schemeClr val="tx1">
                                    <a:lumMod val="50000"/>
                                    <a:lumOff val="50000"/>
                                  </a:schemeClr>
                                </a:solidFill>
                                <a:latin typeface="Cambria Math"/>
                              </a:rPr>
                              <m:t>𝑝</m:t>
                            </m:r>
                          </m:e>
                          <m:sub>
                            <m:r>
                              <a:rPr lang="en-US" sz="1400" i="1">
                                <a:solidFill>
                                  <a:schemeClr val="tx1">
                                    <a:lumMod val="50000"/>
                                    <a:lumOff val="50000"/>
                                  </a:schemeClr>
                                </a:solidFill>
                                <a:latin typeface="Cambria Math"/>
                              </a:rPr>
                              <m:t>𝑥</m:t>
                            </m:r>
                          </m:sub>
                        </m:sSub>
                        <m:d>
                          <m:dPr>
                            <m:ctrlPr>
                              <a:rPr lang="en-US" sz="1400" i="1">
                                <a:solidFill>
                                  <a:schemeClr val="tx1">
                                    <a:lumMod val="50000"/>
                                    <a:lumOff val="50000"/>
                                  </a:schemeClr>
                                </a:solidFill>
                                <a:latin typeface="Cambria Math" panose="02040503050406030204" pitchFamily="18" charset="0"/>
                              </a:rPr>
                            </m:ctrlPr>
                          </m:dPr>
                          <m:e>
                            <m:r>
                              <a:rPr lang="en-US" sz="1400" i="1">
                                <a:solidFill>
                                  <a:schemeClr val="tx1">
                                    <a:lumMod val="50000"/>
                                    <a:lumOff val="50000"/>
                                  </a:schemeClr>
                                </a:solidFill>
                                <a:latin typeface="Cambria Math"/>
                              </a:rPr>
                              <m:t>𝑥</m:t>
                            </m:r>
                          </m:e>
                        </m:d>
                        <m:sSub>
                          <m:sSubPr>
                            <m:ctrlPr>
                              <a:rPr lang="en-US" sz="1400" i="1">
                                <a:solidFill>
                                  <a:schemeClr val="tx1">
                                    <a:lumMod val="50000"/>
                                    <a:lumOff val="50000"/>
                                  </a:schemeClr>
                                </a:solidFill>
                                <a:latin typeface="Cambria Math" panose="02040503050406030204" pitchFamily="18" charset="0"/>
                              </a:rPr>
                            </m:ctrlPr>
                          </m:sSubPr>
                          <m:e>
                            <m:r>
                              <a:rPr lang="en-US" sz="1400" i="1">
                                <a:solidFill>
                                  <a:schemeClr val="tx1">
                                    <a:lumMod val="50000"/>
                                    <a:lumOff val="50000"/>
                                  </a:schemeClr>
                                </a:solidFill>
                                <a:latin typeface="Cambria Math"/>
                              </a:rPr>
                              <m:t>𝑝</m:t>
                            </m:r>
                          </m:e>
                          <m:sub>
                            <m:r>
                              <a:rPr lang="en-US" sz="1400" i="1">
                                <a:solidFill>
                                  <a:schemeClr val="tx1">
                                    <a:lumMod val="50000"/>
                                    <a:lumOff val="50000"/>
                                  </a:schemeClr>
                                </a:solidFill>
                                <a:latin typeface="Cambria Math"/>
                              </a:rPr>
                              <m:t>𝑦</m:t>
                            </m:r>
                          </m:sub>
                        </m:sSub>
                        <m:d>
                          <m:dPr>
                            <m:ctrlPr>
                              <a:rPr lang="en-US" sz="1400" i="1">
                                <a:solidFill>
                                  <a:schemeClr val="tx1">
                                    <a:lumMod val="50000"/>
                                    <a:lumOff val="50000"/>
                                  </a:schemeClr>
                                </a:solidFill>
                                <a:latin typeface="Cambria Math" panose="02040503050406030204" pitchFamily="18" charset="0"/>
                              </a:rPr>
                            </m:ctrlPr>
                          </m:dPr>
                          <m:e>
                            <m:r>
                              <a:rPr lang="en-US" sz="1400" i="1">
                                <a:solidFill>
                                  <a:schemeClr val="tx1">
                                    <a:lumMod val="50000"/>
                                    <a:lumOff val="50000"/>
                                  </a:schemeClr>
                                </a:solidFill>
                                <a:latin typeface="Cambria Math"/>
                              </a:rPr>
                              <m:t>𝑦</m:t>
                            </m:r>
                          </m:e>
                        </m:d>
                        <m:r>
                          <a:rPr lang="en-US" sz="1400" i="1">
                            <a:solidFill>
                              <a:schemeClr val="tx1">
                                <a:lumMod val="50000"/>
                                <a:lumOff val="50000"/>
                              </a:schemeClr>
                            </a:solidFill>
                            <a:latin typeface="Cambria Math"/>
                          </a:rPr>
                          <m:t>𝑑𝑥𝑑𝑦</m:t>
                        </m:r>
                      </m:e>
                    </m:nary>
                    <m:r>
                      <a:rPr lang="en-US" sz="1400" i="1">
                        <a:solidFill>
                          <a:schemeClr val="tx1">
                            <a:lumMod val="50000"/>
                            <a:lumOff val="50000"/>
                          </a:schemeClr>
                        </a:solidFill>
                        <a:latin typeface="Cambria Math"/>
                      </a:rPr>
                      <m:t>=∫</m:t>
                    </m:r>
                    <m:r>
                      <a:rPr lang="en-US" sz="1400" i="1">
                        <a:solidFill>
                          <a:schemeClr val="tx1">
                            <a:lumMod val="50000"/>
                            <a:lumOff val="50000"/>
                          </a:schemeClr>
                        </a:solidFill>
                        <a:latin typeface="Cambria Math"/>
                      </a:rPr>
                      <m:t>𝑥</m:t>
                    </m:r>
                    <m:r>
                      <a:rPr lang="en-US" sz="1400" b="0" i="1" smtClean="0">
                        <a:solidFill>
                          <a:schemeClr val="tx1">
                            <a:lumMod val="50000"/>
                            <a:lumOff val="50000"/>
                          </a:schemeClr>
                        </a:solidFill>
                        <a:latin typeface="Cambria Math" charset="0"/>
                        <a:ea typeface="Cambria Math" charset="0"/>
                        <a:cs typeface="Cambria Math" charset="0"/>
                      </a:rPr>
                      <m:t>∙</m:t>
                    </m:r>
                    <m:sSub>
                      <m:sSubPr>
                        <m:ctrlPr>
                          <a:rPr lang="en-US" sz="1400" i="1">
                            <a:solidFill>
                              <a:schemeClr val="tx1">
                                <a:lumMod val="50000"/>
                                <a:lumOff val="50000"/>
                              </a:schemeClr>
                            </a:solidFill>
                            <a:latin typeface="Cambria Math" panose="02040503050406030204" pitchFamily="18" charset="0"/>
                          </a:rPr>
                        </m:ctrlPr>
                      </m:sSubPr>
                      <m:e>
                        <m:r>
                          <a:rPr lang="en-US" sz="1400" b="0" i="1">
                            <a:solidFill>
                              <a:schemeClr val="tx1">
                                <a:lumMod val="50000"/>
                                <a:lumOff val="50000"/>
                              </a:schemeClr>
                            </a:solidFill>
                            <a:latin typeface="Cambria Math"/>
                          </a:rPr>
                          <m:t>𝑝</m:t>
                        </m:r>
                      </m:e>
                      <m:sub>
                        <m:r>
                          <a:rPr lang="en-US" sz="1400" b="0" i="1">
                            <a:solidFill>
                              <a:schemeClr val="tx1">
                                <a:lumMod val="50000"/>
                                <a:lumOff val="50000"/>
                              </a:schemeClr>
                            </a:solidFill>
                            <a:latin typeface="Cambria Math"/>
                          </a:rPr>
                          <m:t>𝑥</m:t>
                        </m:r>
                      </m:sub>
                    </m:sSub>
                    <m:d>
                      <m:dPr>
                        <m:ctrlPr>
                          <a:rPr lang="en-US" sz="1400" i="1">
                            <a:solidFill>
                              <a:schemeClr val="tx1">
                                <a:lumMod val="50000"/>
                                <a:lumOff val="50000"/>
                              </a:schemeClr>
                            </a:solidFill>
                            <a:latin typeface="Cambria Math" panose="02040503050406030204" pitchFamily="18" charset="0"/>
                          </a:rPr>
                        </m:ctrlPr>
                      </m:dPr>
                      <m:e>
                        <m:r>
                          <a:rPr lang="en-US" sz="1400" b="0" i="1">
                            <a:solidFill>
                              <a:schemeClr val="tx1">
                                <a:lumMod val="50000"/>
                                <a:lumOff val="50000"/>
                              </a:schemeClr>
                            </a:solidFill>
                            <a:latin typeface="Cambria Math"/>
                          </a:rPr>
                          <m:t>𝑥</m:t>
                        </m:r>
                      </m:e>
                    </m:d>
                    <m:r>
                      <a:rPr lang="en-US" sz="1400" b="0" i="1">
                        <a:solidFill>
                          <a:schemeClr val="tx1">
                            <a:lumMod val="50000"/>
                            <a:lumOff val="50000"/>
                          </a:schemeClr>
                        </a:solidFill>
                        <a:latin typeface="Cambria Math"/>
                      </a:rPr>
                      <m:t>𝑑𝑥</m:t>
                    </m:r>
                    <m:r>
                      <a:rPr lang="en-US" sz="1400" i="1">
                        <a:solidFill>
                          <a:schemeClr val="tx1">
                            <a:lumMod val="50000"/>
                            <a:lumOff val="50000"/>
                          </a:schemeClr>
                        </a:solidFill>
                        <a:latin typeface="Cambria Math" charset="0"/>
                        <a:ea typeface="Cambria Math" charset="0"/>
                        <a:cs typeface="Cambria Math" charset="0"/>
                      </a:rPr>
                      <m:t>∙</m:t>
                    </m:r>
                    <m:r>
                      <a:rPr lang="en-US" sz="1400" b="0" i="1">
                        <a:solidFill>
                          <a:schemeClr val="tx1">
                            <a:lumMod val="50000"/>
                            <a:lumOff val="50000"/>
                          </a:schemeClr>
                        </a:solidFill>
                        <a:latin typeface="Cambria Math"/>
                      </a:rPr>
                      <m:t>∫</m:t>
                    </m:r>
                    <m:r>
                      <a:rPr lang="en-US" sz="1400" b="0" i="1">
                        <a:solidFill>
                          <a:schemeClr val="tx1">
                            <a:lumMod val="50000"/>
                            <a:lumOff val="50000"/>
                          </a:schemeClr>
                        </a:solidFill>
                        <a:latin typeface="Cambria Math"/>
                      </a:rPr>
                      <m:t>𝑦</m:t>
                    </m:r>
                    <m:r>
                      <a:rPr lang="en-US" sz="1400" b="0" i="1" smtClean="0">
                        <a:solidFill>
                          <a:schemeClr val="tx1">
                            <a:lumMod val="50000"/>
                            <a:lumOff val="50000"/>
                          </a:schemeClr>
                        </a:solidFill>
                        <a:latin typeface="Cambria Math" charset="0"/>
                        <a:ea typeface="Cambria Math" charset="0"/>
                        <a:cs typeface="Cambria Math" charset="0"/>
                      </a:rPr>
                      <m:t>∙</m:t>
                    </m:r>
                    <m:sSub>
                      <m:sSubPr>
                        <m:ctrlPr>
                          <a:rPr lang="en-US" sz="1400" i="1">
                            <a:solidFill>
                              <a:schemeClr val="tx1">
                                <a:lumMod val="50000"/>
                                <a:lumOff val="50000"/>
                              </a:schemeClr>
                            </a:solidFill>
                            <a:latin typeface="Cambria Math" panose="02040503050406030204" pitchFamily="18" charset="0"/>
                          </a:rPr>
                        </m:ctrlPr>
                      </m:sSubPr>
                      <m:e>
                        <m:r>
                          <a:rPr lang="en-US" sz="1400" b="0" i="1">
                            <a:solidFill>
                              <a:schemeClr val="tx1">
                                <a:lumMod val="50000"/>
                                <a:lumOff val="50000"/>
                              </a:schemeClr>
                            </a:solidFill>
                            <a:latin typeface="Cambria Math"/>
                          </a:rPr>
                          <m:t>𝑝</m:t>
                        </m:r>
                      </m:e>
                      <m:sub>
                        <m:r>
                          <a:rPr lang="en-US" sz="1400" b="0" i="1">
                            <a:solidFill>
                              <a:schemeClr val="tx1">
                                <a:lumMod val="50000"/>
                                <a:lumOff val="50000"/>
                              </a:schemeClr>
                            </a:solidFill>
                            <a:latin typeface="Cambria Math"/>
                          </a:rPr>
                          <m:t>𝑦</m:t>
                        </m:r>
                      </m:sub>
                    </m:sSub>
                    <m:d>
                      <m:dPr>
                        <m:ctrlPr>
                          <a:rPr lang="en-US" sz="1400" i="1">
                            <a:solidFill>
                              <a:schemeClr val="tx1">
                                <a:lumMod val="50000"/>
                                <a:lumOff val="50000"/>
                              </a:schemeClr>
                            </a:solidFill>
                            <a:latin typeface="Cambria Math" panose="02040503050406030204" pitchFamily="18" charset="0"/>
                          </a:rPr>
                        </m:ctrlPr>
                      </m:dPr>
                      <m:e>
                        <m:r>
                          <a:rPr lang="en-US" sz="1400" b="0" i="1">
                            <a:solidFill>
                              <a:schemeClr val="tx1">
                                <a:lumMod val="50000"/>
                                <a:lumOff val="50000"/>
                              </a:schemeClr>
                            </a:solidFill>
                            <a:latin typeface="Cambria Math"/>
                          </a:rPr>
                          <m:t>𝑦</m:t>
                        </m:r>
                      </m:e>
                    </m:d>
                    <m:r>
                      <a:rPr lang="en-US" sz="1400" b="0" i="1">
                        <a:solidFill>
                          <a:schemeClr val="tx1">
                            <a:lumMod val="50000"/>
                            <a:lumOff val="50000"/>
                          </a:schemeClr>
                        </a:solidFill>
                        <a:latin typeface="Cambria Math"/>
                      </a:rPr>
                      <m:t>𝑑𝑦</m:t>
                    </m:r>
                    <m:r>
                      <a:rPr lang="en-US" sz="1400" b="0" i="1">
                        <a:solidFill>
                          <a:schemeClr val="tx1">
                            <a:lumMod val="50000"/>
                            <a:lumOff val="50000"/>
                          </a:schemeClr>
                        </a:solidFill>
                        <a:latin typeface="Cambria Math"/>
                      </a:rPr>
                      <m:t>=</m:t>
                    </m:r>
                    <m:sSub>
                      <m:sSubPr>
                        <m:ctrlPr>
                          <a:rPr lang="en-US" sz="1400" i="1">
                            <a:solidFill>
                              <a:schemeClr val="tx1">
                                <a:lumMod val="50000"/>
                                <a:lumOff val="50000"/>
                              </a:schemeClr>
                            </a:solidFill>
                            <a:latin typeface="Cambria Math" panose="02040503050406030204" pitchFamily="18" charset="0"/>
                          </a:rPr>
                        </m:ctrlPr>
                      </m:sSubPr>
                      <m:e>
                        <m:r>
                          <a:rPr lang="en-US" sz="1400" b="0" i="1">
                            <a:solidFill>
                              <a:schemeClr val="tx1">
                                <a:lumMod val="50000"/>
                                <a:lumOff val="50000"/>
                              </a:schemeClr>
                            </a:solidFill>
                            <a:latin typeface="Cambria Math"/>
                          </a:rPr>
                          <m:t>𝜇</m:t>
                        </m:r>
                      </m:e>
                      <m:sub>
                        <m:r>
                          <a:rPr lang="en-US" sz="1400" b="0" i="1">
                            <a:solidFill>
                              <a:schemeClr val="tx1">
                                <a:lumMod val="50000"/>
                                <a:lumOff val="50000"/>
                              </a:schemeClr>
                            </a:solidFill>
                            <a:latin typeface="Cambria Math"/>
                          </a:rPr>
                          <m:t>𝑥</m:t>
                        </m:r>
                      </m:sub>
                    </m:sSub>
                    <m:sSub>
                      <m:sSubPr>
                        <m:ctrlPr>
                          <a:rPr lang="en-US" sz="1400" i="1">
                            <a:solidFill>
                              <a:schemeClr val="tx1">
                                <a:lumMod val="50000"/>
                                <a:lumOff val="50000"/>
                              </a:schemeClr>
                            </a:solidFill>
                            <a:latin typeface="Cambria Math" panose="02040503050406030204" pitchFamily="18" charset="0"/>
                          </a:rPr>
                        </m:ctrlPr>
                      </m:sSubPr>
                      <m:e>
                        <m:r>
                          <a:rPr lang="en-US" sz="1400" b="0" i="1">
                            <a:solidFill>
                              <a:schemeClr val="tx1">
                                <a:lumMod val="50000"/>
                                <a:lumOff val="50000"/>
                              </a:schemeClr>
                            </a:solidFill>
                            <a:latin typeface="Cambria Math"/>
                          </a:rPr>
                          <m:t>𝜇</m:t>
                        </m:r>
                      </m:e>
                      <m:sub>
                        <m:r>
                          <a:rPr lang="en-US" sz="1400" b="0" i="1">
                            <a:solidFill>
                              <a:schemeClr val="tx1">
                                <a:lumMod val="50000"/>
                                <a:lumOff val="50000"/>
                              </a:schemeClr>
                            </a:solidFill>
                            <a:latin typeface="Cambria Math"/>
                          </a:rPr>
                          <m:t>𝑦</m:t>
                        </m:r>
                      </m:sub>
                    </m:sSub>
                  </m:oMath>
                </a14:m>
                <a:endParaRPr lang="en-US" sz="1400" dirty="0">
                  <a:solidFill>
                    <a:schemeClr val="tx1">
                      <a:lumMod val="50000"/>
                      <a:lumOff val="50000"/>
                    </a:schemeClr>
                  </a:solidFill>
                </a:endParaRPr>
              </a:p>
              <a:p>
                <a:pPr marL="285750" lvl="0" indent="-285750">
                  <a:spcBef>
                    <a:spcPts val="1800"/>
                  </a:spcBef>
                  <a:buFont typeface="Arial" charset="0"/>
                  <a:buChar char="•"/>
                </a:pPr>
                <a:r>
                  <a:rPr lang="en-US" sz="1400" dirty="0">
                    <a:solidFill>
                      <a:prstClr val="black">
                        <a:lumMod val="95000"/>
                        <a:lumOff val="5000"/>
                      </a:prstClr>
                    </a:solidFill>
                    <a:latin typeface="Helvetica Light" charset="0"/>
                    <a:ea typeface="Helvetica Light" charset="0"/>
                    <a:cs typeface="Helvetica Light" charset="0"/>
                  </a:rPr>
                  <a:t>Note that the contrary is not always true: non-linear correlations can lead to </a:t>
                </a:r>
                <a14:m>
                  <m:oMath xmlns:m="http://schemas.openxmlformats.org/officeDocument/2006/math">
                    <m:sSub>
                      <m:sSubPr>
                        <m:ctrlPr>
                          <a:rPr lang="en-US" sz="1400" i="1">
                            <a:latin typeface="Cambria Math" panose="02040503050406030204" pitchFamily="18" charset="0"/>
                          </a:rPr>
                        </m:ctrlPr>
                      </m:sSubPr>
                      <m:e>
                        <m:r>
                          <a:rPr lang="en-US" sz="1400" i="1">
                            <a:latin typeface="Cambria Math"/>
                          </a:rPr>
                          <m:t>𝜌</m:t>
                        </m:r>
                      </m:e>
                      <m:sub>
                        <m:r>
                          <a:rPr lang="en-US" sz="1400" i="1">
                            <a:latin typeface="Cambria Math"/>
                          </a:rPr>
                          <m:t>𝑥𝑦</m:t>
                        </m:r>
                      </m:sub>
                    </m:sSub>
                    <m:r>
                      <a:rPr lang="en-US" sz="1100" i="1">
                        <a:latin typeface="Cambria Math" charset="0"/>
                      </a:rPr>
                      <m:t>=0</m:t>
                    </m:r>
                  </m:oMath>
                </a14:m>
                <a:r>
                  <a:rPr lang="en-US" sz="1400" dirty="0">
                    <a:solidFill>
                      <a:prstClr val="black">
                        <a:lumMod val="95000"/>
                        <a:lumOff val="5000"/>
                      </a:prstClr>
                    </a:solidFill>
                    <a:latin typeface="Helvetica Light" charset="0"/>
                    <a:ea typeface="Helvetica Light" charset="0"/>
                    <a:cs typeface="Helvetica Light" charset="0"/>
                  </a:rPr>
                  <a:t>,                                          </a:t>
                </a:r>
                <a:r>
                  <a:rPr lang="en-US" sz="1400" dirty="0">
                    <a:solidFill>
                      <a:schemeClr val="tx1">
                        <a:lumMod val="50000"/>
                        <a:lumOff val="50000"/>
                      </a:schemeClr>
                    </a:solidFill>
                    <a:latin typeface="Symbol" charset="2"/>
                    <a:ea typeface="Symbol" charset="2"/>
                    <a:cs typeface="Symbol" charset="2"/>
                  </a:rPr>
                  <a:t>®</a:t>
                </a:r>
                <a:r>
                  <a:rPr lang="en-US" sz="1400" dirty="0">
                    <a:solidFill>
                      <a:schemeClr val="tx1">
                        <a:lumMod val="50000"/>
                        <a:lumOff val="50000"/>
                      </a:schemeClr>
                    </a:solidFill>
                    <a:latin typeface="Helvetica Light" charset="0"/>
                    <a:ea typeface="Helvetica Light" charset="0"/>
                    <a:cs typeface="Helvetica Light" charset="0"/>
                  </a:rPr>
                  <a:t> see next page </a:t>
                </a:r>
              </a:p>
            </p:txBody>
          </p:sp>
        </mc:Choice>
        <mc:Fallback xmlns="">
          <p:sp>
            <p:nvSpPr>
              <p:cNvPr id="6" name="Rectangle 5"/>
              <p:cNvSpPr>
                <a:spLocks noRot="1" noChangeAspect="1" noMove="1" noResize="1" noEditPoints="1" noAdjustHandles="1" noChangeArrowheads="1" noChangeShapeType="1" noTextEdit="1"/>
              </p:cNvSpPr>
              <p:nvPr/>
            </p:nvSpPr>
            <p:spPr>
              <a:xfrm>
                <a:off x="432048" y="4577488"/>
                <a:ext cx="8604448" cy="1338123"/>
              </a:xfrm>
              <a:prstGeom prst="rect">
                <a:avLst/>
              </a:prstGeom>
              <a:blipFill rotWithShape="0">
                <a:blip r:embed="rId5"/>
                <a:stretch>
                  <a:fillRect l="-142" t="-5936" b="-411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763688" y="3726657"/>
                <a:ext cx="2111797" cy="338554"/>
              </a:xfrm>
              <a:prstGeom prst="rect">
                <a:avLst/>
              </a:prstGeom>
            </p:spPr>
            <p:txBody>
              <a:bodyPr wrap="none">
                <a:spAutoFit/>
              </a:bodyPr>
              <a:lstStyle/>
              <a:p>
                <a:r>
                  <a:rPr lang="en-GB" sz="1600" dirty="0">
                    <a:solidFill>
                      <a:prstClr val="black">
                        <a:lumMod val="95000"/>
                        <a:lumOff val="5000"/>
                      </a:prstClr>
                    </a:solidFill>
                    <a:latin typeface="Helvetica Light" charset="0"/>
                    <a:ea typeface="Helvetica Light" charset="0"/>
                    <a:cs typeface="Helvetica Light" charset="0"/>
                  </a:rPr>
                  <a:t> </a:t>
                </a:r>
                <a:r>
                  <a:rPr lang="en-GB" sz="1600" dirty="0">
                    <a:solidFill>
                      <a:prstClr val="black">
                        <a:lumMod val="50000"/>
                        <a:lumOff val="50000"/>
                      </a:prstClr>
                    </a:solidFill>
                    <a:latin typeface="Helvetica Light" charset="0"/>
                    <a:ea typeface="Helvetica Light" charset="0"/>
                    <a:cs typeface="Helvetica Light" charset="0"/>
                  </a:rPr>
                  <a:t>,  </a:t>
                </a:r>
                <a:r>
                  <a:rPr lang="en-GB" sz="1400" dirty="0">
                    <a:solidFill>
                      <a:prstClr val="black">
                        <a:lumMod val="50000"/>
                        <a:lumOff val="50000"/>
                      </a:prstClr>
                    </a:solidFill>
                    <a:latin typeface="Helvetica Light" charset="0"/>
                    <a:ea typeface="Helvetica Light" charset="0"/>
                    <a:cs typeface="Helvetica Light" charset="0"/>
                  </a:rPr>
                  <a:t>where </a:t>
                </a:r>
                <a14:m>
                  <m:oMath xmlns:m="http://schemas.openxmlformats.org/officeDocument/2006/math">
                    <m:sSub>
                      <m:sSubPr>
                        <m:ctrlPr>
                          <a:rPr lang="en-US" sz="1400" i="1">
                            <a:solidFill>
                              <a:prstClr val="black">
                                <a:lumMod val="50000"/>
                                <a:lumOff val="50000"/>
                              </a:prstClr>
                            </a:solidFill>
                            <a:latin typeface="Cambria Math" panose="02040503050406030204" pitchFamily="18" charset="0"/>
                          </a:rPr>
                        </m:ctrlPr>
                      </m:sSubPr>
                      <m:e>
                        <m:r>
                          <a:rPr lang="en-US" sz="1400" i="1">
                            <a:solidFill>
                              <a:prstClr val="black">
                                <a:lumMod val="50000"/>
                                <a:lumOff val="50000"/>
                              </a:prstClr>
                            </a:solidFill>
                            <a:latin typeface="Cambria Math"/>
                          </a:rPr>
                          <m:t>𝜌</m:t>
                        </m:r>
                      </m:e>
                      <m:sub>
                        <m:r>
                          <a:rPr lang="en-US" sz="1400" i="1">
                            <a:solidFill>
                              <a:prstClr val="black">
                                <a:lumMod val="50000"/>
                                <a:lumOff val="50000"/>
                              </a:prstClr>
                            </a:solidFill>
                            <a:latin typeface="Cambria Math"/>
                          </a:rPr>
                          <m:t>𝑥𝑦</m:t>
                        </m:r>
                      </m:sub>
                    </m:sSub>
                    <m:r>
                      <a:rPr lang="en-US" sz="1400" i="1" smtClean="0">
                        <a:solidFill>
                          <a:prstClr val="black">
                            <a:lumMod val="50000"/>
                            <a:lumOff val="50000"/>
                          </a:prstClr>
                        </a:solidFill>
                        <a:latin typeface="Cambria Math" charset="0"/>
                        <a:ea typeface="Cambria Math" charset="0"/>
                        <a:cs typeface="Cambria Math" charset="0"/>
                      </a:rPr>
                      <m:t>⊂</m:t>
                    </m:r>
                    <m:r>
                      <a:rPr lang="en-US" sz="1400" i="1">
                        <a:solidFill>
                          <a:prstClr val="black">
                            <a:lumMod val="50000"/>
                            <a:lumOff val="50000"/>
                          </a:prstClr>
                        </a:solidFill>
                        <a:latin typeface="Cambria Math" charset="0"/>
                        <a:ea typeface="Cambria Math" charset="0"/>
                        <a:cs typeface="Cambria Math" charset="0"/>
                      </a:rPr>
                      <m:t>[−1,+1]</m:t>
                    </m:r>
                  </m:oMath>
                </a14:m>
                <a:endParaRPr lang="en-US" dirty="0"/>
              </a:p>
            </p:txBody>
          </p:sp>
        </mc:Choice>
        <mc:Fallback xmlns="">
          <p:sp>
            <p:nvSpPr>
              <p:cNvPr id="7" name="Rectangle 6"/>
              <p:cNvSpPr>
                <a:spLocks noRot="1" noChangeAspect="1" noMove="1" noResize="1" noEditPoints="1" noAdjustHandles="1" noChangeArrowheads="1" noChangeShapeType="1" noTextEdit="1"/>
              </p:cNvSpPr>
              <p:nvPr/>
            </p:nvSpPr>
            <p:spPr>
              <a:xfrm>
                <a:off x="1763688" y="3726657"/>
                <a:ext cx="2111797" cy="338554"/>
              </a:xfrm>
              <a:prstGeom prst="rect">
                <a:avLst/>
              </a:prstGeom>
              <a:blipFill rotWithShape="0">
                <a:blip r:embed="rId6"/>
                <a:stretch>
                  <a:fillRect t="-5357" b="-21429"/>
                </a:stretch>
              </a:blipFill>
            </p:spPr>
            <p:txBody>
              <a:bodyPr/>
              <a:lstStyle/>
              <a:p>
                <a:r>
                  <a:rPr lang="en-US">
                    <a:noFill/>
                  </a:rPr>
                  <a:t> </a:t>
                </a:r>
              </a:p>
            </p:txBody>
          </p:sp>
        </mc:Fallback>
      </mc:AlternateContent>
      <p:sp>
        <p:nvSpPr>
          <p:cNvPr id="8" name="Slide Number Placeholder 7"/>
          <p:cNvSpPr>
            <a:spLocks noGrp="1"/>
          </p:cNvSpPr>
          <p:nvPr>
            <p:ph type="sldNum" sz="quarter" idx="4"/>
          </p:nvPr>
        </p:nvSpPr>
        <p:spPr/>
        <p:txBody>
          <a:bodyPr/>
          <a:lstStyle/>
          <a:p>
            <a:pPr>
              <a:defRPr/>
            </a:pPr>
            <a:fld id="{611C2F03-9E95-40C9-A99F-3C4F7EE8CF2A}" type="slidenum">
              <a:rPr lang="en-GB" smtClean="0"/>
              <a:pPr>
                <a:defRPr/>
              </a:pPr>
              <a:t>31</a:t>
            </a:fld>
            <a:endParaRPr lang="en-GB" dirty="0"/>
          </a:p>
        </p:txBody>
      </p:sp>
    </p:spTree>
    <p:extLst>
      <p:ext uri="{BB962C8B-B14F-4D97-AF65-F5344CB8AC3E}">
        <p14:creationId xmlns:p14="http://schemas.microsoft.com/office/powerpoint/2010/main" val="19110058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Correlations</a:t>
            </a: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2096119"/>
            <a:ext cx="8119151" cy="3544540"/>
          </a:xfrm>
          <a:prstGeom prst="rect">
            <a:avLst/>
          </a:prstGeom>
        </p:spPr>
      </p:pic>
      <p:sp>
        <p:nvSpPr>
          <p:cNvPr id="12" name="Rectangle 11"/>
          <p:cNvSpPr/>
          <p:nvPr/>
        </p:nvSpPr>
        <p:spPr>
          <a:xfrm>
            <a:off x="4536493" y="991420"/>
            <a:ext cx="4572000" cy="230832"/>
          </a:xfrm>
          <a:prstGeom prst="rect">
            <a:avLst/>
          </a:prstGeom>
        </p:spPr>
        <p:txBody>
          <a:bodyPr>
            <a:spAutoFit/>
          </a:bodyPr>
          <a:lstStyle/>
          <a:p>
            <a:pPr algn="r"/>
            <a:r>
              <a:rPr lang="en-US" sz="900" dirty="0">
                <a:solidFill>
                  <a:schemeClr val="tx1">
                    <a:lumMod val="50000"/>
                    <a:lumOff val="50000"/>
                  </a:schemeClr>
                </a:solidFill>
                <a:latin typeface="Helvetica Light" charset="0"/>
                <a:ea typeface="Helvetica Light" charset="0"/>
                <a:cs typeface="Helvetica Light" charset="0"/>
              </a:rPr>
              <a:t>Figure from: https://</a:t>
            </a:r>
            <a:r>
              <a:rPr lang="en-US" sz="900" dirty="0" err="1">
                <a:solidFill>
                  <a:schemeClr val="tx1">
                    <a:lumMod val="50000"/>
                    <a:lumOff val="50000"/>
                  </a:schemeClr>
                </a:solidFill>
                <a:latin typeface="Helvetica Light" charset="0"/>
                <a:ea typeface="Helvetica Light" charset="0"/>
                <a:cs typeface="Helvetica Light" charset="0"/>
              </a:rPr>
              <a:t>en.wikipedia.org</a:t>
            </a:r>
            <a:r>
              <a:rPr lang="en-US" sz="900" dirty="0">
                <a:solidFill>
                  <a:schemeClr val="tx1">
                    <a:lumMod val="50000"/>
                    <a:lumOff val="50000"/>
                  </a:schemeClr>
                </a:solidFill>
                <a:latin typeface="Helvetica Light" charset="0"/>
                <a:ea typeface="Helvetica Light" charset="0"/>
                <a:cs typeface="Helvetica Light" charset="0"/>
              </a:rPr>
              <a:t>/wiki/</a:t>
            </a:r>
            <a:r>
              <a:rPr lang="en-US" sz="900" dirty="0" err="1">
                <a:solidFill>
                  <a:schemeClr val="tx1">
                    <a:lumMod val="50000"/>
                    <a:lumOff val="50000"/>
                  </a:schemeClr>
                </a:solidFill>
                <a:latin typeface="Helvetica Light" charset="0"/>
                <a:ea typeface="Helvetica Light" charset="0"/>
                <a:cs typeface="Helvetica Light" charset="0"/>
              </a:rPr>
              <a:t>Correlation_and_dependence</a:t>
            </a:r>
            <a:endParaRPr lang="en-US" sz="900" dirty="0">
              <a:solidFill>
                <a:schemeClr val="tx1">
                  <a:lumMod val="50000"/>
                  <a:lumOff val="50000"/>
                </a:schemeClr>
              </a:solidFill>
              <a:latin typeface="Helvetica Light" charset="0"/>
              <a:ea typeface="Helvetica Light" charset="0"/>
              <a:cs typeface="Helvetica Light" charset="0"/>
            </a:endParaRPr>
          </a:p>
        </p:txBody>
      </p:sp>
      <mc:AlternateContent xmlns:mc="http://schemas.openxmlformats.org/markup-compatibility/2006" xmlns:a14="http://schemas.microsoft.com/office/drawing/2010/main">
        <mc:Choice Requires="a14">
          <p:sp>
            <p:nvSpPr>
              <p:cNvPr id="13" name="TextBox 12"/>
              <p:cNvSpPr txBox="1"/>
              <p:nvPr/>
            </p:nvSpPr>
            <p:spPr>
              <a:xfrm>
                <a:off x="573725" y="5768527"/>
                <a:ext cx="8200130" cy="324769"/>
              </a:xfrm>
              <a:prstGeom prst="rect">
                <a:avLst/>
              </a:prstGeom>
              <a:noFill/>
            </p:spPr>
            <p:txBody>
              <a:bodyPr wrap="none" rtlCol="0">
                <a:spAutoFit/>
              </a:bodyPr>
              <a:lstStyle/>
              <a:p>
                <a:pPr lvl="0"/>
                <a:r>
                  <a:rPr lang="is-IS" sz="1400" dirty="0">
                    <a:latin typeface="Helvetica Light"/>
                    <a:cs typeface="Helvetica Light"/>
                  </a:rPr>
                  <a:t>…and </a:t>
                </a:r>
                <a:r>
                  <a:rPr lang="en-US" sz="1400" dirty="0">
                    <a:latin typeface="Helvetica Light"/>
                    <a:cs typeface="Helvetica Light"/>
                  </a:rPr>
                  <a:t>non-linear correlation patterns are not or only approximately captured by </a:t>
                </a:r>
                <a14:m>
                  <m:oMath xmlns:m="http://schemas.openxmlformats.org/officeDocument/2006/math">
                    <m:sSub>
                      <m:sSubPr>
                        <m:ctrlPr>
                          <a:rPr lang="en-US" sz="1400" i="1">
                            <a:latin typeface="Cambria Math" panose="02040503050406030204" pitchFamily="18" charset="0"/>
                          </a:rPr>
                        </m:ctrlPr>
                      </m:sSubPr>
                      <m:e>
                        <m:r>
                          <a:rPr lang="en-US" sz="1400" i="1">
                            <a:latin typeface="Cambria Math"/>
                          </a:rPr>
                          <m:t>𝜌</m:t>
                        </m:r>
                      </m:e>
                      <m:sub>
                        <m:r>
                          <a:rPr lang="en-US" sz="1400" i="1">
                            <a:latin typeface="Cambria Math"/>
                          </a:rPr>
                          <m:t>𝑥𝑦</m:t>
                        </m:r>
                      </m:sub>
                    </m:sSub>
                  </m:oMath>
                </a14:m>
                <a:r>
                  <a:rPr lang="en-US" sz="1400" dirty="0">
                    <a:latin typeface="Helvetica Light"/>
                    <a:cs typeface="Helvetica Light"/>
                  </a:rPr>
                  <a:t> </a:t>
                </a:r>
                <a:r>
                  <a:rPr lang="en-US" sz="1100" dirty="0">
                    <a:solidFill>
                      <a:schemeClr val="tx1">
                        <a:lumMod val="50000"/>
                        <a:lumOff val="50000"/>
                      </a:schemeClr>
                    </a:solidFill>
                    <a:latin typeface="Helvetica Light"/>
                    <a:cs typeface="Helvetica Light"/>
                  </a:rPr>
                  <a:t>(see above figures)</a:t>
                </a:r>
                <a:r>
                  <a:rPr lang="en-US" sz="1400" dirty="0">
                    <a:solidFill>
                      <a:schemeClr val="tx1">
                        <a:lumMod val="50000"/>
                        <a:lumOff val="50000"/>
                      </a:schemeClr>
                    </a:solidFill>
                    <a:latin typeface="Helvetica Light"/>
                    <a:cs typeface="Helvetica Light"/>
                  </a:rPr>
                  <a:t>  </a:t>
                </a:r>
              </a:p>
            </p:txBody>
          </p:sp>
        </mc:Choice>
        <mc:Fallback xmlns="">
          <p:sp>
            <p:nvSpPr>
              <p:cNvPr id="13" name="TextBox 12"/>
              <p:cNvSpPr txBox="1">
                <a:spLocks noRot="1" noChangeAspect="1" noMove="1" noResize="1" noEditPoints="1" noAdjustHandles="1" noChangeArrowheads="1" noChangeShapeType="1" noTextEdit="1"/>
              </p:cNvSpPr>
              <p:nvPr/>
            </p:nvSpPr>
            <p:spPr>
              <a:xfrm>
                <a:off x="573725" y="5768527"/>
                <a:ext cx="8200130" cy="324769"/>
              </a:xfrm>
              <a:prstGeom prst="rect">
                <a:avLst/>
              </a:prstGeom>
              <a:blipFill rotWithShape="0">
                <a:blip r:embed="rId3"/>
                <a:stretch>
                  <a:fillRect l="-223" b="-148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539552" y="4219622"/>
                <a:ext cx="4526047" cy="324769"/>
              </a:xfrm>
              <a:prstGeom prst="rect">
                <a:avLst/>
              </a:prstGeom>
              <a:noFill/>
            </p:spPr>
            <p:txBody>
              <a:bodyPr wrap="none" rtlCol="0">
                <a:spAutoFit/>
              </a:bodyPr>
              <a:lstStyle/>
              <a:p>
                <a:r>
                  <a:rPr lang="is-IS" sz="1400" dirty="0">
                    <a:latin typeface="Helvetica Light"/>
                    <a:cs typeface="Helvetica Light"/>
                  </a:rPr>
                  <a:t>…</a:t>
                </a:r>
                <a:r>
                  <a:rPr lang="en-US" sz="1400" dirty="0">
                    <a:latin typeface="Helvetica Light"/>
                    <a:cs typeface="Helvetica Light"/>
                  </a:rPr>
                  <a:t>it does not measure the slope </a:t>
                </a:r>
                <a14:m>
                  <m:oMath xmlns:m="http://schemas.openxmlformats.org/officeDocument/2006/math">
                    <m:sSub>
                      <m:sSubPr>
                        <m:ctrlPr>
                          <a:rPr lang="en-US" sz="1400" i="1">
                            <a:latin typeface="Cambria Math" panose="02040503050406030204" pitchFamily="18" charset="0"/>
                          </a:rPr>
                        </m:ctrlPr>
                      </m:sSubPr>
                      <m:e>
                        <m:r>
                          <a:rPr lang="en-US" sz="1400" i="1">
                            <a:latin typeface="Cambria Math"/>
                          </a:rPr>
                          <m:t>𝜌</m:t>
                        </m:r>
                      </m:e>
                      <m:sub>
                        <m:r>
                          <a:rPr lang="en-US" sz="1400" i="1">
                            <a:latin typeface="Cambria Math"/>
                          </a:rPr>
                          <m:t>𝑥𝑦</m:t>
                        </m:r>
                      </m:sub>
                    </m:sSub>
                  </m:oMath>
                </a14:m>
                <a:r>
                  <a:rPr lang="en-US" sz="1400" dirty="0">
                    <a:latin typeface="Helvetica Light"/>
                    <a:cs typeface="Helvetica Light"/>
                  </a:rPr>
                  <a:t> </a:t>
                </a:r>
                <a:r>
                  <a:rPr lang="en-US" sz="1100" dirty="0">
                    <a:solidFill>
                      <a:schemeClr val="tx1">
                        <a:lumMod val="50000"/>
                        <a:lumOff val="50000"/>
                      </a:schemeClr>
                    </a:solidFill>
                    <a:latin typeface="Helvetica Light"/>
                    <a:cs typeface="Helvetica Light"/>
                  </a:rPr>
                  <a:t>(see above figures)</a:t>
                </a:r>
                <a:r>
                  <a:rPr lang="en-US" sz="1400" dirty="0">
                    <a:solidFill>
                      <a:schemeClr val="tx1">
                        <a:lumMod val="50000"/>
                        <a:lumOff val="50000"/>
                      </a:schemeClr>
                    </a:solidFill>
                    <a:latin typeface="Helvetica Light"/>
                    <a:cs typeface="Helvetica Light"/>
                  </a:rPr>
                  <a:t>  </a:t>
                </a:r>
              </a:p>
            </p:txBody>
          </p:sp>
        </mc:Choice>
        <mc:Fallback xmlns="">
          <p:sp>
            <p:nvSpPr>
              <p:cNvPr id="14" name="TextBox 13"/>
              <p:cNvSpPr txBox="1">
                <a:spLocks noRot="1" noChangeAspect="1" noMove="1" noResize="1" noEditPoints="1" noAdjustHandles="1" noChangeArrowheads="1" noChangeShapeType="1" noTextEdit="1"/>
              </p:cNvSpPr>
              <p:nvPr/>
            </p:nvSpPr>
            <p:spPr>
              <a:xfrm>
                <a:off x="539552" y="4219622"/>
                <a:ext cx="4526047" cy="324769"/>
              </a:xfrm>
              <a:prstGeom prst="rect">
                <a:avLst/>
              </a:prstGeom>
              <a:blipFill rotWithShape="0">
                <a:blip r:embed="rId4"/>
                <a:stretch>
                  <a:fillRect l="-404" t="-1887" b="-16981"/>
                </a:stretch>
              </a:blipFill>
            </p:spPr>
            <p:txBody>
              <a:bodyPr/>
              <a:lstStyle/>
              <a:p>
                <a:r>
                  <a:rPr lang="en-US">
                    <a:noFill/>
                  </a:rPr>
                  <a:t> </a:t>
                </a:r>
              </a:p>
            </p:txBody>
          </p:sp>
        </mc:Fallback>
      </mc:AlternateContent>
      <p:sp>
        <p:nvSpPr>
          <p:cNvPr id="15" name="TextBox 14"/>
          <p:cNvSpPr txBox="1"/>
          <p:nvPr/>
        </p:nvSpPr>
        <p:spPr>
          <a:xfrm>
            <a:off x="574834" y="1676633"/>
            <a:ext cx="7144905" cy="307777"/>
          </a:xfrm>
          <a:prstGeom prst="rect">
            <a:avLst/>
          </a:prstGeom>
          <a:noFill/>
        </p:spPr>
        <p:txBody>
          <a:bodyPr wrap="none" rtlCol="0">
            <a:spAutoFit/>
          </a:bodyPr>
          <a:lstStyle/>
          <a:p>
            <a:r>
              <a:rPr lang="en-US" sz="1400" dirty="0">
                <a:latin typeface="Helvetica Light"/>
                <a:cs typeface="Helvetica Light"/>
              </a:rPr>
              <a:t>The correlation coefficient measures the noisiness and direction of a linear relationship:</a:t>
            </a:r>
          </a:p>
        </p:txBody>
      </p:sp>
      <p:sp>
        <p:nvSpPr>
          <p:cNvPr id="16" name="Slide Number Placeholder 15"/>
          <p:cNvSpPr>
            <a:spLocks noGrp="1"/>
          </p:cNvSpPr>
          <p:nvPr>
            <p:ph type="sldNum" sz="quarter" idx="4"/>
          </p:nvPr>
        </p:nvSpPr>
        <p:spPr/>
        <p:txBody>
          <a:bodyPr/>
          <a:lstStyle/>
          <a:p>
            <a:pPr>
              <a:defRPr/>
            </a:pPr>
            <a:fld id="{611C2F03-9E95-40C9-A99F-3C4F7EE8CF2A}" type="slidenum">
              <a:rPr lang="en-GB" smtClean="0"/>
              <a:pPr>
                <a:defRPr/>
              </a:pPr>
              <a:t>32</a:t>
            </a:fld>
            <a:endParaRPr lang="en-GB" dirty="0"/>
          </a:p>
        </p:txBody>
      </p:sp>
      <p:cxnSp>
        <p:nvCxnSpPr>
          <p:cNvPr id="9" name="Straight Arrow Connector 8"/>
          <p:cNvCxnSpPr/>
          <p:nvPr/>
        </p:nvCxnSpPr>
        <p:spPr>
          <a:xfrm>
            <a:off x="432048" y="3068960"/>
            <a:ext cx="1187624" cy="0"/>
          </a:xfrm>
          <a:prstGeom prst="straightConnector1">
            <a:avLst/>
          </a:prstGeom>
          <a:ln w="6350">
            <a:solidFill>
              <a:schemeClr val="tx1">
                <a:lumMod val="50000"/>
                <a:lumOff val="50000"/>
              </a:schemeClr>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flipV="1">
            <a:off x="573725" y="2112278"/>
            <a:ext cx="2339" cy="1116857"/>
          </a:xfrm>
          <a:prstGeom prst="straightConnector1">
            <a:avLst/>
          </a:prstGeom>
          <a:ln w="6350">
            <a:solidFill>
              <a:schemeClr val="tx1">
                <a:lumMod val="50000"/>
                <a:lumOff val="50000"/>
              </a:schemeClr>
            </a:solidFill>
            <a:tailEnd type="triangle"/>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5" name="Rectangle 4"/>
              <p:cNvSpPr/>
              <p:nvPr/>
            </p:nvSpPr>
            <p:spPr>
              <a:xfrm>
                <a:off x="1415222" y="3022118"/>
                <a:ext cx="314381"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200" i="1" smtClean="0">
                          <a:solidFill>
                            <a:schemeClr val="tx1">
                              <a:lumMod val="50000"/>
                              <a:lumOff val="50000"/>
                            </a:schemeClr>
                          </a:solidFill>
                          <a:latin typeface="Cambria Math"/>
                        </a:rPr>
                        <m:t>𝑥</m:t>
                      </m:r>
                    </m:oMath>
                  </m:oMathPara>
                </a14:m>
                <a:endParaRPr lang="en-US" sz="1200" dirty="0">
                  <a:solidFill>
                    <a:schemeClr val="tx1">
                      <a:lumMod val="50000"/>
                      <a:lumOff val="50000"/>
                    </a:schemeClr>
                  </a:solidFill>
                </a:endParaRPr>
              </a:p>
            </p:txBody>
          </p:sp>
        </mc:Choice>
        <mc:Fallback xmlns="">
          <p:sp>
            <p:nvSpPr>
              <p:cNvPr id="5" name="Rectangle 4"/>
              <p:cNvSpPr>
                <a:spLocks noRot="1" noChangeAspect="1" noMove="1" noResize="1" noEditPoints="1" noAdjustHandles="1" noChangeArrowheads="1" noChangeShapeType="1" noTextEdit="1"/>
              </p:cNvSpPr>
              <p:nvPr/>
            </p:nvSpPr>
            <p:spPr>
              <a:xfrm>
                <a:off x="1415222" y="3022118"/>
                <a:ext cx="314381" cy="276999"/>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309394" y="1999873"/>
                <a:ext cx="314381"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200" b="0" i="1" smtClean="0">
                          <a:solidFill>
                            <a:schemeClr val="tx1">
                              <a:lumMod val="50000"/>
                              <a:lumOff val="50000"/>
                            </a:schemeClr>
                          </a:solidFill>
                          <a:latin typeface="Cambria Math" charset="0"/>
                        </a:rPr>
                        <m:t>𝑦</m:t>
                      </m:r>
                    </m:oMath>
                  </m:oMathPara>
                </a14:m>
                <a:endParaRPr lang="en-US" sz="1200" dirty="0">
                  <a:solidFill>
                    <a:schemeClr val="tx1">
                      <a:lumMod val="50000"/>
                      <a:lumOff val="50000"/>
                    </a:schemeClr>
                  </a:solidFill>
                </a:endParaRPr>
              </a:p>
            </p:txBody>
          </p:sp>
        </mc:Choice>
        <mc:Fallback xmlns="">
          <p:sp>
            <p:nvSpPr>
              <p:cNvPr id="19" name="Rectangle 18"/>
              <p:cNvSpPr>
                <a:spLocks noRot="1" noChangeAspect="1" noMove="1" noResize="1" noEditPoints="1" noAdjustHandles="1" noChangeArrowheads="1" noChangeShapeType="1" noTextEdit="1"/>
              </p:cNvSpPr>
              <p:nvPr/>
            </p:nvSpPr>
            <p:spPr>
              <a:xfrm>
                <a:off x="309394" y="1999873"/>
                <a:ext cx="314381" cy="276999"/>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1055746" y="2018855"/>
                <a:ext cx="683842" cy="32476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charset="0"/>
                            </a:rPr>
                            <m:t>=</m:t>
                          </m:r>
                          <m:r>
                            <a:rPr lang="en-US" sz="1400" i="1">
                              <a:latin typeface="Cambria Math"/>
                            </a:rPr>
                            <m:t>𝜌</m:t>
                          </m:r>
                        </m:e>
                        <m:sub>
                          <m:r>
                            <a:rPr lang="en-US" sz="1400" i="1">
                              <a:latin typeface="Cambria Math"/>
                            </a:rPr>
                            <m:t>𝑥𝑦</m:t>
                          </m:r>
                        </m:sub>
                      </m:sSub>
                    </m:oMath>
                  </m:oMathPara>
                </a14:m>
                <a:endParaRPr lang="en-US" sz="1400" dirty="0"/>
              </a:p>
            </p:txBody>
          </p:sp>
        </mc:Choice>
        <mc:Fallback xmlns="">
          <p:sp>
            <p:nvSpPr>
              <p:cNvPr id="6" name="Rectangle 5"/>
              <p:cNvSpPr>
                <a:spLocks noRot="1" noChangeAspect="1" noMove="1" noResize="1" noEditPoints="1" noAdjustHandles="1" noChangeArrowheads="1" noChangeShapeType="1" noTextEdit="1"/>
              </p:cNvSpPr>
              <p:nvPr/>
            </p:nvSpPr>
            <p:spPr>
              <a:xfrm>
                <a:off x="1055746" y="2018855"/>
                <a:ext cx="683842" cy="324769"/>
              </a:xfrm>
              <a:prstGeom prst="rect">
                <a:avLst/>
              </a:prstGeom>
              <a:blipFill rotWithShape="0">
                <a:blip r:embed="rId7"/>
                <a:stretch>
                  <a:fillRect b="-3774"/>
                </a:stretch>
              </a:blipFill>
            </p:spPr>
            <p:txBody>
              <a:bodyPr/>
              <a:lstStyle/>
              <a:p>
                <a:r>
                  <a:rPr lang="en-US">
                    <a:noFill/>
                  </a:rPr>
                  <a:t> </a:t>
                </a:r>
              </a:p>
            </p:txBody>
          </p:sp>
        </mc:Fallback>
      </mc:AlternateContent>
    </p:spTree>
    <p:extLst>
      <p:ext uri="{BB962C8B-B14F-4D97-AF65-F5344CB8AC3E}">
        <p14:creationId xmlns:p14="http://schemas.microsoft.com/office/powerpoint/2010/main" val="34627540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i="1" dirty="0">
                <a:solidFill>
                  <a:srgbClr val="C00000"/>
                </a:solidFill>
                <a:latin typeface="Helvetica Light"/>
                <a:cs typeface="Helvetica Light"/>
              </a:rPr>
              <a:t>Digression —</a:t>
            </a:r>
            <a:r>
              <a:rPr lang="en-GB" sz="2400" dirty="0">
                <a:solidFill>
                  <a:srgbClr val="C00000"/>
                </a:solidFill>
                <a:latin typeface="Helvetica Light"/>
                <a:cs typeface="Helvetica Light"/>
              </a:rPr>
              <a:t> </a:t>
            </a:r>
            <a:r>
              <a:rPr lang="en-GB" sz="2400" dirty="0">
                <a:solidFill>
                  <a:srgbClr val="000000"/>
                </a:solidFill>
                <a:latin typeface="Helvetica Light"/>
                <a:cs typeface="Helvetica Light"/>
              </a:rPr>
              <a:t>Mutual information</a:t>
            </a:r>
          </a:p>
        </p:txBody>
      </p:sp>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t="76203"/>
          <a:stretch/>
        </p:blipFill>
        <p:spPr>
          <a:xfrm>
            <a:off x="539552" y="4797151"/>
            <a:ext cx="8119151" cy="843507"/>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432048" y="1196752"/>
                <a:ext cx="8604448" cy="361125"/>
              </a:xfrm>
              <a:prstGeom prst="rect">
                <a:avLst/>
              </a:prstGeom>
              <a:noFill/>
            </p:spPr>
            <p:txBody>
              <a:bodyPr wrap="square" rtlCol="0">
                <a:spAutoFit/>
              </a:bodyPr>
              <a:lstStyle/>
              <a:p>
                <a:pPr>
                  <a:spcBef>
                    <a:spcPts val="1800"/>
                  </a:spcBef>
                </a:pPr>
                <a:r>
                  <a:rPr lang="en-US" sz="1600" dirty="0">
                    <a:solidFill>
                      <a:schemeClr val="tx1"/>
                    </a:solidFill>
                    <a:latin typeface="Helvetica Light" charset="0"/>
                    <a:ea typeface="Helvetica Light" charset="0"/>
                    <a:cs typeface="Helvetica Light" charset="0"/>
                    <a:sym typeface="Wingdings" pitchFamily="2" charset="2"/>
                  </a:rPr>
                  <a:t>Non-linear correlation can be captured by the “</a:t>
                </a:r>
                <a:r>
                  <a:rPr lang="en-US" sz="1600" i="1" dirty="0">
                    <a:solidFill>
                      <a:schemeClr val="tx1"/>
                    </a:solidFill>
                    <a:latin typeface="Helvetica Light" charset="0"/>
                    <a:ea typeface="Helvetica Light" charset="0"/>
                    <a:cs typeface="Helvetica Light" charset="0"/>
                    <a:sym typeface="Wingdings" pitchFamily="2" charset="2"/>
                  </a:rPr>
                  <a:t>mutual information</a:t>
                </a:r>
                <a:r>
                  <a:rPr lang="en-US" sz="1600" dirty="0">
                    <a:solidFill>
                      <a:schemeClr val="tx1"/>
                    </a:solidFill>
                    <a:latin typeface="Helvetica Light" charset="0"/>
                    <a:ea typeface="Helvetica Light" charset="0"/>
                    <a:cs typeface="Helvetica Light" charset="0"/>
                    <a:sym typeface="Wingdings" pitchFamily="2" charset="2"/>
                  </a:rPr>
                  <a:t>” quantity </a:t>
                </a:r>
                <a14:m>
                  <m:oMath xmlns:m="http://schemas.openxmlformats.org/officeDocument/2006/math">
                    <m:sSub>
                      <m:sSubPr>
                        <m:ctrlPr>
                          <a:rPr lang="en-US" sz="1600" b="1" i="1" smtClean="0">
                            <a:latin typeface="Cambria Math" panose="02040503050406030204" pitchFamily="18" charset="0"/>
                          </a:rPr>
                        </m:ctrlPr>
                      </m:sSubPr>
                      <m:e>
                        <m:r>
                          <a:rPr lang="en-US" sz="1600" b="1" i="1" smtClean="0">
                            <a:latin typeface="Cambria Math" charset="0"/>
                          </a:rPr>
                          <m:t>𝑰</m:t>
                        </m:r>
                      </m:e>
                      <m:sub>
                        <m:r>
                          <a:rPr lang="en-US" sz="1600" b="1" i="1" smtClean="0">
                            <a:latin typeface="Cambria Math" charset="0"/>
                          </a:rPr>
                          <m:t>𝒙𝒚</m:t>
                        </m:r>
                      </m:sub>
                    </m:sSub>
                  </m:oMath>
                </a14:m>
                <a:r>
                  <a:rPr lang="en-US" sz="1600" dirty="0">
                    <a:solidFill>
                      <a:schemeClr val="tx1"/>
                    </a:solidFill>
                    <a:latin typeface="Helvetica Light" charset="0"/>
                    <a:ea typeface="Helvetica Light" charset="0"/>
                    <a:cs typeface="Helvetica Light" charset="0"/>
                    <a:sym typeface="Wingdings" pitchFamily="2" charset="2"/>
                  </a:rPr>
                  <a:t>: </a:t>
                </a:r>
                <a:endParaRPr lang="en-GB" sz="1600" dirty="0">
                  <a:solidFill>
                    <a:schemeClr val="tx1"/>
                  </a:solidFill>
                  <a:latin typeface="Helvetica Light" charset="0"/>
                  <a:ea typeface="Helvetica Light" charset="0"/>
                  <a:cs typeface="Helvetica Light" charset="0"/>
                  <a:sym typeface="Wingdings" pitchFamily="2" charset="2"/>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32048" y="1196752"/>
                <a:ext cx="8604448" cy="361125"/>
              </a:xfrm>
              <a:prstGeom prst="rect">
                <a:avLst/>
              </a:prstGeom>
              <a:blipFill rotWithShape="0">
                <a:blip r:embed="rId3"/>
                <a:stretch>
                  <a:fillRect l="-425" t="-5000" b="-1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827584" y="1700808"/>
                <a:ext cx="7128792" cy="815095"/>
              </a:xfrm>
              <a:prstGeom prst="rect">
                <a:avLst/>
              </a:prstGeom>
            </p:spPr>
            <p:txBody>
              <a:bodyPr wrap="square">
                <a:spAutoFit/>
              </a:bodyPr>
              <a:lstStyle/>
              <a:p>
                <a:pPr>
                  <a:spcAft>
                    <a:spcPts val="600"/>
                  </a:spcAft>
                  <a:buClr>
                    <a:srgbClr val="FF0000"/>
                  </a:buClr>
                </a:pPr>
                <a14:m>
                  <m:oMathPara xmlns:m="http://schemas.openxmlformats.org/officeDocument/2006/math">
                    <m:oMathParaPr>
                      <m:jc m:val="left"/>
                    </m:oMathParaPr>
                    <m:oMath xmlns:m="http://schemas.openxmlformats.org/officeDocument/2006/math">
                      <m:sSub>
                        <m:sSubPr>
                          <m:ctrlPr>
                            <a:rPr lang="en-US" sz="1600" i="1" smtClean="0">
                              <a:latin typeface="Cambria Math" panose="02040503050406030204" pitchFamily="18" charset="0"/>
                            </a:rPr>
                          </m:ctrlPr>
                        </m:sSubPr>
                        <m:e>
                          <m:r>
                            <a:rPr lang="en-US" sz="1600" b="0" i="1">
                              <a:latin typeface="Cambria Math" charset="0"/>
                            </a:rPr>
                            <m:t>𝐼</m:t>
                          </m:r>
                        </m:e>
                        <m:sub>
                          <m:r>
                            <a:rPr lang="en-US" sz="1600" b="0" i="1">
                              <a:latin typeface="Cambria Math" charset="0"/>
                            </a:rPr>
                            <m:t>𝑥𝑦</m:t>
                          </m:r>
                        </m:sub>
                      </m:sSub>
                      <m:r>
                        <a:rPr lang="en-US" sz="1600" b="0" i="1" smtClean="0">
                          <a:latin typeface="Cambria Math" charset="0"/>
                        </a:rPr>
                        <m:t>=</m:t>
                      </m:r>
                      <m:nary>
                        <m:naryPr>
                          <m:chr m:val="∬"/>
                          <m:limLoc m:val="undOvr"/>
                          <m:subHide m:val="on"/>
                          <m:supHide m:val="on"/>
                          <m:ctrlPr>
                            <a:rPr lang="en-US" sz="1600" b="0" i="1" smtClean="0">
                              <a:solidFill>
                                <a:schemeClr val="tx1"/>
                              </a:solidFill>
                              <a:latin typeface="Cambria Math" panose="02040503050406030204" pitchFamily="18" charset="0"/>
                            </a:rPr>
                          </m:ctrlPr>
                        </m:naryPr>
                        <m:sub/>
                        <m:sup/>
                        <m:e>
                          <m:sSub>
                            <m:sSubPr>
                              <m:ctrlPr>
                                <a:rPr lang="en-US" sz="1600" i="1">
                                  <a:latin typeface="Cambria Math" panose="02040503050406030204" pitchFamily="18" charset="0"/>
                                </a:rPr>
                              </m:ctrlPr>
                            </m:sSubPr>
                            <m:e>
                              <m:r>
                                <a:rPr lang="en-US" sz="1600" i="1">
                                  <a:latin typeface="Cambria Math"/>
                                </a:rPr>
                                <m:t>𝑝</m:t>
                              </m:r>
                            </m:e>
                            <m:sub>
                              <m:r>
                                <a:rPr lang="en-US" sz="1600" i="1">
                                  <a:latin typeface="Cambria Math"/>
                                </a:rPr>
                                <m:t>𝑥𝑦</m:t>
                              </m:r>
                            </m:sub>
                          </m:sSub>
                          <m:d>
                            <m:dPr>
                              <m:ctrlPr>
                                <a:rPr lang="en-US" sz="1600" i="1">
                                  <a:latin typeface="Cambria Math" panose="02040503050406030204" pitchFamily="18" charset="0"/>
                                </a:rPr>
                              </m:ctrlPr>
                            </m:dPr>
                            <m:e>
                              <m:r>
                                <a:rPr lang="en-US" sz="1600" i="1">
                                  <a:latin typeface="Cambria Math"/>
                                </a:rPr>
                                <m:t>𝑥</m:t>
                              </m:r>
                              <m:r>
                                <a:rPr lang="en-US" sz="1600" i="1">
                                  <a:latin typeface="Cambria Math"/>
                                </a:rPr>
                                <m:t>,</m:t>
                              </m:r>
                              <m:r>
                                <a:rPr lang="en-US" sz="1600" i="1">
                                  <a:latin typeface="Cambria Math"/>
                                </a:rPr>
                                <m:t>𝑦</m:t>
                              </m:r>
                            </m:e>
                          </m:d>
                          <m:r>
                            <a:rPr lang="en-US" sz="1600" i="1" smtClean="0">
                              <a:latin typeface="Cambria Math" charset="0"/>
                              <a:ea typeface="Cambria Math" charset="0"/>
                              <a:cs typeface="Cambria Math" charset="0"/>
                            </a:rPr>
                            <m:t>∙</m:t>
                          </m:r>
                          <m:r>
                            <m:rPr>
                              <m:sty m:val="p"/>
                            </m:rPr>
                            <a:rPr lang="en-US" sz="1600" i="0">
                              <a:latin typeface="Cambria Math"/>
                            </a:rPr>
                            <m:t>l</m:t>
                          </m:r>
                          <m:r>
                            <m:rPr>
                              <m:sty m:val="p"/>
                            </m:rPr>
                            <a:rPr lang="en-US" sz="1600" b="0" i="0" smtClean="0">
                              <a:latin typeface="Cambria Math" charset="0"/>
                            </a:rPr>
                            <m:t>n</m:t>
                          </m:r>
                          <m:d>
                            <m:dPr>
                              <m:ctrlPr>
                                <a:rPr lang="en-US" sz="1600" i="1">
                                  <a:latin typeface="Cambria Math" panose="02040503050406030204" pitchFamily="18" charset="0"/>
                                </a:rPr>
                              </m:ctrlPr>
                            </m:dPr>
                            <m:e>
                              <m:f>
                                <m:fPr>
                                  <m:ctrlPr>
                                    <a:rPr lang="en-US" sz="1600" i="1">
                                      <a:latin typeface="Cambria Math" panose="02040503050406030204" pitchFamily="18" charset="0"/>
                                    </a:rPr>
                                  </m:ctrlPr>
                                </m:fPr>
                                <m:num>
                                  <m:sSub>
                                    <m:sSubPr>
                                      <m:ctrlPr>
                                        <a:rPr lang="en-US" sz="1600" i="1">
                                          <a:latin typeface="Cambria Math" panose="02040503050406030204" pitchFamily="18" charset="0"/>
                                        </a:rPr>
                                      </m:ctrlPr>
                                    </m:sSubPr>
                                    <m:e>
                                      <m:r>
                                        <a:rPr lang="en-US" sz="1600" i="1">
                                          <a:latin typeface="Cambria Math"/>
                                        </a:rPr>
                                        <m:t>𝑝</m:t>
                                      </m:r>
                                    </m:e>
                                    <m:sub>
                                      <m:r>
                                        <a:rPr lang="en-US" sz="1600" i="1">
                                          <a:latin typeface="Cambria Math"/>
                                        </a:rPr>
                                        <m:t>𝑥𝑦</m:t>
                                      </m:r>
                                    </m:sub>
                                  </m:sSub>
                                  <m:d>
                                    <m:dPr>
                                      <m:ctrlPr>
                                        <a:rPr lang="en-US" sz="1600" i="1">
                                          <a:latin typeface="Cambria Math" panose="02040503050406030204" pitchFamily="18" charset="0"/>
                                        </a:rPr>
                                      </m:ctrlPr>
                                    </m:dPr>
                                    <m:e>
                                      <m:r>
                                        <a:rPr lang="en-US" sz="1600" i="1">
                                          <a:latin typeface="Cambria Math"/>
                                        </a:rPr>
                                        <m:t>𝑥</m:t>
                                      </m:r>
                                      <m:r>
                                        <a:rPr lang="en-US" sz="1600" i="1">
                                          <a:latin typeface="Cambria Math"/>
                                        </a:rPr>
                                        <m:t>,</m:t>
                                      </m:r>
                                      <m:r>
                                        <a:rPr lang="en-US" sz="1600" i="1">
                                          <a:latin typeface="Cambria Math"/>
                                        </a:rPr>
                                        <m:t>𝑦</m:t>
                                      </m:r>
                                    </m:e>
                                  </m:d>
                                </m:num>
                                <m:den>
                                  <m:sSub>
                                    <m:sSubPr>
                                      <m:ctrlPr>
                                        <a:rPr lang="en-US" sz="1600" i="1">
                                          <a:latin typeface="Cambria Math" panose="02040503050406030204" pitchFamily="18" charset="0"/>
                                        </a:rPr>
                                      </m:ctrlPr>
                                    </m:sSubPr>
                                    <m:e>
                                      <m:r>
                                        <a:rPr lang="en-US" sz="1600" i="1">
                                          <a:latin typeface="Cambria Math"/>
                                        </a:rPr>
                                        <m:t>𝑝</m:t>
                                      </m:r>
                                    </m:e>
                                    <m:sub>
                                      <m:r>
                                        <a:rPr lang="en-US" sz="1600" i="1">
                                          <a:latin typeface="Cambria Math"/>
                                        </a:rPr>
                                        <m:t>𝑥</m:t>
                                      </m:r>
                                    </m:sub>
                                  </m:sSub>
                                  <m:d>
                                    <m:dPr>
                                      <m:ctrlPr>
                                        <a:rPr lang="en-US" sz="1600" i="1">
                                          <a:latin typeface="Cambria Math" panose="02040503050406030204" pitchFamily="18" charset="0"/>
                                        </a:rPr>
                                      </m:ctrlPr>
                                    </m:dPr>
                                    <m:e>
                                      <m:r>
                                        <a:rPr lang="en-US" sz="1600" i="1">
                                          <a:latin typeface="Cambria Math"/>
                                        </a:rPr>
                                        <m:t>𝑥</m:t>
                                      </m:r>
                                    </m:e>
                                  </m:d>
                                  <m:sSub>
                                    <m:sSubPr>
                                      <m:ctrlPr>
                                        <a:rPr lang="en-US" sz="1600" i="1">
                                          <a:latin typeface="Cambria Math" panose="02040503050406030204" pitchFamily="18" charset="0"/>
                                        </a:rPr>
                                      </m:ctrlPr>
                                    </m:sSubPr>
                                    <m:e>
                                      <m:r>
                                        <a:rPr lang="en-US" sz="1600" i="1">
                                          <a:latin typeface="Cambria Math"/>
                                        </a:rPr>
                                        <m:t>𝑝</m:t>
                                      </m:r>
                                    </m:e>
                                    <m:sub>
                                      <m:r>
                                        <a:rPr lang="en-US" sz="1600" i="1">
                                          <a:latin typeface="Cambria Math"/>
                                        </a:rPr>
                                        <m:t>𝑦</m:t>
                                      </m:r>
                                    </m:sub>
                                  </m:sSub>
                                  <m:d>
                                    <m:dPr>
                                      <m:ctrlPr>
                                        <a:rPr lang="en-US" sz="1600" i="1">
                                          <a:latin typeface="Cambria Math" panose="02040503050406030204" pitchFamily="18" charset="0"/>
                                        </a:rPr>
                                      </m:ctrlPr>
                                    </m:dPr>
                                    <m:e>
                                      <m:r>
                                        <a:rPr lang="en-US" sz="1600" i="1">
                                          <a:latin typeface="Cambria Math"/>
                                        </a:rPr>
                                        <m:t>𝑦</m:t>
                                      </m:r>
                                    </m:e>
                                  </m:d>
                                </m:den>
                              </m:f>
                            </m:e>
                          </m:d>
                          <m:r>
                            <a:rPr lang="en-US" sz="1600" i="1">
                              <a:latin typeface="Cambria Math"/>
                            </a:rPr>
                            <m:t>𝑑𝑥𝑑𝑦</m:t>
                          </m:r>
                        </m:e>
                      </m:nary>
                    </m:oMath>
                  </m:oMathPara>
                </a14:m>
                <a:endParaRPr lang="en-US" sz="1600" dirty="0">
                  <a:solidFill>
                    <a:schemeClr val="tx1"/>
                  </a:solidFill>
                </a:endParaRPr>
              </a:p>
            </p:txBody>
          </p:sp>
        </mc:Choice>
        <mc:Fallback xmlns="">
          <p:sp>
            <p:nvSpPr>
              <p:cNvPr id="3" name="Rectangle 2"/>
              <p:cNvSpPr>
                <a:spLocks noRot="1" noChangeAspect="1" noMove="1" noResize="1" noEditPoints="1" noAdjustHandles="1" noChangeArrowheads="1" noChangeShapeType="1" noTextEdit="1"/>
              </p:cNvSpPr>
              <p:nvPr/>
            </p:nvSpPr>
            <p:spPr>
              <a:xfrm>
                <a:off x="827584" y="1700808"/>
                <a:ext cx="7128792" cy="815095"/>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Rectangle 3"/>
              <p:cNvSpPr/>
              <p:nvPr/>
            </p:nvSpPr>
            <p:spPr>
              <a:xfrm>
                <a:off x="432269" y="2636912"/>
                <a:ext cx="6318448" cy="619913"/>
              </a:xfrm>
              <a:prstGeom prst="rect">
                <a:avLst/>
              </a:prstGeom>
            </p:spPr>
            <p:txBody>
              <a:bodyPr wrap="square">
                <a:spAutoFit/>
              </a:bodyPr>
              <a:lstStyle/>
              <a:p>
                <a:pPr>
                  <a:spcAft>
                    <a:spcPts val="600"/>
                  </a:spcAft>
                  <a:buClr>
                    <a:srgbClr val="FF0000"/>
                  </a:buClr>
                </a:pPr>
                <a:r>
                  <a:rPr lang="en-US" sz="1400" dirty="0">
                    <a:solidFill>
                      <a:schemeClr val="tx1"/>
                    </a:solidFill>
                    <a:latin typeface="Helvetica Light" charset="0"/>
                    <a:ea typeface="Helvetica Light" charset="0"/>
                    <a:cs typeface="Helvetica Light" charset="0"/>
                  </a:rPr>
                  <a:t>where</a:t>
                </a:r>
                <a:r>
                  <a:rPr lang="en-US" sz="1400" b="0" dirty="0">
                    <a:solidFill>
                      <a:schemeClr val="tx1"/>
                    </a:solidFill>
                  </a:rPr>
                  <a:t> </a:t>
                </a:r>
                <a14:m>
                  <m:oMath xmlns:m="http://schemas.openxmlformats.org/officeDocument/2006/math">
                    <m:sSub>
                      <m:sSubPr>
                        <m:ctrlPr>
                          <a:rPr lang="en-US" sz="1400" i="1">
                            <a:latin typeface="Cambria Math" panose="02040503050406030204" pitchFamily="18" charset="0"/>
                          </a:rPr>
                        </m:ctrlPr>
                      </m:sSubPr>
                      <m:e>
                        <m:r>
                          <a:rPr lang="en-US" sz="1400" b="0" i="1">
                            <a:latin typeface="Cambria Math" charset="0"/>
                          </a:rPr>
                          <m:t>𝐼</m:t>
                        </m:r>
                      </m:e>
                      <m:sub>
                        <m:r>
                          <a:rPr lang="en-US" sz="1400" b="0" i="1">
                            <a:latin typeface="Cambria Math" charset="0"/>
                          </a:rPr>
                          <m:t>𝑥𝑦</m:t>
                        </m:r>
                      </m:sub>
                    </m:sSub>
                    <m:r>
                      <a:rPr lang="en-US" sz="1200" b="0" i="1">
                        <a:solidFill>
                          <a:schemeClr val="tx1"/>
                        </a:solidFill>
                        <a:latin typeface="Cambria Math"/>
                      </a:rPr>
                      <m:t>=</m:t>
                    </m:r>
                  </m:oMath>
                </a14:m>
                <a:r>
                  <a:rPr lang="en-US" sz="1400" dirty="0">
                    <a:solidFill>
                      <a:schemeClr val="tx1"/>
                    </a:solidFill>
                  </a:rPr>
                  <a:t>0  </a:t>
                </a:r>
                <a:r>
                  <a:rPr lang="en-US" sz="1400" dirty="0">
                    <a:solidFill>
                      <a:schemeClr val="tx1"/>
                    </a:solidFill>
                    <a:latin typeface="Helvetica Light" charset="0"/>
                    <a:ea typeface="Helvetica Light" charset="0"/>
                    <a:cs typeface="Helvetica Light" charset="0"/>
                  </a:rPr>
                  <a:t>only if </a:t>
                </a:r>
                <a14:m>
                  <m:oMath xmlns:m="http://schemas.openxmlformats.org/officeDocument/2006/math">
                    <m:r>
                      <a:rPr lang="en-US" sz="1400" b="1" i="1">
                        <a:latin typeface="Cambria Math"/>
                      </a:rPr>
                      <m:t>𝒙</m:t>
                    </m:r>
                    <m:r>
                      <a:rPr lang="en-US" sz="1400" b="1" i="1">
                        <a:latin typeface="Cambria Math"/>
                      </a:rPr>
                      <m:t>,</m:t>
                    </m:r>
                    <m:r>
                      <a:rPr lang="en-US" sz="1400" b="1" i="1">
                        <a:latin typeface="Cambria Math"/>
                      </a:rPr>
                      <m:t>𝒚</m:t>
                    </m:r>
                    <m:r>
                      <a:rPr lang="en-US" sz="1400" b="0" i="0">
                        <a:solidFill>
                          <a:schemeClr val="tx1"/>
                        </a:solidFill>
                        <a:latin typeface="Cambria Math" charset="0"/>
                        <a:ea typeface="Helvetica Light" charset="0"/>
                        <a:cs typeface="Helvetica Light" charset="0"/>
                      </a:rPr>
                      <m:t> </m:t>
                    </m:r>
                  </m:oMath>
                </a14:m>
                <a:r>
                  <a:rPr lang="en-US" sz="1400" dirty="0">
                    <a:solidFill>
                      <a:schemeClr val="tx1"/>
                    </a:solidFill>
                    <a:latin typeface="Helvetica Light" charset="0"/>
                    <a:ea typeface="Helvetica Light" charset="0"/>
                    <a:cs typeface="Helvetica Light" charset="0"/>
                  </a:rPr>
                  <a:t>are fully statistically independent</a:t>
                </a:r>
              </a:p>
              <a:p>
                <a:pPr>
                  <a:spcAft>
                    <a:spcPts val="600"/>
                  </a:spcAft>
                  <a:buClr>
                    <a:srgbClr val="FF0000"/>
                  </a:buClr>
                </a:pPr>
                <a:r>
                  <a:rPr lang="en-US" sz="1400" dirty="0">
                    <a:solidFill>
                      <a:schemeClr val="tx1">
                        <a:lumMod val="50000"/>
                        <a:lumOff val="50000"/>
                      </a:schemeClr>
                    </a:solidFill>
                    <a:latin typeface="Helvetica Light" charset="0"/>
                    <a:ea typeface="Helvetica Light" charset="0"/>
                    <a:cs typeface="Helvetica Light" charset="0"/>
                  </a:rPr>
                  <a:t>Proof: if independent, then </a:t>
                </a:r>
                <a14:m>
                  <m:oMath xmlns:m="http://schemas.openxmlformats.org/officeDocument/2006/math">
                    <m:sSub>
                      <m:sSubPr>
                        <m:ctrlPr>
                          <a:rPr lang="en-US" sz="1200" i="1">
                            <a:solidFill>
                              <a:schemeClr val="tx1">
                                <a:lumMod val="50000"/>
                                <a:lumOff val="50000"/>
                              </a:schemeClr>
                            </a:solidFill>
                            <a:latin typeface="Cambria Math" panose="02040503050406030204" pitchFamily="18" charset="0"/>
                          </a:rPr>
                        </m:ctrlPr>
                      </m:sSubPr>
                      <m:e>
                        <m:r>
                          <a:rPr lang="en-US" sz="1200" i="1">
                            <a:solidFill>
                              <a:schemeClr val="tx1">
                                <a:lumMod val="50000"/>
                                <a:lumOff val="50000"/>
                              </a:schemeClr>
                            </a:solidFill>
                            <a:latin typeface="Cambria Math"/>
                          </a:rPr>
                          <m:t>𝑝</m:t>
                        </m:r>
                      </m:e>
                      <m:sub>
                        <m:r>
                          <a:rPr lang="en-US" sz="1200" i="1">
                            <a:solidFill>
                              <a:schemeClr val="tx1">
                                <a:lumMod val="50000"/>
                                <a:lumOff val="50000"/>
                              </a:schemeClr>
                            </a:solidFill>
                            <a:latin typeface="Cambria Math"/>
                          </a:rPr>
                          <m:t>𝑥𝑦</m:t>
                        </m:r>
                      </m:sub>
                    </m:sSub>
                    <m:d>
                      <m:dPr>
                        <m:ctrlPr>
                          <a:rPr lang="en-US" sz="1200" i="1">
                            <a:solidFill>
                              <a:schemeClr val="tx1">
                                <a:lumMod val="50000"/>
                                <a:lumOff val="50000"/>
                              </a:schemeClr>
                            </a:solidFill>
                            <a:latin typeface="Cambria Math" panose="02040503050406030204" pitchFamily="18" charset="0"/>
                          </a:rPr>
                        </m:ctrlPr>
                      </m:dPr>
                      <m:e>
                        <m:r>
                          <a:rPr lang="en-US" sz="1200" i="1">
                            <a:solidFill>
                              <a:schemeClr val="tx1">
                                <a:lumMod val="50000"/>
                                <a:lumOff val="50000"/>
                              </a:schemeClr>
                            </a:solidFill>
                            <a:latin typeface="Cambria Math"/>
                          </a:rPr>
                          <m:t>𝑥</m:t>
                        </m:r>
                        <m:r>
                          <a:rPr lang="en-US" sz="1200" i="1">
                            <a:solidFill>
                              <a:schemeClr val="tx1">
                                <a:lumMod val="50000"/>
                                <a:lumOff val="50000"/>
                              </a:schemeClr>
                            </a:solidFill>
                            <a:latin typeface="Cambria Math"/>
                          </a:rPr>
                          <m:t>,</m:t>
                        </m:r>
                        <m:r>
                          <a:rPr lang="en-US" sz="1200" i="1">
                            <a:solidFill>
                              <a:schemeClr val="tx1">
                                <a:lumMod val="50000"/>
                                <a:lumOff val="50000"/>
                              </a:schemeClr>
                            </a:solidFill>
                            <a:latin typeface="Cambria Math"/>
                          </a:rPr>
                          <m:t>𝑦</m:t>
                        </m:r>
                      </m:e>
                    </m:d>
                    <m:r>
                      <a:rPr lang="en-US" sz="1200" b="0" i="0" smtClean="0">
                        <a:solidFill>
                          <a:schemeClr val="tx1">
                            <a:lumMod val="50000"/>
                            <a:lumOff val="50000"/>
                          </a:schemeClr>
                        </a:solidFill>
                        <a:latin typeface="Cambria Math" charset="0"/>
                      </a:rPr>
                      <m:t>=</m:t>
                    </m:r>
                    <m:sSub>
                      <m:sSubPr>
                        <m:ctrlPr>
                          <a:rPr lang="en-US" sz="1400" i="1">
                            <a:solidFill>
                              <a:schemeClr val="tx1">
                                <a:lumMod val="50000"/>
                                <a:lumOff val="50000"/>
                              </a:schemeClr>
                            </a:solidFill>
                            <a:latin typeface="Cambria Math" panose="02040503050406030204" pitchFamily="18" charset="0"/>
                          </a:rPr>
                        </m:ctrlPr>
                      </m:sSubPr>
                      <m:e>
                        <m:r>
                          <a:rPr lang="en-US" sz="1400" i="1">
                            <a:solidFill>
                              <a:schemeClr val="tx1">
                                <a:lumMod val="50000"/>
                                <a:lumOff val="50000"/>
                              </a:schemeClr>
                            </a:solidFill>
                            <a:latin typeface="Cambria Math"/>
                          </a:rPr>
                          <m:t>𝑝</m:t>
                        </m:r>
                      </m:e>
                      <m:sub>
                        <m:r>
                          <a:rPr lang="en-US" sz="1400" i="1">
                            <a:solidFill>
                              <a:schemeClr val="tx1">
                                <a:lumMod val="50000"/>
                                <a:lumOff val="50000"/>
                              </a:schemeClr>
                            </a:solidFill>
                            <a:latin typeface="Cambria Math"/>
                          </a:rPr>
                          <m:t>𝑥</m:t>
                        </m:r>
                      </m:sub>
                    </m:sSub>
                    <m:d>
                      <m:dPr>
                        <m:ctrlPr>
                          <a:rPr lang="en-US" sz="1400" i="1">
                            <a:solidFill>
                              <a:schemeClr val="tx1">
                                <a:lumMod val="50000"/>
                                <a:lumOff val="50000"/>
                              </a:schemeClr>
                            </a:solidFill>
                            <a:latin typeface="Cambria Math" panose="02040503050406030204" pitchFamily="18" charset="0"/>
                          </a:rPr>
                        </m:ctrlPr>
                      </m:dPr>
                      <m:e>
                        <m:r>
                          <a:rPr lang="en-US" sz="1400" i="1">
                            <a:solidFill>
                              <a:schemeClr val="tx1">
                                <a:lumMod val="50000"/>
                                <a:lumOff val="50000"/>
                              </a:schemeClr>
                            </a:solidFill>
                            <a:latin typeface="Cambria Math"/>
                          </a:rPr>
                          <m:t>𝑥</m:t>
                        </m:r>
                      </m:e>
                    </m:d>
                    <m:sSub>
                      <m:sSubPr>
                        <m:ctrlPr>
                          <a:rPr lang="en-US" sz="1400" i="1">
                            <a:solidFill>
                              <a:schemeClr val="tx1">
                                <a:lumMod val="50000"/>
                                <a:lumOff val="50000"/>
                              </a:schemeClr>
                            </a:solidFill>
                            <a:latin typeface="Cambria Math" panose="02040503050406030204" pitchFamily="18" charset="0"/>
                          </a:rPr>
                        </m:ctrlPr>
                      </m:sSubPr>
                      <m:e>
                        <m:r>
                          <a:rPr lang="en-US" sz="1400" i="1">
                            <a:solidFill>
                              <a:schemeClr val="tx1">
                                <a:lumMod val="50000"/>
                                <a:lumOff val="50000"/>
                              </a:schemeClr>
                            </a:solidFill>
                            <a:latin typeface="Cambria Math"/>
                          </a:rPr>
                          <m:t>𝑝</m:t>
                        </m:r>
                      </m:e>
                      <m:sub>
                        <m:r>
                          <a:rPr lang="en-US" sz="1400" i="1">
                            <a:solidFill>
                              <a:schemeClr val="tx1">
                                <a:lumMod val="50000"/>
                                <a:lumOff val="50000"/>
                              </a:schemeClr>
                            </a:solidFill>
                            <a:latin typeface="Cambria Math"/>
                          </a:rPr>
                          <m:t>𝑦</m:t>
                        </m:r>
                      </m:sub>
                    </m:sSub>
                    <m:d>
                      <m:dPr>
                        <m:ctrlPr>
                          <a:rPr lang="en-US" sz="1400" i="1">
                            <a:solidFill>
                              <a:schemeClr val="tx1">
                                <a:lumMod val="50000"/>
                                <a:lumOff val="50000"/>
                              </a:schemeClr>
                            </a:solidFill>
                            <a:latin typeface="Cambria Math" panose="02040503050406030204" pitchFamily="18" charset="0"/>
                          </a:rPr>
                        </m:ctrlPr>
                      </m:dPr>
                      <m:e>
                        <m:r>
                          <a:rPr lang="en-US" sz="1400" i="1">
                            <a:solidFill>
                              <a:schemeClr val="tx1">
                                <a:lumMod val="50000"/>
                                <a:lumOff val="50000"/>
                              </a:schemeClr>
                            </a:solidFill>
                            <a:latin typeface="Cambria Math"/>
                          </a:rPr>
                          <m:t>𝑦</m:t>
                        </m:r>
                      </m:e>
                    </m:d>
                    <m:r>
                      <a:rPr lang="en-US" sz="1400" i="1" smtClean="0">
                        <a:solidFill>
                          <a:schemeClr val="tx1">
                            <a:lumMod val="50000"/>
                            <a:lumOff val="50000"/>
                          </a:schemeClr>
                        </a:solidFill>
                        <a:latin typeface="Cambria Math" charset="0"/>
                        <a:ea typeface="Cambria Math" charset="0"/>
                        <a:cs typeface="Cambria Math" charset="0"/>
                      </a:rPr>
                      <m:t>⇒</m:t>
                    </m:r>
                    <m:func>
                      <m:funcPr>
                        <m:ctrlPr>
                          <a:rPr lang="en-US" sz="1400" b="0" i="1" smtClean="0">
                            <a:solidFill>
                              <a:schemeClr val="tx1">
                                <a:lumMod val="50000"/>
                                <a:lumOff val="50000"/>
                              </a:schemeClr>
                            </a:solidFill>
                            <a:latin typeface="Cambria Math" panose="02040503050406030204" pitchFamily="18" charset="0"/>
                            <a:ea typeface="Cambria Math" charset="0"/>
                            <a:cs typeface="Cambria Math" charset="0"/>
                          </a:rPr>
                        </m:ctrlPr>
                      </m:funcPr>
                      <m:fName>
                        <m:r>
                          <m:rPr>
                            <m:sty m:val="p"/>
                          </m:rPr>
                          <a:rPr lang="en-US" sz="1400" b="0" i="0" smtClean="0">
                            <a:solidFill>
                              <a:schemeClr val="tx1">
                                <a:lumMod val="50000"/>
                                <a:lumOff val="50000"/>
                              </a:schemeClr>
                            </a:solidFill>
                            <a:latin typeface="Cambria Math" charset="0"/>
                            <a:ea typeface="Cambria Math" charset="0"/>
                            <a:cs typeface="Cambria Math" charset="0"/>
                          </a:rPr>
                          <m:t>ln</m:t>
                        </m:r>
                      </m:fName>
                      <m:e>
                        <m:d>
                          <m:dPr>
                            <m:ctrlPr>
                              <a:rPr lang="en-US" sz="1400" b="0" i="1" smtClean="0">
                                <a:solidFill>
                                  <a:schemeClr val="tx1">
                                    <a:lumMod val="50000"/>
                                    <a:lumOff val="50000"/>
                                  </a:schemeClr>
                                </a:solidFill>
                                <a:latin typeface="Cambria Math" panose="02040503050406030204" pitchFamily="18" charset="0"/>
                                <a:ea typeface="Cambria Math" charset="0"/>
                                <a:cs typeface="Cambria Math" charset="0"/>
                              </a:rPr>
                            </m:ctrlPr>
                          </m:dPr>
                          <m:e>
                            <m:r>
                              <a:rPr lang="en-US" sz="1400" b="0" i="1" smtClean="0">
                                <a:solidFill>
                                  <a:schemeClr val="tx1">
                                    <a:lumMod val="50000"/>
                                    <a:lumOff val="50000"/>
                                  </a:schemeClr>
                                </a:solidFill>
                                <a:latin typeface="Cambria Math" charset="0"/>
                                <a:ea typeface="Cambria Math" charset="0"/>
                                <a:cs typeface="Cambria Math" charset="0"/>
                              </a:rPr>
                              <m:t>…</m:t>
                            </m:r>
                          </m:e>
                        </m:d>
                      </m:e>
                    </m:func>
                    <m:r>
                      <a:rPr lang="en-US" sz="1400" b="0" i="1" smtClean="0">
                        <a:solidFill>
                          <a:schemeClr val="tx1">
                            <a:lumMod val="50000"/>
                            <a:lumOff val="50000"/>
                          </a:schemeClr>
                        </a:solidFill>
                        <a:latin typeface="Cambria Math" charset="0"/>
                        <a:ea typeface="Cambria Math" charset="0"/>
                        <a:cs typeface="Cambria Math" charset="0"/>
                      </a:rPr>
                      <m:t>=0</m:t>
                    </m:r>
                  </m:oMath>
                </a14:m>
                <a:endParaRPr lang="en-US" sz="1400" dirty="0">
                  <a:solidFill>
                    <a:schemeClr val="tx1">
                      <a:lumMod val="50000"/>
                      <a:lumOff val="50000"/>
                    </a:schemeClr>
                  </a:solidFill>
                  <a:latin typeface="Helvetica Light" charset="0"/>
                  <a:ea typeface="Helvetica Light" charset="0"/>
                  <a:cs typeface="Helvetica Light"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432269" y="2636912"/>
                <a:ext cx="6318448" cy="619913"/>
              </a:xfrm>
              <a:prstGeom prst="rect">
                <a:avLst/>
              </a:prstGeom>
              <a:blipFill rotWithShape="0">
                <a:blip r:embed="rId5"/>
                <a:stretch>
                  <a:fillRect l="-290" t="-41584" b="-7921"/>
                </a:stretch>
              </a:blipFill>
            </p:spPr>
            <p:txBody>
              <a:bodyPr/>
              <a:lstStyle/>
              <a:p>
                <a:r>
                  <a:rPr lang="en-US">
                    <a:noFill/>
                  </a:rPr>
                  <a:t> </a:t>
                </a:r>
              </a:p>
            </p:txBody>
          </p:sp>
        </mc:Fallback>
      </mc:AlternateContent>
      <p:sp>
        <p:nvSpPr>
          <p:cNvPr id="5" name="Rounded Rectangle 4"/>
          <p:cNvSpPr/>
          <p:nvPr/>
        </p:nvSpPr>
        <p:spPr>
          <a:xfrm>
            <a:off x="432048" y="4437112"/>
            <a:ext cx="8316416" cy="1512168"/>
          </a:xfrm>
          <a:prstGeom prst="roundRect">
            <a:avLst>
              <a:gd name="adj" fmla="val 5951"/>
            </a:avLst>
          </a:prstGeom>
          <a:ln w="3175">
            <a:solidFill>
              <a:srgbClr val="0070C0"/>
            </a:solidFill>
          </a:ln>
        </p:spPr>
        <p:txBody>
          <a:bodyPr rtlCol="0" anchor="ctr">
            <a:spAutoFit/>
          </a:bodyPr>
          <a:lstStyle/>
          <a:p>
            <a:pPr algn="ctr"/>
            <a:endParaRPr lang="en-US" sz="1600" dirty="0">
              <a:latin typeface="Helvetica Light" charset="0"/>
              <a:ea typeface="Helvetica Light" charset="0"/>
              <a:cs typeface="Helvetica Light" charset="0"/>
            </a:endParaRPr>
          </a:p>
        </p:txBody>
      </p:sp>
      <mc:AlternateContent xmlns:mc="http://schemas.openxmlformats.org/markup-compatibility/2006" xmlns:a14="http://schemas.microsoft.com/office/drawing/2010/main">
        <mc:Choice Requires="a14">
          <p:sp>
            <p:nvSpPr>
              <p:cNvPr id="16" name="Rectangle 15"/>
              <p:cNvSpPr/>
              <p:nvPr/>
            </p:nvSpPr>
            <p:spPr>
              <a:xfrm>
                <a:off x="432048" y="3391227"/>
                <a:ext cx="6588224" cy="584775"/>
              </a:xfrm>
              <a:prstGeom prst="rect">
                <a:avLst/>
              </a:prstGeom>
            </p:spPr>
            <p:txBody>
              <a:bodyPr wrap="square">
                <a:spAutoFit/>
              </a:bodyPr>
              <a:lstStyle/>
              <a:p>
                <a:pPr>
                  <a:spcAft>
                    <a:spcPts val="600"/>
                  </a:spcAft>
                  <a:buClr>
                    <a:srgbClr val="FF0000"/>
                  </a:buClr>
                </a:pPr>
                <a:r>
                  <a:rPr lang="en-US" sz="1400" dirty="0">
                    <a:latin typeface="Helvetica Light" charset="0"/>
                    <a:ea typeface="Helvetica Light" charset="0"/>
                    <a:cs typeface="Helvetica Light" charset="0"/>
                  </a:rPr>
                  <a:t>NB: </a:t>
                </a:r>
                <a14:m>
                  <m:oMath xmlns:m="http://schemas.openxmlformats.org/officeDocument/2006/math">
                    <m:sSub>
                      <m:sSubPr>
                        <m:ctrlPr>
                          <a:rPr lang="en-US" sz="1400" i="1" smtClean="0">
                            <a:latin typeface="Cambria Math" panose="02040503050406030204" pitchFamily="18" charset="0"/>
                          </a:rPr>
                        </m:ctrlPr>
                      </m:sSubPr>
                      <m:e>
                        <m:r>
                          <a:rPr lang="en-US" sz="1400" i="1">
                            <a:latin typeface="Cambria Math" charset="0"/>
                          </a:rPr>
                          <m:t>𝐼</m:t>
                        </m:r>
                      </m:e>
                      <m:sub>
                        <m:r>
                          <a:rPr lang="en-US" sz="1400" i="1">
                            <a:latin typeface="Cambria Math" charset="0"/>
                          </a:rPr>
                          <m:t>𝑥𝑦</m:t>
                        </m:r>
                      </m:sub>
                    </m:sSub>
                    <m:r>
                      <a:rPr lang="en-US" sz="1400" b="0" i="1" smtClean="0">
                        <a:solidFill>
                          <a:schemeClr val="tx1"/>
                        </a:solidFill>
                        <a:latin typeface="Cambria Math" charset="0"/>
                      </a:rPr>
                      <m:t>=</m:t>
                    </m:r>
                    <m:sSub>
                      <m:sSubPr>
                        <m:ctrlPr>
                          <a:rPr lang="en-US" sz="1400" i="1">
                            <a:latin typeface="Cambria Math" panose="02040503050406030204" pitchFamily="18" charset="0"/>
                          </a:rPr>
                        </m:ctrlPr>
                      </m:sSubPr>
                      <m:e>
                        <m:r>
                          <a:rPr lang="en-US" sz="1400" i="1">
                            <a:latin typeface="Cambria Math" charset="0"/>
                          </a:rPr>
                          <m:t>𝐻</m:t>
                        </m:r>
                      </m:e>
                      <m:sub>
                        <m:r>
                          <a:rPr lang="en-US" sz="1400" i="1">
                            <a:latin typeface="Cambria Math" charset="0"/>
                          </a:rPr>
                          <m:t>𝑥</m:t>
                        </m:r>
                      </m:sub>
                    </m:sSub>
                    <m:r>
                      <a:rPr lang="en-US" sz="1400" b="0" i="1" smtClean="0">
                        <a:solidFill>
                          <a:schemeClr val="tx1"/>
                        </a:solidFill>
                        <a:latin typeface="Cambria Math" charset="0"/>
                      </a:rPr>
                      <m:t>−</m:t>
                    </m:r>
                    <m:sSub>
                      <m:sSubPr>
                        <m:ctrlPr>
                          <a:rPr lang="en-US" sz="1400" i="1">
                            <a:latin typeface="Cambria Math" panose="02040503050406030204" pitchFamily="18" charset="0"/>
                          </a:rPr>
                        </m:ctrlPr>
                      </m:sSubPr>
                      <m:e>
                        <m:r>
                          <a:rPr lang="en-US" sz="1400" i="1">
                            <a:latin typeface="Cambria Math" charset="0"/>
                          </a:rPr>
                          <m:t>𝐻</m:t>
                        </m:r>
                      </m:e>
                      <m:sub>
                        <m:r>
                          <a:rPr lang="en-US" sz="1400" i="1">
                            <a:latin typeface="Cambria Math" charset="0"/>
                          </a:rPr>
                          <m:t>𝑥</m:t>
                        </m:r>
                      </m:sub>
                    </m:sSub>
                    <m:d>
                      <m:dPr>
                        <m:ctrlPr>
                          <a:rPr lang="en-US" sz="1400" b="0" i="1" smtClean="0">
                            <a:latin typeface="Cambria Math" panose="02040503050406030204" pitchFamily="18" charset="0"/>
                          </a:rPr>
                        </m:ctrlPr>
                      </m:dPr>
                      <m:e>
                        <m:r>
                          <a:rPr lang="en-US" sz="1400" b="0" i="1" smtClean="0">
                            <a:latin typeface="Cambria Math" charset="0"/>
                          </a:rPr>
                          <m:t>𝑦</m:t>
                        </m:r>
                      </m:e>
                    </m:d>
                    <m:r>
                      <a:rPr lang="en-US" sz="1400" b="0" i="1" smtClean="0">
                        <a:latin typeface="Cambria Math" charset="0"/>
                      </a:rPr>
                      <m:t>=</m:t>
                    </m:r>
                    <m:sSub>
                      <m:sSubPr>
                        <m:ctrlPr>
                          <a:rPr lang="en-US" sz="1400" i="1">
                            <a:latin typeface="Cambria Math" panose="02040503050406030204" pitchFamily="18" charset="0"/>
                          </a:rPr>
                        </m:ctrlPr>
                      </m:sSubPr>
                      <m:e>
                        <m:r>
                          <a:rPr lang="en-US" sz="1400" i="1">
                            <a:latin typeface="Cambria Math" charset="0"/>
                          </a:rPr>
                          <m:t>𝐻</m:t>
                        </m:r>
                      </m:e>
                      <m:sub>
                        <m:r>
                          <a:rPr lang="en-US" sz="1400" b="0" i="1" smtClean="0">
                            <a:latin typeface="Cambria Math" charset="0"/>
                          </a:rPr>
                          <m:t>𝑦</m:t>
                        </m:r>
                      </m:sub>
                    </m:sSub>
                    <m:r>
                      <a:rPr lang="en-US" sz="1400" i="1">
                        <a:latin typeface="Cambria Math" charset="0"/>
                      </a:rPr>
                      <m:t>−</m:t>
                    </m:r>
                    <m:sSub>
                      <m:sSubPr>
                        <m:ctrlPr>
                          <a:rPr lang="en-US" sz="1400" i="1">
                            <a:latin typeface="Cambria Math" panose="02040503050406030204" pitchFamily="18" charset="0"/>
                          </a:rPr>
                        </m:ctrlPr>
                      </m:sSubPr>
                      <m:e>
                        <m:r>
                          <a:rPr lang="en-US" sz="1400" i="1">
                            <a:latin typeface="Cambria Math" charset="0"/>
                          </a:rPr>
                          <m:t>𝐻</m:t>
                        </m:r>
                      </m:e>
                      <m:sub>
                        <m:r>
                          <a:rPr lang="en-US" sz="1400" b="0" i="1" smtClean="0">
                            <a:latin typeface="Cambria Math" charset="0"/>
                          </a:rPr>
                          <m:t>𝑦</m:t>
                        </m:r>
                      </m:sub>
                    </m:sSub>
                    <m:d>
                      <m:dPr>
                        <m:ctrlPr>
                          <a:rPr lang="en-US" sz="1400" i="1">
                            <a:latin typeface="Cambria Math" panose="02040503050406030204" pitchFamily="18" charset="0"/>
                          </a:rPr>
                        </m:ctrlPr>
                      </m:dPr>
                      <m:e>
                        <m:r>
                          <a:rPr lang="en-US" sz="1400" b="0" i="1" smtClean="0">
                            <a:latin typeface="Cambria Math" charset="0"/>
                          </a:rPr>
                          <m:t>𝑥</m:t>
                        </m:r>
                      </m:e>
                    </m:d>
                  </m:oMath>
                </a14:m>
                <a:r>
                  <a:rPr lang="en-US" sz="1400" i="1" dirty="0">
                    <a:latin typeface="Helvetica Light" charset="0"/>
                    <a:ea typeface="Helvetica Light" charset="0"/>
                    <a:cs typeface="Helvetica Light" charset="0"/>
                  </a:rPr>
                  <a:t>,   						          </a:t>
                </a:r>
                <a:r>
                  <a:rPr lang="en-US" sz="1400" dirty="0">
                    <a:latin typeface="Helvetica Light" charset="0"/>
                    <a:ea typeface="Helvetica Light" charset="0"/>
                    <a:cs typeface="Helvetica Light" charset="0"/>
                  </a:rPr>
                  <a:t>where</a:t>
                </a:r>
                <a:r>
                  <a:rPr lang="en-US" sz="1400" i="1" dirty="0">
                    <a:solidFill>
                      <a:schemeClr val="tx1"/>
                    </a:solidFill>
                  </a:rPr>
                  <a:t> </a:t>
                </a:r>
                <a14:m>
                  <m:oMath xmlns:m="http://schemas.openxmlformats.org/officeDocument/2006/math">
                    <m:sSub>
                      <m:sSubPr>
                        <m:ctrlPr>
                          <a:rPr lang="en-US" sz="1400" i="1">
                            <a:latin typeface="Cambria Math" panose="02040503050406030204" pitchFamily="18" charset="0"/>
                          </a:rPr>
                        </m:ctrlPr>
                      </m:sSubPr>
                      <m:e>
                        <m:r>
                          <a:rPr lang="en-US" sz="1400" i="1">
                            <a:latin typeface="Cambria Math" charset="0"/>
                          </a:rPr>
                          <m:t>𝐻</m:t>
                        </m:r>
                      </m:e>
                      <m:sub>
                        <m:r>
                          <a:rPr lang="en-US" sz="1400" i="1">
                            <a:latin typeface="Cambria Math" charset="0"/>
                          </a:rPr>
                          <m:t>𝑥</m:t>
                        </m:r>
                      </m:sub>
                    </m:sSub>
                    <m:r>
                      <a:rPr lang="en-US" sz="1400" i="1">
                        <a:latin typeface="Cambria Math" charset="0"/>
                      </a:rPr>
                      <m:t>=−</m:t>
                    </m:r>
                    <m:nary>
                      <m:naryPr>
                        <m:limLoc m:val="undOvr"/>
                        <m:subHide m:val="on"/>
                        <m:supHide m:val="on"/>
                        <m:ctrlPr>
                          <a:rPr lang="en-US" sz="1400" i="1">
                            <a:latin typeface="Cambria Math" panose="02040503050406030204" pitchFamily="18" charset="0"/>
                          </a:rPr>
                        </m:ctrlPr>
                      </m:naryPr>
                      <m:sub/>
                      <m:sup/>
                      <m:e>
                        <m:sSub>
                          <m:sSubPr>
                            <m:ctrlPr>
                              <a:rPr lang="en-US" sz="1400" i="1">
                                <a:latin typeface="Cambria Math" panose="02040503050406030204" pitchFamily="18" charset="0"/>
                              </a:rPr>
                            </m:ctrlPr>
                          </m:sSubPr>
                          <m:e>
                            <m:r>
                              <a:rPr lang="en-US" sz="1400" i="1">
                                <a:latin typeface="Cambria Math" charset="0"/>
                              </a:rPr>
                              <m:t>𝑝</m:t>
                            </m:r>
                          </m:e>
                          <m:sub>
                            <m:r>
                              <a:rPr lang="en-US" sz="1400" i="1">
                                <a:latin typeface="Cambria Math" charset="0"/>
                              </a:rPr>
                              <m:t>𝑥</m:t>
                            </m:r>
                          </m:sub>
                        </m:sSub>
                        <m:d>
                          <m:dPr>
                            <m:ctrlPr>
                              <a:rPr lang="en-US" sz="1400" i="1">
                                <a:latin typeface="Cambria Math" panose="02040503050406030204" pitchFamily="18" charset="0"/>
                              </a:rPr>
                            </m:ctrlPr>
                          </m:dPr>
                          <m:e>
                            <m:r>
                              <a:rPr lang="en-US" sz="1400" i="1">
                                <a:latin typeface="Cambria Math" charset="0"/>
                              </a:rPr>
                              <m:t>𝑥</m:t>
                            </m:r>
                          </m:e>
                        </m:d>
                        <m:r>
                          <a:rPr lang="en-US" sz="1400" i="1">
                            <a:latin typeface="Cambria Math" charset="0"/>
                            <a:ea typeface="Cambria Math" charset="0"/>
                            <a:cs typeface="Cambria Math" charset="0"/>
                          </a:rPr>
                          <m:t>∙</m:t>
                        </m:r>
                        <m:func>
                          <m:funcPr>
                            <m:ctrlPr>
                              <a:rPr lang="en-US" sz="1400" i="1">
                                <a:latin typeface="Cambria Math" panose="02040503050406030204" pitchFamily="18" charset="0"/>
                              </a:rPr>
                            </m:ctrlPr>
                          </m:funcPr>
                          <m:fName>
                            <m:r>
                              <m:rPr>
                                <m:sty m:val="p"/>
                              </m:rPr>
                              <a:rPr lang="en-US" sz="1400">
                                <a:latin typeface="Cambria Math" charset="0"/>
                              </a:rPr>
                              <m:t>l</m:t>
                            </m:r>
                            <m:r>
                              <m:rPr>
                                <m:sty m:val="p"/>
                              </m:rPr>
                              <a:rPr lang="en-US" sz="1400" b="0" i="0" smtClean="0">
                                <a:latin typeface="Cambria Math" charset="0"/>
                              </a:rPr>
                              <m:t>n</m:t>
                            </m:r>
                          </m:fName>
                          <m:e>
                            <m:d>
                              <m:dPr>
                                <m:ctrlPr>
                                  <a:rPr lang="en-US" sz="1400" i="1">
                                    <a:latin typeface="Cambria Math" panose="02040503050406030204" pitchFamily="18" charset="0"/>
                                  </a:rPr>
                                </m:ctrlPr>
                              </m:dPr>
                              <m:e>
                                <m:sSub>
                                  <m:sSubPr>
                                    <m:ctrlPr>
                                      <a:rPr lang="en-US" sz="1400" i="1">
                                        <a:latin typeface="Cambria Math" panose="02040503050406030204" pitchFamily="18" charset="0"/>
                                      </a:rPr>
                                    </m:ctrlPr>
                                  </m:sSubPr>
                                  <m:e>
                                    <m:r>
                                      <a:rPr lang="en-US" sz="1400" i="1">
                                        <a:latin typeface="Cambria Math" charset="0"/>
                                      </a:rPr>
                                      <m:t>𝑝</m:t>
                                    </m:r>
                                  </m:e>
                                  <m:sub>
                                    <m:r>
                                      <a:rPr lang="en-US" sz="1400" i="1">
                                        <a:latin typeface="Cambria Math" charset="0"/>
                                      </a:rPr>
                                      <m:t>𝑥</m:t>
                                    </m:r>
                                  </m:sub>
                                </m:sSub>
                                <m:d>
                                  <m:dPr>
                                    <m:ctrlPr>
                                      <a:rPr lang="en-US" sz="1400" i="1">
                                        <a:latin typeface="Cambria Math" panose="02040503050406030204" pitchFamily="18" charset="0"/>
                                      </a:rPr>
                                    </m:ctrlPr>
                                  </m:dPr>
                                  <m:e>
                                    <m:r>
                                      <a:rPr lang="en-US" sz="1400" i="1">
                                        <a:latin typeface="Cambria Math" charset="0"/>
                                      </a:rPr>
                                      <m:t>𝑥</m:t>
                                    </m:r>
                                  </m:e>
                                </m:d>
                              </m:e>
                            </m:d>
                          </m:e>
                        </m:func>
                        <m:r>
                          <a:rPr lang="en-US" sz="1400" i="1">
                            <a:latin typeface="Cambria Math" charset="0"/>
                          </a:rPr>
                          <m:t>𝑑𝑥</m:t>
                        </m:r>
                      </m:e>
                    </m:nary>
                  </m:oMath>
                </a14:m>
                <a:r>
                  <a:rPr lang="en-US" sz="1400" dirty="0">
                    <a:solidFill>
                      <a:schemeClr val="tx1"/>
                    </a:solidFill>
                    <a:latin typeface="Helvetica Light" charset="0"/>
                    <a:ea typeface="Helvetica Light" charset="0"/>
                    <a:cs typeface="Helvetica Light" charset="0"/>
                  </a:rPr>
                  <a:t> is </a:t>
                </a:r>
                <a:r>
                  <a:rPr lang="en-US" sz="1400" i="1" dirty="0">
                    <a:solidFill>
                      <a:schemeClr val="tx1"/>
                    </a:solidFill>
                    <a:latin typeface="Helvetica Light" charset="0"/>
                    <a:ea typeface="Helvetica Light" charset="0"/>
                    <a:cs typeface="Helvetica Light" charset="0"/>
                  </a:rPr>
                  <a:t>entropy</a:t>
                </a:r>
                <a:r>
                  <a:rPr lang="en-US" sz="1400" dirty="0">
                    <a:solidFill>
                      <a:schemeClr val="tx1"/>
                    </a:solidFill>
                    <a:latin typeface="Helvetica Light" charset="0"/>
                    <a:ea typeface="Helvetica Light" charset="0"/>
                    <a:cs typeface="Helvetica Light" charset="0"/>
                  </a:rPr>
                  <a:t>, </a:t>
                </a:r>
                <a14:m>
                  <m:oMath xmlns:m="http://schemas.openxmlformats.org/officeDocument/2006/math">
                    <m:sSub>
                      <m:sSubPr>
                        <m:ctrlPr>
                          <a:rPr lang="en-US" sz="1400" i="1">
                            <a:latin typeface="Cambria Math" panose="02040503050406030204" pitchFamily="18" charset="0"/>
                          </a:rPr>
                        </m:ctrlPr>
                      </m:sSubPr>
                      <m:e>
                        <m:r>
                          <a:rPr lang="en-US" sz="1400" i="1">
                            <a:latin typeface="Cambria Math" charset="0"/>
                          </a:rPr>
                          <m:t>𝐻</m:t>
                        </m:r>
                      </m:e>
                      <m:sub>
                        <m:r>
                          <a:rPr lang="en-US" sz="1400" i="1">
                            <a:latin typeface="Cambria Math" charset="0"/>
                          </a:rPr>
                          <m:t>𝑥</m:t>
                        </m:r>
                      </m:sub>
                    </m:sSub>
                    <m:d>
                      <m:dPr>
                        <m:ctrlPr>
                          <a:rPr lang="en-US" sz="1400" i="1">
                            <a:latin typeface="Cambria Math" panose="02040503050406030204" pitchFamily="18" charset="0"/>
                          </a:rPr>
                        </m:ctrlPr>
                      </m:dPr>
                      <m:e>
                        <m:r>
                          <a:rPr lang="en-US" sz="1400" i="1">
                            <a:latin typeface="Cambria Math" charset="0"/>
                          </a:rPr>
                          <m:t>𝑦</m:t>
                        </m:r>
                      </m:e>
                    </m:d>
                  </m:oMath>
                </a14:m>
                <a:r>
                  <a:rPr lang="en-US" sz="1400" i="1" dirty="0"/>
                  <a:t> </a:t>
                </a:r>
                <a:r>
                  <a:rPr lang="en-US" sz="1400" dirty="0">
                    <a:latin typeface="Helvetica Light" charset="0"/>
                    <a:ea typeface="Helvetica Light" charset="0"/>
                    <a:cs typeface="Helvetica Light" charset="0"/>
                  </a:rPr>
                  <a:t>is </a:t>
                </a:r>
                <a:r>
                  <a:rPr lang="en-US" sz="1400" i="1" dirty="0">
                    <a:latin typeface="Helvetica Light" charset="0"/>
                    <a:ea typeface="Helvetica Light" charset="0"/>
                    <a:cs typeface="Helvetica Light" charset="0"/>
                  </a:rPr>
                  <a:t>conditional entropy</a:t>
                </a:r>
                <a:endParaRPr lang="en-US" sz="1400" dirty="0">
                  <a:solidFill>
                    <a:schemeClr val="tx1"/>
                  </a:solidFill>
                  <a:latin typeface="Helvetica Light" charset="0"/>
                  <a:ea typeface="Helvetica Light" charset="0"/>
                  <a:cs typeface="Helvetica Light" charset="0"/>
                </a:endParaRPr>
              </a:p>
            </p:txBody>
          </p:sp>
        </mc:Choice>
        <mc:Fallback xmlns="">
          <p:sp>
            <p:nvSpPr>
              <p:cNvPr id="16" name="Rectangle 15"/>
              <p:cNvSpPr>
                <a:spLocks noRot="1" noChangeAspect="1" noMove="1" noResize="1" noEditPoints="1" noAdjustHandles="1" noChangeArrowheads="1" noChangeShapeType="1" noTextEdit="1"/>
              </p:cNvSpPr>
              <p:nvPr/>
            </p:nvSpPr>
            <p:spPr>
              <a:xfrm>
                <a:off x="432048" y="3391227"/>
                <a:ext cx="6588224" cy="584775"/>
              </a:xfrm>
              <a:prstGeom prst="rect">
                <a:avLst/>
              </a:prstGeom>
              <a:blipFill rotWithShape="0">
                <a:blip r:embed="rId6"/>
                <a:stretch>
                  <a:fillRect l="-278" t="-26042" b="-101042"/>
                </a:stretch>
              </a:blipFill>
            </p:spPr>
            <p:txBody>
              <a:bodyPr/>
              <a:lstStyle/>
              <a:p>
                <a:r>
                  <a:rPr lang="en-US">
                    <a:noFill/>
                  </a:rPr>
                  <a:t> </a:t>
                </a:r>
              </a:p>
            </p:txBody>
          </p:sp>
        </mc:Fallback>
      </mc:AlternateContent>
      <p:sp>
        <p:nvSpPr>
          <p:cNvPr id="6" name="Slide Number Placeholder 5"/>
          <p:cNvSpPr>
            <a:spLocks noGrp="1"/>
          </p:cNvSpPr>
          <p:nvPr>
            <p:ph type="sldNum" sz="quarter" idx="4"/>
          </p:nvPr>
        </p:nvSpPr>
        <p:spPr/>
        <p:txBody>
          <a:bodyPr/>
          <a:lstStyle/>
          <a:p>
            <a:pPr>
              <a:defRPr/>
            </a:pPr>
            <a:fld id="{611C2F03-9E95-40C9-A99F-3C4F7EE8CF2A}" type="slidenum">
              <a:rPr lang="en-GB" smtClean="0"/>
              <a:pPr>
                <a:defRPr/>
              </a:pPr>
              <a:t>33</a:t>
            </a:fld>
            <a:endParaRPr lang="en-GB" dirty="0"/>
          </a:p>
        </p:txBody>
      </p:sp>
      <p:sp>
        <p:nvSpPr>
          <p:cNvPr id="7" name="TextBox 6"/>
          <p:cNvSpPr txBox="1"/>
          <p:nvPr/>
        </p:nvSpPr>
        <p:spPr>
          <a:xfrm>
            <a:off x="4932040" y="1844824"/>
            <a:ext cx="4019987" cy="461665"/>
          </a:xfrm>
          <a:prstGeom prst="rect">
            <a:avLst/>
          </a:prstGeom>
          <a:noFill/>
        </p:spPr>
        <p:txBody>
          <a:bodyPr wrap="square" rtlCol="0">
            <a:spAutoFit/>
          </a:bodyPr>
          <a:lstStyle/>
          <a:p>
            <a:r>
              <a:rPr lang="en-US" sz="1200" dirty="0">
                <a:solidFill>
                  <a:schemeClr val="tx1">
                    <a:lumMod val="50000"/>
                    <a:lumOff val="50000"/>
                  </a:schemeClr>
                </a:solidFill>
                <a:latin typeface="Helvetica Light"/>
                <a:cs typeface="Helvetica Light"/>
              </a:rPr>
              <a:t>Measure of mutual dependence between two variables: “How much information is shared among them”</a:t>
            </a:r>
          </a:p>
        </p:txBody>
      </p:sp>
    </p:spTree>
    <p:extLst>
      <p:ext uri="{BB962C8B-B14F-4D97-AF65-F5344CB8AC3E}">
        <p14:creationId xmlns:p14="http://schemas.microsoft.com/office/powerpoint/2010/main" val="6614953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2D Gaussian </a:t>
            </a:r>
            <a:r>
              <a:rPr lang="en-GB" sz="2000" dirty="0">
                <a:solidFill>
                  <a:srgbClr val="000000"/>
                </a:solidFill>
                <a:latin typeface="Helvetica Light"/>
                <a:cs typeface="Helvetica Light"/>
              </a:rPr>
              <a:t>(uncorrelated)</a:t>
            </a:r>
            <a:endParaRPr lang="en-GB" sz="2400" dirty="0">
              <a:solidFill>
                <a:srgbClr val="000000"/>
              </a:solidFill>
              <a:latin typeface="Helvetica Light"/>
              <a:cs typeface="Helvetica Light"/>
            </a:endParaRPr>
          </a:p>
        </p:txBody>
      </p:sp>
      <mc:AlternateContent xmlns:mc="http://schemas.openxmlformats.org/markup-compatibility/2006" xmlns:a14="http://schemas.microsoft.com/office/drawing/2010/main">
        <mc:Choice Requires="a14">
          <p:sp>
            <p:nvSpPr>
              <p:cNvPr id="8" name="TextBox 7"/>
              <p:cNvSpPr txBox="1"/>
              <p:nvPr/>
            </p:nvSpPr>
            <p:spPr>
              <a:xfrm>
                <a:off x="432048" y="1196752"/>
                <a:ext cx="6565124" cy="835037"/>
              </a:xfrm>
              <a:prstGeom prst="rect">
                <a:avLst/>
              </a:prstGeom>
              <a:noFill/>
            </p:spPr>
            <p:txBody>
              <a:bodyPr wrap="square" rtlCol="0">
                <a:spAutoFit/>
              </a:bodyPr>
              <a:lstStyle/>
              <a:p>
                <a:pPr>
                  <a:spcBef>
                    <a:spcPts val="1800"/>
                  </a:spcBef>
                </a:pPr>
                <a:r>
                  <a:rPr lang="en-US" sz="1600" dirty="0">
                    <a:latin typeface="Helvetica Light" charset="0"/>
                    <a:ea typeface="Helvetica Light" charset="0"/>
                    <a:cs typeface="Helvetica Light" charset="0"/>
                    <a:sym typeface="Wingdings" pitchFamily="2" charset="2"/>
                  </a:rPr>
                  <a:t>T</a:t>
                </a:r>
                <a:r>
                  <a:rPr lang="en-US" sz="1600" dirty="0">
                    <a:solidFill>
                      <a:schemeClr val="tx1"/>
                    </a:solidFill>
                    <a:latin typeface="Helvetica Light" charset="0"/>
                    <a:ea typeface="Helvetica Light" charset="0"/>
                    <a:cs typeface="Helvetica Light" charset="0"/>
                    <a:sym typeface="Wingdings" pitchFamily="2" charset="2"/>
                  </a:rPr>
                  <a:t>wo variable </a:t>
                </a:r>
                <a14:m>
                  <m:oMath xmlns:m="http://schemas.openxmlformats.org/officeDocument/2006/math">
                    <m:r>
                      <a:rPr lang="en-US" sz="1600" b="1" i="1">
                        <a:latin typeface="Cambria Math"/>
                        <a:ea typeface="Cambria Math"/>
                        <a:cs typeface="Arial Unicode MS" pitchFamily="34" charset="-128"/>
                      </a:rPr>
                      <m:t>𝒙</m:t>
                    </m:r>
                    <m:r>
                      <a:rPr lang="en-US" sz="1600" b="1" i="1" smtClean="0">
                        <a:latin typeface="Cambria Math" charset="0"/>
                        <a:ea typeface="Cambria Math"/>
                        <a:cs typeface="Arial Unicode MS" pitchFamily="34" charset="-128"/>
                      </a:rPr>
                      <m:t>, </m:t>
                    </m:r>
                    <m:r>
                      <a:rPr lang="en-US" sz="1600" b="1" i="1" smtClean="0">
                        <a:latin typeface="Cambria Math" charset="0"/>
                        <a:ea typeface="Cambria Math"/>
                        <a:cs typeface="Arial Unicode MS" pitchFamily="34" charset="-128"/>
                      </a:rPr>
                      <m:t>𝒚</m:t>
                    </m:r>
                  </m:oMath>
                </a14:m>
                <a:r>
                  <a:rPr lang="en-GB" sz="1600" dirty="0">
                    <a:solidFill>
                      <a:schemeClr val="tx1"/>
                    </a:solidFill>
                    <a:latin typeface="Helvetica Light" charset="0"/>
                    <a:ea typeface="Helvetica Light" charset="0"/>
                    <a:cs typeface="Helvetica Light" charset="0"/>
                    <a:sym typeface="Wingdings" pitchFamily="2" charset="2"/>
                  </a:rPr>
                  <a:t> are independent: </a:t>
                </a:r>
                <a14:m>
                  <m:oMath xmlns:m="http://schemas.openxmlformats.org/officeDocument/2006/math">
                    <m:sSub>
                      <m:sSubPr>
                        <m:ctrlPr>
                          <a:rPr lang="en-US" sz="1600" i="1" smtClean="0">
                            <a:solidFill>
                              <a:schemeClr val="tx1">
                                <a:lumMod val="50000"/>
                                <a:lumOff val="50000"/>
                              </a:schemeClr>
                            </a:solidFill>
                            <a:latin typeface="Cambria Math" panose="02040503050406030204" pitchFamily="18" charset="0"/>
                          </a:rPr>
                        </m:ctrlPr>
                      </m:sSubPr>
                      <m:e>
                        <m:r>
                          <a:rPr lang="en-US" sz="1600" b="0" i="1" smtClean="0">
                            <a:solidFill>
                              <a:schemeClr val="tx1">
                                <a:lumMod val="50000"/>
                                <a:lumOff val="50000"/>
                              </a:schemeClr>
                            </a:solidFill>
                            <a:latin typeface="Cambria Math" charset="0"/>
                          </a:rPr>
                          <m:t>[ </m:t>
                        </m:r>
                        <m:r>
                          <a:rPr lang="en-US" sz="1600" b="0" i="1">
                            <a:solidFill>
                              <a:schemeClr val="tx1">
                                <a:lumMod val="50000"/>
                                <a:lumOff val="50000"/>
                              </a:schemeClr>
                            </a:solidFill>
                            <a:latin typeface="Cambria Math"/>
                          </a:rPr>
                          <m:t>𝑝</m:t>
                        </m:r>
                      </m:e>
                      <m:sub>
                        <m:r>
                          <a:rPr lang="en-US" sz="1600" b="0" i="1">
                            <a:solidFill>
                              <a:schemeClr val="tx1">
                                <a:lumMod val="50000"/>
                                <a:lumOff val="50000"/>
                              </a:schemeClr>
                            </a:solidFill>
                            <a:latin typeface="Cambria Math"/>
                          </a:rPr>
                          <m:t>𝑥𝑦</m:t>
                        </m:r>
                      </m:sub>
                    </m:sSub>
                    <m:d>
                      <m:dPr>
                        <m:ctrlPr>
                          <a:rPr lang="en-US" sz="1600" i="1">
                            <a:solidFill>
                              <a:schemeClr val="tx1">
                                <a:lumMod val="50000"/>
                                <a:lumOff val="50000"/>
                              </a:schemeClr>
                            </a:solidFill>
                            <a:latin typeface="Cambria Math" panose="02040503050406030204" pitchFamily="18" charset="0"/>
                            <a:ea typeface="Cambria Math"/>
                            <a:cs typeface="Arial Unicode MS" pitchFamily="34" charset="-128"/>
                          </a:rPr>
                        </m:ctrlPr>
                      </m:dPr>
                      <m:e>
                        <m:r>
                          <a:rPr lang="en-US" sz="1600" b="0" i="1">
                            <a:solidFill>
                              <a:schemeClr val="tx1">
                                <a:lumMod val="50000"/>
                                <a:lumOff val="50000"/>
                              </a:schemeClr>
                            </a:solidFill>
                            <a:latin typeface="Cambria Math"/>
                            <a:ea typeface="Cambria Math"/>
                            <a:cs typeface="Arial Unicode MS" pitchFamily="34" charset="-128"/>
                          </a:rPr>
                          <m:t>𝑥</m:t>
                        </m:r>
                        <m:r>
                          <a:rPr lang="en-US" sz="1600" b="0" i="1">
                            <a:solidFill>
                              <a:schemeClr val="tx1">
                                <a:lumMod val="50000"/>
                                <a:lumOff val="50000"/>
                              </a:schemeClr>
                            </a:solidFill>
                            <a:latin typeface="Cambria Math"/>
                            <a:ea typeface="Cambria Math"/>
                            <a:cs typeface="Arial Unicode MS" pitchFamily="34" charset="-128"/>
                          </a:rPr>
                          <m:t>,</m:t>
                        </m:r>
                        <m:r>
                          <a:rPr lang="en-US" sz="1600" b="0" i="1">
                            <a:solidFill>
                              <a:schemeClr val="tx1">
                                <a:lumMod val="50000"/>
                                <a:lumOff val="50000"/>
                              </a:schemeClr>
                            </a:solidFill>
                            <a:latin typeface="Cambria Math"/>
                            <a:ea typeface="Cambria Math"/>
                            <a:cs typeface="Arial Unicode MS" pitchFamily="34" charset="-128"/>
                          </a:rPr>
                          <m:t>𝑦</m:t>
                        </m:r>
                      </m:e>
                    </m:d>
                    <m:r>
                      <a:rPr lang="en-US" sz="1600" b="0" i="0" smtClean="0">
                        <a:solidFill>
                          <a:schemeClr val="tx1">
                            <a:lumMod val="50000"/>
                            <a:lumOff val="50000"/>
                          </a:schemeClr>
                        </a:solidFill>
                        <a:latin typeface="Cambria Math" charset="0"/>
                        <a:ea typeface="Cambria Math"/>
                        <a:cs typeface="Arial Unicode MS" pitchFamily="34" charset="-128"/>
                      </a:rPr>
                      <m:t>=</m:t>
                    </m:r>
                    <m:sSub>
                      <m:sSubPr>
                        <m:ctrlPr>
                          <a:rPr lang="en-US" sz="1600" i="1">
                            <a:solidFill>
                              <a:schemeClr val="tx1">
                                <a:lumMod val="50000"/>
                                <a:lumOff val="50000"/>
                              </a:schemeClr>
                            </a:solidFill>
                            <a:latin typeface="Cambria Math" panose="02040503050406030204" pitchFamily="18" charset="0"/>
                          </a:rPr>
                        </m:ctrlPr>
                      </m:sSubPr>
                      <m:e>
                        <m:r>
                          <a:rPr lang="en-US" sz="1600" i="1">
                            <a:solidFill>
                              <a:schemeClr val="tx1">
                                <a:lumMod val="50000"/>
                                <a:lumOff val="50000"/>
                              </a:schemeClr>
                            </a:solidFill>
                            <a:latin typeface="Cambria Math"/>
                          </a:rPr>
                          <m:t>𝑝</m:t>
                        </m:r>
                      </m:e>
                      <m:sub>
                        <m:r>
                          <a:rPr lang="en-US" sz="1600" i="1">
                            <a:solidFill>
                              <a:schemeClr val="tx1">
                                <a:lumMod val="50000"/>
                                <a:lumOff val="50000"/>
                              </a:schemeClr>
                            </a:solidFill>
                            <a:latin typeface="Cambria Math"/>
                          </a:rPr>
                          <m:t>𝑥</m:t>
                        </m:r>
                      </m:sub>
                    </m:sSub>
                    <m:d>
                      <m:dPr>
                        <m:ctrlPr>
                          <a:rPr lang="en-US" sz="1600" i="1">
                            <a:solidFill>
                              <a:schemeClr val="tx1">
                                <a:lumMod val="50000"/>
                                <a:lumOff val="50000"/>
                              </a:schemeClr>
                            </a:solidFill>
                            <a:latin typeface="Cambria Math" panose="02040503050406030204" pitchFamily="18" charset="0"/>
                            <a:ea typeface="Cambria Math"/>
                            <a:cs typeface="Arial Unicode MS" pitchFamily="34" charset="-128"/>
                          </a:rPr>
                        </m:ctrlPr>
                      </m:dPr>
                      <m:e>
                        <m:r>
                          <a:rPr lang="en-US" sz="1600" i="1">
                            <a:solidFill>
                              <a:schemeClr val="tx1">
                                <a:lumMod val="50000"/>
                                <a:lumOff val="50000"/>
                              </a:schemeClr>
                            </a:solidFill>
                            <a:latin typeface="Cambria Math"/>
                            <a:ea typeface="Cambria Math"/>
                            <a:cs typeface="Arial Unicode MS" pitchFamily="34" charset="-128"/>
                          </a:rPr>
                          <m:t>𝑥</m:t>
                        </m:r>
                      </m:e>
                    </m:d>
                    <m:r>
                      <a:rPr lang="en-US" sz="1600" i="1">
                        <a:solidFill>
                          <a:schemeClr val="tx1">
                            <a:lumMod val="50000"/>
                            <a:lumOff val="50000"/>
                          </a:schemeClr>
                        </a:solidFill>
                        <a:latin typeface="Cambria Math" charset="0"/>
                        <a:ea typeface="Cambria Math" charset="0"/>
                        <a:cs typeface="Cambria Math" charset="0"/>
                      </a:rPr>
                      <m:t>∙</m:t>
                    </m:r>
                    <m:sSub>
                      <m:sSubPr>
                        <m:ctrlPr>
                          <a:rPr lang="en-US" sz="1600" i="1">
                            <a:solidFill>
                              <a:schemeClr val="tx1">
                                <a:lumMod val="50000"/>
                                <a:lumOff val="50000"/>
                              </a:schemeClr>
                            </a:solidFill>
                            <a:latin typeface="Cambria Math" panose="02040503050406030204" pitchFamily="18" charset="0"/>
                          </a:rPr>
                        </m:ctrlPr>
                      </m:sSubPr>
                      <m:e>
                        <m:r>
                          <a:rPr lang="en-US" sz="1600" i="1">
                            <a:solidFill>
                              <a:schemeClr val="tx1">
                                <a:lumMod val="50000"/>
                                <a:lumOff val="50000"/>
                              </a:schemeClr>
                            </a:solidFill>
                            <a:latin typeface="Cambria Math"/>
                          </a:rPr>
                          <m:t>𝑝</m:t>
                        </m:r>
                      </m:e>
                      <m:sub>
                        <m:r>
                          <a:rPr lang="en-US" sz="1600" i="1">
                            <a:solidFill>
                              <a:schemeClr val="tx1">
                                <a:lumMod val="50000"/>
                                <a:lumOff val="50000"/>
                              </a:schemeClr>
                            </a:solidFill>
                            <a:latin typeface="Cambria Math" charset="0"/>
                          </a:rPr>
                          <m:t>𝑦</m:t>
                        </m:r>
                      </m:sub>
                    </m:sSub>
                    <m:d>
                      <m:dPr>
                        <m:ctrlPr>
                          <a:rPr lang="en-US" sz="1600" i="1">
                            <a:solidFill>
                              <a:schemeClr val="tx1">
                                <a:lumMod val="50000"/>
                                <a:lumOff val="50000"/>
                              </a:schemeClr>
                            </a:solidFill>
                            <a:latin typeface="Cambria Math" panose="02040503050406030204" pitchFamily="18" charset="0"/>
                            <a:ea typeface="Cambria Math"/>
                            <a:cs typeface="Arial Unicode MS" pitchFamily="34" charset="-128"/>
                          </a:rPr>
                        </m:ctrlPr>
                      </m:dPr>
                      <m:e>
                        <m:r>
                          <a:rPr lang="en-US" sz="1600" i="1">
                            <a:solidFill>
                              <a:schemeClr val="tx1">
                                <a:lumMod val="50000"/>
                                <a:lumOff val="50000"/>
                              </a:schemeClr>
                            </a:solidFill>
                            <a:latin typeface="Cambria Math" charset="0"/>
                            <a:ea typeface="Cambria Math"/>
                            <a:cs typeface="Arial Unicode MS" pitchFamily="34" charset="-128"/>
                          </a:rPr>
                          <m:t>𝑦</m:t>
                        </m:r>
                      </m:e>
                    </m:d>
                    <m:r>
                      <a:rPr lang="en-US" sz="1600" b="0" i="1" smtClean="0">
                        <a:solidFill>
                          <a:schemeClr val="tx1">
                            <a:lumMod val="50000"/>
                            <a:lumOff val="50000"/>
                          </a:schemeClr>
                        </a:solidFill>
                        <a:latin typeface="Cambria Math" charset="0"/>
                        <a:ea typeface="Cambria Math"/>
                        <a:cs typeface="Arial Unicode MS" pitchFamily="34" charset="-128"/>
                      </a:rPr>
                      <m:t> ]</m:t>
                    </m:r>
                  </m:oMath>
                </a14:m>
                <a:endParaRPr lang="en-GB" sz="1600" dirty="0">
                  <a:latin typeface="Helvetica Light" charset="0"/>
                  <a:ea typeface="Helvetica Light" charset="0"/>
                  <a:cs typeface="Helvetica Light" charset="0"/>
                  <a:sym typeface="Wingdings" pitchFamily="2" charset="2"/>
                </a:endParaRPr>
              </a:p>
              <a:p>
                <a:pPr>
                  <a:spcBef>
                    <a:spcPts val="1800"/>
                  </a:spcBef>
                </a:pPr>
                <a:endParaRPr lang="en-GB" sz="1600" dirty="0">
                  <a:solidFill>
                    <a:schemeClr val="tx1"/>
                  </a:solidFill>
                  <a:latin typeface="Helvetica Light" charset="0"/>
                  <a:ea typeface="Helvetica Light" charset="0"/>
                  <a:cs typeface="Helvetica Light" charset="0"/>
                  <a:sym typeface="Wingdings" pitchFamily="2" charset="2"/>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32048" y="1196752"/>
                <a:ext cx="6565124" cy="835037"/>
              </a:xfrm>
              <a:prstGeom prst="rect">
                <a:avLst/>
              </a:prstGeom>
              <a:blipFill rotWithShape="0">
                <a:blip r:embed="rId2"/>
                <a:stretch>
                  <a:fillRect l="-557" t="-35036"/>
                </a:stretch>
              </a:blipFill>
            </p:spPr>
            <p:txBody>
              <a:bodyPr/>
              <a:lstStyle/>
              <a:p>
                <a:r>
                  <a:rPr lang="en-US">
                    <a:noFill/>
                  </a:rPr>
                  <a:t> </a:t>
                </a:r>
              </a:p>
            </p:txBody>
          </p:sp>
        </mc:Fallback>
      </mc:AlternateContent>
      <p:sp>
        <p:nvSpPr>
          <p:cNvPr id="6" name="Slide Number Placeholder 5"/>
          <p:cNvSpPr>
            <a:spLocks noGrp="1"/>
          </p:cNvSpPr>
          <p:nvPr>
            <p:ph type="sldNum" sz="quarter" idx="4"/>
          </p:nvPr>
        </p:nvSpPr>
        <p:spPr/>
        <p:txBody>
          <a:bodyPr/>
          <a:lstStyle/>
          <a:p>
            <a:pPr>
              <a:defRPr/>
            </a:pPr>
            <a:fld id="{611C2F03-9E95-40C9-A99F-3C4F7EE8CF2A}" type="slidenum">
              <a:rPr lang="en-GB" smtClean="0"/>
              <a:pPr>
                <a:defRPr/>
              </a:pPr>
              <a:t>34</a:t>
            </a:fld>
            <a:endParaRPr lang="en-GB" dirty="0"/>
          </a:p>
        </p:txBody>
      </p:sp>
      <p:grpSp>
        <p:nvGrpSpPr>
          <p:cNvPr id="10" name="Group 9"/>
          <p:cNvGrpSpPr/>
          <p:nvPr/>
        </p:nvGrpSpPr>
        <p:grpSpPr>
          <a:xfrm>
            <a:off x="786525" y="2961056"/>
            <a:ext cx="3353427" cy="3564288"/>
            <a:chOff x="721856" y="2701503"/>
            <a:chExt cx="3353427" cy="3564288"/>
          </a:xfrm>
        </p:grpSpPr>
        <p:pic>
          <p:nvPicPr>
            <p:cNvPr id="1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2776173"/>
              <a:ext cx="3240360" cy="3489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9" name="Rectangle 8"/>
                <p:cNvSpPr/>
                <p:nvPr/>
              </p:nvSpPr>
              <p:spPr>
                <a:xfrm>
                  <a:off x="3325719" y="5589240"/>
                  <a:ext cx="749564" cy="307777"/>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1400" b="1" i="1">
                            <a:latin typeface="Cambria Math"/>
                          </a:rPr>
                          <m:t>𝒙</m:t>
                        </m:r>
                        <m:r>
                          <a:rPr lang="en-US" sz="1400" b="1" i="1">
                            <a:latin typeface="Cambria Math"/>
                          </a:rPr>
                          <m:t>−</m:t>
                        </m:r>
                        <m:sSub>
                          <m:sSubPr>
                            <m:ctrlPr>
                              <a:rPr lang="en-US" sz="1400" b="1" i="1">
                                <a:latin typeface="Cambria Math" panose="02040503050406030204" pitchFamily="18" charset="0"/>
                              </a:rPr>
                            </m:ctrlPr>
                          </m:sSubPr>
                          <m:e>
                            <m:r>
                              <a:rPr lang="en-US" sz="1400" b="1" i="1">
                                <a:latin typeface="Cambria Math"/>
                              </a:rPr>
                              <m:t>𝝁</m:t>
                            </m:r>
                          </m:e>
                          <m:sub>
                            <m:r>
                              <a:rPr lang="en-US" sz="1400" b="1" i="1">
                                <a:latin typeface="Cambria Math"/>
                              </a:rPr>
                              <m:t>𝒙</m:t>
                            </m:r>
                          </m:sub>
                        </m:sSub>
                      </m:oMath>
                    </m:oMathPara>
                  </a14:m>
                  <a:endParaRPr lang="en-US" sz="1400" b="1" dirty="0"/>
                </a:p>
              </p:txBody>
            </p:sp>
          </mc:Choice>
          <mc:Fallback xmlns="">
            <p:sp>
              <p:nvSpPr>
                <p:cNvPr id="9" name="Rectangle 8"/>
                <p:cNvSpPr>
                  <a:spLocks noRot="1" noChangeAspect="1" noMove="1" noResize="1" noEditPoints="1" noAdjustHandles="1" noChangeArrowheads="1" noChangeShapeType="1" noTextEdit="1"/>
                </p:cNvSpPr>
                <p:nvPr/>
              </p:nvSpPr>
              <p:spPr>
                <a:xfrm>
                  <a:off x="3325719" y="5589240"/>
                  <a:ext cx="749564" cy="307777"/>
                </a:xfrm>
                <a:prstGeom prst="rect">
                  <a:avLst/>
                </a:prstGeom>
                <a:blipFill rotWithShape="0">
                  <a:blip r:embed="rId4"/>
                  <a:stretch>
                    <a:fillRect b="-196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rot="16200000">
                  <a:off x="507631" y="2915728"/>
                  <a:ext cx="755976" cy="327526"/>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1400" b="1" i="1" smtClean="0">
                            <a:latin typeface="Cambria Math" charset="0"/>
                          </a:rPr>
                          <m:t>𝒚</m:t>
                        </m:r>
                        <m:r>
                          <a:rPr lang="en-US" sz="1400" b="1" i="1">
                            <a:latin typeface="Cambria Math"/>
                          </a:rPr>
                          <m:t>−</m:t>
                        </m:r>
                        <m:sSub>
                          <m:sSubPr>
                            <m:ctrlPr>
                              <a:rPr lang="en-US" sz="1400" b="1" i="1">
                                <a:latin typeface="Cambria Math" panose="02040503050406030204" pitchFamily="18" charset="0"/>
                              </a:rPr>
                            </m:ctrlPr>
                          </m:sSubPr>
                          <m:e>
                            <m:r>
                              <a:rPr lang="en-US" sz="1400" b="1" i="1">
                                <a:latin typeface="Cambria Math"/>
                              </a:rPr>
                              <m:t>𝝁</m:t>
                            </m:r>
                          </m:e>
                          <m:sub>
                            <m:r>
                              <a:rPr lang="en-US" sz="1400" b="1" i="1" smtClean="0">
                                <a:latin typeface="Cambria Math" charset="0"/>
                              </a:rPr>
                              <m:t>𝒚</m:t>
                            </m:r>
                          </m:sub>
                        </m:sSub>
                      </m:oMath>
                    </m:oMathPara>
                  </a14:m>
                  <a:endParaRPr lang="en-US" sz="1400" b="1" dirty="0"/>
                </a:p>
              </p:txBody>
            </p:sp>
          </mc:Choice>
          <mc:Fallback xmlns="">
            <p:sp>
              <p:nvSpPr>
                <p:cNvPr id="19" name="Rectangle 18"/>
                <p:cNvSpPr>
                  <a:spLocks noRot="1" noChangeAspect="1" noMove="1" noResize="1" noEditPoints="1" noAdjustHandles="1" noChangeArrowheads="1" noChangeShapeType="1" noTextEdit="1"/>
                </p:cNvSpPr>
                <p:nvPr/>
              </p:nvSpPr>
              <p:spPr>
                <a:xfrm rot="16200000">
                  <a:off x="507631" y="2915728"/>
                  <a:ext cx="755976" cy="327526"/>
                </a:xfrm>
                <a:prstGeom prst="rect">
                  <a:avLst/>
                </a:prstGeom>
                <a:blipFill rotWithShape="0">
                  <a:blip r:embed="rId5"/>
                  <a:stretch>
                    <a:fillRect r="-1852"/>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6" name="Rectangle 25"/>
              <p:cNvSpPr/>
              <p:nvPr/>
            </p:nvSpPr>
            <p:spPr>
              <a:xfrm>
                <a:off x="551127" y="1584697"/>
                <a:ext cx="4608512" cy="836191"/>
              </a:xfrm>
              <a:prstGeom prst="rect">
                <a:avLst/>
              </a:prstGeom>
            </p:spPr>
            <p:txBody>
              <a:bodyPr wrap="square">
                <a:spAutoFit/>
              </a:bodyPr>
              <a:lstStyle/>
              <a:p>
                <a:pPr>
                  <a:buClr>
                    <a:srgbClr val="FF0000"/>
                  </a:buClr>
                </a:pPr>
                <a14:m>
                  <m:oMathPara xmlns:m="http://schemas.openxmlformats.org/officeDocument/2006/math">
                    <m:oMathParaPr>
                      <m:jc m:val="centerGroup"/>
                    </m:oMathParaPr>
                    <m:oMath xmlns:m="http://schemas.openxmlformats.org/officeDocument/2006/math">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charset="0"/>
                            </a:rPr>
                            <m:t>𝑝</m:t>
                          </m:r>
                        </m:e>
                        <m:sub>
                          <m:r>
                            <a:rPr lang="en-US" sz="1600" b="0" i="1" smtClean="0">
                              <a:solidFill>
                                <a:schemeClr val="tx1"/>
                              </a:solidFill>
                              <a:latin typeface="Cambria Math" charset="0"/>
                            </a:rPr>
                            <m:t>𝑥𝑦</m:t>
                          </m:r>
                        </m:sub>
                      </m:sSub>
                      <m:d>
                        <m:dPr>
                          <m:ctrlPr>
                            <a:rPr lang="en-US" sz="1600" i="1">
                              <a:solidFill>
                                <a:schemeClr val="tx1"/>
                              </a:solidFill>
                              <a:latin typeface="Cambria Math" panose="02040503050406030204" pitchFamily="18" charset="0"/>
                            </a:rPr>
                          </m:ctrlPr>
                        </m:dPr>
                        <m:e>
                          <m:r>
                            <a:rPr lang="en-US" sz="1600" b="0" i="1">
                              <a:solidFill>
                                <a:schemeClr val="tx1"/>
                              </a:solidFill>
                              <a:latin typeface="Cambria Math"/>
                            </a:rPr>
                            <m:t>𝑥</m:t>
                          </m:r>
                          <m:r>
                            <a:rPr lang="en-US" sz="1600" b="0" i="1">
                              <a:solidFill>
                                <a:schemeClr val="tx1"/>
                              </a:solidFill>
                              <a:latin typeface="Cambria Math"/>
                            </a:rPr>
                            <m:t>,</m:t>
                          </m:r>
                          <m:r>
                            <a:rPr lang="en-US" sz="1600" b="0" i="1">
                              <a:solidFill>
                                <a:schemeClr val="tx1"/>
                              </a:solidFill>
                              <a:latin typeface="Cambria Math"/>
                            </a:rPr>
                            <m:t>𝑦</m:t>
                          </m:r>
                        </m:e>
                      </m:d>
                      <m:r>
                        <a:rPr lang="en-US" sz="1600" b="0" i="1">
                          <a:solidFill>
                            <a:schemeClr val="tx1"/>
                          </a:solidFill>
                          <a:latin typeface="Cambria Math"/>
                        </a:rPr>
                        <m:t>=</m:t>
                      </m:r>
                      <m:f>
                        <m:fPr>
                          <m:ctrlPr>
                            <a:rPr lang="en-US" sz="1600" i="1">
                              <a:solidFill>
                                <a:schemeClr val="tx1"/>
                              </a:solidFill>
                              <a:latin typeface="Cambria Math" panose="02040503050406030204" pitchFamily="18" charset="0"/>
                            </a:rPr>
                          </m:ctrlPr>
                        </m:fPr>
                        <m:num>
                          <m:r>
                            <a:rPr lang="en-US" sz="1600" b="0" i="1">
                              <a:solidFill>
                                <a:schemeClr val="tx1"/>
                              </a:solidFill>
                              <a:latin typeface="Cambria Math"/>
                            </a:rPr>
                            <m:t>1</m:t>
                          </m:r>
                        </m:num>
                        <m:den>
                          <m:rad>
                            <m:radPr>
                              <m:degHide m:val="on"/>
                              <m:ctrlPr>
                                <a:rPr lang="en-US" sz="1600" i="1">
                                  <a:solidFill>
                                    <a:schemeClr val="tx1"/>
                                  </a:solidFill>
                                  <a:latin typeface="Cambria Math" panose="02040503050406030204" pitchFamily="18" charset="0"/>
                                </a:rPr>
                              </m:ctrlPr>
                            </m:radPr>
                            <m:deg/>
                            <m:e>
                              <m:r>
                                <a:rPr lang="en-US" sz="1600" b="0" i="1">
                                  <a:solidFill>
                                    <a:schemeClr val="tx1"/>
                                  </a:solidFill>
                                  <a:latin typeface="Cambria Math"/>
                                </a:rPr>
                                <m:t>2</m:t>
                              </m:r>
                              <m:r>
                                <a:rPr lang="en-US" sz="1600" b="0" i="1">
                                  <a:solidFill>
                                    <a:schemeClr val="tx1"/>
                                  </a:solidFill>
                                  <a:latin typeface="Cambria Math"/>
                                </a:rPr>
                                <m:t>𝜋</m:t>
                              </m:r>
                            </m:e>
                          </m:rad>
                          <m:sSub>
                            <m:sSubPr>
                              <m:ctrlPr>
                                <a:rPr lang="en-US" sz="1600" i="1" smtClean="0">
                                  <a:solidFill>
                                    <a:schemeClr val="tx1"/>
                                  </a:solidFill>
                                  <a:latin typeface="Cambria Math" panose="02040503050406030204" pitchFamily="18" charset="0"/>
                                </a:rPr>
                              </m:ctrlPr>
                            </m:sSubPr>
                            <m:e>
                              <m:r>
                                <a:rPr lang="en-US" sz="1600" i="1">
                                  <a:latin typeface="Cambria Math"/>
                                </a:rPr>
                                <m:t>𝜎</m:t>
                              </m:r>
                            </m:e>
                            <m:sub>
                              <m:r>
                                <a:rPr lang="en-US" sz="1600" b="0" i="1" smtClean="0">
                                  <a:solidFill>
                                    <a:schemeClr val="tx1"/>
                                  </a:solidFill>
                                  <a:latin typeface="Cambria Math" charset="0"/>
                                </a:rPr>
                                <m:t>𝑥</m:t>
                              </m:r>
                            </m:sub>
                          </m:sSub>
                        </m:den>
                      </m:f>
                      <m:sSup>
                        <m:sSupPr>
                          <m:ctrlPr>
                            <a:rPr lang="en-US" sz="1600" i="1">
                              <a:solidFill>
                                <a:schemeClr val="tx1"/>
                              </a:solidFill>
                              <a:latin typeface="Cambria Math" panose="02040503050406030204" pitchFamily="18" charset="0"/>
                            </a:rPr>
                          </m:ctrlPr>
                        </m:sSupPr>
                        <m:e>
                          <m:r>
                            <a:rPr lang="en-US" sz="1600" b="0" i="1">
                              <a:solidFill>
                                <a:schemeClr val="tx1"/>
                              </a:solidFill>
                              <a:latin typeface="Cambria Math"/>
                            </a:rPr>
                            <m:t>𝑒</m:t>
                          </m:r>
                        </m:e>
                        <m:sup>
                          <m:r>
                            <a:rPr lang="en-US" sz="1600" b="0" i="1">
                              <a:solidFill>
                                <a:schemeClr val="tx1"/>
                              </a:solidFill>
                              <a:latin typeface="Cambria Math"/>
                            </a:rPr>
                            <m:t>−</m:t>
                          </m:r>
                          <m:f>
                            <m:fPr>
                              <m:ctrlPr>
                                <a:rPr lang="en-US" sz="1600" i="1">
                                  <a:solidFill>
                                    <a:schemeClr val="tx1"/>
                                  </a:solidFill>
                                  <a:latin typeface="Cambria Math" panose="02040503050406030204" pitchFamily="18" charset="0"/>
                                </a:rPr>
                              </m:ctrlPr>
                            </m:fPr>
                            <m:num>
                              <m:sSup>
                                <m:sSupPr>
                                  <m:ctrlPr>
                                    <a:rPr lang="en-US" sz="1600" i="1">
                                      <a:solidFill>
                                        <a:schemeClr val="tx1"/>
                                      </a:solidFill>
                                      <a:latin typeface="Cambria Math" panose="02040503050406030204" pitchFamily="18" charset="0"/>
                                    </a:rPr>
                                  </m:ctrlPr>
                                </m:sSupPr>
                                <m:e>
                                  <m:d>
                                    <m:dPr>
                                      <m:ctrlPr>
                                        <a:rPr lang="en-US" sz="1600" i="1">
                                          <a:solidFill>
                                            <a:schemeClr val="tx1"/>
                                          </a:solidFill>
                                          <a:latin typeface="Cambria Math" panose="02040503050406030204" pitchFamily="18" charset="0"/>
                                        </a:rPr>
                                      </m:ctrlPr>
                                    </m:dPr>
                                    <m:e>
                                      <m:r>
                                        <a:rPr lang="en-US" sz="1600" b="0" i="1">
                                          <a:solidFill>
                                            <a:schemeClr val="tx1"/>
                                          </a:solidFill>
                                          <a:latin typeface="Cambria Math"/>
                                        </a:rPr>
                                        <m:t>𝑥</m:t>
                                      </m:r>
                                      <m:r>
                                        <a:rPr lang="en-US" sz="1600" b="0" i="1">
                                          <a:solidFill>
                                            <a:schemeClr val="tx1"/>
                                          </a:solidFill>
                                          <a:latin typeface="Cambria Math"/>
                                        </a:rPr>
                                        <m:t>−</m:t>
                                      </m:r>
                                      <m:sSub>
                                        <m:sSubPr>
                                          <m:ctrlPr>
                                            <a:rPr lang="en-US" sz="1600" i="1">
                                              <a:solidFill>
                                                <a:schemeClr val="tx1"/>
                                              </a:solidFill>
                                              <a:latin typeface="Cambria Math" panose="02040503050406030204" pitchFamily="18" charset="0"/>
                                            </a:rPr>
                                          </m:ctrlPr>
                                        </m:sSubPr>
                                        <m:e>
                                          <m:r>
                                            <a:rPr lang="en-US" sz="1600" b="0" i="1">
                                              <a:solidFill>
                                                <a:schemeClr val="tx1"/>
                                              </a:solidFill>
                                              <a:latin typeface="Cambria Math"/>
                                            </a:rPr>
                                            <m:t>𝜇</m:t>
                                          </m:r>
                                        </m:e>
                                        <m:sub>
                                          <m:r>
                                            <a:rPr lang="en-US" sz="1600" b="0" i="1">
                                              <a:solidFill>
                                                <a:schemeClr val="tx1"/>
                                              </a:solidFill>
                                              <a:latin typeface="Cambria Math"/>
                                            </a:rPr>
                                            <m:t>𝑥</m:t>
                                          </m:r>
                                        </m:sub>
                                      </m:sSub>
                                    </m:e>
                                  </m:d>
                                </m:e>
                                <m:sup>
                                  <m:r>
                                    <a:rPr lang="en-US" sz="1600" b="0" i="1">
                                      <a:solidFill>
                                        <a:schemeClr val="tx1"/>
                                      </a:solidFill>
                                      <a:latin typeface="Cambria Math"/>
                                    </a:rPr>
                                    <m:t>2</m:t>
                                  </m:r>
                                </m:sup>
                              </m:sSup>
                            </m:num>
                            <m:den>
                              <m:r>
                                <a:rPr lang="en-US" sz="1600" b="0" i="1">
                                  <a:solidFill>
                                    <a:schemeClr val="tx1"/>
                                  </a:solidFill>
                                  <a:latin typeface="Cambria Math"/>
                                </a:rPr>
                                <m:t>2</m:t>
                              </m:r>
                              <m:sSubSup>
                                <m:sSubSupPr>
                                  <m:ctrlPr>
                                    <a:rPr lang="en-US" sz="1600" i="1">
                                      <a:solidFill>
                                        <a:schemeClr val="tx1"/>
                                      </a:solidFill>
                                      <a:latin typeface="Cambria Math" panose="02040503050406030204" pitchFamily="18" charset="0"/>
                                    </a:rPr>
                                  </m:ctrlPr>
                                </m:sSubSupPr>
                                <m:e>
                                  <m:r>
                                    <a:rPr lang="en-US" sz="1600" b="0" i="1">
                                      <a:solidFill>
                                        <a:schemeClr val="tx1"/>
                                      </a:solidFill>
                                      <a:latin typeface="Cambria Math"/>
                                    </a:rPr>
                                    <m:t>𝜎</m:t>
                                  </m:r>
                                </m:e>
                                <m:sub>
                                  <m:r>
                                    <a:rPr lang="en-US" sz="1600" b="0" i="1">
                                      <a:solidFill>
                                        <a:schemeClr val="tx1"/>
                                      </a:solidFill>
                                      <a:latin typeface="Cambria Math"/>
                                    </a:rPr>
                                    <m:t>𝑥</m:t>
                                  </m:r>
                                </m:sub>
                                <m:sup>
                                  <m:r>
                                    <a:rPr lang="en-US" sz="1600" b="0" i="1">
                                      <a:solidFill>
                                        <a:schemeClr val="tx1"/>
                                      </a:solidFill>
                                      <a:latin typeface="Cambria Math"/>
                                    </a:rPr>
                                    <m:t>2</m:t>
                                  </m:r>
                                </m:sup>
                              </m:sSubSup>
                            </m:den>
                          </m:f>
                        </m:sup>
                      </m:sSup>
                      <m:r>
                        <a:rPr lang="en-US" sz="1600" i="1" smtClean="0">
                          <a:solidFill>
                            <a:schemeClr val="tx1"/>
                          </a:solidFill>
                          <a:latin typeface="Cambria Math" charset="0"/>
                          <a:ea typeface="Cambria Math" charset="0"/>
                          <a:cs typeface="Cambria Math" charset="0"/>
                        </a:rPr>
                        <m:t>∙</m:t>
                      </m:r>
                      <m:f>
                        <m:fPr>
                          <m:ctrlPr>
                            <a:rPr lang="en-US" sz="1600" i="1">
                              <a:latin typeface="Cambria Math" panose="02040503050406030204" pitchFamily="18" charset="0"/>
                            </a:rPr>
                          </m:ctrlPr>
                        </m:fPr>
                        <m:num>
                          <m:r>
                            <a:rPr lang="en-US" sz="1600" i="1">
                              <a:latin typeface="Cambria Math"/>
                            </a:rPr>
                            <m:t>1</m:t>
                          </m:r>
                        </m:num>
                        <m:den>
                          <m:rad>
                            <m:radPr>
                              <m:degHide m:val="on"/>
                              <m:ctrlPr>
                                <a:rPr lang="en-US" sz="1600" i="1">
                                  <a:latin typeface="Cambria Math" panose="02040503050406030204" pitchFamily="18" charset="0"/>
                                </a:rPr>
                              </m:ctrlPr>
                            </m:radPr>
                            <m:deg/>
                            <m:e>
                              <m:r>
                                <a:rPr lang="en-US" sz="1600" i="1">
                                  <a:latin typeface="Cambria Math"/>
                                </a:rPr>
                                <m:t>2</m:t>
                              </m:r>
                              <m:r>
                                <a:rPr lang="en-US" sz="1600" i="1">
                                  <a:latin typeface="Cambria Math"/>
                                </a:rPr>
                                <m:t>𝜋</m:t>
                              </m:r>
                            </m:e>
                          </m:rad>
                          <m:sSub>
                            <m:sSubPr>
                              <m:ctrlPr>
                                <a:rPr lang="en-US" sz="1600" i="1">
                                  <a:latin typeface="Cambria Math" panose="02040503050406030204" pitchFamily="18" charset="0"/>
                                </a:rPr>
                              </m:ctrlPr>
                            </m:sSubPr>
                            <m:e>
                              <m:r>
                                <a:rPr lang="en-US" sz="1600" i="1">
                                  <a:latin typeface="Cambria Math"/>
                                </a:rPr>
                                <m:t>𝜎</m:t>
                              </m:r>
                            </m:e>
                            <m:sub>
                              <m:r>
                                <a:rPr lang="en-US" sz="1600" i="1">
                                  <a:latin typeface="Cambria Math" charset="0"/>
                                </a:rPr>
                                <m:t>𝑦</m:t>
                              </m:r>
                            </m:sub>
                          </m:sSub>
                        </m:den>
                      </m:f>
                      <m:sSup>
                        <m:sSupPr>
                          <m:ctrlPr>
                            <a:rPr lang="en-US" sz="1600" i="1">
                              <a:latin typeface="Cambria Math" panose="02040503050406030204" pitchFamily="18" charset="0"/>
                            </a:rPr>
                          </m:ctrlPr>
                        </m:sSupPr>
                        <m:e>
                          <m:r>
                            <a:rPr lang="en-US" sz="1600" i="1">
                              <a:latin typeface="Cambria Math"/>
                            </a:rPr>
                            <m:t>𝑒</m:t>
                          </m:r>
                        </m:e>
                        <m:sup>
                          <m:r>
                            <a:rPr lang="en-US" sz="1600" i="1">
                              <a:latin typeface="Cambria Math"/>
                            </a:rPr>
                            <m:t>−</m:t>
                          </m:r>
                          <m:f>
                            <m:fPr>
                              <m:ctrlPr>
                                <a:rPr lang="en-US" sz="1600" i="1">
                                  <a:latin typeface="Cambria Math" panose="02040503050406030204" pitchFamily="18" charset="0"/>
                                </a:rPr>
                              </m:ctrlPr>
                            </m:fPr>
                            <m:num>
                              <m:sSup>
                                <m:sSupPr>
                                  <m:ctrlPr>
                                    <a:rPr lang="en-US" sz="1600" i="1">
                                      <a:latin typeface="Cambria Math" panose="02040503050406030204" pitchFamily="18" charset="0"/>
                                    </a:rPr>
                                  </m:ctrlPr>
                                </m:sSupPr>
                                <m:e>
                                  <m:d>
                                    <m:dPr>
                                      <m:ctrlPr>
                                        <a:rPr lang="en-US" sz="1600" i="1">
                                          <a:latin typeface="Cambria Math" panose="02040503050406030204" pitchFamily="18" charset="0"/>
                                        </a:rPr>
                                      </m:ctrlPr>
                                    </m:dPr>
                                    <m:e>
                                      <m:r>
                                        <a:rPr lang="en-US" sz="1600" i="1">
                                          <a:latin typeface="Cambria Math"/>
                                        </a:rPr>
                                        <m:t>𝑦</m:t>
                                      </m:r>
                                      <m:r>
                                        <a:rPr lang="en-US" sz="1600" i="1">
                                          <a:latin typeface="Cambria Math"/>
                                        </a:rPr>
                                        <m:t>−</m:t>
                                      </m:r>
                                      <m:sSub>
                                        <m:sSubPr>
                                          <m:ctrlPr>
                                            <a:rPr lang="en-US" sz="1600" i="1">
                                              <a:latin typeface="Cambria Math" panose="02040503050406030204" pitchFamily="18" charset="0"/>
                                            </a:rPr>
                                          </m:ctrlPr>
                                        </m:sSubPr>
                                        <m:e>
                                          <m:r>
                                            <a:rPr lang="en-US" sz="1600" i="1">
                                              <a:latin typeface="Cambria Math"/>
                                            </a:rPr>
                                            <m:t>𝜇</m:t>
                                          </m:r>
                                        </m:e>
                                        <m:sub>
                                          <m:r>
                                            <a:rPr lang="en-US" sz="1600" i="1">
                                              <a:latin typeface="Cambria Math"/>
                                            </a:rPr>
                                            <m:t>𝑦</m:t>
                                          </m:r>
                                        </m:sub>
                                      </m:sSub>
                                    </m:e>
                                  </m:d>
                                </m:e>
                                <m:sup>
                                  <m:r>
                                    <a:rPr lang="en-US" sz="1600" i="1">
                                      <a:latin typeface="Cambria Math"/>
                                    </a:rPr>
                                    <m:t>2</m:t>
                                  </m:r>
                                </m:sup>
                              </m:sSup>
                            </m:num>
                            <m:den>
                              <m:r>
                                <a:rPr lang="en-US" sz="1600" i="1">
                                  <a:latin typeface="Cambria Math"/>
                                </a:rPr>
                                <m:t>2</m:t>
                              </m:r>
                              <m:sSubSup>
                                <m:sSubSupPr>
                                  <m:ctrlPr>
                                    <a:rPr lang="en-US" sz="1600" i="1">
                                      <a:latin typeface="Cambria Math" panose="02040503050406030204" pitchFamily="18" charset="0"/>
                                    </a:rPr>
                                  </m:ctrlPr>
                                </m:sSubSupPr>
                                <m:e>
                                  <m:r>
                                    <a:rPr lang="en-US" sz="1600" i="1">
                                      <a:latin typeface="Cambria Math"/>
                                    </a:rPr>
                                    <m:t>𝜎</m:t>
                                  </m:r>
                                </m:e>
                                <m:sub>
                                  <m:r>
                                    <a:rPr lang="en-US" sz="1600" i="1">
                                      <a:latin typeface="Cambria Math"/>
                                    </a:rPr>
                                    <m:t>𝑦</m:t>
                                  </m:r>
                                </m:sub>
                                <m:sup>
                                  <m:r>
                                    <a:rPr lang="en-US" sz="1600" i="1">
                                      <a:latin typeface="Cambria Math"/>
                                    </a:rPr>
                                    <m:t>2</m:t>
                                  </m:r>
                                </m:sup>
                              </m:sSubSup>
                            </m:den>
                          </m:f>
                        </m:sup>
                      </m:sSup>
                    </m:oMath>
                  </m:oMathPara>
                </a14:m>
                <a:endParaRPr lang="en-GB" sz="1600" i="1" dirty="0">
                  <a:solidFill>
                    <a:schemeClr val="tx1"/>
                  </a:solidFill>
                </a:endParaRPr>
              </a:p>
            </p:txBody>
          </p:sp>
        </mc:Choice>
        <mc:Fallback xmlns="">
          <p:sp>
            <p:nvSpPr>
              <p:cNvPr id="26" name="Rectangle 25"/>
              <p:cNvSpPr>
                <a:spLocks noRot="1" noChangeAspect="1" noMove="1" noResize="1" noEditPoints="1" noAdjustHandles="1" noChangeArrowheads="1" noChangeShapeType="1" noTextEdit="1"/>
              </p:cNvSpPr>
              <p:nvPr/>
            </p:nvSpPr>
            <p:spPr>
              <a:xfrm>
                <a:off x="551127" y="1584697"/>
                <a:ext cx="4608512" cy="836191"/>
              </a:xfrm>
              <a:prstGeom prst="rect">
                <a:avLst/>
              </a:prstGeom>
              <a:blipFill rotWithShape="0">
                <a:blip r:embed="rId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9937534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2D Gaussian </a:t>
            </a:r>
            <a:r>
              <a:rPr lang="en-GB" sz="2000" dirty="0">
                <a:solidFill>
                  <a:srgbClr val="000000"/>
                </a:solidFill>
                <a:latin typeface="Helvetica Light"/>
                <a:cs typeface="Helvetica Light"/>
              </a:rPr>
              <a:t>(correlated)</a:t>
            </a:r>
            <a:endParaRPr lang="en-GB" sz="2400" dirty="0">
              <a:solidFill>
                <a:srgbClr val="000000"/>
              </a:solidFill>
              <a:latin typeface="Helvetica Light"/>
              <a:cs typeface="Helvetica Light"/>
            </a:endParaRPr>
          </a:p>
        </p:txBody>
      </p:sp>
      <mc:AlternateContent xmlns:mc="http://schemas.openxmlformats.org/markup-compatibility/2006" xmlns:a14="http://schemas.microsoft.com/office/drawing/2010/main">
        <mc:Choice Requires="a14">
          <p:sp>
            <p:nvSpPr>
              <p:cNvPr id="8" name="TextBox 7"/>
              <p:cNvSpPr txBox="1"/>
              <p:nvPr/>
            </p:nvSpPr>
            <p:spPr>
              <a:xfrm>
                <a:off x="432048" y="1196752"/>
                <a:ext cx="6565124" cy="835037"/>
              </a:xfrm>
              <a:prstGeom prst="rect">
                <a:avLst/>
              </a:prstGeom>
              <a:noFill/>
            </p:spPr>
            <p:txBody>
              <a:bodyPr wrap="square" rtlCol="0">
                <a:spAutoFit/>
              </a:bodyPr>
              <a:lstStyle/>
              <a:p>
                <a:pPr>
                  <a:spcBef>
                    <a:spcPts val="1800"/>
                  </a:spcBef>
                </a:pPr>
                <a:r>
                  <a:rPr lang="en-US" sz="1600" dirty="0">
                    <a:latin typeface="Helvetica Light" charset="0"/>
                    <a:ea typeface="Helvetica Light" charset="0"/>
                    <a:cs typeface="Helvetica Light" charset="0"/>
                    <a:sym typeface="Wingdings" pitchFamily="2" charset="2"/>
                  </a:rPr>
                  <a:t>T</a:t>
                </a:r>
                <a:r>
                  <a:rPr lang="en-US" sz="1600" dirty="0">
                    <a:solidFill>
                      <a:schemeClr val="tx1"/>
                    </a:solidFill>
                    <a:latin typeface="Helvetica Light" charset="0"/>
                    <a:ea typeface="Helvetica Light" charset="0"/>
                    <a:cs typeface="Helvetica Light" charset="0"/>
                    <a:sym typeface="Wingdings" pitchFamily="2" charset="2"/>
                  </a:rPr>
                  <a:t>wo variable </a:t>
                </a:r>
                <a14:m>
                  <m:oMath xmlns:m="http://schemas.openxmlformats.org/officeDocument/2006/math">
                    <m:r>
                      <a:rPr lang="en-US" sz="1600" b="1" i="1">
                        <a:latin typeface="Cambria Math"/>
                        <a:ea typeface="Cambria Math"/>
                        <a:cs typeface="Arial Unicode MS" pitchFamily="34" charset="-128"/>
                      </a:rPr>
                      <m:t>𝒙</m:t>
                    </m:r>
                    <m:r>
                      <a:rPr lang="en-US" sz="1600" b="1" i="1" smtClean="0">
                        <a:latin typeface="Cambria Math" charset="0"/>
                        <a:ea typeface="Cambria Math"/>
                        <a:cs typeface="Arial Unicode MS" pitchFamily="34" charset="-128"/>
                      </a:rPr>
                      <m:t>, </m:t>
                    </m:r>
                    <m:r>
                      <a:rPr lang="en-US" sz="1600" b="1" i="1" smtClean="0">
                        <a:latin typeface="Cambria Math" charset="0"/>
                        <a:ea typeface="Cambria Math"/>
                        <a:cs typeface="Arial Unicode MS" pitchFamily="34" charset="-128"/>
                      </a:rPr>
                      <m:t>𝒚</m:t>
                    </m:r>
                  </m:oMath>
                </a14:m>
                <a:r>
                  <a:rPr lang="en-GB" sz="1600" dirty="0">
                    <a:solidFill>
                      <a:schemeClr val="tx1"/>
                    </a:solidFill>
                    <a:latin typeface="Helvetica Light" charset="0"/>
                    <a:ea typeface="Helvetica Light" charset="0"/>
                    <a:cs typeface="Helvetica Light" charset="0"/>
                    <a:sym typeface="Wingdings" pitchFamily="2" charset="2"/>
                  </a:rPr>
                  <a:t> are </a:t>
                </a:r>
                <a:r>
                  <a:rPr lang="en-GB" sz="1600" i="1" dirty="0">
                    <a:solidFill>
                      <a:schemeClr val="tx1"/>
                    </a:solidFill>
                    <a:latin typeface="Helvetica Light" charset="0"/>
                    <a:ea typeface="Helvetica Light" charset="0"/>
                    <a:cs typeface="Helvetica Light" charset="0"/>
                    <a:sym typeface="Wingdings" pitchFamily="2" charset="2"/>
                  </a:rPr>
                  <a:t>not</a:t>
                </a:r>
                <a:r>
                  <a:rPr lang="en-GB" sz="1600" dirty="0">
                    <a:solidFill>
                      <a:schemeClr val="tx1"/>
                    </a:solidFill>
                    <a:latin typeface="Helvetica Light" charset="0"/>
                    <a:ea typeface="Helvetica Light" charset="0"/>
                    <a:cs typeface="Helvetica Light" charset="0"/>
                    <a:sym typeface="Wingdings" pitchFamily="2" charset="2"/>
                  </a:rPr>
                  <a:t> independent: </a:t>
                </a:r>
                <a14:m>
                  <m:oMath xmlns:m="http://schemas.openxmlformats.org/officeDocument/2006/math">
                    <m:sSub>
                      <m:sSubPr>
                        <m:ctrlPr>
                          <a:rPr lang="en-US" sz="1600" i="1">
                            <a:solidFill>
                              <a:schemeClr val="tx1">
                                <a:lumMod val="50000"/>
                                <a:lumOff val="50000"/>
                              </a:schemeClr>
                            </a:solidFill>
                            <a:latin typeface="Cambria Math" panose="02040503050406030204" pitchFamily="18" charset="0"/>
                          </a:rPr>
                        </m:ctrlPr>
                      </m:sSubPr>
                      <m:e>
                        <m:r>
                          <a:rPr lang="en-US" sz="1600" b="0" i="1" smtClean="0">
                            <a:solidFill>
                              <a:schemeClr val="tx1">
                                <a:lumMod val="50000"/>
                                <a:lumOff val="50000"/>
                              </a:schemeClr>
                            </a:solidFill>
                            <a:latin typeface="Cambria Math" charset="0"/>
                          </a:rPr>
                          <m:t>[ </m:t>
                        </m:r>
                        <m:r>
                          <a:rPr lang="en-US" sz="1600" i="1">
                            <a:solidFill>
                              <a:schemeClr val="tx1">
                                <a:lumMod val="50000"/>
                                <a:lumOff val="50000"/>
                              </a:schemeClr>
                            </a:solidFill>
                            <a:latin typeface="Cambria Math"/>
                          </a:rPr>
                          <m:t>𝑝</m:t>
                        </m:r>
                      </m:e>
                      <m:sub>
                        <m:r>
                          <a:rPr lang="en-US" sz="1600" i="1">
                            <a:solidFill>
                              <a:schemeClr val="tx1">
                                <a:lumMod val="50000"/>
                                <a:lumOff val="50000"/>
                              </a:schemeClr>
                            </a:solidFill>
                            <a:latin typeface="Cambria Math"/>
                          </a:rPr>
                          <m:t>𝑥𝑦</m:t>
                        </m:r>
                      </m:sub>
                    </m:sSub>
                    <m:d>
                      <m:dPr>
                        <m:ctrlPr>
                          <a:rPr lang="en-US" sz="1600" i="1">
                            <a:solidFill>
                              <a:schemeClr val="tx1">
                                <a:lumMod val="50000"/>
                                <a:lumOff val="50000"/>
                              </a:schemeClr>
                            </a:solidFill>
                            <a:latin typeface="Cambria Math" panose="02040503050406030204" pitchFamily="18" charset="0"/>
                            <a:ea typeface="Cambria Math"/>
                            <a:cs typeface="Arial Unicode MS" pitchFamily="34" charset="-128"/>
                          </a:rPr>
                        </m:ctrlPr>
                      </m:dPr>
                      <m:e>
                        <m:r>
                          <a:rPr lang="en-US" sz="1600" i="1">
                            <a:solidFill>
                              <a:schemeClr val="tx1">
                                <a:lumMod val="50000"/>
                                <a:lumOff val="50000"/>
                              </a:schemeClr>
                            </a:solidFill>
                            <a:latin typeface="Cambria Math"/>
                            <a:ea typeface="Cambria Math"/>
                            <a:cs typeface="Arial Unicode MS" pitchFamily="34" charset="-128"/>
                          </a:rPr>
                          <m:t>𝑥</m:t>
                        </m:r>
                        <m:r>
                          <a:rPr lang="en-US" sz="1600" i="1">
                            <a:solidFill>
                              <a:schemeClr val="tx1">
                                <a:lumMod val="50000"/>
                                <a:lumOff val="50000"/>
                              </a:schemeClr>
                            </a:solidFill>
                            <a:latin typeface="Cambria Math"/>
                            <a:ea typeface="Cambria Math"/>
                            <a:cs typeface="Arial Unicode MS" pitchFamily="34" charset="-128"/>
                          </a:rPr>
                          <m:t>,</m:t>
                        </m:r>
                        <m:r>
                          <a:rPr lang="en-US" sz="1600" i="1">
                            <a:solidFill>
                              <a:schemeClr val="tx1">
                                <a:lumMod val="50000"/>
                                <a:lumOff val="50000"/>
                              </a:schemeClr>
                            </a:solidFill>
                            <a:latin typeface="Cambria Math"/>
                            <a:ea typeface="Cambria Math"/>
                            <a:cs typeface="Arial Unicode MS" pitchFamily="34" charset="-128"/>
                          </a:rPr>
                          <m:t>𝑦</m:t>
                        </m:r>
                      </m:e>
                    </m:d>
                    <m:r>
                      <a:rPr lang="en-US" sz="1600" i="1" smtClean="0">
                        <a:solidFill>
                          <a:schemeClr val="tx1">
                            <a:lumMod val="50000"/>
                            <a:lumOff val="50000"/>
                          </a:schemeClr>
                        </a:solidFill>
                        <a:latin typeface="Cambria Math" charset="0"/>
                        <a:ea typeface="Cambria Math" charset="0"/>
                        <a:cs typeface="Cambria Math" charset="0"/>
                      </a:rPr>
                      <m:t>≠</m:t>
                    </m:r>
                    <m:sSub>
                      <m:sSubPr>
                        <m:ctrlPr>
                          <a:rPr lang="en-US" sz="1600" i="1">
                            <a:solidFill>
                              <a:schemeClr val="tx1">
                                <a:lumMod val="50000"/>
                                <a:lumOff val="50000"/>
                              </a:schemeClr>
                            </a:solidFill>
                            <a:latin typeface="Cambria Math" panose="02040503050406030204" pitchFamily="18" charset="0"/>
                          </a:rPr>
                        </m:ctrlPr>
                      </m:sSubPr>
                      <m:e>
                        <m:r>
                          <a:rPr lang="en-US" sz="1600" i="1">
                            <a:solidFill>
                              <a:schemeClr val="tx1">
                                <a:lumMod val="50000"/>
                                <a:lumOff val="50000"/>
                              </a:schemeClr>
                            </a:solidFill>
                            <a:latin typeface="Cambria Math"/>
                          </a:rPr>
                          <m:t>𝑝</m:t>
                        </m:r>
                      </m:e>
                      <m:sub>
                        <m:r>
                          <a:rPr lang="en-US" sz="1600" i="1">
                            <a:solidFill>
                              <a:schemeClr val="tx1">
                                <a:lumMod val="50000"/>
                                <a:lumOff val="50000"/>
                              </a:schemeClr>
                            </a:solidFill>
                            <a:latin typeface="Cambria Math"/>
                          </a:rPr>
                          <m:t>𝑥</m:t>
                        </m:r>
                      </m:sub>
                    </m:sSub>
                    <m:d>
                      <m:dPr>
                        <m:ctrlPr>
                          <a:rPr lang="en-US" sz="1600" i="1">
                            <a:solidFill>
                              <a:schemeClr val="tx1">
                                <a:lumMod val="50000"/>
                                <a:lumOff val="50000"/>
                              </a:schemeClr>
                            </a:solidFill>
                            <a:latin typeface="Cambria Math" panose="02040503050406030204" pitchFamily="18" charset="0"/>
                            <a:ea typeface="Cambria Math"/>
                            <a:cs typeface="Arial Unicode MS" pitchFamily="34" charset="-128"/>
                          </a:rPr>
                        </m:ctrlPr>
                      </m:dPr>
                      <m:e>
                        <m:r>
                          <a:rPr lang="en-US" sz="1600" i="1">
                            <a:solidFill>
                              <a:schemeClr val="tx1">
                                <a:lumMod val="50000"/>
                                <a:lumOff val="50000"/>
                              </a:schemeClr>
                            </a:solidFill>
                            <a:latin typeface="Cambria Math"/>
                            <a:ea typeface="Cambria Math"/>
                            <a:cs typeface="Arial Unicode MS" pitchFamily="34" charset="-128"/>
                          </a:rPr>
                          <m:t>𝑥</m:t>
                        </m:r>
                      </m:e>
                    </m:d>
                    <m:r>
                      <a:rPr lang="en-US" sz="1600" i="1">
                        <a:solidFill>
                          <a:schemeClr val="tx1">
                            <a:lumMod val="50000"/>
                            <a:lumOff val="50000"/>
                          </a:schemeClr>
                        </a:solidFill>
                        <a:latin typeface="Cambria Math" charset="0"/>
                        <a:ea typeface="Cambria Math" charset="0"/>
                        <a:cs typeface="Cambria Math" charset="0"/>
                      </a:rPr>
                      <m:t>∙</m:t>
                    </m:r>
                    <m:sSub>
                      <m:sSubPr>
                        <m:ctrlPr>
                          <a:rPr lang="en-US" sz="1600" i="1">
                            <a:solidFill>
                              <a:schemeClr val="tx1">
                                <a:lumMod val="50000"/>
                                <a:lumOff val="50000"/>
                              </a:schemeClr>
                            </a:solidFill>
                            <a:latin typeface="Cambria Math" panose="02040503050406030204" pitchFamily="18" charset="0"/>
                          </a:rPr>
                        </m:ctrlPr>
                      </m:sSubPr>
                      <m:e>
                        <m:r>
                          <a:rPr lang="en-US" sz="1600" i="1">
                            <a:solidFill>
                              <a:schemeClr val="tx1">
                                <a:lumMod val="50000"/>
                                <a:lumOff val="50000"/>
                              </a:schemeClr>
                            </a:solidFill>
                            <a:latin typeface="Cambria Math"/>
                          </a:rPr>
                          <m:t>𝑝</m:t>
                        </m:r>
                      </m:e>
                      <m:sub>
                        <m:r>
                          <a:rPr lang="en-US" sz="1600" i="1">
                            <a:solidFill>
                              <a:schemeClr val="tx1">
                                <a:lumMod val="50000"/>
                                <a:lumOff val="50000"/>
                              </a:schemeClr>
                            </a:solidFill>
                            <a:latin typeface="Cambria Math" charset="0"/>
                          </a:rPr>
                          <m:t>𝑦</m:t>
                        </m:r>
                      </m:sub>
                    </m:sSub>
                    <m:d>
                      <m:dPr>
                        <m:ctrlPr>
                          <a:rPr lang="en-US" sz="1600" i="1">
                            <a:solidFill>
                              <a:schemeClr val="tx1">
                                <a:lumMod val="50000"/>
                                <a:lumOff val="50000"/>
                              </a:schemeClr>
                            </a:solidFill>
                            <a:latin typeface="Cambria Math" panose="02040503050406030204" pitchFamily="18" charset="0"/>
                            <a:ea typeface="Cambria Math"/>
                            <a:cs typeface="Arial Unicode MS" pitchFamily="34" charset="-128"/>
                          </a:rPr>
                        </m:ctrlPr>
                      </m:dPr>
                      <m:e>
                        <m:r>
                          <a:rPr lang="en-US" sz="1600" i="1">
                            <a:solidFill>
                              <a:schemeClr val="tx1">
                                <a:lumMod val="50000"/>
                                <a:lumOff val="50000"/>
                              </a:schemeClr>
                            </a:solidFill>
                            <a:latin typeface="Cambria Math" charset="0"/>
                            <a:ea typeface="Cambria Math"/>
                            <a:cs typeface="Arial Unicode MS" pitchFamily="34" charset="-128"/>
                          </a:rPr>
                          <m:t>𝑦</m:t>
                        </m:r>
                      </m:e>
                    </m:d>
                    <m:r>
                      <a:rPr lang="en-US" sz="1600" b="0" i="1" smtClean="0">
                        <a:solidFill>
                          <a:schemeClr val="tx1">
                            <a:lumMod val="50000"/>
                            <a:lumOff val="50000"/>
                          </a:schemeClr>
                        </a:solidFill>
                        <a:latin typeface="Cambria Math" charset="0"/>
                        <a:ea typeface="Cambria Math"/>
                        <a:cs typeface="Arial Unicode MS" pitchFamily="34" charset="-128"/>
                      </a:rPr>
                      <m:t> ]</m:t>
                    </m:r>
                  </m:oMath>
                </a14:m>
                <a:endParaRPr lang="en-GB" sz="1600" dirty="0">
                  <a:latin typeface="Helvetica Light" charset="0"/>
                  <a:ea typeface="Helvetica Light" charset="0"/>
                  <a:cs typeface="Helvetica Light" charset="0"/>
                  <a:sym typeface="Wingdings" pitchFamily="2" charset="2"/>
                </a:endParaRPr>
              </a:p>
              <a:p>
                <a:pPr>
                  <a:spcBef>
                    <a:spcPts val="1800"/>
                  </a:spcBef>
                </a:pPr>
                <a:endParaRPr lang="en-GB" sz="1600" dirty="0">
                  <a:solidFill>
                    <a:schemeClr val="tx1"/>
                  </a:solidFill>
                  <a:latin typeface="Helvetica Light" charset="0"/>
                  <a:ea typeface="Helvetica Light" charset="0"/>
                  <a:cs typeface="Helvetica Light" charset="0"/>
                  <a:sym typeface="Wingdings" pitchFamily="2" charset="2"/>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32048" y="1196752"/>
                <a:ext cx="6565124" cy="835037"/>
              </a:xfrm>
              <a:prstGeom prst="rect">
                <a:avLst/>
              </a:prstGeom>
              <a:blipFill rotWithShape="0">
                <a:blip r:embed="rId2"/>
                <a:stretch>
                  <a:fillRect l="-557" t="-35036"/>
                </a:stretch>
              </a:blipFill>
            </p:spPr>
            <p:txBody>
              <a:bodyPr/>
              <a:lstStyle/>
              <a:p>
                <a:r>
                  <a:rPr lang="en-US">
                    <a:noFill/>
                  </a:rPr>
                  <a:t> </a:t>
                </a:r>
              </a:p>
            </p:txBody>
          </p:sp>
        </mc:Fallback>
      </mc:AlternateContent>
      <p:sp>
        <p:nvSpPr>
          <p:cNvPr id="6" name="Slide Number Placeholder 5"/>
          <p:cNvSpPr>
            <a:spLocks noGrp="1"/>
          </p:cNvSpPr>
          <p:nvPr>
            <p:ph type="sldNum" sz="quarter" idx="4"/>
          </p:nvPr>
        </p:nvSpPr>
        <p:spPr/>
        <p:txBody>
          <a:bodyPr/>
          <a:lstStyle/>
          <a:p>
            <a:pPr>
              <a:defRPr/>
            </a:pPr>
            <a:fld id="{611C2F03-9E95-40C9-A99F-3C4F7EE8CF2A}" type="slidenum">
              <a:rPr lang="en-GB" smtClean="0"/>
              <a:pPr>
                <a:defRPr/>
              </a:pPr>
              <a:t>35</a:t>
            </a:fld>
            <a:endParaRPr lang="en-GB" dirty="0"/>
          </a:p>
        </p:txBody>
      </p:sp>
      <p:sp>
        <p:nvSpPr>
          <p:cNvPr id="4" name="TextBox 3"/>
          <p:cNvSpPr txBox="1"/>
          <p:nvPr/>
        </p:nvSpPr>
        <p:spPr>
          <a:xfrm>
            <a:off x="4469401" y="2603558"/>
            <a:ext cx="3643946" cy="2123658"/>
          </a:xfrm>
          <a:prstGeom prst="rect">
            <a:avLst/>
          </a:prstGeom>
          <a:noFill/>
        </p:spPr>
        <p:txBody>
          <a:bodyPr wrap="none" rtlCol="0">
            <a:spAutoFit/>
          </a:bodyPr>
          <a:lstStyle/>
          <a:p>
            <a:r>
              <a:rPr lang="en-US" sz="1600" dirty="0">
                <a:solidFill>
                  <a:srgbClr val="003BB8"/>
                </a:solidFill>
                <a:latin typeface="Helvetica Light"/>
                <a:cs typeface="Helvetica Light"/>
              </a:rPr>
              <a:t>where:</a:t>
            </a:r>
          </a:p>
          <a:p>
            <a:endParaRPr lang="en-US" sz="1400" dirty="0">
              <a:latin typeface="Helvetica Light"/>
              <a:cs typeface="Helvetica Light"/>
            </a:endParaRPr>
          </a:p>
          <a:p>
            <a:endParaRPr lang="en-US" sz="1400" dirty="0">
              <a:latin typeface="Helvetica Light"/>
              <a:cs typeface="Helvetica Light"/>
            </a:endParaRPr>
          </a:p>
          <a:p>
            <a:endParaRPr lang="en-US" sz="1400" dirty="0">
              <a:solidFill>
                <a:srgbClr val="003BB8"/>
              </a:solidFill>
              <a:latin typeface="Helvetica Light"/>
              <a:cs typeface="Helvetica Light"/>
            </a:endParaRPr>
          </a:p>
          <a:p>
            <a:endParaRPr lang="en-US" sz="1400" dirty="0">
              <a:solidFill>
                <a:srgbClr val="003BB8"/>
              </a:solidFill>
              <a:latin typeface="Helvetica Light"/>
              <a:cs typeface="Helvetica Light"/>
            </a:endParaRPr>
          </a:p>
          <a:p>
            <a:endParaRPr lang="en-US" sz="1400" dirty="0">
              <a:solidFill>
                <a:srgbClr val="003BB8"/>
              </a:solidFill>
              <a:latin typeface="Helvetica Light"/>
              <a:cs typeface="Helvetica Light"/>
            </a:endParaRPr>
          </a:p>
          <a:p>
            <a:r>
              <a:rPr lang="en-US" sz="1600" dirty="0">
                <a:solidFill>
                  <a:srgbClr val="003BB8"/>
                </a:solidFill>
                <a:latin typeface="Helvetica Light"/>
                <a:cs typeface="Helvetica Light"/>
              </a:rPr>
              <a:t>is the (symmetric) </a:t>
            </a:r>
            <a:r>
              <a:rPr lang="en-US" sz="1600" i="1" dirty="0">
                <a:solidFill>
                  <a:srgbClr val="003BB8"/>
                </a:solidFill>
                <a:latin typeface="Helvetica Light"/>
                <a:cs typeface="Helvetica Light"/>
              </a:rPr>
              <a:t>covariance matrix </a:t>
            </a:r>
          </a:p>
          <a:p>
            <a:endParaRPr lang="en-US" sz="1600" i="1" dirty="0">
              <a:solidFill>
                <a:srgbClr val="003BB8"/>
              </a:solidFill>
              <a:latin typeface="Helvetica Light"/>
              <a:cs typeface="Helvetica Light"/>
            </a:endParaRPr>
          </a:p>
          <a:p>
            <a:r>
              <a:rPr lang="en-US" sz="1400" dirty="0">
                <a:latin typeface="Helvetica Light"/>
                <a:cs typeface="Helvetica Light"/>
              </a:rPr>
              <a:t>Corresponding correlation matrix elements:</a:t>
            </a:r>
          </a:p>
        </p:txBody>
      </p:sp>
      <p:pic>
        <p:nvPicPr>
          <p:cNvPr id="13" name="Picture 4"/>
          <p:cNvPicPr>
            <a:picLocks noChangeAspect="1" noChangeArrowheads="1"/>
          </p:cNvPicPr>
          <p:nvPr/>
        </p:nvPicPr>
        <p:blipFill rotWithShape="1">
          <a:blip r:embed="rId3">
            <a:alphaModFix/>
            <a:extLst>
              <a:ext uri="{28A0092B-C50C-407E-A947-70E740481C1C}">
                <a14:useLocalDpi xmlns:a14="http://schemas.microsoft.com/office/drawing/2010/main" val="0"/>
              </a:ext>
            </a:extLst>
          </a:blip>
          <a:srcRect t="2966" b="1983"/>
          <a:stretch/>
        </p:blipFill>
        <p:spPr bwMode="auto">
          <a:xfrm>
            <a:off x="478347" y="2527238"/>
            <a:ext cx="3588152" cy="366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20" name="Rectangle 19"/>
              <p:cNvSpPr/>
              <p:nvPr/>
            </p:nvSpPr>
            <p:spPr>
              <a:xfrm>
                <a:off x="516402" y="1758681"/>
                <a:ext cx="5245009" cy="658257"/>
              </a:xfrm>
              <a:prstGeom prst="rect">
                <a:avLst/>
              </a:prstGeom>
            </p:spPr>
            <p:txBody>
              <a:bodyPr wrap="square">
                <a:spAutoFit/>
              </a:bodyPr>
              <a:lstStyle/>
              <a:p>
                <a:pPr>
                  <a:buClr>
                    <a:srgbClr val="FF0000"/>
                  </a:buClr>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r>
                            <a:rPr lang="en-US" sz="1600" i="1">
                              <a:latin typeface="Cambria Math" charset="0"/>
                            </a:rPr>
                            <m:t>𝑝</m:t>
                          </m:r>
                        </m:e>
                        <m:sub>
                          <m:acc>
                            <m:accPr>
                              <m:chr m:val="⃑"/>
                              <m:ctrlPr>
                                <a:rPr lang="en-US" sz="1600" i="1">
                                  <a:latin typeface="Cambria Math" panose="02040503050406030204" pitchFamily="18" charset="0"/>
                                </a:rPr>
                              </m:ctrlPr>
                            </m:accPr>
                            <m:e>
                              <m:r>
                                <a:rPr lang="en-US" sz="1600" i="1">
                                  <a:latin typeface="Cambria Math"/>
                                </a:rPr>
                                <m:t>𝑥</m:t>
                              </m:r>
                            </m:e>
                          </m:acc>
                        </m:sub>
                      </m:sSub>
                      <m:d>
                        <m:dPr>
                          <m:ctrlPr>
                            <a:rPr lang="en-US" sz="1600" i="1">
                              <a:solidFill>
                                <a:schemeClr val="tx1"/>
                              </a:solidFill>
                              <a:latin typeface="Cambria Math" panose="02040503050406030204" pitchFamily="18" charset="0"/>
                            </a:rPr>
                          </m:ctrlPr>
                        </m:dPr>
                        <m:e>
                          <m:acc>
                            <m:accPr>
                              <m:chr m:val="⃑"/>
                              <m:ctrlPr>
                                <a:rPr lang="en-US" sz="1600" i="1">
                                  <a:solidFill>
                                    <a:schemeClr val="tx1"/>
                                  </a:solidFill>
                                  <a:latin typeface="Cambria Math" panose="02040503050406030204" pitchFamily="18" charset="0"/>
                                </a:rPr>
                              </m:ctrlPr>
                            </m:accPr>
                            <m:e>
                              <m:r>
                                <a:rPr lang="en-US" sz="1600" b="0" i="1">
                                  <a:solidFill>
                                    <a:schemeClr val="tx1"/>
                                  </a:solidFill>
                                  <a:latin typeface="Cambria Math"/>
                                </a:rPr>
                                <m:t>𝑥</m:t>
                              </m:r>
                            </m:e>
                          </m:acc>
                        </m:e>
                      </m:d>
                      <m:r>
                        <a:rPr lang="en-US" sz="1600" b="0" i="1">
                          <a:solidFill>
                            <a:schemeClr val="tx1"/>
                          </a:solidFill>
                          <a:latin typeface="Cambria Math"/>
                        </a:rPr>
                        <m:t>=</m:t>
                      </m:r>
                      <m:f>
                        <m:fPr>
                          <m:ctrlPr>
                            <a:rPr lang="en-US" sz="1600" i="1">
                              <a:solidFill>
                                <a:schemeClr val="tx1"/>
                              </a:solidFill>
                              <a:latin typeface="Cambria Math" panose="02040503050406030204" pitchFamily="18" charset="0"/>
                            </a:rPr>
                          </m:ctrlPr>
                        </m:fPr>
                        <m:num>
                          <m:r>
                            <a:rPr lang="en-US" sz="1600" b="0" i="1">
                              <a:solidFill>
                                <a:schemeClr val="tx1"/>
                              </a:solidFill>
                              <a:latin typeface="Cambria Math"/>
                            </a:rPr>
                            <m:t>1</m:t>
                          </m:r>
                        </m:num>
                        <m:den>
                          <m:r>
                            <a:rPr lang="en-US" sz="1600" b="0" i="1">
                              <a:solidFill>
                                <a:schemeClr val="tx1"/>
                              </a:solidFill>
                              <a:latin typeface="Cambria Math"/>
                            </a:rPr>
                            <m:t>2</m:t>
                          </m:r>
                          <m:r>
                            <a:rPr lang="en-US" sz="1600" b="0" i="1">
                              <a:solidFill>
                                <a:schemeClr val="tx1"/>
                              </a:solidFill>
                              <a:latin typeface="Cambria Math"/>
                            </a:rPr>
                            <m:t>𝜋</m:t>
                          </m:r>
                          <m:rad>
                            <m:radPr>
                              <m:degHide m:val="on"/>
                              <m:ctrlPr>
                                <a:rPr lang="en-US" sz="1600" i="1">
                                  <a:solidFill>
                                    <a:schemeClr val="tx1"/>
                                  </a:solidFill>
                                  <a:latin typeface="Cambria Math" panose="02040503050406030204" pitchFamily="18" charset="0"/>
                                </a:rPr>
                              </m:ctrlPr>
                            </m:radPr>
                            <m:deg/>
                            <m:e>
                              <m:r>
                                <m:rPr>
                                  <m:sty m:val="p"/>
                                </m:rPr>
                                <a:rPr lang="en-US" sz="1600" b="0" i="0">
                                  <a:solidFill>
                                    <a:schemeClr val="tx1"/>
                                  </a:solidFill>
                                  <a:latin typeface="Cambria Math"/>
                                </a:rPr>
                                <m:t>det</m:t>
                              </m:r>
                              <m:r>
                                <a:rPr lang="en-US" sz="1600" b="0" i="1">
                                  <a:solidFill>
                                    <a:schemeClr val="tx1"/>
                                  </a:solidFill>
                                  <a:latin typeface="Cambria Math"/>
                                </a:rPr>
                                <m:t>(</m:t>
                              </m:r>
                              <m:r>
                                <a:rPr lang="en-US" sz="1600" b="0" i="1" smtClean="0">
                                  <a:solidFill>
                                    <a:schemeClr val="tx1"/>
                                  </a:solidFill>
                                  <a:latin typeface="Cambria Math" charset="0"/>
                                </a:rPr>
                                <m:t>𝐶</m:t>
                              </m:r>
                              <m:r>
                                <a:rPr lang="en-US" sz="1600" b="0" i="1">
                                  <a:solidFill>
                                    <a:schemeClr val="tx1"/>
                                  </a:solidFill>
                                  <a:latin typeface="Cambria Math"/>
                                </a:rPr>
                                <m:t>)</m:t>
                              </m:r>
                            </m:e>
                          </m:rad>
                        </m:den>
                      </m:f>
                      <m:r>
                        <a:rPr lang="en-US" sz="1600" i="1" smtClean="0">
                          <a:solidFill>
                            <a:schemeClr val="tx1"/>
                          </a:solidFill>
                          <a:latin typeface="Cambria Math" charset="0"/>
                          <a:ea typeface="Cambria Math" charset="0"/>
                          <a:cs typeface="Cambria Math" charset="0"/>
                        </a:rPr>
                        <m:t>∙</m:t>
                      </m:r>
                      <m:r>
                        <m:rPr>
                          <m:sty m:val="p"/>
                        </m:rPr>
                        <a:rPr lang="en-US" sz="1600" b="0" i="0" smtClean="0">
                          <a:solidFill>
                            <a:schemeClr val="tx1"/>
                          </a:solidFill>
                          <a:latin typeface="Cambria Math" charset="0"/>
                        </a:rPr>
                        <m:t>exp</m:t>
                      </m:r>
                      <m:d>
                        <m:dPr>
                          <m:ctrlPr>
                            <a:rPr lang="is-IS" sz="1600" b="0" i="1" smtClean="0">
                              <a:solidFill>
                                <a:schemeClr val="tx1"/>
                              </a:solidFill>
                              <a:latin typeface="Cambria Math" panose="02040503050406030204" pitchFamily="18" charset="0"/>
                            </a:rPr>
                          </m:ctrlPr>
                        </m:dPr>
                        <m:e>
                          <m:r>
                            <a:rPr lang="en-US" sz="1600" i="1">
                              <a:latin typeface="Cambria Math"/>
                            </a:rPr>
                            <m:t>−</m:t>
                          </m:r>
                          <m:f>
                            <m:fPr>
                              <m:ctrlPr>
                                <a:rPr lang="en-US" sz="1600" i="1">
                                  <a:latin typeface="Cambria Math" panose="02040503050406030204" pitchFamily="18" charset="0"/>
                                </a:rPr>
                              </m:ctrlPr>
                            </m:fPr>
                            <m:num>
                              <m:r>
                                <a:rPr lang="en-US" sz="1600" i="1">
                                  <a:latin typeface="Cambria Math"/>
                                </a:rPr>
                                <m:t>1</m:t>
                              </m:r>
                            </m:num>
                            <m:den>
                              <m:r>
                                <a:rPr lang="en-US" sz="1600" i="1">
                                  <a:latin typeface="Cambria Math"/>
                                </a:rPr>
                                <m:t>2</m:t>
                              </m:r>
                            </m:den>
                          </m:f>
                          <m:sSup>
                            <m:sSupPr>
                              <m:ctrlPr>
                                <a:rPr lang="en-US" sz="1600" i="1">
                                  <a:latin typeface="Cambria Math" panose="02040503050406030204" pitchFamily="18" charset="0"/>
                                </a:rPr>
                              </m:ctrlPr>
                            </m:sSupPr>
                            <m:e>
                              <m:d>
                                <m:dPr>
                                  <m:ctrlPr>
                                    <a:rPr lang="en-US" sz="1600" i="1">
                                      <a:latin typeface="Cambria Math" panose="02040503050406030204" pitchFamily="18" charset="0"/>
                                    </a:rPr>
                                  </m:ctrlPr>
                                </m:dPr>
                                <m:e>
                                  <m:acc>
                                    <m:accPr>
                                      <m:chr m:val="⃑"/>
                                      <m:ctrlPr>
                                        <a:rPr lang="en-US" sz="1600" i="1">
                                          <a:latin typeface="Cambria Math" panose="02040503050406030204" pitchFamily="18" charset="0"/>
                                        </a:rPr>
                                      </m:ctrlPr>
                                    </m:accPr>
                                    <m:e>
                                      <m:r>
                                        <a:rPr lang="en-US" sz="1600" i="1">
                                          <a:latin typeface="Cambria Math"/>
                                        </a:rPr>
                                        <m:t>𝑥</m:t>
                                      </m:r>
                                    </m:e>
                                  </m:acc>
                                  <m:r>
                                    <a:rPr lang="en-US" sz="1600" i="1">
                                      <a:latin typeface="Cambria Math"/>
                                    </a:rPr>
                                    <m:t>−</m:t>
                                  </m:r>
                                  <m:acc>
                                    <m:accPr>
                                      <m:chr m:val="⃑"/>
                                      <m:ctrlPr>
                                        <a:rPr lang="en-US" sz="1600" i="1">
                                          <a:latin typeface="Cambria Math" panose="02040503050406030204" pitchFamily="18" charset="0"/>
                                        </a:rPr>
                                      </m:ctrlPr>
                                    </m:accPr>
                                    <m:e>
                                      <m:r>
                                        <a:rPr lang="en-US" sz="1600" i="1">
                                          <a:latin typeface="Cambria Math"/>
                                        </a:rPr>
                                        <m:t>𝜇</m:t>
                                      </m:r>
                                    </m:e>
                                  </m:acc>
                                </m:e>
                              </m:d>
                            </m:e>
                            <m:sup>
                              <m:r>
                                <a:rPr lang="en-US" sz="1600" i="1">
                                  <a:latin typeface="Cambria Math"/>
                                </a:rPr>
                                <m:t>𝑇</m:t>
                              </m:r>
                            </m:sup>
                          </m:sSup>
                          <m:sSup>
                            <m:sSupPr>
                              <m:ctrlPr>
                                <a:rPr lang="en-US" sz="1600" i="1" smtClean="0">
                                  <a:solidFill>
                                    <a:srgbClr val="003BB8"/>
                                  </a:solidFill>
                                  <a:latin typeface="Cambria Math" panose="02040503050406030204" pitchFamily="18" charset="0"/>
                                </a:rPr>
                              </m:ctrlPr>
                            </m:sSupPr>
                            <m:e>
                              <m:r>
                                <a:rPr lang="en-US" sz="1600" b="0" i="1" smtClean="0">
                                  <a:solidFill>
                                    <a:srgbClr val="003BB8"/>
                                  </a:solidFill>
                                  <a:latin typeface="Cambria Math" charset="0"/>
                                </a:rPr>
                                <m:t>𝐶</m:t>
                              </m:r>
                            </m:e>
                            <m:sup>
                              <m:r>
                                <a:rPr lang="en-US" sz="1600" i="1">
                                  <a:solidFill>
                                    <a:srgbClr val="003BB8"/>
                                  </a:solidFill>
                                  <a:latin typeface="Cambria Math"/>
                                </a:rPr>
                                <m:t>−1 </m:t>
                              </m:r>
                            </m:sup>
                          </m:sSup>
                          <m:r>
                            <a:rPr lang="en-US" sz="1600" i="1">
                              <a:latin typeface="Cambria Math"/>
                            </a:rPr>
                            <m:t>(</m:t>
                          </m:r>
                          <m:acc>
                            <m:accPr>
                              <m:chr m:val="⃑"/>
                              <m:ctrlPr>
                                <a:rPr lang="en-US" sz="1600" i="1">
                                  <a:latin typeface="Cambria Math" panose="02040503050406030204" pitchFamily="18" charset="0"/>
                                </a:rPr>
                              </m:ctrlPr>
                            </m:accPr>
                            <m:e>
                              <m:r>
                                <a:rPr lang="en-US" sz="1600" i="1">
                                  <a:latin typeface="Cambria Math"/>
                                </a:rPr>
                                <m:t>𝑥</m:t>
                              </m:r>
                            </m:e>
                          </m:acc>
                          <m:r>
                            <a:rPr lang="en-US" sz="1600" i="1">
                              <a:latin typeface="Cambria Math"/>
                            </a:rPr>
                            <m:t>−</m:t>
                          </m:r>
                          <m:acc>
                            <m:accPr>
                              <m:chr m:val="⃑"/>
                              <m:ctrlPr>
                                <a:rPr lang="en-US" sz="1600" i="1">
                                  <a:latin typeface="Cambria Math" panose="02040503050406030204" pitchFamily="18" charset="0"/>
                                </a:rPr>
                              </m:ctrlPr>
                            </m:accPr>
                            <m:e>
                              <m:r>
                                <a:rPr lang="en-US" sz="1600" i="1">
                                  <a:latin typeface="Cambria Math"/>
                                </a:rPr>
                                <m:t>𝜇</m:t>
                              </m:r>
                            </m:e>
                          </m:acc>
                          <m:r>
                            <a:rPr lang="en-US" sz="1600" i="1">
                              <a:latin typeface="Cambria Math"/>
                            </a:rPr>
                            <m:t>)</m:t>
                          </m:r>
                        </m:e>
                      </m:d>
                    </m:oMath>
                  </m:oMathPara>
                </a14:m>
                <a:endParaRPr lang="en-GB" sz="1600" dirty="0">
                  <a:solidFill>
                    <a:schemeClr val="tx1"/>
                  </a:solidFill>
                </a:endParaRPr>
              </a:p>
            </p:txBody>
          </p:sp>
        </mc:Choice>
        <mc:Fallback xmlns="">
          <p:sp>
            <p:nvSpPr>
              <p:cNvPr id="20" name="Rectangle 19"/>
              <p:cNvSpPr>
                <a:spLocks noRot="1" noChangeAspect="1" noMove="1" noResize="1" noEditPoints="1" noAdjustHandles="1" noChangeArrowheads="1" noChangeShapeType="1" noTextEdit="1"/>
              </p:cNvSpPr>
              <p:nvPr/>
            </p:nvSpPr>
            <p:spPr>
              <a:xfrm>
                <a:off x="516402" y="1758681"/>
                <a:ext cx="5245009" cy="658257"/>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4849682" y="4851600"/>
                <a:ext cx="1861535" cy="59362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panose="02040503050406030204" pitchFamily="18" charset="0"/>
                            </a:rPr>
                          </m:ctrlPr>
                        </m:sSubPr>
                        <m:e>
                          <m:r>
                            <a:rPr lang="en-US" sz="1400" i="1">
                              <a:latin typeface="Cambria Math"/>
                            </a:rPr>
                            <m:t>𝜌</m:t>
                          </m:r>
                        </m:e>
                        <m:sub>
                          <m:r>
                            <a:rPr lang="en-US" sz="1400" b="0" i="1" smtClean="0">
                              <a:latin typeface="Cambria Math" charset="0"/>
                            </a:rPr>
                            <m:t>𝑖𝑗</m:t>
                          </m:r>
                        </m:sub>
                      </m:sSub>
                      <m:r>
                        <a:rPr lang="en-US" sz="1400" i="1">
                          <a:latin typeface="Cambria Math"/>
                        </a:rPr>
                        <m:t>=</m:t>
                      </m:r>
                      <m:sSub>
                        <m:sSubPr>
                          <m:ctrlPr>
                            <a:rPr lang="en-US" sz="1400" i="1">
                              <a:latin typeface="Cambria Math" panose="02040503050406030204" pitchFamily="18" charset="0"/>
                            </a:rPr>
                          </m:ctrlPr>
                        </m:sSubPr>
                        <m:e>
                          <m:r>
                            <a:rPr lang="en-US" sz="1400" i="1">
                              <a:latin typeface="Cambria Math"/>
                            </a:rPr>
                            <m:t>𝜌</m:t>
                          </m:r>
                        </m:e>
                        <m:sub>
                          <m:r>
                            <a:rPr lang="en-US" sz="1400" b="0" i="1" smtClean="0">
                              <a:latin typeface="Cambria Math" charset="0"/>
                            </a:rPr>
                            <m:t>𝑗𝑖</m:t>
                          </m:r>
                        </m:sub>
                      </m:sSub>
                      <m:r>
                        <a:rPr lang="en-US" sz="1400" i="1">
                          <a:latin typeface="Cambria Math"/>
                        </a:rPr>
                        <m:t>= </m:t>
                      </m:r>
                      <m:f>
                        <m:fPr>
                          <m:ctrlPr>
                            <a:rPr lang="en-US" sz="1400" i="1">
                              <a:latin typeface="Cambria Math" panose="02040503050406030204" pitchFamily="18" charset="0"/>
                            </a:rPr>
                          </m:ctrlPr>
                        </m:fPr>
                        <m:num>
                          <m:sSub>
                            <m:sSubPr>
                              <m:ctrlPr>
                                <a:rPr lang="en-US" sz="1400" i="1">
                                  <a:latin typeface="Cambria Math" panose="02040503050406030204" pitchFamily="18" charset="0"/>
                                </a:rPr>
                              </m:ctrlPr>
                            </m:sSubPr>
                            <m:e>
                              <m:r>
                                <m:rPr>
                                  <m:sty m:val="p"/>
                                </m:rPr>
                                <a:rPr lang="en-US" sz="1400">
                                  <a:latin typeface="Cambria Math" charset="0"/>
                                </a:rPr>
                                <m:t>C</m:t>
                              </m:r>
                            </m:e>
                            <m:sub>
                              <m:r>
                                <a:rPr lang="en-US" sz="1400" b="0" i="1" smtClean="0">
                                  <a:latin typeface="Cambria Math" charset="0"/>
                                </a:rPr>
                                <m:t>𝑖𝑗</m:t>
                              </m:r>
                            </m:sub>
                          </m:sSub>
                        </m:num>
                        <m:den>
                          <m:rad>
                            <m:radPr>
                              <m:degHide m:val="on"/>
                              <m:ctrlPr>
                                <a:rPr lang="en-US" sz="1400" i="1" smtClean="0">
                                  <a:latin typeface="Cambria Math" panose="02040503050406030204" pitchFamily="18" charset="0"/>
                                </a:rPr>
                              </m:ctrlPr>
                            </m:radPr>
                            <m:deg/>
                            <m:e>
                              <m:sSub>
                                <m:sSubPr>
                                  <m:ctrlPr>
                                    <a:rPr lang="en-US" sz="1400" i="1">
                                      <a:latin typeface="Cambria Math" panose="02040503050406030204" pitchFamily="18" charset="0"/>
                                    </a:rPr>
                                  </m:ctrlPr>
                                </m:sSubPr>
                                <m:e>
                                  <m:r>
                                    <m:rPr>
                                      <m:sty m:val="p"/>
                                    </m:rPr>
                                    <a:rPr lang="en-US" sz="1400">
                                      <a:latin typeface="Cambria Math" charset="0"/>
                                    </a:rPr>
                                    <m:t>C</m:t>
                                  </m:r>
                                </m:e>
                                <m:sub>
                                  <m:r>
                                    <a:rPr lang="en-US" sz="1400" i="1">
                                      <a:latin typeface="Cambria Math" charset="0"/>
                                    </a:rPr>
                                    <m:t>𝑖𝑖</m:t>
                                  </m:r>
                                </m:sub>
                              </m:sSub>
                              <m:r>
                                <a:rPr lang="en-US" sz="1400" i="1">
                                  <a:latin typeface="Cambria Math" charset="0"/>
                                  <a:ea typeface="Cambria Math" charset="0"/>
                                  <a:cs typeface="Cambria Math" charset="0"/>
                                </a:rPr>
                                <m:t>∙</m:t>
                              </m:r>
                              <m:sSub>
                                <m:sSubPr>
                                  <m:ctrlPr>
                                    <a:rPr lang="en-US" sz="1400" i="1">
                                      <a:latin typeface="Cambria Math" panose="02040503050406030204" pitchFamily="18" charset="0"/>
                                    </a:rPr>
                                  </m:ctrlPr>
                                </m:sSubPr>
                                <m:e>
                                  <m:r>
                                    <m:rPr>
                                      <m:sty m:val="p"/>
                                    </m:rPr>
                                    <a:rPr lang="en-US" sz="1400">
                                      <a:latin typeface="Cambria Math" charset="0"/>
                                    </a:rPr>
                                    <m:t>C</m:t>
                                  </m:r>
                                </m:e>
                                <m:sub>
                                  <m:r>
                                    <a:rPr lang="en-US" sz="1400" b="0" i="1" smtClean="0">
                                      <a:latin typeface="Cambria Math" charset="0"/>
                                    </a:rPr>
                                    <m:t>𝑗𝑗</m:t>
                                  </m:r>
                                </m:sub>
                              </m:sSub>
                            </m:e>
                          </m:rad>
                        </m:den>
                      </m:f>
                    </m:oMath>
                  </m:oMathPara>
                </a14:m>
                <a:endParaRPr lang="en-US" sz="1400" dirty="0"/>
              </a:p>
            </p:txBody>
          </p:sp>
        </mc:Choice>
        <mc:Fallback xmlns="">
          <p:sp>
            <p:nvSpPr>
              <p:cNvPr id="7" name="Rectangle 6"/>
              <p:cNvSpPr>
                <a:spLocks noRot="1" noChangeAspect="1" noMove="1" noResize="1" noEditPoints="1" noAdjustHandles="1" noChangeArrowheads="1" noChangeShapeType="1" noTextEdit="1"/>
              </p:cNvSpPr>
              <p:nvPr/>
            </p:nvSpPr>
            <p:spPr>
              <a:xfrm>
                <a:off x="4849682" y="4851600"/>
                <a:ext cx="1861535" cy="593624"/>
              </a:xfrm>
              <a:prstGeom prst="rect">
                <a:avLst/>
              </a:prstGeom>
              <a:blipFill rotWithShape="0">
                <a:blip r:embed="rId5"/>
                <a:stretch>
                  <a:fillRect t="-23711" b="-2783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4833943" y="3053623"/>
                <a:ext cx="3368166" cy="645561"/>
              </a:xfrm>
              <a:prstGeom prst="rect">
                <a:avLst/>
              </a:prstGeom>
            </p:spPr>
            <p:txBody>
              <a:bodyPr wrap="none">
                <a:spAutoFit/>
              </a:bodyPr>
              <a:lstStyle/>
              <a:p>
                <a:pPr>
                  <a:buClr>
                    <a:srgbClr val="FF0000"/>
                  </a:buClr>
                </a:pPr>
                <a14:m>
                  <m:oMathPara xmlns:m="http://schemas.openxmlformats.org/officeDocument/2006/math">
                    <m:oMathParaPr>
                      <m:jc m:val="centerGroup"/>
                    </m:oMathParaPr>
                    <m:oMath xmlns:m="http://schemas.openxmlformats.org/officeDocument/2006/math">
                      <m:r>
                        <a:rPr lang="en-US" sz="1600" b="0" i="1" smtClean="0">
                          <a:solidFill>
                            <a:srgbClr val="003BB8"/>
                          </a:solidFill>
                          <a:latin typeface="Cambria Math" charset="0"/>
                          <a:ea typeface="Cambria Math" charset="0"/>
                          <a:cs typeface="Cambria Math" charset="0"/>
                        </a:rPr>
                        <m:t>𝐶</m:t>
                      </m:r>
                      <m:r>
                        <a:rPr lang="en-US" sz="1600" b="0" i="1" smtClean="0">
                          <a:solidFill>
                            <a:srgbClr val="003BB8"/>
                          </a:solidFill>
                          <a:latin typeface="Cambria Math" charset="0"/>
                          <a:ea typeface="Cambria Math" charset="0"/>
                          <a:cs typeface="Cambria Math" charset="0"/>
                        </a:rPr>
                        <m:t>=</m:t>
                      </m:r>
                      <m:d>
                        <m:dPr>
                          <m:ctrlPr>
                            <a:rPr lang="en-GB" sz="1600" i="1">
                              <a:solidFill>
                                <a:srgbClr val="003BB8"/>
                              </a:solidFill>
                              <a:latin typeface="Cambria Math" panose="02040503050406030204" pitchFamily="18" charset="0"/>
                              <a:ea typeface="Cambria Math" charset="0"/>
                              <a:cs typeface="Cambria Math" charset="0"/>
                            </a:rPr>
                          </m:ctrlPr>
                        </m:dPr>
                        <m:e>
                          <m:m>
                            <m:mPr>
                              <m:mcs>
                                <m:mc>
                                  <m:mcPr>
                                    <m:count m:val="2"/>
                                    <m:mcJc m:val="center"/>
                                  </m:mcPr>
                                </m:mc>
                              </m:mcs>
                              <m:ctrlPr>
                                <a:rPr lang="en-GB" sz="1600" i="1">
                                  <a:solidFill>
                                    <a:srgbClr val="003BB8"/>
                                  </a:solidFill>
                                  <a:latin typeface="Cambria Math" panose="02040503050406030204" pitchFamily="18" charset="0"/>
                                  <a:ea typeface="Cambria Math" charset="0"/>
                                  <a:cs typeface="Cambria Math" charset="0"/>
                                </a:rPr>
                              </m:ctrlPr>
                            </m:mPr>
                            <m:mr>
                              <m:e>
                                <m:d>
                                  <m:dPr>
                                    <m:begChr m:val="⟨"/>
                                    <m:endChr m:val="⟩"/>
                                    <m:ctrlPr>
                                      <a:rPr lang="en-GB" sz="1600" i="1">
                                        <a:solidFill>
                                          <a:srgbClr val="003BB8"/>
                                        </a:solidFill>
                                        <a:latin typeface="Cambria Math" panose="02040503050406030204" pitchFamily="18" charset="0"/>
                                        <a:ea typeface="Cambria Math" charset="0"/>
                                        <a:cs typeface="Cambria Math" charset="0"/>
                                      </a:rPr>
                                    </m:ctrlPr>
                                  </m:dPr>
                                  <m:e>
                                    <m:sSup>
                                      <m:sSupPr>
                                        <m:ctrlPr>
                                          <a:rPr lang="en-GB" sz="1600" i="1" smtClean="0">
                                            <a:solidFill>
                                              <a:srgbClr val="003BB8"/>
                                            </a:solidFill>
                                            <a:latin typeface="Cambria Math" panose="02040503050406030204" pitchFamily="18" charset="0"/>
                                            <a:ea typeface="Cambria Math" charset="0"/>
                                            <a:cs typeface="Cambria Math" charset="0"/>
                                          </a:rPr>
                                        </m:ctrlPr>
                                      </m:sSupPr>
                                      <m:e>
                                        <m:r>
                                          <a:rPr lang="en-US" sz="1600" b="0" i="1" smtClean="0">
                                            <a:solidFill>
                                              <a:srgbClr val="003BB8"/>
                                            </a:solidFill>
                                            <a:latin typeface="Cambria Math" charset="0"/>
                                            <a:ea typeface="Cambria Math" charset="0"/>
                                            <a:cs typeface="Cambria Math" charset="0"/>
                                          </a:rPr>
                                          <m:t>𝑥</m:t>
                                        </m:r>
                                      </m:e>
                                      <m:sup>
                                        <m:r>
                                          <a:rPr lang="en-US" sz="1600" b="0" i="1" smtClean="0">
                                            <a:solidFill>
                                              <a:srgbClr val="003BB8"/>
                                            </a:solidFill>
                                            <a:latin typeface="Cambria Math" charset="0"/>
                                            <a:ea typeface="Cambria Math" charset="0"/>
                                            <a:cs typeface="Cambria Math" charset="0"/>
                                          </a:rPr>
                                          <m:t>2</m:t>
                                        </m:r>
                                      </m:sup>
                                    </m:sSup>
                                  </m:e>
                                </m:d>
                                <m:r>
                                  <a:rPr lang="de-DE" sz="1600" b="0" i="1">
                                    <a:solidFill>
                                      <a:srgbClr val="003BB8"/>
                                    </a:solidFill>
                                    <a:latin typeface="Cambria Math" charset="0"/>
                                    <a:ea typeface="Cambria Math" charset="0"/>
                                    <a:cs typeface="Cambria Math" charset="0"/>
                                  </a:rPr>
                                  <m:t>−</m:t>
                                </m:r>
                                <m:sSup>
                                  <m:sSupPr>
                                    <m:ctrlPr>
                                      <a:rPr lang="de-DE" sz="1600" i="1">
                                        <a:solidFill>
                                          <a:srgbClr val="003BB8"/>
                                        </a:solidFill>
                                        <a:latin typeface="Cambria Math" panose="02040503050406030204" pitchFamily="18" charset="0"/>
                                        <a:ea typeface="Cambria Math" charset="0"/>
                                        <a:cs typeface="Cambria Math" charset="0"/>
                                      </a:rPr>
                                    </m:ctrlPr>
                                  </m:sSupPr>
                                  <m:e>
                                    <m:d>
                                      <m:dPr>
                                        <m:begChr m:val="⟨"/>
                                        <m:endChr m:val="⟩"/>
                                        <m:ctrlPr>
                                          <a:rPr lang="de-DE" sz="1600" i="1">
                                            <a:solidFill>
                                              <a:srgbClr val="003BB8"/>
                                            </a:solidFill>
                                            <a:latin typeface="Cambria Math" panose="02040503050406030204" pitchFamily="18" charset="0"/>
                                            <a:ea typeface="Cambria Math" charset="0"/>
                                            <a:cs typeface="Cambria Math" charset="0"/>
                                          </a:rPr>
                                        </m:ctrlPr>
                                      </m:dPr>
                                      <m:e>
                                        <m:r>
                                          <a:rPr lang="de-DE" sz="1600" i="1">
                                            <a:solidFill>
                                              <a:srgbClr val="003BB8"/>
                                            </a:solidFill>
                                            <a:latin typeface="Cambria Math" charset="0"/>
                                            <a:ea typeface="Cambria Math" charset="0"/>
                                            <a:cs typeface="Cambria Math" charset="0"/>
                                          </a:rPr>
                                          <m:t>𝑥</m:t>
                                        </m:r>
                                      </m:e>
                                    </m:d>
                                  </m:e>
                                  <m:sup>
                                    <m:r>
                                      <a:rPr lang="de-DE" sz="1600" b="0" i="1">
                                        <a:solidFill>
                                          <a:srgbClr val="003BB8"/>
                                        </a:solidFill>
                                        <a:latin typeface="Cambria Math" charset="0"/>
                                        <a:ea typeface="Cambria Math" charset="0"/>
                                        <a:cs typeface="Cambria Math" charset="0"/>
                                      </a:rPr>
                                      <m:t>2</m:t>
                                    </m:r>
                                  </m:sup>
                                </m:sSup>
                              </m:e>
                              <m:e>
                                <m:d>
                                  <m:dPr>
                                    <m:begChr m:val="⟨"/>
                                    <m:endChr m:val="⟩"/>
                                    <m:ctrlPr>
                                      <a:rPr lang="en-GB" sz="1600" i="1">
                                        <a:solidFill>
                                          <a:srgbClr val="003BB8"/>
                                        </a:solidFill>
                                        <a:latin typeface="Cambria Math" panose="02040503050406030204" pitchFamily="18" charset="0"/>
                                        <a:ea typeface="Cambria Math" charset="0"/>
                                        <a:cs typeface="Cambria Math" charset="0"/>
                                      </a:rPr>
                                    </m:ctrlPr>
                                  </m:dPr>
                                  <m:e>
                                    <m:r>
                                      <a:rPr lang="en-US" sz="1600" b="0" i="1" smtClean="0">
                                        <a:solidFill>
                                          <a:srgbClr val="003BB8"/>
                                        </a:solidFill>
                                        <a:latin typeface="Cambria Math" charset="0"/>
                                        <a:ea typeface="Cambria Math" charset="0"/>
                                        <a:cs typeface="Cambria Math" charset="0"/>
                                      </a:rPr>
                                      <m:t>𝑥𝑦</m:t>
                                    </m:r>
                                  </m:e>
                                </m:d>
                                <m:r>
                                  <a:rPr lang="de-DE" sz="1600" b="0" i="1">
                                    <a:solidFill>
                                      <a:srgbClr val="003BB8"/>
                                    </a:solidFill>
                                    <a:latin typeface="Cambria Math" charset="0"/>
                                    <a:ea typeface="Cambria Math" charset="0"/>
                                    <a:cs typeface="Cambria Math" charset="0"/>
                                  </a:rPr>
                                  <m:t>−</m:t>
                                </m:r>
                                <m:d>
                                  <m:dPr>
                                    <m:begChr m:val="⟨"/>
                                    <m:endChr m:val="⟩"/>
                                    <m:ctrlPr>
                                      <a:rPr lang="de-DE" sz="1600" i="1">
                                        <a:solidFill>
                                          <a:srgbClr val="003BB8"/>
                                        </a:solidFill>
                                        <a:latin typeface="Cambria Math" panose="02040503050406030204" pitchFamily="18" charset="0"/>
                                        <a:ea typeface="Cambria Math" charset="0"/>
                                        <a:cs typeface="Cambria Math" charset="0"/>
                                      </a:rPr>
                                    </m:ctrlPr>
                                  </m:dPr>
                                  <m:e>
                                    <m:r>
                                      <a:rPr lang="en-US" sz="1600" b="0" i="1" smtClean="0">
                                        <a:solidFill>
                                          <a:srgbClr val="003BB8"/>
                                        </a:solidFill>
                                        <a:latin typeface="Cambria Math" charset="0"/>
                                        <a:ea typeface="Cambria Math" charset="0"/>
                                        <a:cs typeface="Cambria Math" charset="0"/>
                                      </a:rPr>
                                      <m:t>𝑥</m:t>
                                    </m:r>
                                  </m:e>
                                </m:d>
                                <m:d>
                                  <m:dPr>
                                    <m:begChr m:val="⟨"/>
                                    <m:endChr m:val="⟩"/>
                                    <m:ctrlPr>
                                      <a:rPr lang="de-DE" sz="1600" i="1">
                                        <a:solidFill>
                                          <a:srgbClr val="003BB8"/>
                                        </a:solidFill>
                                        <a:latin typeface="Cambria Math" panose="02040503050406030204" pitchFamily="18" charset="0"/>
                                        <a:ea typeface="Cambria Math" charset="0"/>
                                        <a:cs typeface="Cambria Math" charset="0"/>
                                      </a:rPr>
                                    </m:ctrlPr>
                                  </m:dPr>
                                  <m:e>
                                    <m:r>
                                      <a:rPr lang="en-US" sz="1600" b="0" i="1" smtClean="0">
                                        <a:solidFill>
                                          <a:srgbClr val="003BB8"/>
                                        </a:solidFill>
                                        <a:latin typeface="Cambria Math" charset="0"/>
                                        <a:ea typeface="Cambria Math" charset="0"/>
                                        <a:cs typeface="Cambria Math" charset="0"/>
                                      </a:rPr>
                                      <m:t>𝑦</m:t>
                                    </m:r>
                                  </m:e>
                                </m:d>
                              </m:e>
                            </m:mr>
                            <m:mr>
                              <m:e>
                                <m:d>
                                  <m:dPr>
                                    <m:begChr m:val="⟨"/>
                                    <m:endChr m:val="⟩"/>
                                    <m:ctrlPr>
                                      <a:rPr lang="en-GB" sz="1600" i="1">
                                        <a:solidFill>
                                          <a:srgbClr val="003BB8"/>
                                        </a:solidFill>
                                        <a:latin typeface="Cambria Math" panose="02040503050406030204" pitchFamily="18" charset="0"/>
                                        <a:ea typeface="Cambria Math" charset="0"/>
                                        <a:cs typeface="Cambria Math" charset="0"/>
                                      </a:rPr>
                                    </m:ctrlPr>
                                  </m:dPr>
                                  <m:e>
                                    <m:r>
                                      <a:rPr lang="en-US" sz="1600" i="1">
                                        <a:solidFill>
                                          <a:srgbClr val="003BB8"/>
                                        </a:solidFill>
                                        <a:latin typeface="Cambria Math" charset="0"/>
                                        <a:ea typeface="Cambria Math" charset="0"/>
                                        <a:cs typeface="Cambria Math" charset="0"/>
                                      </a:rPr>
                                      <m:t>𝑥𝑦</m:t>
                                    </m:r>
                                  </m:e>
                                </m:d>
                                <m:r>
                                  <a:rPr lang="de-DE" sz="1600" i="1">
                                    <a:solidFill>
                                      <a:srgbClr val="003BB8"/>
                                    </a:solidFill>
                                    <a:latin typeface="Cambria Math" charset="0"/>
                                    <a:ea typeface="Cambria Math" charset="0"/>
                                    <a:cs typeface="Cambria Math" charset="0"/>
                                  </a:rPr>
                                  <m:t>−</m:t>
                                </m:r>
                                <m:d>
                                  <m:dPr>
                                    <m:begChr m:val="⟨"/>
                                    <m:endChr m:val="⟩"/>
                                    <m:ctrlPr>
                                      <a:rPr lang="de-DE" sz="1600" i="1">
                                        <a:solidFill>
                                          <a:srgbClr val="003BB8"/>
                                        </a:solidFill>
                                        <a:latin typeface="Cambria Math" panose="02040503050406030204" pitchFamily="18" charset="0"/>
                                        <a:ea typeface="Cambria Math" charset="0"/>
                                        <a:cs typeface="Cambria Math" charset="0"/>
                                      </a:rPr>
                                    </m:ctrlPr>
                                  </m:dPr>
                                  <m:e>
                                    <m:r>
                                      <a:rPr lang="en-US" sz="1600" i="1">
                                        <a:solidFill>
                                          <a:srgbClr val="003BB8"/>
                                        </a:solidFill>
                                        <a:latin typeface="Cambria Math" charset="0"/>
                                        <a:ea typeface="Cambria Math" charset="0"/>
                                        <a:cs typeface="Cambria Math" charset="0"/>
                                      </a:rPr>
                                      <m:t>𝑥</m:t>
                                    </m:r>
                                  </m:e>
                                </m:d>
                                <m:d>
                                  <m:dPr>
                                    <m:begChr m:val="⟨"/>
                                    <m:endChr m:val="⟩"/>
                                    <m:ctrlPr>
                                      <a:rPr lang="de-DE" sz="1600" i="1">
                                        <a:solidFill>
                                          <a:srgbClr val="003BB8"/>
                                        </a:solidFill>
                                        <a:latin typeface="Cambria Math" panose="02040503050406030204" pitchFamily="18" charset="0"/>
                                        <a:ea typeface="Cambria Math" charset="0"/>
                                        <a:cs typeface="Cambria Math" charset="0"/>
                                      </a:rPr>
                                    </m:ctrlPr>
                                  </m:dPr>
                                  <m:e>
                                    <m:r>
                                      <a:rPr lang="en-US" sz="1600" i="1">
                                        <a:solidFill>
                                          <a:srgbClr val="003BB8"/>
                                        </a:solidFill>
                                        <a:latin typeface="Cambria Math" charset="0"/>
                                        <a:ea typeface="Cambria Math" charset="0"/>
                                        <a:cs typeface="Cambria Math" charset="0"/>
                                      </a:rPr>
                                      <m:t>𝑦</m:t>
                                    </m:r>
                                  </m:e>
                                </m:d>
                              </m:e>
                              <m:e>
                                <m:d>
                                  <m:dPr>
                                    <m:begChr m:val="⟨"/>
                                    <m:endChr m:val="⟩"/>
                                    <m:ctrlPr>
                                      <a:rPr lang="en-GB" sz="1600" i="1">
                                        <a:solidFill>
                                          <a:srgbClr val="003BB8"/>
                                        </a:solidFill>
                                        <a:latin typeface="Cambria Math" panose="02040503050406030204" pitchFamily="18" charset="0"/>
                                        <a:ea typeface="Cambria Math" charset="0"/>
                                        <a:cs typeface="Cambria Math" charset="0"/>
                                      </a:rPr>
                                    </m:ctrlPr>
                                  </m:dPr>
                                  <m:e>
                                    <m:sSup>
                                      <m:sSupPr>
                                        <m:ctrlPr>
                                          <a:rPr lang="en-GB" sz="1600" i="1">
                                            <a:solidFill>
                                              <a:srgbClr val="003BB8"/>
                                            </a:solidFill>
                                            <a:latin typeface="Cambria Math" panose="02040503050406030204" pitchFamily="18" charset="0"/>
                                            <a:ea typeface="Cambria Math" charset="0"/>
                                            <a:cs typeface="Cambria Math" charset="0"/>
                                          </a:rPr>
                                        </m:ctrlPr>
                                      </m:sSupPr>
                                      <m:e>
                                        <m:r>
                                          <a:rPr lang="en-US" sz="1600" b="0" i="1" smtClean="0">
                                            <a:solidFill>
                                              <a:srgbClr val="003BB8"/>
                                            </a:solidFill>
                                            <a:latin typeface="Cambria Math" charset="0"/>
                                            <a:ea typeface="Cambria Math" charset="0"/>
                                            <a:cs typeface="Cambria Math" charset="0"/>
                                          </a:rPr>
                                          <m:t>𝑦</m:t>
                                        </m:r>
                                      </m:e>
                                      <m:sup>
                                        <m:r>
                                          <a:rPr lang="en-US" sz="1600" i="1">
                                            <a:solidFill>
                                              <a:srgbClr val="003BB8"/>
                                            </a:solidFill>
                                            <a:latin typeface="Cambria Math" charset="0"/>
                                            <a:ea typeface="Cambria Math" charset="0"/>
                                            <a:cs typeface="Cambria Math" charset="0"/>
                                          </a:rPr>
                                          <m:t>2</m:t>
                                        </m:r>
                                      </m:sup>
                                    </m:sSup>
                                  </m:e>
                                </m:d>
                                <m:r>
                                  <a:rPr lang="de-DE" sz="1600" i="1">
                                    <a:solidFill>
                                      <a:srgbClr val="003BB8"/>
                                    </a:solidFill>
                                    <a:latin typeface="Cambria Math" charset="0"/>
                                    <a:ea typeface="Cambria Math" charset="0"/>
                                    <a:cs typeface="Cambria Math" charset="0"/>
                                  </a:rPr>
                                  <m:t>−</m:t>
                                </m:r>
                                <m:sSup>
                                  <m:sSupPr>
                                    <m:ctrlPr>
                                      <a:rPr lang="de-DE" sz="1600" i="1">
                                        <a:solidFill>
                                          <a:srgbClr val="003BB8"/>
                                        </a:solidFill>
                                        <a:latin typeface="Cambria Math" panose="02040503050406030204" pitchFamily="18" charset="0"/>
                                        <a:ea typeface="Cambria Math" charset="0"/>
                                        <a:cs typeface="Cambria Math" charset="0"/>
                                      </a:rPr>
                                    </m:ctrlPr>
                                  </m:sSupPr>
                                  <m:e>
                                    <m:d>
                                      <m:dPr>
                                        <m:begChr m:val="⟨"/>
                                        <m:endChr m:val="⟩"/>
                                        <m:ctrlPr>
                                          <a:rPr lang="de-DE" sz="1600" i="1">
                                            <a:solidFill>
                                              <a:srgbClr val="003BB8"/>
                                            </a:solidFill>
                                            <a:latin typeface="Cambria Math" panose="02040503050406030204" pitchFamily="18" charset="0"/>
                                            <a:ea typeface="Cambria Math" charset="0"/>
                                            <a:cs typeface="Cambria Math" charset="0"/>
                                          </a:rPr>
                                        </m:ctrlPr>
                                      </m:dPr>
                                      <m:e>
                                        <m:r>
                                          <a:rPr lang="en-US" sz="1600" b="0" i="1" smtClean="0">
                                            <a:solidFill>
                                              <a:srgbClr val="003BB8"/>
                                            </a:solidFill>
                                            <a:latin typeface="Cambria Math" charset="0"/>
                                            <a:ea typeface="Cambria Math" charset="0"/>
                                            <a:cs typeface="Cambria Math" charset="0"/>
                                          </a:rPr>
                                          <m:t>𝑦</m:t>
                                        </m:r>
                                      </m:e>
                                    </m:d>
                                  </m:e>
                                  <m:sup>
                                    <m:r>
                                      <a:rPr lang="de-DE" sz="1600" i="1">
                                        <a:solidFill>
                                          <a:srgbClr val="003BB8"/>
                                        </a:solidFill>
                                        <a:latin typeface="Cambria Math" charset="0"/>
                                        <a:ea typeface="Cambria Math" charset="0"/>
                                        <a:cs typeface="Cambria Math" charset="0"/>
                                      </a:rPr>
                                      <m:t>2</m:t>
                                    </m:r>
                                  </m:sup>
                                </m:sSup>
                              </m:e>
                            </m:mr>
                          </m:m>
                        </m:e>
                      </m:d>
                    </m:oMath>
                  </m:oMathPara>
                </a14:m>
                <a:endParaRPr lang="en-GB" sz="1600" i="1" dirty="0">
                  <a:solidFill>
                    <a:srgbClr val="003BB8"/>
                  </a:solidFill>
                  <a:latin typeface="Cambria Math" charset="0"/>
                  <a:ea typeface="Cambria Math" charset="0"/>
                  <a:cs typeface="Cambria Math" charset="0"/>
                </a:endParaRPr>
              </a:p>
            </p:txBody>
          </p:sp>
        </mc:Choice>
        <mc:Fallback xmlns="">
          <p:sp>
            <p:nvSpPr>
              <p:cNvPr id="3" name="Rectangle 2"/>
              <p:cNvSpPr>
                <a:spLocks noRot="1" noChangeAspect="1" noMove="1" noResize="1" noEditPoints="1" noAdjustHandles="1" noChangeArrowheads="1" noChangeShapeType="1" noTextEdit="1"/>
              </p:cNvSpPr>
              <p:nvPr/>
            </p:nvSpPr>
            <p:spPr>
              <a:xfrm>
                <a:off x="4833943" y="3053623"/>
                <a:ext cx="3368166" cy="645561"/>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ctangle 21"/>
              <p:cNvSpPr/>
              <p:nvPr/>
            </p:nvSpPr>
            <p:spPr>
              <a:xfrm>
                <a:off x="3388501" y="5845953"/>
                <a:ext cx="786176" cy="307777"/>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1400" b="1" i="1" smtClean="0">
                          <a:latin typeface="Cambria Math" charset="0"/>
                        </a:rPr>
                        <m:t>𝒙</m:t>
                      </m:r>
                      <m:r>
                        <a:rPr lang="en-US" sz="1400" b="1" i="1" smtClean="0">
                          <a:latin typeface="Cambria Math"/>
                        </a:rPr>
                        <m:t>−</m:t>
                      </m:r>
                      <m:d>
                        <m:dPr>
                          <m:begChr m:val="⟨"/>
                          <m:endChr m:val="⟩"/>
                          <m:ctrlPr>
                            <a:rPr lang="en-US" sz="1400" b="1" i="1" smtClean="0">
                              <a:latin typeface="Cambria Math" panose="02040503050406030204" pitchFamily="18" charset="0"/>
                            </a:rPr>
                          </m:ctrlPr>
                        </m:dPr>
                        <m:e>
                          <m:r>
                            <a:rPr lang="en-US" sz="1400" b="1" i="1" smtClean="0">
                              <a:latin typeface="Cambria Math" charset="0"/>
                            </a:rPr>
                            <m:t>𝒙</m:t>
                          </m:r>
                        </m:e>
                      </m:d>
                    </m:oMath>
                  </m:oMathPara>
                </a14:m>
                <a:endParaRPr lang="en-US" sz="1400" b="1" dirty="0"/>
              </a:p>
            </p:txBody>
          </p:sp>
        </mc:Choice>
        <mc:Fallback xmlns="">
          <p:sp>
            <p:nvSpPr>
              <p:cNvPr id="22" name="Rectangle 21"/>
              <p:cNvSpPr>
                <a:spLocks noRot="1" noChangeAspect="1" noMove="1" noResize="1" noEditPoints="1" noAdjustHandles="1" noChangeArrowheads="1" noChangeShapeType="1" noTextEdit="1"/>
              </p:cNvSpPr>
              <p:nvPr/>
            </p:nvSpPr>
            <p:spPr>
              <a:xfrm>
                <a:off x="3388501" y="5845953"/>
                <a:ext cx="786176" cy="307777"/>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rot="16200000">
                <a:off x="548987" y="3167350"/>
                <a:ext cx="792588" cy="307777"/>
              </a:xfrm>
              <a:prstGeom prst="rect">
                <a:avLst/>
              </a:prstGeom>
              <a:solidFill>
                <a:schemeClr val="bg1"/>
              </a:solidFill>
            </p:spPr>
            <p:txBody>
              <a:bodyPr wrap="none">
                <a:spAutoFit/>
              </a:bodyPr>
              <a:lstStyle/>
              <a:p>
                <a:pPr/>
                <a14:m>
                  <m:oMathPara xmlns:m="http://schemas.openxmlformats.org/officeDocument/2006/math">
                    <m:oMathParaPr>
                      <m:jc m:val="centerGroup"/>
                    </m:oMathParaPr>
                    <m:oMath xmlns:m="http://schemas.openxmlformats.org/officeDocument/2006/math">
                      <m:r>
                        <a:rPr lang="en-US" sz="1400" b="1" i="1" smtClean="0">
                          <a:latin typeface="Cambria Math" charset="0"/>
                        </a:rPr>
                        <m:t>𝒚</m:t>
                      </m:r>
                      <m:r>
                        <a:rPr lang="en-US" sz="1400" b="1" i="1">
                          <a:latin typeface="Cambria Math"/>
                        </a:rPr>
                        <m:t>−</m:t>
                      </m:r>
                      <m:d>
                        <m:dPr>
                          <m:begChr m:val="⟨"/>
                          <m:endChr m:val="⟩"/>
                          <m:ctrlPr>
                            <a:rPr lang="en-US" sz="1400" b="1" i="1">
                              <a:latin typeface="Cambria Math" panose="02040503050406030204" pitchFamily="18" charset="0"/>
                            </a:rPr>
                          </m:ctrlPr>
                        </m:dPr>
                        <m:e>
                          <m:r>
                            <a:rPr lang="en-US" sz="1400" b="1" i="1" smtClean="0">
                              <a:latin typeface="Cambria Math" charset="0"/>
                            </a:rPr>
                            <m:t>𝒚</m:t>
                          </m:r>
                        </m:e>
                      </m:d>
                    </m:oMath>
                  </m:oMathPara>
                </a14:m>
                <a:endParaRPr lang="en-US" sz="1400" b="1" dirty="0"/>
              </a:p>
            </p:txBody>
          </p:sp>
        </mc:Choice>
        <mc:Fallback xmlns="">
          <p:sp>
            <p:nvSpPr>
              <p:cNvPr id="23" name="Rectangle 22"/>
              <p:cNvSpPr>
                <a:spLocks noRot="1" noChangeAspect="1" noMove="1" noResize="1" noEditPoints="1" noAdjustHandles="1" noChangeArrowheads="1" noChangeShapeType="1" noTextEdit="1"/>
              </p:cNvSpPr>
              <p:nvPr/>
            </p:nvSpPr>
            <p:spPr>
              <a:xfrm rot="16200000">
                <a:off x="548987" y="3167350"/>
                <a:ext cx="792588" cy="307777"/>
              </a:xfrm>
              <a:prstGeom prst="rect">
                <a:avLst/>
              </a:prstGeom>
              <a:blipFill rotWithShape="0">
                <a:blip r:embed="rId8"/>
                <a:stretch>
                  <a:fillRect r="-4000"/>
                </a:stretch>
              </a:blipFill>
            </p:spPr>
            <p:txBody>
              <a:bodyPr/>
              <a:lstStyle/>
              <a:p>
                <a:r>
                  <a:rPr lang="en-US">
                    <a:noFill/>
                  </a:rPr>
                  <a:t> </a:t>
                </a:r>
              </a:p>
            </p:txBody>
          </p:sp>
        </mc:Fallback>
      </mc:AlternateContent>
    </p:spTree>
    <p:extLst>
      <p:ext uri="{BB962C8B-B14F-4D97-AF65-F5344CB8AC3E}">
        <p14:creationId xmlns:p14="http://schemas.microsoft.com/office/powerpoint/2010/main" val="20572758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5134493" y="1124744"/>
            <a:ext cx="2749875" cy="5333929"/>
          </a:xfrm>
          <a:prstGeom prst="roundRect">
            <a:avLst>
              <a:gd name="adj" fmla="val 903"/>
            </a:avLst>
          </a:prstGeom>
          <a:solidFill>
            <a:srgbClr val="EBEBEB"/>
          </a:solidFill>
          <a:ln w="3175">
            <a:solidFill>
              <a:schemeClr val="bg1">
                <a:lumMod val="75000"/>
              </a:schemeClr>
            </a:solidFill>
          </a:ln>
        </p:spPr>
        <p:txBody>
          <a:bodyPr rtlCol="0" anchor="ctr">
            <a:spAutoFit/>
          </a:bodyPr>
          <a:lstStyle/>
          <a:p>
            <a:pPr algn="ctr"/>
            <a:endParaRPr lang="en-US" sz="1600" dirty="0">
              <a:latin typeface="Helvetica Light" charset="0"/>
              <a:ea typeface="Helvetica Light" charset="0"/>
              <a:cs typeface="Helvetica Light" charset="0"/>
            </a:endParaRPr>
          </a:p>
        </p:txBody>
      </p:sp>
      <p:pic>
        <p:nvPicPr>
          <p:cNvPr id="4" name="Picture 5" descr="correlationscatter__NoTransform_c1"/>
          <p:cNvPicPr>
            <a:picLocks noChangeAspect="1" noChangeArrowheads="1"/>
          </p:cNvPicPr>
          <p:nvPr/>
        </p:nvPicPr>
        <p:blipFill rotWithShape="1">
          <a:blip r:embed="rId3">
            <a:clrChange>
              <a:clrFrom>
                <a:srgbClr val="E9E6DA"/>
              </a:clrFrom>
              <a:clrTo>
                <a:srgbClr val="E9E6DA">
                  <a:alpha val="0"/>
                </a:srgbClr>
              </a:clrTo>
            </a:clrChange>
          </a:blip>
          <a:srcRect r="50674"/>
          <a:stretch/>
        </p:blipFill>
        <p:spPr bwMode="auto">
          <a:xfrm>
            <a:off x="5369701" y="3861328"/>
            <a:ext cx="2424175" cy="2520000"/>
          </a:xfrm>
          <a:prstGeom prst="rect">
            <a:avLst/>
          </a:prstGeom>
          <a:noFill/>
          <a:ln w="9525">
            <a:noFill/>
            <a:miter lim="800000"/>
            <a:headEnd/>
            <a:tailEnd/>
          </a:ln>
        </p:spPr>
      </p:pic>
      <p:pic>
        <p:nvPicPr>
          <p:cNvPr id="6" name="Picture 9" descr="correlationscatter__NoTransform_c1"/>
          <p:cNvPicPr>
            <a:picLocks noChangeAspect="1" noChangeArrowheads="1"/>
          </p:cNvPicPr>
          <p:nvPr/>
        </p:nvPicPr>
        <p:blipFill rotWithShape="1">
          <a:blip r:embed="rId4">
            <a:clrChange>
              <a:clrFrom>
                <a:srgbClr val="E9E6DA"/>
              </a:clrFrom>
              <a:clrTo>
                <a:srgbClr val="E9E6DA">
                  <a:alpha val="0"/>
                </a:srgbClr>
              </a:clrTo>
            </a:clrChange>
          </a:blip>
          <a:srcRect r="50769"/>
          <a:stretch/>
        </p:blipFill>
        <p:spPr bwMode="auto">
          <a:xfrm>
            <a:off x="5346412" y="1266147"/>
            <a:ext cx="2418704" cy="2520000"/>
          </a:xfrm>
          <a:prstGeom prst="rect">
            <a:avLst/>
          </a:prstGeom>
          <a:noFill/>
          <a:ln w="9525">
            <a:noFill/>
            <a:miter lim="800000"/>
            <a:headEnd/>
            <a:tailEnd/>
          </a:ln>
        </p:spPr>
      </p:pic>
      <p:sp>
        <p:nvSpPr>
          <p:cNvPr id="15" name="TextBox 14"/>
          <p:cNvSpPr txBox="1"/>
          <p:nvPr/>
        </p:nvSpPr>
        <p:spPr>
          <a:xfrm>
            <a:off x="432048" y="260648"/>
            <a:ext cx="8820472" cy="461665"/>
          </a:xfrm>
          <a:prstGeom prst="rect">
            <a:avLst/>
          </a:prstGeom>
          <a:noFill/>
        </p:spPr>
        <p:txBody>
          <a:bodyPr wrap="square" rtlCol="0">
            <a:spAutoFit/>
          </a:bodyPr>
          <a:lstStyle/>
          <a:p>
            <a:r>
              <a:rPr lang="en-GB" sz="2400" i="1" dirty="0">
                <a:solidFill>
                  <a:srgbClr val="C00000"/>
                </a:solidFill>
                <a:latin typeface="Helvetica Light"/>
                <a:cs typeface="Helvetica Light"/>
              </a:rPr>
              <a:t>Digression —</a:t>
            </a:r>
            <a:r>
              <a:rPr lang="en-GB" sz="2400" dirty="0">
                <a:solidFill>
                  <a:srgbClr val="C00000"/>
                </a:solidFill>
                <a:latin typeface="Helvetica Light"/>
                <a:cs typeface="Helvetica Light"/>
              </a:rPr>
              <a:t> </a:t>
            </a:r>
            <a:r>
              <a:rPr lang="en-GB" sz="2400" dirty="0">
                <a:solidFill>
                  <a:srgbClr val="000000"/>
                </a:solidFill>
                <a:latin typeface="Helvetica Light"/>
                <a:cs typeface="Helvetica Light"/>
              </a:rPr>
              <a:t>SQRT decorrelation</a:t>
            </a:r>
          </a:p>
        </p:txBody>
      </p:sp>
      <mc:AlternateContent xmlns:mc="http://schemas.openxmlformats.org/markup-compatibility/2006" xmlns:a14="http://schemas.microsoft.com/office/drawing/2010/main">
        <mc:Choice Requires="a14">
          <p:sp>
            <p:nvSpPr>
              <p:cNvPr id="17" name="TextBox 16"/>
              <p:cNvSpPr txBox="1"/>
              <p:nvPr/>
            </p:nvSpPr>
            <p:spPr>
              <a:xfrm>
                <a:off x="432047" y="1196752"/>
                <a:ext cx="3851921" cy="1308050"/>
              </a:xfrm>
              <a:prstGeom prst="rect">
                <a:avLst/>
              </a:prstGeom>
              <a:noFill/>
            </p:spPr>
            <p:txBody>
              <a:bodyPr wrap="square" rtlCol="0">
                <a:spAutoFit/>
              </a:bodyPr>
              <a:lstStyle/>
              <a:p>
                <a:pPr>
                  <a:spcBef>
                    <a:spcPts val="1800"/>
                  </a:spcBef>
                </a:pPr>
                <a:r>
                  <a:rPr lang="en-GB" sz="1600" dirty="0">
                    <a:latin typeface="Helvetica Light" charset="0"/>
                    <a:ea typeface="Helvetica Light" charset="0"/>
                    <a:cs typeface="Helvetica Light" charset="0"/>
                    <a:sym typeface="Wingdings" pitchFamily="2" charset="2"/>
                  </a:rPr>
                  <a:t>Find variable transformation that diagonalises a covariance matrix </a:t>
                </a:r>
                <a14:m>
                  <m:oMath xmlns:m="http://schemas.openxmlformats.org/officeDocument/2006/math">
                    <m:r>
                      <a:rPr lang="en-US" sz="1600" i="1">
                        <a:latin typeface="Cambria Math" charset="0"/>
                      </a:rPr>
                      <m:t>𝐶</m:t>
                    </m:r>
                  </m:oMath>
                </a14:m>
                <a:endParaRPr lang="en-GB" sz="1600" dirty="0">
                  <a:latin typeface="Helvetica Light" charset="0"/>
                  <a:ea typeface="Helvetica Light" charset="0"/>
                  <a:cs typeface="Helvetica Light" charset="0"/>
                  <a:sym typeface="Wingdings" pitchFamily="2" charset="2"/>
                </a:endParaRPr>
              </a:p>
              <a:p>
                <a:pPr>
                  <a:spcBef>
                    <a:spcPts val="1800"/>
                  </a:spcBef>
                </a:pPr>
                <a:r>
                  <a:rPr lang="en-GB" sz="1600" dirty="0">
                    <a:solidFill>
                      <a:schemeClr val="tx1"/>
                    </a:solidFill>
                    <a:latin typeface="Helvetica Light" charset="0"/>
                    <a:ea typeface="Helvetica Light" charset="0"/>
                    <a:cs typeface="Helvetica Light" charset="0"/>
                    <a:sym typeface="Wingdings" pitchFamily="2" charset="2"/>
                  </a:rPr>
                  <a:t>Determine “square-root” </a:t>
                </a:r>
                <a14:m>
                  <m:oMath xmlns:m="http://schemas.openxmlformats.org/officeDocument/2006/math">
                    <m:sSup>
                      <m:sSupPr>
                        <m:ctrlPr>
                          <a:rPr lang="en-US" sz="1600" i="1" smtClean="0">
                            <a:latin typeface="Cambria Math" panose="02040503050406030204" pitchFamily="18" charset="0"/>
                          </a:rPr>
                        </m:ctrlPr>
                      </m:sSupPr>
                      <m:e>
                        <m:r>
                          <a:rPr lang="en-US" sz="1600" b="0" i="1" smtClean="0">
                            <a:latin typeface="Cambria Math" charset="0"/>
                          </a:rPr>
                          <m:t>𝐶</m:t>
                        </m:r>
                      </m:e>
                      <m:sup>
                        <m:r>
                          <a:rPr lang="en-US" sz="1600" b="0" i="1" smtClean="0">
                            <a:latin typeface="Cambria Math" charset="0"/>
                          </a:rPr>
                          <m:t>′</m:t>
                        </m:r>
                      </m:sup>
                    </m:sSup>
                  </m:oMath>
                </a14:m>
                <a:r>
                  <a:rPr lang="en-GB" sz="1600" dirty="0">
                    <a:latin typeface="Helvetica Light" charset="0"/>
                    <a:ea typeface="Helvetica Light" charset="0"/>
                    <a:cs typeface="Helvetica Light" charset="0"/>
                    <a:sym typeface="Wingdings" pitchFamily="2" charset="2"/>
                  </a:rPr>
                  <a:t> of </a:t>
                </a:r>
                <a14:m>
                  <m:oMath xmlns:m="http://schemas.openxmlformats.org/officeDocument/2006/math">
                    <m:r>
                      <a:rPr lang="en-US" sz="1600" i="1">
                        <a:latin typeface="Cambria Math" charset="0"/>
                      </a:rPr>
                      <m:t>𝐶</m:t>
                    </m:r>
                  </m:oMath>
                </a14:m>
                <a:r>
                  <a:rPr lang="en-GB" sz="1600" dirty="0">
                    <a:latin typeface="Helvetica Light" charset="0"/>
                    <a:ea typeface="Helvetica Light" charset="0"/>
                    <a:cs typeface="Helvetica Light" charset="0"/>
                    <a:sym typeface="Wingdings" pitchFamily="2" charset="2"/>
                  </a:rPr>
                  <a:t> (such that: </a:t>
                </a:r>
                <a14:m>
                  <m:oMath xmlns:m="http://schemas.openxmlformats.org/officeDocument/2006/math">
                    <m:r>
                      <a:rPr lang="en-US" sz="1600" b="0" i="1" smtClean="0">
                        <a:latin typeface="Cambria Math" charset="0"/>
                      </a:rPr>
                      <m:t>𝐶</m:t>
                    </m:r>
                    <m:r>
                      <a:rPr lang="en-US" sz="1600" i="1">
                        <a:latin typeface="Cambria Math" charset="0"/>
                      </a:rPr>
                      <m:t>=</m:t>
                    </m:r>
                    <m:sSup>
                      <m:sSupPr>
                        <m:ctrlPr>
                          <a:rPr lang="en-US" sz="1600" i="1">
                            <a:latin typeface="Cambria Math" panose="02040503050406030204" pitchFamily="18" charset="0"/>
                          </a:rPr>
                        </m:ctrlPr>
                      </m:sSupPr>
                      <m:e>
                        <m:r>
                          <a:rPr lang="en-US" sz="1600" i="1">
                            <a:latin typeface="Cambria Math" charset="0"/>
                          </a:rPr>
                          <m:t>𝐶</m:t>
                        </m:r>
                      </m:e>
                      <m:sup>
                        <m:r>
                          <a:rPr lang="en-US" sz="1600" i="1">
                            <a:latin typeface="Cambria Math" charset="0"/>
                          </a:rPr>
                          <m:t>′</m:t>
                        </m:r>
                      </m:sup>
                    </m:sSup>
                    <m:r>
                      <a:rPr lang="en-US" sz="1600" i="1">
                        <a:latin typeface="Cambria Math" charset="0"/>
                        <a:ea typeface="Cambria Math" charset="0"/>
                        <a:cs typeface="Cambria Math" charset="0"/>
                      </a:rPr>
                      <m:t>∙</m:t>
                    </m:r>
                    <m:sSup>
                      <m:sSupPr>
                        <m:ctrlPr>
                          <a:rPr lang="en-US" sz="1600" i="1">
                            <a:latin typeface="Cambria Math" panose="02040503050406030204" pitchFamily="18" charset="0"/>
                          </a:rPr>
                        </m:ctrlPr>
                      </m:sSupPr>
                      <m:e>
                        <m:r>
                          <a:rPr lang="en-US" sz="1600" i="1">
                            <a:latin typeface="Cambria Math" charset="0"/>
                          </a:rPr>
                          <m:t>𝐶</m:t>
                        </m:r>
                      </m:e>
                      <m:sup>
                        <m:r>
                          <a:rPr lang="en-US" sz="1600" i="1">
                            <a:latin typeface="Cambria Math" charset="0"/>
                          </a:rPr>
                          <m:t>′</m:t>
                        </m:r>
                      </m:sup>
                    </m:sSup>
                  </m:oMath>
                </a14:m>
                <a:r>
                  <a:rPr lang="en-GB" sz="1600" dirty="0">
                    <a:solidFill>
                      <a:schemeClr val="tx1"/>
                    </a:solidFill>
                    <a:latin typeface="Helvetica Light" charset="0"/>
                    <a:ea typeface="Helvetica Light" charset="0"/>
                    <a:cs typeface="Helvetica Light" charset="0"/>
                    <a:sym typeface="Wingdings" pitchFamily="2" charset="2"/>
                  </a:rPr>
                  <a:t>) by first diagonalising </a:t>
                </a:r>
                <a14:m>
                  <m:oMath xmlns:m="http://schemas.openxmlformats.org/officeDocument/2006/math">
                    <m:r>
                      <a:rPr lang="en-US" sz="1600" i="1">
                        <a:latin typeface="Cambria Math" charset="0"/>
                      </a:rPr>
                      <m:t>𝐶</m:t>
                    </m:r>
                  </m:oMath>
                </a14:m>
                <a:endParaRPr lang="en-GB" sz="1600" dirty="0">
                  <a:latin typeface="Helvetica Light" charset="0"/>
                  <a:ea typeface="Helvetica Light" charset="0"/>
                  <a:cs typeface="Helvetica Light" charset="0"/>
                  <a:sym typeface="Wingdings" pitchFamily="2" charset="2"/>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432047" y="1196752"/>
                <a:ext cx="3851921" cy="1308050"/>
              </a:xfrm>
              <a:prstGeom prst="rect">
                <a:avLst/>
              </a:prstGeom>
              <a:blipFill rotWithShape="0">
                <a:blip r:embed="rId5"/>
                <a:stretch>
                  <a:fillRect l="-949" t="-930" b="-55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683568" y="2636912"/>
                <a:ext cx="3600400" cy="442942"/>
              </a:xfrm>
              <a:prstGeom prst="rect">
                <a:avLst/>
              </a:prstGeom>
            </p:spPr>
            <p:txBody>
              <a:bodyPr wrap="square">
                <a:spAutoFit/>
              </a:bodyPr>
              <a:lstStyle/>
              <a:p>
                <a:pPr>
                  <a:spcAft>
                    <a:spcPts val="600"/>
                  </a:spcAft>
                  <a:buClr>
                    <a:srgbClr val="FF0000"/>
                  </a:buClr>
                </a:pPr>
                <a14:m>
                  <m:oMathPara xmlns:m="http://schemas.openxmlformats.org/officeDocument/2006/math">
                    <m:oMathParaPr>
                      <m:jc m:val="left"/>
                    </m:oMathParaPr>
                    <m:oMath xmlns:m="http://schemas.openxmlformats.org/officeDocument/2006/math">
                      <m:r>
                        <a:rPr lang="en-US" sz="1600" i="1" smtClean="0">
                          <a:latin typeface="Cambria Math" charset="0"/>
                        </a:rPr>
                        <m:t>𝐷</m:t>
                      </m:r>
                      <m:r>
                        <a:rPr lang="en-US" sz="1600" b="0" i="1" smtClean="0">
                          <a:latin typeface="Cambria Math" charset="0"/>
                        </a:rPr>
                        <m:t>=</m:t>
                      </m:r>
                      <m:sSup>
                        <m:sSupPr>
                          <m:ctrlPr>
                            <a:rPr lang="en-US" sz="1600" i="1" smtClean="0">
                              <a:latin typeface="Cambria Math" panose="02040503050406030204" pitchFamily="18" charset="0"/>
                            </a:rPr>
                          </m:ctrlPr>
                        </m:sSupPr>
                        <m:e>
                          <m:r>
                            <a:rPr lang="en-US" sz="1600" b="0" i="1" smtClean="0">
                              <a:latin typeface="Cambria Math" charset="0"/>
                            </a:rPr>
                            <m:t>𝑆</m:t>
                          </m:r>
                        </m:e>
                        <m:sup>
                          <m:r>
                            <a:rPr lang="en-US" sz="1600" b="0" i="1" smtClean="0">
                              <a:latin typeface="Cambria Math" charset="0"/>
                            </a:rPr>
                            <m:t>𝑇</m:t>
                          </m:r>
                        </m:sup>
                      </m:sSup>
                      <m:r>
                        <a:rPr lang="en-US" sz="1600" i="1" smtClean="0">
                          <a:latin typeface="Cambria Math" charset="0"/>
                          <a:ea typeface="Cambria Math" charset="0"/>
                          <a:cs typeface="Cambria Math" charset="0"/>
                        </a:rPr>
                        <m:t>∙</m:t>
                      </m:r>
                      <m:r>
                        <a:rPr lang="en-US" sz="1600" b="0" i="1" smtClean="0">
                          <a:latin typeface="Cambria Math" charset="0"/>
                        </a:rPr>
                        <m:t>𝐶</m:t>
                      </m:r>
                      <m:r>
                        <a:rPr lang="en-US" sz="1600" b="0" i="1" smtClean="0">
                          <a:latin typeface="Cambria Math" charset="0"/>
                          <a:ea typeface="Cambria Math" charset="0"/>
                          <a:cs typeface="Cambria Math" charset="0"/>
                        </a:rPr>
                        <m:t>∙</m:t>
                      </m:r>
                      <m:r>
                        <a:rPr lang="en-US" sz="1600" b="0" i="1" smtClean="0">
                          <a:latin typeface="Cambria Math" charset="0"/>
                        </a:rPr>
                        <m:t>𝑆</m:t>
                      </m:r>
                      <m:r>
                        <a:rPr lang="en-US" sz="1600" b="0" i="1" smtClean="0">
                          <a:latin typeface="Cambria Math" charset="0"/>
                        </a:rPr>
                        <m:t>    ⟺    </m:t>
                      </m:r>
                      <m:sSup>
                        <m:sSupPr>
                          <m:ctrlPr>
                            <a:rPr lang="en-US" sz="1600" i="1">
                              <a:latin typeface="Cambria Math" panose="02040503050406030204" pitchFamily="18" charset="0"/>
                            </a:rPr>
                          </m:ctrlPr>
                        </m:sSupPr>
                        <m:e>
                          <m:r>
                            <a:rPr lang="en-US" sz="1600" i="1">
                              <a:latin typeface="Cambria Math" charset="0"/>
                            </a:rPr>
                            <m:t>𝐶</m:t>
                          </m:r>
                        </m:e>
                        <m:sup>
                          <m:r>
                            <a:rPr lang="en-US" sz="1600" i="1">
                              <a:latin typeface="Cambria Math" charset="0"/>
                            </a:rPr>
                            <m:t>′</m:t>
                          </m:r>
                        </m:sup>
                      </m:sSup>
                      <m:r>
                        <a:rPr lang="en-US" sz="1600" b="0" i="1" smtClean="0">
                          <a:latin typeface="Cambria Math" charset="0"/>
                        </a:rPr>
                        <m:t>=</m:t>
                      </m:r>
                      <m:r>
                        <a:rPr lang="en-US" sz="1600" b="0" i="1" smtClean="0">
                          <a:latin typeface="Cambria Math" charset="0"/>
                        </a:rPr>
                        <m:t>𝑆</m:t>
                      </m:r>
                      <m:r>
                        <a:rPr lang="en-US" sz="1600" b="0" i="1" smtClean="0">
                          <a:latin typeface="Cambria Math" charset="0"/>
                          <a:ea typeface="Cambria Math" charset="0"/>
                          <a:cs typeface="Cambria Math" charset="0"/>
                        </a:rPr>
                        <m:t>∙</m:t>
                      </m:r>
                      <m:rad>
                        <m:radPr>
                          <m:degHide m:val="on"/>
                          <m:ctrlPr>
                            <a:rPr lang="en-US" sz="1600" b="0" i="1" smtClean="0">
                              <a:latin typeface="Cambria Math" panose="02040503050406030204" pitchFamily="18" charset="0"/>
                            </a:rPr>
                          </m:ctrlPr>
                        </m:radPr>
                        <m:deg/>
                        <m:e>
                          <m:r>
                            <a:rPr lang="en-US" sz="1600" b="0" i="1" smtClean="0">
                              <a:latin typeface="Cambria Math" charset="0"/>
                            </a:rPr>
                            <m:t>𝐷</m:t>
                          </m:r>
                        </m:e>
                      </m:rad>
                      <m:sSup>
                        <m:sSupPr>
                          <m:ctrlPr>
                            <a:rPr lang="en-US" sz="1600" i="1">
                              <a:latin typeface="Cambria Math" panose="02040503050406030204" pitchFamily="18" charset="0"/>
                            </a:rPr>
                          </m:ctrlPr>
                        </m:sSupPr>
                        <m:e>
                          <m:r>
                            <a:rPr lang="en-US" sz="1600" i="1" smtClean="0">
                              <a:latin typeface="Cambria Math" charset="0"/>
                              <a:ea typeface="Cambria Math" charset="0"/>
                              <a:cs typeface="Cambria Math" charset="0"/>
                            </a:rPr>
                            <m:t>∙</m:t>
                          </m:r>
                          <m:r>
                            <a:rPr lang="en-US" sz="1600" i="1">
                              <a:latin typeface="Cambria Math" charset="0"/>
                            </a:rPr>
                            <m:t>𝑆</m:t>
                          </m:r>
                        </m:e>
                        <m:sup>
                          <m:r>
                            <a:rPr lang="en-US" sz="1600" i="1">
                              <a:latin typeface="Cambria Math" charset="0"/>
                            </a:rPr>
                            <m:t>𝑇</m:t>
                          </m:r>
                        </m:sup>
                      </m:sSup>
                    </m:oMath>
                  </m:oMathPara>
                </a14:m>
                <a:endParaRPr lang="en-US" sz="1600" dirty="0">
                  <a:solidFill>
                    <a:schemeClr val="tx1"/>
                  </a:solidFill>
                </a:endParaRPr>
              </a:p>
            </p:txBody>
          </p:sp>
        </mc:Choice>
        <mc:Fallback xmlns="">
          <p:sp>
            <p:nvSpPr>
              <p:cNvPr id="18" name="Rectangle 17"/>
              <p:cNvSpPr>
                <a:spLocks noRot="1" noChangeAspect="1" noMove="1" noResize="1" noEditPoints="1" noAdjustHandles="1" noChangeArrowheads="1" noChangeShapeType="1" noTextEdit="1"/>
              </p:cNvSpPr>
              <p:nvPr/>
            </p:nvSpPr>
            <p:spPr>
              <a:xfrm>
                <a:off x="683568" y="2636912"/>
                <a:ext cx="3600400" cy="442942"/>
              </a:xfrm>
              <a:prstGeom prst="rect">
                <a:avLst/>
              </a:prstGeom>
              <a:blipFill rotWithShape="0">
                <a:blip r:embed="rId6"/>
                <a:stretch>
                  <a:fillRect t="-61111" b="-722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432047" y="3168279"/>
                <a:ext cx="3995937" cy="569836"/>
              </a:xfrm>
              <a:prstGeom prst="rect">
                <a:avLst/>
              </a:prstGeom>
            </p:spPr>
            <p:txBody>
              <a:bodyPr wrap="square">
                <a:spAutoFit/>
              </a:bodyPr>
              <a:lstStyle/>
              <a:p>
                <a:pPr>
                  <a:spcBef>
                    <a:spcPts val="1800"/>
                  </a:spcBef>
                </a:pPr>
                <a:r>
                  <a:rPr lang="en-US" sz="1400" dirty="0">
                    <a:latin typeface="Helvetica Light" charset="0"/>
                    <a:ea typeface="Helvetica Light" charset="0"/>
                    <a:cs typeface="Helvetica Light" charset="0"/>
                    <a:sym typeface="Wingdings" pitchFamily="2" charset="2"/>
                  </a:rPr>
                  <a:t>where </a:t>
                </a:r>
                <a14:m>
                  <m:oMath xmlns:m="http://schemas.openxmlformats.org/officeDocument/2006/math">
                    <m:r>
                      <a:rPr lang="en-US" sz="1400" i="1">
                        <a:latin typeface="Cambria Math" charset="0"/>
                      </a:rPr>
                      <m:t>𝐷</m:t>
                    </m:r>
                  </m:oMath>
                </a14:m>
                <a:r>
                  <a:rPr lang="en-GB" sz="1400" dirty="0">
                    <a:latin typeface="Helvetica Light" charset="0"/>
                    <a:ea typeface="Helvetica Light" charset="0"/>
                    <a:cs typeface="Helvetica Light" charset="0"/>
                    <a:sym typeface="Wingdings" pitchFamily="2" charset="2"/>
                  </a:rPr>
                  <a:t> is diagonal, </a:t>
                </a:r>
                <a14:m>
                  <m:oMath xmlns:m="http://schemas.openxmlformats.org/officeDocument/2006/math">
                    <m:rad>
                      <m:radPr>
                        <m:degHide m:val="on"/>
                        <m:ctrlPr>
                          <a:rPr lang="en-US" sz="1400" i="1">
                            <a:latin typeface="Cambria Math" panose="02040503050406030204" pitchFamily="18" charset="0"/>
                          </a:rPr>
                        </m:ctrlPr>
                      </m:radPr>
                      <m:deg/>
                      <m:e>
                        <m:r>
                          <a:rPr lang="en-US" sz="1400" b="0" i="1" smtClean="0">
                            <a:latin typeface="Cambria Math" charset="0"/>
                          </a:rPr>
                          <m:t>𝐷</m:t>
                        </m:r>
                      </m:e>
                    </m:rad>
                    <m:r>
                      <a:rPr lang="en-US" sz="1400" b="0" i="1" smtClean="0">
                        <a:latin typeface="Cambria Math" charset="0"/>
                      </a:rPr>
                      <m:t>=</m:t>
                    </m:r>
                    <m:d>
                      <m:dPr>
                        <m:begChr m:val="{"/>
                        <m:endChr m:val="}"/>
                        <m:ctrlPr>
                          <a:rPr lang="en-US" sz="1400" b="0" i="1" smtClean="0">
                            <a:latin typeface="Cambria Math" panose="02040503050406030204" pitchFamily="18" charset="0"/>
                          </a:rPr>
                        </m:ctrlPr>
                      </m:dPr>
                      <m:e>
                        <m:rad>
                          <m:radPr>
                            <m:degHide m:val="on"/>
                            <m:ctrlPr>
                              <a:rPr lang="en-US" sz="1400" i="1">
                                <a:latin typeface="Cambria Math" panose="02040503050406030204" pitchFamily="18" charset="0"/>
                              </a:rPr>
                            </m:ctrlPr>
                          </m:radPr>
                          <m:deg/>
                          <m:e>
                            <m:sSub>
                              <m:sSubPr>
                                <m:ctrlPr>
                                  <a:rPr lang="en-US" sz="1400" i="1" smtClean="0">
                                    <a:latin typeface="Cambria Math" panose="02040503050406030204" pitchFamily="18" charset="0"/>
                                  </a:rPr>
                                </m:ctrlPr>
                              </m:sSubPr>
                              <m:e>
                                <m:r>
                                  <a:rPr lang="en-US" sz="1400" b="0" i="1" smtClean="0">
                                    <a:latin typeface="Cambria Math" charset="0"/>
                                  </a:rPr>
                                  <m:t>𝑑</m:t>
                                </m:r>
                              </m:e>
                              <m:sub>
                                <m:r>
                                  <a:rPr lang="en-US" sz="1400" b="0" i="1" smtClean="0">
                                    <a:latin typeface="Cambria Math" charset="0"/>
                                  </a:rPr>
                                  <m:t>11</m:t>
                                </m:r>
                              </m:sub>
                            </m:sSub>
                          </m:e>
                        </m:rad>
                        <m:r>
                          <a:rPr lang="en-US" sz="1400" b="0" i="1" smtClean="0">
                            <a:latin typeface="Cambria Math" charset="0"/>
                          </a:rPr>
                          <m:t>,…,</m:t>
                        </m:r>
                        <m:rad>
                          <m:radPr>
                            <m:degHide m:val="on"/>
                            <m:ctrlPr>
                              <a:rPr lang="en-US" sz="1400" i="1">
                                <a:latin typeface="Cambria Math" panose="02040503050406030204" pitchFamily="18" charset="0"/>
                              </a:rPr>
                            </m:ctrlPr>
                          </m:radPr>
                          <m:deg/>
                          <m:e>
                            <m:sSub>
                              <m:sSubPr>
                                <m:ctrlPr>
                                  <a:rPr lang="en-US" sz="1400" i="1">
                                    <a:latin typeface="Cambria Math" panose="02040503050406030204" pitchFamily="18" charset="0"/>
                                  </a:rPr>
                                </m:ctrlPr>
                              </m:sSubPr>
                              <m:e>
                                <m:r>
                                  <a:rPr lang="en-US" sz="1400" i="1">
                                    <a:latin typeface="Cambria Math" charset="0"/>
                                  </a:rPr>
                                  <m:t>𝑑</m:t>
                                </m:r>
                              </m:e>
                              <m:sub>
                                <m:r>
                                  <a:rPr lang="en-US" sz="1400" b="0" i="1" smtClean="0">
                                    <a:latin typeface="Cambria Math" charset="0"/>
                                  </a:rPr>
                                  <m:t>𝑛𝑛</m:t>
                                </m:r>
                              </m:sub>
                            </m:sSub>
                          </m:e>
                        </m:rad>
                      </m:e>
                    </m:d>
                  </m:oMath>
                </a14:m>
                <a:r>
                  <a:rPr lang="en-GB" sz="1400" dirty="0">
                    <a:latin typeface="Helvetica Light" charset="0"/>
                    <a:ea typeface="Helvetica Light" charset="0"/>
                    <a:cs typeface="Helvetica Light" charset="0"/>
                    <a:sym typeface="Wingdings" pitchFamily="2" charset="2"/>
                  </a:rPr>
                  <a:t>,    and </a:t>
                </a:r>
                <a14:m>
                  <m:oMath xmlns:m="http://schemas.openxmlformats.org/officeDocument/2006/math">
                    <m:r>
                      <a:rPr lang="en-US" sz="1400" i="1">
                        <a:latin typeface="Cambria Math" charset="0"/>
                      </a:rPr>
                      <m:t>𝑆</m:t>
                    </m:r>
                  </m:oMath>
                </a14:m>
                <a:r>
                  <a:rPr lang="en-GB" sz="1400" dirty="0">
                    <a:latin typeface="Helvetica Light" charset="0"/>
                    <a:ea typeface="Helvetica Light" charset="0"/>
                    <a:cs typeface="Helvetica Light" charset="0"/>
                    <a:sym typeface="Wingdings" pitchFamily="2" charset="2"/>
                  </a:rPr>
                  <a:t> an orthogonal matrix</a:t>
                </a:r>
              </a:p>
            </p:txBody>
          </p:sp>
        </mc:Choice>
        <mc:Fallback xmlns="">
          <p:sp>
            <p:nvSpPr>
              <p:cNvPr id="19" name="Rectangle 18"/>
              <p:cNvSpPr>
                <a:spLocks noRot="1" noChangeAspect="1" noMove="1" noResize="1" noEditPoints="1" noAdjustHandles="1" noChangeArrowheads="1" noChangeShapeType="1" noTextEdit="1"/>
              </p:cNvSpPr>
              <p:nvPr/>
            </p:nvSpPr>
            <p:spPr>
              <a:xfrm>
                <a:off x="432047" y="3168279"/>
                <a:ext cx="3995937" cy="569836"/>
              </a:xfrm>
              <a:prstGeom prst="rect">
                <a:avLst/>
              </a:prstGeom>
              <a:blipFill rotWithShape="0">
                <a:blip r:embed="rId7"/>
                <a:stretch>
                  <a:fillRect l="-458" t="-21505" b="-1075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a:off x="434095" y="3912630"/>
                <a:ext cx="4288747" cy="584775"/>
              </a:xfrm>
              <a:prstGeom prst="rect">
                <a:avLst/>
              </a:prstGeom>
            </p:spPr>
            <p:txBody>
              <a:bodyPr wrap="square">
                <a:spAutoFit/>
              </a:bodyPr>
              <a:lstStyle/>
              <a:p>
                <a:pPr lvl="0">
                  <a:spcBef>
                    <a:spcPts val="1800"/>
                  </a:spcBef>
                </a:pPr>
                <a:r>
                  <a:rPr lang="en-US" sz="1600" dirty="0">
                    <a:solidFill>
                      <a:prstClr val="black"/>
                    </a:solidFill>
                    <a:latin typeface="Helvetica Light" charset="0"/>
                    <a:ea typeface="Helvetica Light" charset="0"/>
                    <a:cs typeface="Helvetica Light" charset="0"/>
                    <a:sym typeface="Wingdings" pitchFamily="2" charset="2"/>
                  </a:rPr>
                  <a:t>Linear decorrelation of correlated vector </a:t>
                </a:r>
                <a14:m>
                  <m:oMath xmlns:m="http://schemas.openxmlformats.org/officeDocument/2006/math">
                    <m:r>
                      <a:rPr lang="en-US" sz="1600" b="1" i="1" smtClean="0">
                        <a:latin typeface="Cambria Math" charset="0"/>
                      </a:rPr>
                      <m:t>𝒙</m:t>
                    </m:r>
                    <m:r>
                      <a:rPr lang="en-US" sz="1600" i="1">
                        <a:latin typeface="Cambria Math" charset="0"/>
                      </a:rPr>
                      <m:t> </m:t>
                    </m:r>
                  </m:oMath>
                </a14:m>
                <a:r>
                  <a:rPr lang="en-US" sz="1600" dirty="0">
                    <a:solidFill>
                      <a:prstClr val="black"/>
                    </a:solidFill>
                    <a:latin typeface="Helvetica Light" charset="0"/>
                    <a:ea typeface="Helvetica Light" charset="0"/>
                    <a:cs typeface="Helvetica Light" charset="0"/>
                    <a:sym typeface="Wingdings" pitchFamily="2" charset="2"/>
                  </a:rPr>
                  <a:t> then obtained by</a:t>
                </a:r>
                <a:endParaRPr lang="en-GB" sz="1600" dirty="0">
                  <a:solidFill>
                    <a:prstClr val="black"/>
                  </a:solidFill>
                  <a:latin typeface="Helvetica Light" charset="0"/>
                  <a:ea typeface="Helvetica Light" charset="0"/>
                  <a:cs typeface="Helvetica Light" charset="0"/>
                  <a:sym typeface="Wingdings" pitchFamily="2" charset="2"/>
                </a:endParaRPr>
              </a:p>
            </p:txBody>
          </p:sp>
        </mc:Choice>
        <mc:Fallback xmlns="">
          <p:sp>
            <p:nvSpPr>
              <p:cNvPr id="20" name="Rectangle 19"/>
              <p:cNvSpPr>
                <a:spLocks noRot="1" noChangeAspect="1" noMove="1" noResize="1" noEditPoints="1" noAdjustHandles="1" noChangeArrowheads="1" noChangeShapeType="1" noTextEdit="1"/>
              </p:cNvSpPr>
              <p:nvPr/>
            </p:nvSpPr>
            <p:spPr>
              <a:xfrm>
                <a:off x="434095" y="3912630"/>
                <a:ext cx="4288747" cy="584775"/>
              </a:xfrm>
              <a:prstGeom prst="rect">
                <a:avLst/>
              </a:prstGeom>
              <a:blipFill rotWithShape="0">
                <a:blip r:embed="rId8"/>
                <a:stretch>
                  <a:fillRect l="-710" t="-52083" b="-229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683568" y="4680447"/>
                <a:ext cx="3312368" cy="415498"/>
              </a:xfrm>
              <a:prstGeom prst="rect">
                <a:avLst/>
              </a:prstGeom>
            </p:spPr>
            <p:txBody>
              <a:bodyPr wrap="square">
                <a:spAutoFit/>
              </a:bodyPr>
              <a:lstStyle/>
              <a:p>
                <a:pPr>
                  <a:spcAft>
                    <a:spcPts val="600"/>
                  </a:spcAft>
                  <a:buClr>
                    <a:srgbClr val="FF0000"/>
                  </a:buClr>
                </a:pPr>
                <a14:m>
                  <m:oMathPara xmlns:m="http://schemas.openxmlformats.org/officeDocument/2006/math">
                    <m:oMathParaPr>
                      <m:jc m:val="left"/>
                    </m:oMathParaPr>
                    <m:oMath xmlns:m="http://schemas.openxmlformats.org/officeDocument/2006/math">
                      <m:r>
                        <a:rPr lang="en-US" sz="1600" b="1" i="1">
                          <a:latin typeface="Cambria Math" charset="0"/>
                        </a:rPr>
                        <m:t>𝒙</m:t>
                      </m:r>
                      <m:r>
                        <a:rPr lang="en-US" sz="1600" b="1" i="1">
                          <a:latin typeface="Cambria Math" charset="0"/>
                        </a:rPr>
                        <m:t>′</m:t>
                      </m:r>
                      <m:r>
                        <a:rPr lang="en-US" sz="1600" b="0" i="1" smtClean="0">
                          <a:latin typeface="Cambria Math" charset="0"/>
                        </a:rPr>
                        <m:t>=</m:t>
                      </m:r>
                      <m:sSup>
                        <m:sSupPr>
                          <m:ctrlPr>
                            <a:rPr lang="en-US" sz="1600" i="1" smtClean="0">
                              <a:latin typeface="Cambria Math" panose="02040503050406030204" pitchFamily="18" charset="0"/>
                            </a:rPr>
                          </m:ctrlPr>
                        </m:sSupPr>
                        <m:e>
                          <m:d>
                            <m:dPr>
                              <m:ctrlPr>
                                <a:rPr lang="is-IS" sz="1600" i="1">
                                  <a:latin typeface="Cambria Math" panose="02040503050406030204" pitchFamily="18" charset="0"/>
                                </a:rPr>
                              </m:ctrlPr>
                            </m:dPr>
                            <m:e>
                              <m:sSup>
                                <m:sSupPr>
                                  <m:ctrlPr>
                                    <a:rPr lang="en-US" sz="1600" i="1">
                                      <a:latin typeface="Cambria Math" panose="02040503050406030204" pitchFamily="18" charset="0"/>
                                    </a:rPr>
                                  </m:ctrlPr>
                                </m:sSupPr>
                                <m:e>
                                  <m:r>
                                    <a:rPr lang="en-US" sz="1600" b="0" i="1">
                                      <a:latin typeface="Cambria Math" charset="0"/>
                                    </a:rPr>
                                    <m:t>𝐶</m:t>
                                  </m:r>
                                </m:e>
                                <m:sup>
                                  <m:r>
                                    <a:rPr lang="en-US" sz="1600" b="0" i="1">
                                      <a:latin typeface="Cambria Math" charset="0"/>
                                    </a:rPr>
                                    <m:t>′</m:t>
                                  </m:r>
                                </m:sup>
                              </m:sSup>
                            </m:e>
                          </m:d>
                        </m:e>
                        <m:sup>
                          <m:r>
                            <a:rPr lang="en-US" sz="1600" b="0" i="1" smtClean="0">
                              <a:latin typeface="Cambria Math" charset="0"/>
                            </a:rPr>
                            <m:t>−1</m:t>
                          </m:r>
                        </m:sup>
                      </m:sSup>
                      <m:r>
                        <a:rPr lang="en-US" sz="1600" b="0" i="1" smtClean="0">
                          <a:latin typeface="Cambria Math" charset="0"/>
                          <a:ea typeface="Cambria Math" charset="0"/>
                          <a:cs typeface="Cambria Math" charset="0"/>
                        </a:rPr>
                        <m:t>∙</m:t>
                      </m:r>
                      <m:r>
                        <a:rPr lang="en-US" sz="1600" b="1" i="1" smtClean="0">
                          <a:latin typeface="Cambria Math" charset="0"/>
                          <a:ea typeface="Cambria Math" charset="0"/>
                          <a:cs typeface="Cambria Math" charset="0"/>
                        </a:rPr>
                        <m:t>𝒙</m:t>
                      </m:r>
                    </m:oMath>
                  </m:oMathPara>
                </a14:m>
                <a:endParaRPr lang="en-US" sz="1600" b="1" dirty="0">
                  <a:solidFill>
                    <a:schemeClr val="tx1"/>
                  </a:solidFill>
                </a:endParaRPr>
              </a:p>
            </p:txBody>
          </p:sp>
        </mc:Choice>
        <mc:Fallback xmlns="">
          <p:sp>
            <p:nvSpPr>
              <p:cNvPr id="21" name="Rectangle 20"/>
              <p:cNvSpPr>
                <a:spLocks noRot="1" noChangeAspect="1" noMove="1" noResize="1" noEditPoints="1" noAdjustHandles="1" noChangeArrowheads="1" noChangeShapeType="1" noTextEdit="1"/>
              </p:cNvSpPr>
              <p:nvPr/>
            </p:nvSpPr>
            <p:spPr>
              <a:xfrm>
                <a:off x="683568" y="4680447"/>
                <a:ext cx="3312368" cy="415498"/>
              </a:xfrm>
              <a:prstGeom prst="rect">
                <a:avLst/>
              </a:prstGeom>
              <a:blipFill rotWithShape="0">
                <a:blip r:embed="rId9"/>
                <a:stretch>
                  <a:fillRect/>
                </a:stretch>
              </a:blipFill>
            </p:spPr>
            <p:txBody>
              <a:bodyPr/>
              <a:lstStyle/>
              <a:p>
                <a:r>
                  <a:rPr lang="en-US">
                    <a:noFill/>
                  </a:rPr>
                  <a:t> </a:t>
                </a:r>
              </a:p>
            </p:txBody>
          </p:sp>
        </mc:Fallback>
      </mc:AlternateContent>
      <p:sp>
        <p:nvSpPr>
          <p:cNvPr id="24" name="Rectangle 23"/>
          <p:cNvSpPr/>
          <p:nvPr/>
        </p:nvSpPr>
        <p:spPr>
          <a:xfrm>
            <a:off x="434094" y="5301208"/>
            <a:ext cx="4242383" cy="923330"/>
          </a:xfrm>
          <a:prstGeom prst="rect">
            <a:avLst/>
          </a:prstGeom>
        </p:spPr>
        <p:txBody>
          <a:bodyPr wrap="square">
            <a:spAutoFit/>
          </a:bodyPr>
          <a:lstStyle/>
          <a:p>
            <a:pPr>
              <a:spcBef>
                <a:spcPts val="600"/>
              </a:spcBef>
            </a:pPr>
            <a:r>
              <a:rPr lang="en-US" sz="1400" dirty="0">
                <a:solidFill>
                  <a:schemeClr val="tx1">
                    <a:lumMod val="50000"/>
                    <a:lumOff val="50000"/>
                  </a:schemeClr>
                </a:solidFill>
                <a:latin typeface="Helvetica Light" charset="0"/>
                <a:ea typeface="Helvetica Light" charset="0"/>
                <a:cs typeface="Helvetica Light" charset="0"/>
                <a:sym typeface="Wingdings" pitchFamily="2" charset="2"/>
              </a:rPr>
              <a:t>Principle component analysis (PCA) is another convenient method to achieve linear decorrelation </a:t>
            </a:r>
          </a:p>
          <a:p>
            <a:pPr>
              <a:spcBef>
                <a:spcPts val="600"/>
              </a:spcBef>
            </a:pPr>
            <a:r>
              <a:rPr lang="en-US" sz="1050" dirty="0">
                <a:solidFill>
                  <a:schemeClr val="tx1">
                    <a:lumMod val="50000"/>
                    <a:lumOff val="50000"/>
                  </a:schemeClr>
                </a:solidFill>
                <a:latin typeface="Helvetica Light" charset="0"/>
                <a:ea typeface="Helvetica Light" charset="0"/>
                <a:cs typeface="Helvetica Light" charset="0"/>
                <a:sym typeface="Wingdings" pitchFamily="2" charset="2"/>
              </a:rPr>
              <a:t>(</a:t>
            </a:r>
            <a:r>
              <a:rPr lang="en-US" sz="1050" dirty="0">
                <a:solidFill>
                  <a:schemeClr val="tx1">
                    <a:lumMod val="50000"/>
                    <a:lumOff val="50000"/>
                  </a:schemeClr>
                </a:solidFill>
                <a:latin typeface="Helvetica Light" charset="0"/>
                <a:ea typeface="Helvetica Light" charset="0"/>
                <a:cs typeface="Helvetica Light" charset="0"/>
              </a:rPr>
              <a:t>PCA is linear transformation that rotates a vector such that the maximum variability is visible. It identifies most important gradients)</a:t>
            </a:r>
            <a:endParaRPr lang="en-US" sz="1400" dirty="0">
              <a:solidFill>
                <a:schemeClr val="tx1">
                  <a:lumMod val="50000"/>
                  <a:lumOff val="50000"/>
                </a:schemeClr>
              </a:solidFill>
              <a:latin typeface="Helvetica Light" charset="0"/>
              <a:ea typeface="Helvetica Light" charset="0"/>
              <a:cs typeface="Helvetica Light" charset="0"/>
            </a:endParaRPr>
          </a:p>
        </p:txBody>
      </p:sp>
      <p:sp>
        <p:nvSpPr>
          <p:cNvPr id="25" name="TextBox 24"/>
          <p:cNvSpPr txBox="1"/>
          <p:nvPr/>
        </p:nvSpPr>
        <p:spPr>
          <a:xfrm>
            <a:off x="7942682" y="1124744"/>
            <a:ext cx="1098512" cy="646331"/>
          </a:xfrm>
          <a:prstGeom prst="rect">
            <a:avLst/>
          </a:prstGeom>
          <a:noFill/>
        </p:spPr>
        <p:txBody>
          <a:bodyPr wrap="square" rtlCol="0">
            <a:spAutoFit/>
          </a:bodyPr>
          <a:lstStyle/>
          <a:p>
            <a:r>
              <a:rPr lang="en-US" sz="1200" dirty="0">
                <a:solidFill>
                  <a:schemeClr val="tx1">
                    <a:lumMod val="50000"/>
                    <a:lumOff val="50000"/>
                  </a:schemeClr>
                </a:solidFill>
                <a:latin typeface="Helvetica Light"/>
                <a:cs typeface="Helvetica Light"/>
              </a:rPr>
              <a:t>Example: original correlations </a:t>
            </a:r>
          </a:p>
        </p:txBody>
      </p:sp>
      <p:sp>
        <p:nvSpPr>
          <p:cNvPr id="27" name="Slide Number Placeholder 26"/>
          <p:cNvSpPr>
            <a:spLocks noGrp="1"/>
          </p:cNvSpPr>
          <p:nvPr>
            <p:ph type="sldNum" sz="quarter" idx="4"/>
          </p:nvPr>
        </p:nvSpPr>
        <p:spPr/>
        <p:txBody>
          <a:bodyPr/>
          <a:lstStyle/>
          <a:p>
            <a:pPr>
              <a:defRPr/>
            </a:pPr>
            <a:fld id="{611C2F03-9E95-40C9-A99F-3C4F7EE8CF2A}" type="slidenum">
              <a:rPr lang="en-GB" smtClean="0"/>
              <a:pPr>
                <a:defRPr/>
              </a:pPr>
              <a:t>36</a:t>
            </a:fld>
            <a:endParaRPr lang="en-GB" dirty="0"/>
          </a:p>
        </p:txBody>
      </p:sp>
      <mc:AlternateContent xmlns:mc="http://schemas.openxmlformats.org/markup-compatibility/2006" xmlns:a14="http://schemas.microsoft.com/office/drawing/2010/main">
        <mc:Choice Requires="a14">
          <p:sp>
            <p:nvSpPr>
              <p:cNvPr id="29" name="Rectangle 28"/>
              <p:cNvSpPr/>
              <p:nvPr/>
            </p:nvSpPr>
            <p:spPr>
              <a:xfrm>
                <a:off x="7308304" y="3527430"/>
                <a:ext cx="456812" cy="261610"/>
              </a:xfrm>
              <a:prstGeom prst="rect">
                <a:avLst/>
              </a:prstGeom>
              <a:solidFill>
                <a:srgbClr val="EBEBEB"/>
              </a:solidFill>
              <a:ln>
                <a:noFill/>
              </a:ln>
            </p:spPr>
            <p:txBody>
              <a:bodyPr wrap="square" tIns="0">
                <a:spAutoFit/>
              </a:bodyPr>
              <a:lstStyle/>
              <a:p>
                <a:pPr/>
                <a14:m>
                  <m:oMathPara xmlns:m="http://schemas.openxmlformats.org/officeDocument/2006/math">
                    <m:oMathParaPr>
                      <m:jc m:val="centerGroup"/>
                    </m:oMathParaPr>
                    <m:oMath xmlns:m="http://schemas.openxmlformats.org/officeDocument/2006/math">
                      <m:r>
                        <a:rPr lang="en-US" sz="1400" b="0" i="1">
                          <a:latin typeface="Cambria Math" charset="0"/>
                        </a:rPr>
                        <m:t>𝑥</m:t>
                      </m:r>
                    </m:oMath>
                  </m:oMathPara>
                </a14:m>
                <a:endParaRPr lang="en-US" sz="1400" dirty="0"/>
              </a:p>
            </p:txBody>
          </p:sp>
        </mc:Choice>
        <mc:Fallback xmlns="">
          <p:sp>
            <p:nvSpPr>
              <p:cNvPr id="29" name="Rectangle 28"/>
              <p:cNvSpPr>
                <a:spLocks noRot="1" noChangeAspect="1" noMove="1" noResize="1" noEditPoints="1" noAdjustHandles="1" noChangeArrowheads="1" noChangeShapeType="1" noTextEdit="1"/>
              </p:cNvSpPr>
              <p:nvPr/>
            </p:nvSpPr>
            <p:spPr>
              <a:xfrm>
                <a:off x="7308304" y="3527430"/>
                <a:ext cx="456812" cy="261610"/>
              </a:xfrm>
              <a:prstGeom prst="rect">
                <a:avLst/>
              </a:prstGeom>
              <a:blipFill rotWithShape="0">
                <a:blip r:embed="rId10"/>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Rectangle 29"/>
              <p:cNvSpPr/>
              <p:nvPr/>
            </p:nvSpPr>
            <p:spPr>
              <a:xfrm>
                <a:off x="7308304" y="6119718"/>
                <a:ext cx="456812" cy="261610"/>
              </a:xfrm>
              <a:prstGeom prst="rect">
                <a:avLst/>
              </a:prstGeom>
              <a:solidFill>
                <a:srgbClr val="EBEBEB"/>
              </a:solidFill>
              <a:ln>
                <a:noFill/>
              </a:ln>
            </p:spPr>
            <p:txBody>
              <a:bodyPr wrap="square" tIns="0">
                <a:spAutoFit/>
              </a:bodyPr>
              <a:lstStyle/>
              <a:p>
                <a:pPr/>
                <a14:m>
                  <m:oMathPara xmlns:m="http://schemas.openxmlformats.org/officeDocument/2006/math">
                    <m:oMathParaPr>
                      <m:jc m:val="centerGroup"/>
                    </m:oMathParaPr>
                    <m:oMath xmlns:m="http://schemas.openxmlformats.org/officeDocument/2006/math">
                      <m:r>
                        <a:rPr lang="en-US" sz="1400" b="0" i="1">
                          <a:latin typeface="Cambria Math" charset="0"/>
                        </a:rPr>
                        <m:t>𝑥</m:t>
                      </m:r>
                    </m:oMath>
                  </m:oMathPara>
                </a14:m>
                <a:endParaRPr lang="en-US" sz="1400" dirty="0"/>
              </a:p>
            </p:txBody>
          </p:sp>
        </mc:Choice>
        <mc:Fallback xmlns="">
          <p:sp>
            <p:nvSpPr>
              <p:cNvPr id="30" name="Rectangle 29"/>
              <p:cNvSpPr>
                <a:spLocks noRot="1" noChangeAspect="1" noMove="1" noResize="1" noEditPoints="1" noAdjustHandles="1" noChangeArrowheads="1" noChangeShapeType="1" noTextEdit="1"/>
              </p:cNvSpPr>
              <p:nvPr/>
            </p:nvSpPr>
            <p:spPr>
              <a:xfrm>
                <a:off x="7308304" y="6119718"/>
                <a:ext cx="456812" cy="261610"/>
              </a:xfrm>
              <a:prstGeom prst="rect">
                <a:avLst/>
              </a:prstGeom>
              <a:blipFill rotWithShape="0">
                <a:blip r:embed="rId10"/>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Rectangle 30"/>
              <p:cNvSpPr/>
              <p:nvPr/>
            </p:nvSpPr>
            <p:spPr>
              <a:xfrm rot="16200000">
                <a:off x="5157196" y="1586085"/>
                <a:ext cx="456812" cy="261610"/>
              </a:xfrm>
              <a:prstGeom prst="rect">
                <a:avLst/>
              </a:prstGeom>
              <a:solidFill>
                <a:srgbClr val="EBEBEB"/>
              </a:solidFill>
              <a:ln>
                <a:noFill/>
              </a:ln>
            </p:spPr>
            <p:txBody>
              <a:bodyPr wrap="square" tIns="0">
                <a:spAutoFit/>
              </a:bodyPr>
              <a:lstStyle/>
              <a:p>
                <a:pPr/>
                <a14:m>
                  <m:oMathPara xmlns:m="http://schemas.openxmlformats.org/officeDocument/2006/math">
                    <m:oMathParaPr>
                      <m:jc m:val="right"/>
                    </m:oMathParaPr>
                    <m:oMath xmlns:m="http://schemas.openxmlformats.org/officeDocument/2006/math">
                      <m:r>
                        <a:rPr lang="en-US" sz="1400" b="0" i="1" smtClean="0">
                          <a:latin typeface="Cambria Math" charset="0"/>
                        </a:rPr>
                        <m:t>𝑦</m:t>
                      </m:r>
                    </m:oMath>
                  </m:oMathPara>
                </a14:m>
                <a:endParaRPr lang="en-US" sz="1400" dirty="0"/>
              </a:p>
            </p:txBody>
          </p:sp>
        </mc:Choice>
        <mc:Fallback xmlns="">
          <p:sp>
            <p:nvSpPr>
              <p:cNvPr id="31" name="Rectangle 30"/>
              <p:cNvSpPr>
                <a:spLocks noRot="1" noChangeAspect="1" noMove="1" noResize="1" noEditPoints="1" noAdjustHandles="1" noChangeArrowheads="1" noChangeShapeType="1" noTextEdit="1"/>
              </p:cNvSpPr>
              <p:nvPr/>
            </p:nvSpPr>
            <p:spPr>
              <a:xfrm rot="16200000">
                <a:off x="5157196" y="1586085"/>
                <a:ext cx="456812" cy="261610"/>
              </a:xfrm>
              <a:prstGeom prst="rect">
                <a:avLst/>
              </a:prstGeom>
              <a:blipFill rotWithShape="0">
                <a:blip r:embed="rId11"/>
                <a:stretch>
                  <a:fillRect r="-4651"/>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Rectangle 31"/>
              <p:cNvSpPr/>
              <p:nvPr/>
            </p:nvSpPr>
            <p:spPr>
              <a:xfrm rot="16200000">
                <a:off x="5157196" y="4174674"/>
                <a:ext cx="456812" cy="261610"/>
              </a:xfrm>
              <a:prstGeom prst="rect">
                <a:avLst/>
              </a:prstGeom>
              <a:solidFill>
                <a:srgbClr val="EBEBEB"/>
              </a:solidFill>
              <a:ln>
                <a:noFill/>
              </a:ln>
            </p:spPr>
            <p:txBody>
              <a:bodyPr wrap="square" tIns="0">
                <a:spAutoFit/>
              </a:bodyPr>
              <a:lstStyle/>
              <a:p>
                <a:pPr/>
                <a14:m>
                  <m:oMathPara xmlns:m="http://schemas.openxmlformats.org/officeDocument/2006/math">
                    <m:oMathParaPr>
                      <m:jc m:val="right"/>
                    </m:oMathParaPr>
                    <m:oMath xmlns:m="http://schemas.openxmlformats.org/officeDocument/2006/math">
                      <m:r>
                        <a:rPr lang="en-US" sz="1400" b="0" i="1" smtClean="0">
                          <a:latin typeface="Cambria Math" charset="0"/>
                        </a:rPr>
                        <m:t>𝑦</m:t>
                      </m:r>
                    </m:oMath>
                  </m:oMathPara>
                </a14:m>
                <a:endParaRPr lang="en-US" sz="1400" dirty="0"/>
              </a:p>
            </p:txBody>
          </p:sp>
        </mc:Choice>
        <mc:Fallback xmlns="">
          <p:sp>
            <p:nvSpPr>
              <p:cNvPr id="32" name="Rectangle 31"/>
              <p:cNvSpPr>
                <a:spLocks noRot="1" noChangeAspect="1" noMove="1" noResize="1" noEditPoints="1" noAdjustHandles="1" noChangeArrowheads="1" noChangeShapeType="1" noTextEdit="1"/>
              </p:cNvSpPr>
              <p:nvPr/>
            </p:nvSpPr>
            <p:spPr>
              <a:xfrm rot="16200000">
                <a:off x="5157196" y="4174674"/>
                <a:ext cx="456812" cy="261610"/>
              </a:xfrm>
              <a:prstGeom prst="rect">
                <a:avLst/>
              </a:prstGeom>
              <a:blipFill rotWithShape="0">
                <a:blip r:embed="rId12"/>
                <a:stretch>
                  <a:fillRect r="-4651"/>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4226505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a:xfrm>
            <a:off x="5134493" y="1124744"/>
            <a:ext cx="2749875" cy="5333929"/>
          </a:xfrm>
          <a:prstGeom prst="roundRect">
            <a:avLst>
              <a:gd name="adj" fmla="val 903"/>
            </a:avLst>
          </a:prstGeom>
          <a:solidFill>
            <a:srgbClr val="EBEBEB"/>
          </a:solidFill>
          <a:ln w="3175">
            <a:solidFill>
              <a:schemeClr val="bg1">
                <a:lumMod val="75000"/>
              </a:schemeClr>
            </a:solidFill>
          </a:ln>
        </p:spPr>
        <p:txBody>
          <a:bodyPr rtlCol="0" anchor="ctr">
            <a:spAutoFit/>
          </a:bodyPr>
          <a:lstStyle/>
          <a:p>
            <a:pPr algn="ctr"/>
            <a:endParaRPr lang="en-US" sz="1600" dirty="0">
              <a:latin typeface="Helvetica Light" charset="0"/>
              <a:ea typeface="Helvetica Light" charset="0"/>
              <a:cs typeface="Helvetica Light" charset="0"/>
            </a:endParaRPr>
          </a:p>
        </p:txBody>
      </p:sp>
      <p:sp>
        <p:nvSpPr>
          <p:cNvPr id="15" name="TextBox 14"/>
          <p:cNvSpPr txBox="1"/>
          <p:nvPr/>
        </p:nvSpPr>
        <p:spPr>
          <a:xfrm>
            <a:off x="432048" y="260648"/>
            <a:ext cx="8820472" cy="461665"/>
          </a:xfrm>
          <a:prstGeom prst="rect">
            <a:avLst/>
          </a:prstGeom>
          <a:noFill/>
        </p:spPr>
        <p:txBody>
          <a:bodyPr wrap="square" rtlCol="0">
            <a:spAutoFit/>
          </a:bodyPr>
          <a:lstStyle/>
          <a:p>
            <a:r>
              <a:rPr lang="en-GB" sz="2400" i="1" dirty="0">
                <a:solidFill>
                  <a:srgbClr val="C00000"/>
                </a:solidFill>
                <a:latin typeface="Helvetica Light"/>
                <a:cs typeface="Helvetica Light"/>
              </a:rPr>
              <a:t>Digression —</a:t>
            </a:r>
            <a:r>
              <a:rPr lang="en-GB" sz="2400" dirty="0">
                <a:solidFill>
                  <a:srgbClr val="C00000"/>
                </a:solidFill>
                <a:latin typeface="Helvetica Light"/>
                <a:cs typeface="Helvetica Light"/>
              </a:rPr>
              <a:t> </a:t>
            </a:r>
            <a:r>
              <a:rPr lang="en-GB" sz="2400" dirty="0">
                <a:solidFill>
                  <a:srgbClr val="000000"/>
                </a:solidFill>
                <a:latin typeface="Helvetica Light"/>
                <a:cs typeface="Helvetica Light"/>
              </a:rPr>
              <a:t>SQRT decorrelation</a:t>
            </a:r>
          </a:p>
        </p:txBody>
      </p:sp>
      <p:sp>
        <p:nvSpPr>
          <p:cNvPr id="25" name="TextBox 24"/>
          <p:cNvSpPr txBox="1"/>
          <p:nvPr/>
        </p:nvSpPr>
        <p:spPr>
          <a:xfrm>
            <a:off x="7942682" y="1124744"/>
            <a:ext cx="1098512" cy="646331"/>
          </a:xfrm>
          <a:prstGeom prst="rect">
            <a:avLst/>
          </a:prstGeom>
          <a:noFill/>
        </p:spPr>
        <p:txBody>
          <a:bodyPr wrap="square" rtlCol="0">
            <a:spAutoFit/>
          </a:bodyPr>
          <a:lstStyle/>
          <a:p>
            <a:r>
              <a:rPr lang="en-US" sz="1200" dirty="0">
                <a:solidFill>
                  <a:schemeClr val="tx1">
                    <a:lumMod val="50000"/>
                    <a:lumOff val="50000"/>
                  </a:schemeClr>
                </a:solidFill>
                <a:latin typeface="Helvetica Light"/>
                <a:cs typeface="Helvetica Light"/>
              </a:rPr>
              <a:t>Example: after SQRT decorrelation</a:t>
            </a:r>
          </a:p>
        </p:txBody>
      </p:sp>
      <p:pic>
        <p:nvPicPr>
          <p:cNvPr id="16" name="Picture 10" descr="correlationscatter__DecorrTransform_c1"/>
          <p:cNvPicPr>
            <a:picLocks noChangeAspect="1" noChangeArrowheads="1"/>
          </p:cNvPicPr>
          <p:nvPr/>
        </p:nvPicPr>
        <p:blipFill rotWithShape="1">
          <a:blip r:embed="rId3">
            <a:clrChange>
              <a:clrFrom>
                <a:srgbClr val="E9E6DA"/>
              </a:clrFrom>
              <a:clrTo>
                <a:srgbClr val="E9E6DA">
                  <a:alpha val="0"/>
                </a:srgbClr>
              </a:clrTo>
            </a:clrChange>
          </a:blip>
          <a:srcRect r="50121"/>
          <a:stretch/>
        </p:blipFill>
        <p:spPr bwMode="auto">
          <a:xfrm>
            <a:off x="5346412" y="1266147"/>
            <a:ext cx="2450521" cy="2520000"/>
          </a:xfrm>
          <a:prstGeom prst="rect">
            <a:avLst/>
          </a:prstGeom>
          <a:solidFill>
            <a:srgbClr val="EAEAEA"/>
          </a:solidFill>
          <a:ln w="9525">
            <a:noFill/>
            <a:miter lim="800000"/>
            <a:headEnd/>
            <a:tailEnd/>
          </a:ln>
        </p:spPr>
      </p:pic>
      <p:pic>
        <p:nvPicPr>
          <p:cNvPr id="23" name="Picture 6" descr="correlationscatter__DecorrTransform_c1"/>
          <p:cNvPicPr>
            <a:picLocks noChangeAspect="1" noChangeArrowheads="1"/>
          </p:cNvPicPr>
          <p:nvPr/>
        </p:nvPicPr>
        <p:blipFill rotWithShape="1">
          <a:blip r:embed="rId4">
            <a:clrChange>
              <a:clrFrom>
                <a:srgbClr val="E9E6DA"/>
              </a:clrFrom>
              <a:clrTo>
                <a:srgbClr val="E9E6DA">
                  <a:alpha val="0"/>
                </a:srgbClr>
              </a:clrTo>
            </a:clrChange>
          </a:blip>
          <a:srcRect r="50025"/>
          <a:stretch/>
        </p:blipFill>
        <p:spPr bwMode="auto">
          <a:xfrm>
            <a:off x="5368521" y="3856622"/>
            <a:ext cx="2456066" cy="2520000"/>
          </a:xfrm>
          <a:prstGeom prst="rect">
            <a:avLst/>
          </a:prstGeom>
          <a:solidFill>
            <a:srgbClr val="EAEAEA"/>
          </a:solidFill>
          <a:ln w="9525">
            <a:noFill/>
            <a:miter lim="800000"/>
            <a:headEnd/>
            <a:tailEnd/>
          </a:ln>
        </p:spPr>
      </p:pic>
      <p:sp>
        <p:nvSpPr>
          <p:cNvPr id="27" name="Rectangle 26"/>
          <p:cNvSpPr/>
          <p:nvPr/>
        </p:nvSpPr>
        <p:spPr>
          <a:xfrm>
            <a:off x="434095" y="5445224"/>
            <a:ext cx="3705857" cy="584775"/>
          </a:xfrm>
          <a:prstGeom prst="rect">
            <a:avLst/>
          </a:prstGeom>
        </p:spPr>
        <p:txBody>
          <a:bodyPr wrap="square">
            <a:spAutoFit/>
          </a:bodyPr>
          <a:lstStyle/>
          <a:p>
            <a:pPr lvl="0">
              <a:spcBef>
                <a:spcPts val="1800"/>
              </a:spcBef>
            </a:pPr>
            <a:r>
              <a:rPr lang="en-US" sz="1600" dirty="0">
                <a:solidFill>
                  <a:srgbClr val="C00000"/>
                </a:solidFill>
                <a:latin typeface="Helvetica Light" charset="0"/>
                <a:ea typeface="Helvetica Light" charset="0"/>
                <a:cs typeface="Helvetica Light" charset="0"/>
                <a:sym typeface="Wingdings" pitchFamily="2" charset="2"/>
              </a:rPr>
              <a:t>SQRT decorrelation works only for linear correlations!</a:t>
            </a:r>
            <a:endParaRPr lang="en-GB" sz="1600" dirty="0">
              <a:solidFill>
                <a:srgbClr val="C00000"/>
              </a:solidFill>
              <a:latin typeface="Helvetica Light" charset="0"/>
              <a:ea typeface="Helvetica Light" charset="0"/>
              <a:cs typeface="Helvetica Light" charset="0"/>
              <a:sym typeface="Wingdings" pitchFamily="2" charset="2"/>
            </a:endParaRPr>
          </a:p>
        </p:txBody>
      </p:sp>
      <mc:AlternateContent xmlns:mc="http://schemas.openxmlformats.org/markup-compatibility/2006" xmlns:a14="http://schemas.microsoft.com/office/drawing/2010/main">
        <mc:Choice Requires="a14">
          <p:sp>
            <p:nvSpPr>
              <p:cNvPr id="34" name="TextBox 33"/>
              <p:cNvSpPr txBox="1"/>
              <p:nvPr/>
            </p:nvSpPr>
            <p:spPr>
              <a:xfrm>
                <a:off x="432047" y="1196752"/>
                <a:ext cx="3851921" cy="1308050"/>
              </a:xfrm>
              <a:prstGeom prst="rect">
                <a:avLst/>
              </a:prstGeom>
              <a:noFill/>
            </p:spPr>
            <p:txBody>
              <a:bodyPr wrap="square" rtlCol="0">
                <a:spAutoFit/>
              </a:bodyPr>
              <a:lstStyle/>
              <a:p>
                <a:pPr>
                  <a:spcBef>
                    <a:spcPts val="1800"/>
                  </a:spcBef>
                </a:pPr>
                <a:r>
                  <a:rPr lang="en-GB" sz="1600" dirty="0">
                    <a:latin typeface="Helvetica Light" charset="0"/>
                    <a:ea typeface="Helvetica Light" charset="0"/>
                    <a:cs typeface="Helvetica Light" charset="0"/>
                    <a:sym typeface="Wingdings" pitchFamily="2" charset="2"/>
                  </a:rPr>
                  <a:t>Find variable transformation that diagonalises a covariance matrix </a:t>
                </a:r>
                <a14:m>
                  <m:oMath xmlns:m="http://schemas.openxmlformats.org/officeDocument/2006/math">
                    <m:r>
                      <a:rPr lang="en-US" sz="1600" i="1">
                        <a:latin typeface="Cambria Math" charset="0"/>
                      </a:rPr>
                      <m:t>𝐶</m:t>
                    </m:r>
                  </m:oMath>
                </a14:m>
                <a:endParaRPr lang="en-GB" sz="1600" dirty="0">
                  <a:latin typeface="Helvetica Light" charset="0"/>
                  <a:ea typeface="Helvetica Light" charset="0"/>
                  <a:cs typeface="Helvetica Light" charset="0"/>
                  <a:sym typeface="Wingdings" pitchFamily="2" charset="2"/>
                </a:endParaRPr>
              </a:p>
              <a:p>
                <a:pPr>
                  <a:spcBef>
                    <a:spcPts val="1800"/>
                  </a:spcBef>
                </a:pPr>
                <a:r>
                  <a:rPr lang="en-GB" sz="1600" dirty="0">
                    <a:solidFill>
                      <a:schemeClr val="tx1"/>
                    </a:solidFill>
                    <a:latin typeface="Helvetica Light" charset="0"/>
                    <a:ea typeface="Helvetica Light" charset="0"/>
                    <a:cs typeface="Helvetica Light" charset="0"/>
                    <a:sym typeface="Wingdings" pitchFamily="2" charset="2"/>
                  </a:rPr>
                  <a:t>Determine “square-root” </a:t>
                </a:r>
                <a14:m>
                  <m:oMath xmlns:m="http://schemas.openxmlformats.org/officeDocument/2006/math">
                    <m:sSup>
                      <m:sSupPr>
                        <m:ctrlPr>
                          <a:rPr lang="en-US" sz="1600" i="1" smtClean="0">
                            <a:latin typeface="Cambria Math" panose="02040503050406030204" pitchFamily="18" charset="0"/>
                          </a:rPr>
                        </m:ctrlPr>
                      </m:sSupPr>
                      <m:e>
                        <m:r>
                          <a:rPr lang="en-US" sz="1600" b="0" i="1" smtClean="0">
                            <a:latin typeface="Cambria Math" charset="0"/>
                          </a:rPr>
                          <m:t>𝐶</m:t>
                        </m:r>
                      </m:e>
                      <m:sup>
                        <m:r>
                          <a:rPr lang="en-US" sz="1600" b="0" i="1" smtClean="0">
                            <a:latin typeface="Cambria Math" charset="0"/>
                          </a:rPr>
                          <m:t>′</m:t>
                        </m:r>
                      </m:sup>
                    </m:sSup>
                  </m:oMath>
                </a14:m>
                <a:r>
                  <a:rPr lang="en-GB" sz="1600" dirty="0">
                    <a:latin typeface="Helvetica Light" charset="0"/>
                    <a:ea typeface="Helvetica Light" charset="0"/>
                    <a:cs typeface="Helvetica Light" charset="0"/>
                    <a:sym typeface="Wingdings" pitchFamily="2" charset="2"/>
                  </a:rPr>
                  <a:t> of </a:t>
                </a:r>
                <a14:m>
                  <m:oMath xmlns:m="http://schemas.openxmlformats.org/officeDocument/2006/math">
                    <m:r>
                      <a:rPr lang="en-US" sz="1600" i="1">
                        <a:latin typeface="Cambria Math" charset="0"/>
                      </a:rPr>
                      <m:t>𝐶</m:t>
                    </m:r>
                  </m:oMath>
                </a14:m>
                <a:r>
                  <a:rPr lang="en-GB" sz="1600" dirty="0">
                    <a:latin typeface="Helvetica Light" charset="0"/>
                    <a:ea typeface="Helvetica Light" charset="0"/>
                    <a:cs typeface="Helvetica Light" charset="0"/>
                    <a:sym typeface="Wingdings" pitchFamily="2" charset="2"/>
                  </a:rPr>
                  <a:t> (such that: </a:t>
                </a:r>
                <a14:m>
                  <m:oMath xmlns:m="http://schemas.openxmlformats.org/officeDocument/2006/math">
                    <m:r>
                      <a:rPr lang="en-US" sz="1600" b="0" i="1" smtClean="0">
                        <a:latin typeface="Cambria Math" charset="0"/>
                      </a:rPr>
                      <m:t>𝐶</m:t>
                    </m:r>
                    <m:r>
                      <a:rPr lang="en-US" sz="1600" i="1">
                        <a:latin typeface="Cambria Math" charset="0"/>
                      </a:rPr>
                      <m:t>=</m:t>
                    </m:r>
                    <m:sSup>
                      <m:sSupPr>
                        <m:ctrlPr>
                          <a:rPr lang="en-US" sz="1600" i="1">
                            <a:latin typeface="Cambria Math" panose="02040503050406030204" pitchFamily="18" charset="0"/>
                          </a:rPr>
                        </m:ctrlPr>
                      </m:sSupPr>
                      <m:e>
                        <m:r>
                          <a:rPr lang="en-US" sz="1600" i="1">
                            <a:latin typeface="Cambria Math" charset="0"/>
                          </a:rPr>
                          <m:t>𝐶</m:t>
                        </m:r>
                      </m:e>
                      <m:sup>
                        <m:r>
                          <a:rPr lang="en-US" sz="1600" i="1">
                            <a:latin typeface="Cambria Math" charset="0"/>
                          </a:rPr>
                          <m:t>′</m:t>
                        </m:r>
                      </m:sup>
                    </m:sSup>
                    <m:r>
                      <a:rPr lang="en-US" sz="1600" i="1">
                        <a:latin typeface="Cambria Math" charset="0"/>
                        <a:ea typeface="Cambria Math" charset="0"/>
                        <a:cs typeface="Cambria Math" charset="0"/>
                      </a:rPr>
                      <m:t>∙</m:t>
                    </m:r>
                    <m:sSup>
                      <m:sSupPr>
                        <m:ctrlPr>
                          <a:rPr lang="en-US" sz="1600" i="1">
                            <a:latin typeface="Cambria Math" panose="02040503050406030204" pitchFamily="18" charset="0"/>
                          </a:rPr>
                        </m:ctrlPr>
                      </m:sSupPr>
                      <m:e>
                        <m:r>
                          <a:rPr lang="en-US" sz="1600" i="1">
                            <a:latin typeface="Cambria Math" charset="0"/>
                          </a:rPr>
                          <m:t>𝐶</m:t>
                        </m:r>
                      </m:e>
                      <m:sup>
                        <m:r>
                          <a:rPr lang="en-US" sz="1600" i="1">
                            <a:latin typeface="Cambria Math" charset="0"/>
                          </a:rPr>
                          <m:t>′</m:t>
                        </m:r>
                      </m:sup>
                    </m:sSup>
                  </m:oMath>
                </a14:m>
                <a:r>
                  <a:rPr lang="en-GB" sz="1600" dirty="0">
                    <a:solidFill>
                      <a:schemeClr val="tx1"/>
                    </a:solidFill>
                    <a:latin typeface="Helvetica Light" charset="0"/>
                    <a:ea typeface="Helvetica Light" charset="0"/>
                    <a:cs typeface="Helvetica Light" charset="0"/>
                    <a:sym typeface="Wingdings" pitchFamily="2" charset="2"/>
                  </a:rPr>
                  <a:t>) by first diagonalising </a:t>
                </a:r>
                <a14:m>
                  <m:oMath xmlns:m="http://schemas.openxmlformats.org/officeDocument/2006/math">
                    <m:r>
                      <a:rPr lang="en-US" sz="1600" i="1">
                        <a:latin typeface="Cambria Math" charset="0"/>
                      </a:rPr>
                      <m:t>𝐶</m:t>
                    </m:r>
                  </m:oMath>
                </a14:m>
                <a:endParaRPr lang="en-GB" sz="1600" dirty="0">
                  <a:latin typeface="Helvetica Light" charset="0"/>
                  <a:ea typeface="Helvetica Light" charset="0"/>
                  <a:cs typeface="Helvetica Light" charset="0"/>
                  <a:sym typeface="Wingdings" pitchFamily="2" charset="2"/>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432047" y="1196752"/>
                <a:ext cx="3851921" cy="1308050"/>
              </a:xfrm>
              <a:prstGeom prst="rect">
                <a:avLst/>
              </a:prstGeom>
              <a:blipFill rotWithShape="0">
                <a:blip r:embed="rId5"/>
                <a:stretch>
                  <a:fillRect l="-949" t="-930" b="-55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Rectangle 34"/>
              <p:cNvSpPr/>
              <p:nvPr/>
            </p:nvSpPr>
            <p:spPr>
              <a:xfrm>
                <a:off x="683568" y="2636912"/>
                <a:ext cx="3600400" cy="442942"/>
              </a:xfrm>
              <a:prstGeom prst="rect">
                <a:avLst/>
              </a:prstGeom>
            </p:spPr>
            <p:txBody>
              <a:bodyPr wrap="square">
                <a:spAutoFit/>
              </a:bodyPr>
              <a:lstStyle/>
              <a:p>
                <a:pPr>
                  <a:spcAft>
                    <a:spcPts val="600"/>
                  </a:spcAft>
                  <a:buClr>
                    <a:srgbClr val="FF0000"/>
                  </a:buClr>
                </a:pPr>
                <a14:m>
                  <m:oMathPara xmlns:m="http://schemas.openxmlformats.org/officeDocument/2006/math">
                    <m:oMathParaPr>
                      <m:jc m:val="left"/>
                    </m:oMathParaPr>
                    <m:oMath xmlns:m="http://schemas.openxmlformats.org/officeDocument/2006/math">
                      <m:r>
                        <a:rPr lang="en-US" sz="1600" i="1" smtClean="0">
                          <a:latin typeface="Cambria Math" charset="0"/>
                        </a:rPr>
                        <m:t>𝐷</m:t>
                      </m:r>
                      <m:r>
                        <a:rPr lang="en-US" sz="1600" b="0" i="1" smtClean="0">
                          <a:latin typeface="Cambria Math" charset="0"/>
                        </a:rPr>
                        <m:t>=</m:t>
                      </m:r>
                      <m:sSup>
                        <m:sSupPr>
                          <m:ctrlPr>
                            <a:rPr lang="en-US" sz="1600" i="1" smtClean="0">
                              <a:latin typeface="Cambria Math" panose="02040503050406030204" pitchFamily="18" charset="0"/>
                            </a:rPr>
                          </m:ctrlPr>
                        </m:sSupPr>
                        <m:e>
                          <m:r>
                            <a:rPr lang="en-US" sz="1600" b="0" i="1" smtClean="0">
                              <a:latin typeface="Cambria Math" charset="0"/>
                            </a:rPr>
                            <m:t>𝑆</m:t>
                          </m:r>
                        </m:e>
                        <m:sup>
                          <m:r>
                            <a:rPr lang="en-US" sz="1600" b="0" i="1" smtClean="0">
                              <a:latin typeface="Cambria Math" charset="0"/>
                            </a:rPr>
                            <m:t>𝑇</m:t>
                          </m:r>
                        </m:sup>
                      </m:sSup>
                      <m:r>
                        <a:rPr lang="en-US" sz="1600" i="1" smtClean="0">
                          <a:latin typeface="Cambria Math" charset="0"/>
                          <a:ea typeface="Cambria Math" charset="0"/>
                          <a:cs typeface="Cambria Math" charset="0"/>
                        </a:rPr>
                        <m:t>∙</m:t>
                      </m:r>
                      <m:r>
                        <a:rPr lang="en-US" sz="1600" b="0" i="1" smtClean="0">
                          <a:latin typeface="Cambria Math" charset="0"/>
                        </a:rPr>
                        <m:t>𝐶</m:t>
                      </m:r>
                      <m:r>
                        <a:rPr lang="en-US" sz="1600" b="0" i="1" smtClean="0">
                          <a:latin typeface="Cambria Math" charset="0"/>
                          <a:ea typeface="Cambria Math" charset="0"/>
                          <a:cs typeface="Cambria Math" charset="0"/>
                        </a:rPr>
                        <m:t>∙</m:t>
                      </m:r>
                      <m:r>
                        <a:rPr lang="en-US" sz="1600" b="0" i="1" smtClean="0">
                          <a:latin typeface="Cambria Math" charset="0"/>
                        </a:rPr>
                        <m:t>𝑆</m:t>
                      </m:r>
                      <m:r>
                        <a:rPr lang="en-US" sz="1600" b="0" i="1" smtClean="0">
                          <a:latin typeface="Cambria Math" charset="0"/>
                        </a:rPr>
                        <m:t>    ⟺    </m:t>
                      </m:r>
                      <m:sSup>
                        <m:sSupPr>
                          <m:ctrlPr>
                            <a:rPr lang="en-US" sz="1600" i="1">
                              <a:latin typeface="Cambria Math" panose="02040503050406030204" pitchFamily="18" charset="0"/>
                            </a:rPr>
                          </m:ctrlPr>
                        </m:sSupPr>
                        <m:e>
                          <m:r>
                            <a:rPr lang="en-US" sz="1600" i="1">
                              <a:latin typeface="Cambria Math" charset="0"/>
                            </a:rPr>
                            <m:t>𝐶</m:t>
                          </m:r>
                        </m:e>
                        <m:sup>
                          <m:r>
                            <a:rPr lang="en-US" sz="1600" i="1">
                              <a:latin typeface="Cambria Math" charset="0"/>
                            </a:rPr>
                            <m:t>′</m:t>
                          </m:r>
                        </m:sup>
                      </m:sSup>
                      <m:r>
                        <a:rPr lang="en-US" sz="1600" b="0" i="1" smtClean="0">
                          <a:latin typeface="Cambria Math" charset="0"/>
                        </a:rPr>
                        <m:t>=</m:t>
                      </m:r>
                      <m:r>
                        <a:rPr lang="en-US" sz="1600" b="0" i="1" smtClean="0">
                          <a:latin typeface="Cambria Math" charset="0"/>
                        </a:rPr>
                        <m:t>𝑆</m:t>
                      </m:r>
                      <m:r>
                        <a:rPr lang="en-US" sz="1600" b="0" i="1" smtClean="0">
                          <a:latin typeface="Cambria Math" charset="0"/>
                          <a:ea typeface="Cambria Math" charset="0"/>
                          <a:cs typeface="Cambria Math" charset="0"/>
                        </a:rPr>
                        <m:t>∙</m:t>
                      </m:r>
                      <m:rad>
                        <m:radPr>
                          <m:degHide m:val="on"/>
                          <m:ctrlPr>
                            <a:rPr lang="en-US" sz="1600" b="0" i="1" smtClean="0">
                              <a:latin typeface="Cambria Math" panose="02040503050406030204" pitchFamily="18" charset="0"/>
                            </a:rPr>
                          </m:ctrlPr>
                        </m:radPr>
                        <m:deg/>
                        <m:e>
                          <m:r>
                            <a:rPr lang="en-US" sz="1600" b="0" i="1" smtClean="0">
                              <a:latin typeface="Cambria Math" charset="0"/>
                            </a:rPr>
                            <m:t>𝐷</m:t>
                          </m:r>
                        </m:e>
                      </m:rad>
                      <m:sSup>
                        <m:sSupPr>
                          <m:ctrlPr>
                            <a:rPr lang="en-US" sz="1600" i="1">
                              <a:latin typeface="Cambria Math" panose="02040503050406030204" pitchFamily="18" charset="0"/>
                            </a:rPr>
                          </m:ctrlPr>
                        </m:sSupPr>
                        <m:e>
                          <m:r>
                            <a:rPr lang="en-US" sz="1600" i="1" smtClean="0">
                              <a:latin typeface="Cambria Math" charset="0"/>
                              <a:ea typeface="Cambria Math" charset="0"/>
                              <a:cs typeface="Cambria Math" charset="0"/>
                            </a:rPr>
                            <m:t>∙</m:t>
                          </m:r>
                          <m:r>
                            <a:rPr lang="en-US" sz="1600" i="1">
                              <a:latin typeface="Cambria Math" charset="0"/>
                            </a:rPr>
                            <m:t>𝑆</m:t>
                          </m:r>
                        </m:e>
                        <m:sup>
                          <m:r>
                            <a:rPr lang="en-US" sz="1600" i="1">
                              <a:latin typeface="Cambria Math" charset="0"/>
                            </a:rPr>
                            <m:t>𝑇</m:t>
                          </m:r>
                        </m:sup>
                      </m:sSup>
                    </m:oMath>
                  </m:oMathPara>
                </a14:m>
                <a:endParaRPr lang="en-US" sz="1600" dirty="0">
                  <a:solidFill>
                    <a:schemeClr val="tx1"/>
                  </a:solidFill>
                </a:endParaRPr>
              </a:p>
            </p:txBody>
          </p:sp>
        </mc:Choice>
        <mc:Fallback xmlns="">
          <p:sp>
            <p:nvSpPr>
              <p:cNvPr id="35" name="Rectangle 34"/>
              <p:cNvSpPr>
                <a:spLocks noRot="1" noChangeAspect="1" noMove="1" noResize="1" noEditPoints="1" noAdjustHandles="1" noChangeArrowheads="1" noChangeShapeType="1" noTextEdit="1"/>
              </p:cNvSpPr>
              <p:nvPr/>
            </p:nvSpPr>
            <p:spPr>
              <a:xfrm>
                <a:off x="683568" y="2636912"/>
                <a:ext cx="3600400" cy="442942"/>
              </a:xfrm>
              <a:prstGeom prst="rect">
                <a:avLst/>
              </a:prstGeom>
              <a:blipFill rotWithShape="0">
                <a:blip r:embed="rId6"/>
                <a:stretch>
                  <a:fillRect t="-61111" b="-722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Rectangle 35"/>
              <p:cNvSpPr/>
              <p:nvPr/>
            </p:nvSpPr>
            <p:spPr>
              <a:xfrm>
                <a:off x="432047" y="3168279"/>
                <a:ext cx="3995937" cy="569836"/>
              </a:xfrm>
              <a:prstGeom prst="rect">
                <a:avLst/>
              </a:prstGeom>
            </p:spPr>
            <p:txBody>
              <a:bodyPr wrap="square">
                <a:spAutoFit/>
              </a:bodyPr>
              <a:lstStyle/>
              <a:p>
                <a:pPr>
                  <a:spcBef>
                    <a:spcPts val="1800"/>
                  </a:spcBef>
                </a:pPr>
                <a:r>
                  <a:rPr lang="en-US" sz="1400" dirty="0">
                    <a:latin typeface="Helvetica Light" charset="0"/>
                    <a:ea typeface="Helvetica Light" charset="0"/>
                    <a:cs typeface="Helvetica Light" charset="0"/>
                    <a:sym typeface="Wingdings" pitchFamily="2" charset="2"/>
                  </a:rPr>
                  <a:t>where </a:t>
                </a:r>
                <a14:m>
                  <m:oMath xmlns:m="http://schemas.openxmlformats.org/officeDocument/2006/math">
                    <m:r>
                      <a:rPr lang="en-US" sz="1400" i="1">
                        <a:latin typeface="Cambria Math" charset="0"/>
                      </a:rPr>
                      <m:t>𝐷</m:t>
                    </m:r>
                  </m:oMath>
                </a14:m>
                <a:r>
                  <a:rPr lang="en-GB" sz="1400" dirty="0">
                    <a:latin typeface="Helvetica Light" charset="0"/>
                    <a:ea typeface="Helvetica Light" charset="0"/>
                    <a:cs typeface="Helvetica Light" charset="0"/>
                    <a:sym typeface="Wingdings" pitchFamily="2" charset="2"/>
                  </a:rPr>
                  <a:t> is diagonal, </a:t>
                </a:r>
                <a14:m>
                  <m:oMath xmlns:m="http://schemas.openxmlformats.org/officeDocument/2006/math">
                    <m:rad>
                      <m:radPr>
                        <m:degHide m:val="on"/>
                        <m:ctrlPr>
                          <a:rPr lang="en-US" sz="1400" i="1">
                            <a:latin typeface="Cambria Math" panose="02040503050406030204" pitchFamily="18" charset="0"/>
                          </a:rPr>
                        </m:ctrlPr>
                      </m:radPr>
                      <m:deg/>
                      <m:e>
                        <m:r>
                          <a:rPr lang="en-US" sz="1400" b="0" i="1" smtClean="0">
                            <a:latin typeface="Cambria Math" charset="0"/>
                          </a:rPr>
                          <m:t>𝐷</m:t>
                        </m:r>
                      </m:e>
                    </m:rad>
                    <m:r>
                      <a:rPr lang="en-US" sz="1400" b="0" i="1" smtClean="0">
                        <a:latin typeface="Cambria Math" charset="0"/>
                      </a:rPr>
                      <m:t>=</m:t>
                    </m:r>
                    <m:d>
                      <m:dPr>
                        <m:begChr m:val="{"/>
                        <m:endChr m:val="}"/>
                        <m:ctrlPr>
                          <a:rPr lang="en-US" sz="1400" b="0" i="1" smtClean="0">
                            <a:latin typeface="Cambria Math" panose="02040503050406030204" pitchFamily="18" charset="0"/>
                          </a:rPr>
                        </m:ctrlPr>
                      </m:dPr>
                      <m:e>
                        <m:rad>
                          <m:radPr>
                            <m:degHide m:val="on"/>
                            <m:ctrlPr>
                              <a:rPr lang="en-US" sz="1400" i="1">
                                <a:latin typeface="Cambria Math" panose="02040503050406030204" pitchFamily="18" charset="0"/>
                              </a:rPr>
                            </m:ctrlPr>
                          </m:radPr>
                          <m:deg/>
                          <m:e>
                            <m:sSub>
                              <m:sSubPr>
                                <m:ctrlPr>
                                  <a:rPr lang="en-US" sz="1400" i="1" smtClean="0">
                                    <a:latin typeface="Cambria Math" panose="02040503050406030204" pitchFamily="18" charset="0"/>
                                  </a:rPr>
                                </m:ctrlPr>
                              </m:sSubPr>
                              <m:e>
                                <m:r>
                                  <a:rPr lang="en-US" sz="1400" b="0" i="1" smtClean="0">
                                    <a:latin typeface="Cambria Math" charset="0"/>
                                  </a:rPr>
                                  <m:t>𝑑</m:t>
                                </m:r>
                              </m:e>
                              <m:sub>
                                <m:r>
                                  <a:rPr lang="en-US" sz="1400" b="0" i="1" smtClean="0">
                                    <a:latin typeface="Cambria Math" charset="0"/>
                                  </a:rPr>
                                  <m:t>11</m:t>
                                </m:r>
                              </m:sub>
                            </m:sSub>
                          </m:e>
                        </m:rad>
                        <m:r>
                          <a:rPr lang="en-US" sz="1400" b="0" i="1" smtClean="0">
                            <a:latin typeface="Cambria Math" charset="0"/>
                          </a:rPr>
                          <m:t>,…,</m:t>
                        </m:r>
                        <m:rad>
                          <m:radPr>
                            <m:degHide m:val="on"/>
                            <m:ctrlPr>
                              <a:rPr lang="en-US" sz="1400" i="1">
                                <a:latin typeface="Cambria Math" panose="02040503050406030204" pitchFamily="18" charset="0"/>
                              </a:rPr>
                            </m:ctrlPr>
                          </m:radPr>
                          <m:deg/>
                          <m:e>
                            <m:sSub>
                              <m:sSubPr>
                                <m:ctrlPr>
                                  <a:rPr lang="en-US" sz="1400" i="1">
                                    <a:latin typeface="Cambria Math" panose="02040503050406030204" pitchFamily="18" charset="0"/>
                                  </a:rPr>
                                </m:ctrlPr>
                              </m:sSubPr>
                              <m:e>
                                <m:r>
                                  <a:rPr lang="en-US" sz="1400" i="1">
                                    <a:latin typeface="Cambria Math" charset="0"/>
                                  </a:rPr>
                                  <m:t>𝑑</m:t>
                                </m:r>
                              </m:e>
                              <m:sub>
                                <m:r>
                                  <a:rPr lang="en-US" sz="1400" b="0" i="1" smtClean="0">
                                    <a:latin typeface="Cambria Math" charset="0"/>
                                  </a:rPr>
                                  <m:t>𝑛𝑛</m:t>
                                </m:r>
                              </m:sub>
                            </m:sSub>
                          </m:e>
                        </m:rad>
                      </m:e>
                    </m:d>
                  </m:oMath>
                </a14:m>
                <a:r>
                  <a:rPr lang="en-GB" sz="1400" dirty="0">
                    <a:latin typeface="Helvetica Light" charset="0"/>
                    <a:ea typeface="Helvetica Light" charset="0"/>
                    <a:cs typeface="Helvetica Light" charset="0"/>
                    <a:sym typeface="Wingdings" pitchFamily="2" charset="2"/>
                  </a:rPr>
                  <a:t>,    and </a:t>
                </a:r>
                <a14:m>
                  <m:oMath xmlns:m="http://schemas.openxmlformats.org/officeDocument/2006/math">
                    <m:r>
                      <a:rPr lang="en-US" sz="1400" i="1">
                        <a:latin typeface="Cambria Math" charset="0"/>
                      </a:rPr>
                      <m:t>𝑆</m:t>
                    </m:r>
                  </m:oMath>
                </a14:m>
                <a:r>
                  <a:rPr lang="en-GB" sz="1400" dirty="0">
                    <a:latin typeface="Helvetica Light" charset="0"/>
                    <a:ea typeface="Helvetica Light" charset="0"/>
                    <a:cs typeface="Helvetica Light" charset="0"/>
                    <a:sym typeface="Wingdings" pitchFamily="2" charset="2"/>
                  </a:rPr>
                  <a:t> an orthogonal matrix</a:t>
                </a:r>
              </a:p>
            </p:txBody>
          </p:sp>
        </mc:Choice>
        <mc:Fallback xmlns="">
          <p:sp>
            <p:nvSpPr>
              <p:cNvPr id="36" name="Rectangle 35"/>
              <p:cNvSpPr>
                <a:spLocks noRot="1" noChangeAspect="1" noMove="1" noResize="1" noEditPoints="1" noAdjustHandles="1" noChangeArrowheads="1" noChangeShapeType="1" noTextEdit="1"/>
              </p:cNvSpPr>
              <p:nvPr/>
            </p:nvSpPr>
            <p:spPr>
              <a:xfrm>
                <a:off x="432047" y="3168279"/>
                <a:ext cx="3995937" cy="569836"/>
              </a:xfrm>
              <a:prstGeom prst="rect">
                <a:avLst/>
              </a:prstGeom>
              <a:blipFill rotWithShape="0">
                <a:blip r:embed="rId7"/>
                <a:stretch>
                  <a:fillRect l="-458" t="-21505" b="-1075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Rectangle 36"/>
              <p:cNvSpPr/>
              <p:nvPr/>
            </p:nvSpPr>
            <p:spPr>
              <a:xfrm>
                <a:off x="434095" y="3912630"/>
                <a:ext cx="4288747" cy="584775"/>
              </a:xfrm>
              <a:prstGeom prst="rect">
                <a:avLst/>
              </a:prstGeom>
            </p:spPr>
            <p:txBody>
              <a:bodyPr wrap="square">
                <a:spAutoFit/>
              </a:bodyPr>
              <a:lstStyle/>
              <a:p>
                <a:pPr lvl="0">
                  <a:spcBef>
                    <a:spcPts val="1800"/>
                  </a:spcBef>
                </a:pPr>
                <a:r>
                  <a:rPr lang="en-US" sz="1600" dirty="0">
                    <a:solidFill>
                      <a:prstClr val="black"/>
                    </a:solidFill>
                    <a:latin typeface="Helvetica Light" charset="0"/>
                    <a:ea typeface="Helvetica Light" charset="0"/>
                    <a:cs typeface="Helvetica Light" charset="0"/>
                    <a:sym typeface="Wingdings" pitchFamily="2" charset="2"/>
                  </a:rPr>
                  <a:t>Linear decorrelation of correlated vector </a:t>
                </a:r>
                <a14:m>
                  <m:oMath xmlns:m="http://schemas.openxmlformats.org/officeDocument/2006/math">
                    <m:r>
                      <a:rPr lang="en-US" sz="1600" b="1" i="1" smtClean="0">
                        <a:latin typeface="Cambria Math" charset="0"/>
                      </a:rPr>
                      <m:t>𝒙</m:t>
                    </m:r>
                    <m:r>
                      <a:rPr lang="en-US" sz="1600" i="1">
                        <a:latin typeface="Cambria Math" charset="0"/>
                      </a:rPr>
                      <m:t> </m:t>
                    </m:r>
                  </m:oMath>
                </a14:m>
                <a:r>
                  <a:rPr lang="en-US" sz="1600" dirty="0">
                    <a:solidFill>
                      <a:prstClr val="black"/>
                    </a:solidFill>
                    <a:latin typeface="Helvetica Light" charset="0"/>
                    <a:ea typeface="Helvetica Light" charset="0"/>
                    <a:cs typeface="Helvetica Light" charset="0"/>
                    <a:sym typeface="Wingdings" pitchFamily="2" charset="2"/>
                  </a:rPr>
                  <a:t> then obtained by</a:t>
                </a:r>
                <a:endParaRPr lang="en-GB" sz="1600" dirty="0">
                  <a:solidFill>
                    <a:prstClr val="black"/>
                  </a:solidFill>
                  <a:latin typeface="Helvetica Light" charset="0"/>
                  <a:ea typeface="Helvetica Light" charset="0"/>
                  <a:cs typeface="Helvetica Light" charset="0"/>
                  <a:sym typeface="Wingdings" pitchFamily="2" charset="2"/>
                </a:endParaRPr>
              </a:p>
            </p:txBody>
          </p:sp>
        </mc:Choice>
        <mc:Fallback xmlns="">
          <p:sp>
            <p:nvSpPr>
              <p:cNvPr id="37" name="Rectangle 36"/>
              <p:cNvSpPr>
                <a:spLocks noRot="1" noChangeAspect="1" noMove="1" noResize="1" noEditPoints="1" noAdjustHandles="1" noChangeArrowheads="1" noChangeShapeType="1" noTextEdit="1"/>
              </p:cNvSpPr>
              <p:nvPr/>
            </p:nvSpPr>
            <p:spPr>
              <a:xfrm>
                <a:off x="434095" y="3912630"/>
                <a:ext cx="4288747" cy="584775"/>
              </a:xfrm>
              <a:prstGeom prst="rect">
                <a:avLst/>
              </a:prstGeom>
              <a:blipFill rotWithShape="0">
                <a:blip r:embed="rId8"/>
                <a:stretch>
                  <a:fillRect l="-710" t="-52083" b="-22917"/>
                </a:stretch>
              </a:blipFill>
            </p:spPr>
            <p:txBody>
              <a:bodyPr/>
              <a:lstStyle/>
              <a:p>
                <a:r>
                  <a:rPr lang="en-US">
                    <a:noFill/>
                  </a:rPr>
                  <a:t> </a:t>
                </a:r>
              </a:p>
            </p:txBody>
          </p:sp>
        </mc:Fallback>
      </mc:AlternateContent>
      <p:sp>
        <p:nvSpPr>
          <p:cNvPr id="5" name="Slide Number Placeholder 4"/>
          <p:cNvSpPr>
            <a:spLocks noGrp="1"/>
          </p:cNvSpPr>
          <p:nvPr>
            <p:ph type="sldNum" sz="quarter" idx="4"/>
          </p:nvPr>
        </p:nvSpPr>
        <p:spPr/>
        <p:txBody>
          <a:bodyPr/>
          <a:lstStyle/>
          <a:p>
            <a:pPr>
              <a:defRPr/>
            </a:pPr>
            <a:fld id="{611C2F03-9E95-40C9-A99F-3C4F7EE8CF2A}" type="slidenum">
              <a:rPr lang="en-GB" smtClean="0"/>
              <a:pPr>
                <a:defRPr/>
              </a:pPr>
              <a:t>37</a:t>
            </a:fld>
            <a:endParaRPr lang="en-GB" dirty="0"/>
          </a:p>
        </p:txBody>
      </p:sp>
      <mc:AlternateContent xmlns:mc="http://schemas.openxmlformats.org/markup-compatibility/2006" xmlns:a14="http://schemas.microsoft.com/office/drawing/2010/main">
        <mc:Choice Requires="a14">
          <p:sp>
            <p:nvSpPr>
              <p:cNvPr id="39" name="Rectangle 38"/>
              <p:cNvSpPr/>
              <p:nvPr/>
            </p:nvSpPr>
            <p:spPr>
              <a:xfrm>
                <a:off x="7308304" y="3527430"/>
                <a:ext cx="456812" cy="261610"/>
              </a:xfrm>
              <a:prstGeom prst="rect">
                <a:avLst/>
              </a:prstGeom>
              <a:solidFill>
                <a:srgbClr val="EBEBEB"/>
              </a:solidFill>
              <a:ln>
                <a:noFill/>
              </a:ln>
            </p:spPr>
            <p:txBody>
              <a:bodyPr wrap="square" tIns="0">
                <a:spAutoFit/>
              </a:bodyPr>
              <a:lstStyle/>
              <a:p>
                <a:pPr/>
                <a14:m>
                  <m:oMathPara xmlns:m="http://schemas.openxmlformats.org/officeDocument/2006/math">
                    <m:oMathParaPr>
                      <m:jc m:val="centerGroup"/>
                    </m:oMathParaPr>
                    <m:oMath xmlns:m="http://schemas.openxmlformats.org/officeDocument/2006/math">
                      <m:r>
                        <a:rPr lang="en-US" sz="1400" b="0" i="1">
                          <a:latin typeface="Cambria Math" charset="0"/>
                        </a:rPr>
                        <m:t>𝑥</m:t>
                      </m:r>
                    </m:oMath>
                  </m:oMathPara>
                </a14:m>
                <a:endParaRPr lang="en-US" sz="1400" dirty="0"/>
              </a:p>
            </p:txBody>
          </p:sp>
        </mc:Choice>
        <mc:Fallback xmlns="">
          <p:sp>
            <p:nvSpPr>
              <p:cNvPr id="39" name="Rectangle 38"/>
              <p:cNvSpPr>
                <a:spLocks noRot="1" noChangeAspect="1" noMove="1" noResize="1" noEditPoints="1" noAdjustHandles="1" noChangeArrowheads="1" noChangeShapeType="1" noTextEdit="1"/>
              </p:cNvSpPr>
              <p:nvPr/>
            </p:nvSpPr>
            <p:spPr>
              <a:xfrm>
                <a:off x="7308304" y="3527430"/>
                <a:ext cx="456812" cy="261610"/>
              </a:xfrm>
              <a:prstGeom prst="rect">
                <a:avLst/>
              </a:prstGeom>
              <a:blipFill rotWithShape="0">
                <a:blip r:embed="rId10"/>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Rectangle 39"/>
              <p:cNvSpPr/>
              <p:nvPr/>
            </p:nvSpPr>
            <p:spPr>
              <a:xfrm>
                <a:off x="7308304" y="6119718"/>
                <a:ext cx="456812" cy="261610"/>
              </a:xfrm>
              <a:prstGeom prst="rect">
                <a:avLst/>
              </a:prstGeom>
              <a:solidFill>
                <a:srgbClr val="EBEBEB"/>
              </a:solidFill>
              <a:ln>
                <a:noFill/>
              </a:ln>
            </p:spPr>
            <p:txBody>
              <a:bodyPr wrap="square" tIns="0">
                <a:spAutoFit/>
              </a:bodyPr>
              <a:lstStyle/>
              <a:p>
                <a:pPr/>
                <a14:m>
                  <m:oMathPara xmlns:m="http://schemas.openxmlformats.org/officeDocument/2006/math">
                    <m:oMathParaPr>
                      <m:jc m:val="centerGroup"/>
                    </m:oMathParaPr>
                    <m:oMath xmlns:m="http://schemas.openxmlformats.org/officeDocument/2006/math">
                      <m:r>
                        <a:rPr lang="en-US" sz="1400" b="0" i="1">
                          <a:latin typeface="Cambria Math" charset="0"/>
                        </a:rPr>
                        <m:t>𝑥</m:t>
                      </m:r>
                    </m:oMath>
                  </m:oMathPara>
                </a14:m>
                <a:endParaRPr lang="en-US" sz="1400" dirty="0"/>
              </a:p>
            </p:txBody>
          </p:sp>
        </mc:Choice>
        <mc:Fallback xmlns="">
          <p:sp>
            <p:nvSpPr>
              <p:cNvPr id="40" name="Rectangle 39"/>
              <p:cNvSpPr>
                <a:spLocks noRot="1" noChangeAspect="1" noMove="1" noResize="1" noEditPoints="1" noAdjustHandles="1" noChangeArrowheads="1" noChangeShapeType="1" noTextEdit="1"/>
              </p:cNvSpPr>
              <p:nvPr/>
            </p:nvSpPr>
            <p:spPr>
              <a:xfrm>
                <a:off x="7308304" y="6119718"/>
                <a:ext cx="456812" cy="261610"/>
              </a:xfrm>
              <a:prstGeom prst="rect">
                <a:avLst/>
              </a:prstGeom>
              <a:blipFill rotWithShape="0">
                <a:blip r:embed="rId10"/>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Rectangle 40"/>
              <p:cNvSpPr/>
              <p:nvPr/>
            </p:nvSpPr>
            <p:spPr>
              <a:xfrm rot="16200000">
                <a:off x="5157196" y="1586085"/>
                <a:ext cx="456812" cy="261610"/>
              </a:xfrm>
              <a:prstGeom prst="rect">
                <a:avLst/>
              </a:prstGeom>
              <a:solidFill>
                <a:srgbClr val="EBEBEB"/>
              </a:solidFill>
              <a:ln>
                <a:noFill/>
              </a:ln>
            </p:spPr>
            <p:txBody>
              <a:bodyPr wrap="square" tIns="0">
                <a:spAutoFit/>
              </a:bodyPr>
              <a:lstStyle/>
              <a:p>
                <a:pPr/>
                <a14:m>
                  <m:oMathPara xmlns:m="http://schemas.openxmlformats.org/officeDocument/2006/math">
                    <m:oMathParaPr>
                      <m:jc m:val="right"/>
                    </m:oMathParaPr>
                    <m:oMath xmlns:m="http://schemas.openxmlformats.org/officeDocument/2006/math">
                      <m:r>
                        <a:rPr lang="en-US" sz="1400" b="0" i="1" smtClean="0">
                          <a:latin typeface="Cambria Math" charset="0"/>
                        </a:rPr>
                        <m:t>𝑦</m:t>
                      </m:r>
                    </m:oMath>
                  </m:oMathPara>
                </a14:m>
                <a:endParaRPr lang="en-US" sz="1400" dirty="0"/>
              </a:p>
            </p:txBody>
          </p:sp>
        </mc:Choice>
        <mc:Fallback xmlns="">
          <p:sp>
            <p:nvSpPr>
              <p:cNvPr id="41" name="Rectangle 40"/>
              <p:cNvSpPr>
                <a:spLocks noRot="1" noChangeAspect="1" noMove="1" noResize="1" noEditPoints="1" noAdjustHandles="1" noChangeArrowheads="1" noChangeShapeType="1" noTextEdit="1"/>
              </p:cNvSpPr>
              <p:nvPr/>
            </p:nvSpPr>
            <p:spPr>
              <a:xfrm rot="16200000">
                <a:off x="5157196" y="1586085"/>
                <a:ext cx="456812" cy="261610"/>
              </a:xfrm>
              <a:prstGeom prst="rect">
                <a:avLst/>
              </a:prstGeom>
              <a:blipFill rotWithShape="0">
                <a:blip r:embed="rId11"/>
                <a:stretch>
                  <a:fillRect r="-4651"/>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2" name="Rectangle 41"/>
              <p:cNvSpPr/>
              <p:nvPr/>
            </p:nvSpPr>
            <p:spPr>
              <a:xfrm rot="16200000">
                <a:off x="5157196" y="4174674"/>
                <a:ext cx="456812" cy="261610"/>
              </a:xfrm>
              <a:prstGeom prst="rect">
                <a:avLst/>
              </a:prstGeom>
              <a:solidFill>
                <a:srgbClr val="EBEBEB"/>
              </a:solidFill>
              <a:ln>
                <a:noFill/>
              </a:ln>
            </p:spPr>
            <p:txBody>
              <a:bodyPr wrap="square" tIns="0">
                <a:spAutoFit/>
              </a:bodyPr>
              <a:lstStyle/>
              <a:p>
                <a:pPr/>
                <a14:m>
                  <m:oMathPara xmlns:m="http://schemas.openxmlformats.org/officeDocument/2006/math">
                    <m:oMathParaPr>
                      <m:jc m:val="right"/>
                    </m:oMathParaPr>
                    <m:oMath xmlns:m="http://schemas.openxmlformats.org/officeDocument/2006/math">
                      <m:r>
                        <a:rPr lang="en-US" sz="1400" b="0" i="1" smtClean="0">
                          <a:latin typeface="Cambria Math" charset="0"/>
                        </a:rPr>
                        <m:t>𝑦</m:t>
                      </m:r>
                    </m:oMath>
                  </m:oMathPara>
                </a14:m>
                <a:endParaRPr lang="en-US" sz="1400" dirty="0"/>
              </a:p>
            </p:txBody>
          </p:sp>
        </mc:Choice>
        <mc:Fallback xmlns="">
          <p:sp>
            <p:nvSpPr>
              <p:cNvPr id="42" name="Rectangle 41"/>
              <p:cNvSpPr>
                <a:spLocks noRot="1" noChangeAspect="1" noMove="1" noResize="1" noEditPoints="1" noAdjustHandles="1" noChangeArrowheads="1" noChangeShapeType="1" noTextEdit="1"/>
              </p:cNvSpPr>
              <p:nvPr/>
            </p:nvSpPr>
            <p:spPr>
              <a:xfrm rot="16200000">
                <a:off x="5157196" y="4174674"/>
                <a:ext cx="456812" cy="261610"/>
              </a:xfrm>
              <a:prstGeom prst="rect">
                <a:avLst/>
              </a:prstGeom>
              <a:blipFill rotWithShape="0">
                <a:blip r:embed="rId12"/>
                <a:stretch>
                  <a:fillRect r="-4651"/>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Rectangle 17"/>
              <p:cNvSpPr/>
              <p:nvPr/>
            </p:nvSpPr>
            <p:spPr>
              <a:xfrm>
                <a:off x="7482840" y="3501531"/>
                <a:ext cx="268022"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200" b="1" i="1">
                          <a:latin typeface="Cambria Math" charset="0"/>
                        </a:rPr>
                        <m:t>′</m:t>
                      </m:r>
                    </m:oMath>
                  </m:oMathPara>
                </a14:m>
                <a:endParaRPr lang="en-US" sz="1200" dirty="0"/>
              </a:p>
            </p:txBody>
          </p:sp>
        </mc:Choice>
        <mc:Fallback xmlns="">
          <p:sp>
            <p:nvSpPr>
              <p:cNvPr id="18" name="Rectangle 17"/>
              <p:cNvSpPr>
                <a:spLocks noRot="1" noChangeAspect="1" noMove="1" noResize="1" noEditPoints="1" noAdjustHandles="1" noChangeArrowheads="1" noChangeShapeType="1" noTextEdit="1"/>
              </p:cNvSpPr>
              <p:nvPr/>
            </p:nvSpPr>
            <p:spPr>
              <a:xfrm>
                <a:off x="7482840" y="3501531"/>
                <a:ext cx="268022" cy="276999"/>
              </a:xfrm>
              <a:prstGeom prst="rect">
                <a:avLst/>
              </a:prstGeom>
              <a:blipFill rotWithShape="0">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7482840" y="6093819"/>
                <a:ext cx="268022"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200" b="1" i="1">
                          <a:latin typeface="Cambria Math" charset="0"/>
                        </a:rPr>
                        <m:t>′</m:t>
                      </m:r>
                    </m:oMath>
                  </m:oMathPara>
                </a14:m>
                <a:endParaRPr lang="en-US" sz="1200" dirty="0"/>
              </a:p>
            </p:txBody>
          </p:sp>
        </mc:Choice>
        <mc:Fallback xmlns="">
          <p:sp>
            <p:nvSpPr>
              <p:cNvPr id="19" name="Rectangle 18"/>
              <p:cNvSpPr>
                <a:spLocks noRot="1" noChangeAspect="1" noMove="1" noResize="1" noEditPoints="1" noAdjustHandles="1" noChangeArrowheads="1" noChangeShapeType="1" noTextEdit="1"/>
              </p:cNvSpPr>
              <p:nvPr/>
            </p:nvSpPr>
            <p:spPr>
              <a:xfrm>
                <a:off x="7482840" y="6093819"/>
                <a:ext cx="268022" cy="276999"/>
              </a:xfrm>
              <a:prstGeom prst="rect">
                <a:avLst/>
              </a:prstGeom>
              <a:blipFill rotWithShape="0">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9"/>
              <p:cNvSpPr/>
              <p:nvPr/>
            </p:nvSpPr>
            <p:spPr>
              <a:xfrm rot="16200000">
                <a:off x="5224561" y="4000576"/>
                <a:ext cx="268022"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200" b="1" i="1">
                          <a:latin typeface="Cambria Math" charset="0"/>
                        </a:rPr>
                        <m:t>′</m:t>
                      </m:r>
                    </m:oMath>
                  </m:oMathPara>
                </a14:m>
                <a:endParaRPr lang="en-US" sz="1200" dirty="0"/>
              </a:p>
            </p:txBody>
          </p:sp>
        </mc:Choice>
        <mc:Fallback xmlns="">
          <p:sp>
            <p:nvSpPr>
              <p:cNvPr id="20" name="Rectangle 19"/>
              <p:cNvSpPr>
                <a:spLocks noRot="1" noChangeAspect="1" noMove="1" noResize="1" noEditPoints="1" noAdjustHandles="1" noChangeArrowheads="1" noChangeShapeType="1" noTextEdit="1"/>
              </p:cNvSpPr>
              <p:nvPr/>
            </p:nvSpPr>
            <p:spPr>
              <a:xfrm rot="16200000">
                <a:off x="5224561" y="4000576"/>
                <a:ext cx="268022" cy="276999"/>
              </a:xfrm>
              <a:prstGeom prst="rect">
                <a:avLst/>
              </a:prstGeom>
              <a:blipFill rotWithShape="0">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rot="16200000">
                <a:off x="5224561" y="1408288"/>
                <a:ext cx="268022"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1200" b="1" i="1">
                          <a:latin typeface="Cambria Math" charset="0"/>
                        </a:rPr>
                        <m:t>′</m:t>
                      </m:r>
                    </m:oMath>
                  </m:oMathPara>
                </a14:m>
                <a:endParaRPr lang="en-US" sz="1200" dirty="0"/>
              </a:p>
            </p:txBody>
          </p:sp>
        </mc:Choice>
        <mc:Fallback xmlns="">
          <p:sp>
            <p:nvSpPr>
              <p:cNvPr id="21" name="Rectangle 20"/>
              <p:cNvSpPr>
                <a:spLocks noRot="1" noChangeAspect="1" noMove="1" noResize="1" noEditPoints="1" noAdjustHandles="1" noChangeArrowheads="1" noChangeShapeType="1" noTextEdit="1"/>
              </p:cNvSpPr>
              <p:nvPr/>
            </p:nvSpPr>
            <p:spPr>
              <a:xfrm rot="16200000">
                <a:off x="5224561" y="1408288"/>
                <a:ext cx="268022" cy="276999"/>
              </a:xfrm>
              <a:prstGeom prst="rect">
                <a:avLst/>
              </a:prstGeom>
              <a:blipFill rotWithShape="0">
                <a:blip r:embed="rId1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ctangle 21"/>
              <p:cNvSpPr/>
              <p:nvPr/>
            </p:nvSpPr>
            <p:spPr>
              <a:xfrm>
                <a:off x="683568" y="4680447"/>
                <a:ext cx="3312368" cy="415498"/>
              </a:xfrm>
              <a:prstGeom prst="rect">
                <a:avLst/>
              </a:prstGeom>
            </p:spPr>
            <p:txBody>
              <a:bodyPr wrap="square">
                <a:spAutoFit/>
              </a:bodyPr>
              <a:lstStyle/>
              <a:p>
                <a:pPr>
                  <a:spcAft>
                    <a:spcPts val="600"/>
                  </a:spcAft>
                  <a:buClr>
                    <a:srgbClr val="FF0000"/>
                  </a:buClr>
                </a:pPr>
                <a14:m>
                  <m:oMathPara xmlns:m="http://schemas.openxmlformats.org/officeDocument/2006/math">
                    <m:oMathParaPr>
                      <m:jc m:val="left"/>
                    </m:oMathParaPr>
                    <m:oMath xmlns:m="http://schemas.openxmlformats.org/officeDocument/2006/math">
                      <m:r>
                        <a:rPr lang="en-US" sz="1600" b="1" i="1">
                          <a:latin typeface="Cambria Math" charset="0"/>
                        </a:rPr>
                        <m:t>𝒙</m:t>
                      </m:r>
                      <m:r>
                        <a:rPr lang="en-US" sz="1600" b="1" i="1">
                          <a:latin typeface="Cambria Math" charset="0"/>
                        </a:rPr>
                        <m:t>′</m:t>
                      </m:r>
                      <m:r>
                        <a:rPr lang="en-US" sz="1600" b="0" i="1" smtClean="0">
                          <a:latin typeface="Cambria Math" charset="0"/>
                        </a:rPr>
                        <m:t>=</m:t>
                      </m:r>
                      <m:sSup>
                        <m:sSupPr>
                          <m:ctrlPr>
                            <a:rPr lang="en-US" sz="1600" i="1" smtClean="0">
                              <a:latin typeface="Cambria Math" panose="02040503050406030204" pitchFamily="18" charset="0"/>
                            </a:rPr>
                          </m:ctrlPr>
                        </m:sSupPr>
                        <m:e>
                          <m:d>
                            <m:dPr>
                              <m:ctrlPr>
                                <a:rPr lang="is-IS" sz="1600" i="1">
                                  <a:latin typeface="Cambria Math" panose="02040503050406030204" pitchFamily="18" charset="0"/>
                                </a:rPr>
                              </m:ctrlPr>
                            </m:dPr>
                            <m:e>
                              <m:sSup>
                                <m:sSupPr>
                                  <m:ctrlPr>
                                    <a:rPr lang="en-US" sz="1600" i="1">
                                      <a:latin typeface="Cambria Math" panose="02040503050406030204" pitchFamily="18" charset="0"/>
                                    </a:rPr>
                                  </m:ctrlPr>
                                </m:sSupPr>
                                <m:e>
                                  <m:r>
                                    <a:rPr lang="en-US" sz="1600" b="0" i="1">
                                      <a:latin typeface="Cambria Math" charset="0"/>
                                    </a:rPr>
                                    <m:t>𝐶</m:t>
                                  </m:r>
                                </m:e>
                                <m:sup>
                                  <m:r>
                                    <a:rPr lang="en-US" sz="1600" b="0" i="1">
                                      <a:latin typeface="Cambria Math" charset="0"/>
                                    </a:rPr>
                                    <m:t>′</m:t>
                                  </m:r>
                                </m:sup>
                              </m:sSup>
                            </m:e>
                          </m:d>
                        </m:e>
                        <m:sup>
                          <m:r>
                            <a:rPr lang="en-US" sz="1600" b="0" i="1" smtClean="0">
                              <a:latin typeface="Cambria Math" charset="0"/>
                            </a:rPr>
                            <m:t>−1</m:t>
                          </m:r>
                        </m:sup>
                      </m:sSup>
                      <m:r>
                        <a:rPr lang="en-US" sz="1600" b="0" i="1" smtClean="0">
                          <a:latin typeface="Cambria Math" charset="0"/>
                          <a:ea typeface="Cambria Math" charset="0"/>
                          <a:cs typeface="Cambria Math" charset="0"/>
                        </a:rPr>
                        <m:t>∙</m:t>
                      </m:r>
                      <m:r>
                        <a:rPr lang="en-US" sz="1600" b="1" i="1" smtClean="0">
                          <a:latin typeface="Cambria Math" charset="0"/>
                          <a:ea typeface="Cambria Math" charset="0"/>
                          <a:cs typeface="Cambria Math" charset="0"/>
                        </a:rPr>
                        <m:t>𝒙</m:t>
                      </m:r>
                    </m:oMath>
                  </m:oMathPara>
                </a14:m>
                <a:endParaRPr lang="en-US" sz="1600" b="1" dirty="0">
                  <a:solidFill>
                    <a:schemeClr val="tx1"/>
                  </a:solidFill>
                </a:endParaRPr>
              </a:p>
            </p:txBody>
          </p:sp>
        </mc:Choice>
        <mc:Fallback xmlns="">
          <p:sp>
            <p:nvSpPr>
              <p:cNvPr id="22" name="Rectangle 21"/>
              <p:cNvSpPr>
                <a:spLocks noRot="1" noChangeAspect="1" noMove="1" noResize="1" noEditPoints="1" noAdjustHandles="1" noChangeArrowheads="1" noChangeShapeType="1" noTextEdit="1"/>
              </p:cNvSpPr>
              <p:nvPr/>
            </p:nvSpPr>
            <p:spPr>
              <a:xfrm>
                <a:off x="683568" y="4680447"/>
                <a:ext cx="3312368" cy="415498"/>
              </a:xfrm>
              <a:prstGeom prst="rect">
                <a:avLst/>
              </a:prstGeom>
              <a:blipFill rotWithShape="0">
                <a:blip r:embed="rId16"/>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539821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Functions of random variables</a:t>
            </a:r>
          </a:p>
        </p:txBody>
      </p:sp>
      <mc:AlternateContent xmlns:mc="http://schemas.openxmlformats.org/markup-compatibility/2006" xmlns:a14="http://schemas.microsoft.com/office/drawing/2010/main">
        <mc:Choice Requires="a14">
          <p:sp>
            <p:nvSpPr>
              <p:cNvPr id="8" name="TextBox 7"/>
              <p:cNvSpPr txBox="1"/>
              <p:nvPr/>
            </p:nvSpPr>
            <p:spPr>
              <a:xfrm>
                <a:off x="432047" y="1196752"/>
                <a:ext cx="4144993" cy="1323439"/>
              </a:xfrm>
              <a:prstGeom prst="rect">
                <a:avLst/>
              </a:prstGeom>
              <a:noFill/>
            </p:spPr>
            <p:txBody>
              <a:bodyPr wrap="square" rtlCol="0">
                <a:spAutoFit/>
              </a:bodyPr>
              <a:lstStyle/>
              <a:p>
                <a:pPr marL="0" lvl="1">
                  <a:spcBef>
                    <a:spcPts val="1800"/>
                  </a:spcBef>
                </a:pPr>
                <a:r>
                  <a:rPr lang="en-US" sz="1600" dirty="0">
                    <a:solidFill>
                      <a:schemeClr val="tx1"/>
                    </a:solidFill>
                    <a:latin typeface="Helvetica Light" charset="0"/>
                    <a:ea typeface="Helvetica Light" charset="0"/>
                    <a:cs typeface="Helvetica Light" charset="0"/>
                    <a:sym typeface="Wingdings" pitchFamily="2" charset="2"/>
                  </a:rPr>
                  <a:t>Any function of a random variable is itself a random variable</a:t>
                </a:r>
              </a:p>
              <a:p>
                <a:pPr marL="0" lvl="1">
                  <a:spcBef>
                    <a:spcPts val="1800"/>
                  </a:spcBef>
                </a:pPr>
                <a:r>
                  <a:rPr lang="en-US" sz="1600" dirty="0">
                    <a:solidFill>
                      <a:schemeClr val="tx1"/>
                    </a:solidFill>
                    <a:latin typeface="Helvetica Light" charset="0"/>
                    <a:ea typeface="Helvetica Light" charset="0"/>
                    <a:cs typeface="Helvetica Light" charset="0"/>
                    <a:sym typeface="Wingdings" pitchFamily="2" charset="2"/>
                  </a:rPr>
                  <a:t>E.g., </a:t>
                </a:r>
                <a14:m>
                  <m:oMath xmlns:m="http://schemas.openxmlformats.org/officeDocument/2006/math">
                    <m:r>
                      <a:rPr lang="en-US" sz="1600" b="1" i="1">
                        <a:latin typeface="Cambria Math"/>
                      </a:rPr>
                      <m:t>𝒙</m:t>
                    </m:r>
                  </m:oMath>
                </a14:m>
                <a:r>
                  <a:rPr lang="en-US" sz="1600" dirty="0">
                    <a:latin typeface="Helvetica Light" charset="0"/>
                    <a:ea typeface="Helvetica Light" charset="0"/>
                    <a:cs typeface="Helvetica Light" charset="0"/>
                    <a:sym typeface="Wingdings" pitchFamily="2" charset="2"/>
                  </a:rPr>
                  <a:t> with PDF </a:t>
                </a:r>
                <a14:m>
                  <m:oMath xmlns:m="http://schemas.openxmlformats.org/officeDocument/2006/math">
                    <m:sSub>
                      <m:sSubPr>
                        <m:ctrlPr>
                          <a:rPr lang="en-US" sz="1600" b="1" i="1">
                            <a:latin typeface="Cambria Math" panose="02040503050406030204" pitchFamily="18" charset="0"/>
                          </a:rPr>
                        </m:ctrlPr>
                      </m:sSubPr>
                      <m:e>
                        <m:r>
                          <a:rPr lang="en-US" sz="1600" b="1" i="1">
                            <a:latin typeface="Cambria Math"/>
                          </a:rPr>
                          <m:t>𝒑</m:t>
                        </m:r>
                      </m:e>
                      <m:sub>
                        <m:r>
                          <a:rPr lang="en-US" sz="1600" b="1" i="1">
                            <a:latin typeface="Cambria Math"/>
                          </a:rPr>
                          <m:t>𝒙</m:t>
                        </m:r>
                      </m:sub>
                    </m:sSub>
                    <m:r>
                      <a:rPr lang="en-US" sz="1600" b="1" i="1">
                        <a:latin typeface="Cambria Math"/>
                      </a:rPr>
                      <m:t>(</m:t>
                    </m:r>
                    <m:r>
                      <a:rPr lang="en-US" sz="1600" b="1" i="1">
                        <a:latin typeface="Cambria Math"/>
                      </a:rPr>
                      <m:t>𝒙</m:t>
                    </m:r>
                    <m:r>
                      <a:rPr lang="en-US" sz="1600" b="1" i="1">
                        <a:latin typeface="Cambria Math"/>
                      </a:rPr>
                      <m:t>) </m:t>
                    </m:r>
                  </m:oMath>
                </a14:m>
                <a:r>
                  <a:rPr lang="en-US" sz="1600" dirty="0">
                    <a:latin typeface="Helvetica Light" charset="0"/>
                    <a:ea typeface="Helvetica Light" charset="0"/>
                    <a:cs typeface="Helvetica Light" charset="0"/>
                    <a:sym typeface="Wingdings" pitchFamily="2" charset="2"/>
                  </a:rPr>
                  <a:t>becomes: </a:t>
                </a:r>
                <a14:m>
                  <m:oMath xmlns:m="http://schemas.openxmlformats.org/officeDocument/2006/math">
                    <m:r>
                      <a:rPr lang="en-US" sz="1600" b="1" i="1" smtClean="0">
                        <a:latin typeface="Cambria Math" charset="0"/>
                      </a:rPr>
                      <m:t>𝒚</m:t>
                    </m:r>
                    <m:r>
                      <a:rPr lang="en-US" sz="1600" b="1" i="1" smtClean="0">
                        <a:latin typeface="Cambria Math" charset="0"/>
                      </a:rPr>
                      <m:t>=</m:t>
                    </m:r>
                    <m:r>
                      <a:rPr lang="en-US" sz="1600" b="1" i="1" smtClean="0">
                        <a:latin typeface="Cambria Math" charset="0"/>
                      </a:rPr>
                      <m:t>𝒇</m:t>
                    </m:r>
                    <m:r>
                      <a:rPr lang="en-US" sz="1600" b="1" i="1" smtClean="0">
                        <a:latin typeface="Cambria Math" charset="0"/>
                      </a:rPr>
                      <m:t>(</m:t>
                    </m:r>
                    <m:r>
                      <a:rPr lang="en-US" sz="1600" b="1" i="1" smtClean="0">
                        <a:latin typeface="Cambria Math" charset="0"/>
                      </a:rPr>
                      <m:t>𝒙</m:t>
                    </m:r>
                    <m:r>
                      <a:rPr lang="en-US" sz="1600" b="1" i="1" smtClean="0">
                        <a:latin typeface="Cambria Math" charset="0"/>
                      </a:rPr>
                      <m:t>)</m:t>
                    </m:r>
                  </m:oMath>
                </a14:m>
                <a:endParaRPr lang="en-GB" sz="1600" dirty="0"/>
              </a:p>
              <a:p>
                <a:pPr>
                  <a:spcBef>
                    <a:spcPts val="600"/>
                  </a:spcBef>
                </a:pPr>
                <a14:m>
                  <m:oMath xmlns:m="http://schemas.openxmlformats.org/officeDocument/2006/math">
                    <m:r>
                      <a:rPr lang="en-US" sz="1200" b="1" i="1" smtClean="0">
                        <a:solidFill>
                          <a:schemeClr val="tx1">
                            <a:lumMod val="50000"/>
                            <a:lumOff val="50000"/>
                          </a:schemeClr>
                        </a:solidFill>
                        <a:latin typeface="Cambria Math" charset="0"/>
                      </a:rPr>
                      <m:t>𝒚</m:t>
                    </m:r>
                  </m:oMath>
                </a14:m>
                <a:r>
                  <a:rPr lang="en-GB" sz="1200" dirty="0">
                    <a:solidFill>
                      <a:schemeClr val="tx1">
                        <a:lumMod val="50000"/>
                        <a:lumOff val="50000"/>
                      </a:schemeClr>
                    </a:solidFill>
                    <a:latin typeface="Helvetica Light" charset="0"/>
                    <a:ea typeface="Helvetica Light" charset="0"/>
                    <a:cs typeface="Helvetica Light" charset="0"/>
                    <a:sym typeface="Wingdings" pitchFamily="2" charset="2"/>
                  </a:rPr>
                  <a:t> could be a parameter extracted from a measurement</a:t>
                </a:r>
              </a:p>
            </p:txBody>
          </p:sp>
        </mc:Choice>
        <mc:Fallback xmlns="">
          <p:sp>
            <p:nvSpPr>
              <p:cNvPr id="8" name="TextBox 7"/>
              <p:cNvSpPr txBox="1">
                <a:spLocks noRot="1" noChangeAspect="1" noMove="1" noResize="1" noEditPoints="1" noAdjustHandles="1" noChangeArrowheads="1" noChangeShapeType="1" noTextEdit="1"/>
              </p:cNvSpPr>
              <p:nvPr/>
            </p:nvSpPr>
            <p:spPr>
              <a:xfrm>
                <a:off x="432047" y="1196752"/>
                <a:ext cx="4144993" cy="1323439"/>
              </a:xfrm>
              <a:prstGeom prst="rect">
                <a:avLst/>
              </a:prstGeom>
              <a:blipFill rotWithShape="0">
                <a:blip r:embed="rId2"/>
                <a:stretch>
                  <a:fillRect l="-882" t="-922" r="-882" b="-9217"/>
                </a:stretch>
              </a:blipFill>
            </p:spPr>
            <p:txBody>
              <a:bodyPr/>
              <a:lstStyle/>
              <a:p>
                <a:r>
                  <a:rPr lang="en-US">
                    <a:noFill/>
                  </a:rPr>
                  <a:t> </a:t>
                </a:r>
              </a:p>
            </p:txBody>
          </p:sp>
        </mc:Fallback>
      </mc:AlternateContent>
      <p:sp>
        <p:nvSpPr>
          <p:cNvPr id="6" name="Slide Number Placeholder 5"/>
          <p:cNvSpPr>
            <a:spLocks noGrp="1"/>
          </p:cNvSpPr>
          <p:nvPr>
            <p:ph type="sldNum" sz="quarter" idx="4"/>
          </p:nvPr>
        </p:nvSpPr>
        <p:spPr/>
        <p:txBody>
          <a:bodyPr/>
          <a:lstStyle/>
          <a:p>
            <a:pPr>
              <a:defRPr/>
            </a:pPr>
            <a:fld id="{611C2F03-9E95-40C9-A99F-3C4F7EE8CF2A}" type="slidenum">
              <a:rPr lang="en-GB" smtClean="0"/>
              <a:pPr>
                <a:defRPr/>
              </a:pPr>
              <a:t>38</a:t>
            </a:fld>
            <a:endParaRPr lang="en-GB" dirty="0"/>
          </a:p>
        </p:txBody>
      </p:sp>
      <mc:AlternateContent xmlns:mc="http://schemas.openxmlformats.org/markup-compatibility/2006" xmlns:a14="http://schemas.microsoft.com/office/drawing/2010/main">
        <mc:Choice Requires="a14">
          <p:sp>
            <p:nvSpPr>
              <p:cNvPr id="30" name="TextBox 29"/>
              <p:cNvSpPr txBox="1"/>
              <p:nvPr/>
            </p:nvSpPr>
            <p:spPr>
              <a:xfrm>
                <a:off x="427007" y="2969657"/>
                <a:ext cx="5081097" cy="2658100"/>
              </a:xfrm>
              <a:prstGeom prst="rect">
                <a:avLst/>
              </a:prstGeom>
              <a:noFill/>
            </p:spPr>
            <p:txBody>
              <a:bodyPr wrap="square" rtlCol="0">
                <a:spAutoFit/>
              </a:bodyPr>
              <a:lstStyle/>
              <a:p>
                <a:pPr marL="0" lvl="1">
                  <a:spcBef>
                    <a:spcPts val="1800"/>
                  </a:spcBef>
                </a:pPr>
                <a:r>
                  <a:rPr lang="en-US" sz="1600" dirty="0">
                    <a:solidFill>
                      <a:srgbClr val="003BB8"/>
                    </a:solidFill>
                    <a:latin typeface="Helvetica Light" charset="0"/>
                    <a:ea typeface="Helvetica Light" charset="0"/>
                    <a:cs typeface="Helvetica Light" charset="0"/>
                    <a:sym typeface="Wingdings" pitchFamily="2" charset="2"/>
                  </a:rPr>
                  <a:t>What is the PDF </a:t>
                </a:r>
                <a14:m>
                  <m:oMath xmlns:m="http://schemas.openxmlformats.org/officeDocument/2006/math">
                    <m:sSub>
                      <m:sSubPr>
                        <m:ctrlPr>
                          <a:rPr lang="en-US" sz="1600" b="1" i="1">
                            <a:solidFill>
                              <a:srgbClr val="003BB8"/>
                            </a:solidFill>
                            <a:latin typeface="Cambria Math" panose="02040503050406030204" pitchFamily="18" charset="0"/>
                          </a:rPr>
                        </m:ctrlPr>
                      </m:sSubPr>
                      <m:e>
                        <m:r>
                          <a:rPr lang="en-US" sz="1600" b="1" i="1">
                            <a:solidFill>
                              <a:srgbClr val="003BB8"/>
                            </a:solidFill>
                            <a:latin typeface="Cambria Math"/>
                          </a:rPr>
                          <m:t>𝒑</m:t>
                        </m:r>
                      </m:e>
                      <m:sub>
                        <m:r>
                          <a:rPr lang="en-US" sz="1600" b="1" i="1" smtClean="0">
                            <a:solidFill>
                              <a:srgbClr val="003BB8"/>
                            </a:solidFill>
                            <a:latin typeface="Cambria Math" charset="0"/>
                          </a:rPr>
                          <m:t>𝒚</m:t>
                        </m:r>
                      </m:sub>
                    </m:sSub>
                    <m:r>
                      <a:rPr lang="en-US" sz="1600" b="1" i="1">
                        <a:solidFill>
                          <a:srgbClr val="003BB8"/>
                        </a:solidFill>
                        <a:latin typeface="Cambria Math"/>
                      </a:rPr>
                      <m:t>(</m:t>
                    </m:r>
                    <m:r>
                      <a:rPr lang="en-US" sz="1600" b="1" i="1" smtClean="0">
                        <a:solidFill>
                          <a:srgbClr val="003BB8"/>
                        </a:solidFill>
                        <a:latin typeface="Cambria Math" charset="0"/>
                      </a:rPr>
                      <m:t>𝒚</m:t>
                    </m:r>
                    <m:r>
                      <a:rPr lang="en-US" sz="1600" b="1" i="1">
                        <a:solidFill>
                          <a:srgbClr val="003BB8"/>
                        </a:solidFill>
                        <a:latin typeface="Cambria Math"/>
                      </a:rPr>
                      <m:t>) </m:t>
                    </m:r>
                  </m:oMath>
                </a14:m>
                <a:r>
                  <a:rPr lang="en-US" sz="1600" dirty="0">
                    <a:solidFill>
                      <a:srgbClr val="003BB8"/>
                    </a:solidFill>
                    <a:latin typeface="Helvetica Light" charset="0"/>
                    <a:ea typeface="Helvetica Light" charset="0"/>
                    <a:cs typeface="Helvetica Light" charset="0"/>
                    <a:sym typeface="Wingdings" pitchFamily="2" charset="2"/>
                  </a:rPr>
                  <a:t>?</a:t>
                </a:r>
              </a:p>
              <a:p>
                <a:pPr marL="285750" lvl="1" indent="-285750">
                  <a:spcBef>
                    <a:spcPts val="1800"/>
                  </a:spcBef>
                  <a:buFont typeface="Arial" charset="0"/>
                  <a:buChar char="•"/>
                </a:pPr>
                <a:r>
                  <a:rPr lang="en-US" sz="1600" dirty="0">
                    <a:solidFill>
                      <a:schemeClr val="tx1"/>
                    </a:solidFill>
                    <a:latin typeface="Helvetica Light" charset="0"/>
                    <a:ea typeface="Helvetica Light" charset="0"/>
                    <a:cs typeface="Helvetica Light" charset="0"/>
                    <a:sym typeface="Wingdings" pitchFamily="2" charset="2"/>
                  </a:rPr>
                  <a:t>Probability conservation: </a:t>
                </a:r>
                <a14:m>
                  <m:oMath xmlns:m="http://schemas.openxmlformats.org/officeDocument/2006/math">
                    <m:sSub>
                      <m:sSubPr>
                        <m:ctrlPr>
                          <a:rPr lang="en-US" sz="1600" i="1" smtClean="0">
                            <a:solidFill>
                              <a:schemeClr val="tx1"/>
                            </a:solidFill>
                            <a:latin typeface="Cambria Math" panose="02040503050406030204" pitchFamily="18" charset="0"/>
                          </a:rPr>
                        </m:ctrlPr>
                      </m:sSubPr>
                      <m:e>
                        <m:r>
                          <a:rPr lang="en-US" sz="1600" b="0" i="1">
                            <a:solidFill>
                              <a:schemeClr val="tx1"/>
                            </a:solidFill>
                            <a:latin typeface="Cambria Math"/>
                          </a:rPr>
                          <m:t>𝑝</m:t>
                        </m:r>
                      </m:e>
                      <m:sub>
                        <m:r>
                          <a:rPr lang="en-US" sz="1600" b="0" i="1">
                            <a:solidFill>
                              <a:schemeClr val="tx1"/>
                            </a:solidFill>
                            <a:latin typeface="Cambria Math"/>
                          </a:rPr>
                          <m:t>𝑦</m:t>
                        </m:r>
                      </m:sub>
                    </m:sSub>
                    <m:d>
                      <m:dPr>
                        <m:ctrlPr>
                          <a:rPr lang="en-US" sz="1600" i="1">
                            <a:solidFill>
                              <a:schemeClr val="tx1"/>
                            </a:solidFill>
                            <a:latin typeface="Cambria Math" panose="02040503050406030204" pitchFamily="18" charset="0"/>
                          </a:rPr>
                        </m:ctrlPr>
                      </m:dPr>
                      <m:e>
                        <m:r>
                          <a:rPr lang="en-US" sz="1600" b="0" i="1">
                            <a:solidFill>
                              <a:schemeClr val="tx1"/>
                            </a:solidFill>
                            <a:latin typeface="Cambria Math"/>
                          </a:rPr>
                          <m:t>𝑦</m:t>
                        </m:r>
                      </m:e>
                    </m:d>
                    <m:r>
                      <a:rPr lang="en-US" sz="1600" b="0" i="1" smtClean="0">
                        <a:solidFill>
                          <a:schemeClr val="tx1"/>
                        </a:solidFill>
                        <a:latin typeface="Cambria Math" charset="0"/>
                      </a:rPr>
                      <m:t>|</m:t>
                    </m:r>
                    <m:r>
                      <a:rPr lang="en-US" sz="1600" b="0" i="1">
                        <a:solidFill>
                          <a:schemeClr val="tx1"/>
                        </a:solidFill>
                        <a:latin typeface="Cambria Math"/>
                      </a:rPr>
                      <m:t>𝑑𝑦</m:t>
                    </m:r>
                    <m:r>
                      <a:rPr lang="en-US" sz="1600" b="0" i="1" smtClean="0">
                        <a:solidFill>
                          <a:schemeClr val="tx1"/>
                        </a:solidFill>
                        <a:latin typeface="Cambria Math" charset="0"/>
                      </a:rPr>
                      <m:t>|</m:t>
                    </m:r>
                    <m:r>
                      <a:rPr lang="en-US" sz="1600" b="0" i="1">
                        <a:solidFill>
                          <a:schemeClr val="tx1"/>
                        </a:solidFill>
                        <a:latin typeface="Cambria Math"/>
                      </a:rPr>
                      <m:t>=</m:t>
                    </m:r>
                    <m:sSub>
                      <m:sSubPr>
                        <m:ctrlPr>
                          <a:rPr lang="en-US" sz="1600" i="1">
                            <a:solidFill>
                              <a:schemeClr val="tx1"/>
                            </a:solidFill>
                            <a:latin typeface="Cambria Math" panose="02040503050406030204" pitchFamily="18" charset="0"/>
                          </a:rPr>
                        </m:ctrlPr>
                      </m:sSubPr>
                      <m:e>
                        <m:r>
                          <a:rPr lang="en-US" sz="1600" b="0" i="1">
                            <a:solidFill>
                              <a:schemeClr val="tx1"/>
                            </a:solidFill>
                            <a:latin typeface="Cambria Math"/>
                          </a:rPr>
                          <m:t>𝑝</m:t>
                        </m:r>
                      </m:e>
                      <m:sub>
                        <m:r>
                          <a:rPr lang="en-US" sz="1600" b="0" i="1">
                            <a:solidFill>
                              <a:schemeClr val="tx1"/>
                            </a:solidFill>
                            <a:latin typeface="Cambria Math"/>
                          </a:rPr>
                          <m:t>𝑥</m:t>
                        </m:r>
                      </m:sub>
                    </m:sSub>
                    <m:r>
                      <a:rPr lang="en-US" sz="1600" b="0" i="1">
                        <a:solidFill>
                          <a:schemeClr val="tx1"/>
                        </a:solidFill>
                        <a:latin typeface="Cambria Math"/>
                      </a:rPr>
                      <m:t>(</m:t>
                    </m:r>
                    <m:r>
                      <a:rPr lang="en-US" sz="1600" b="0" i="1">
                        <a:solidFill>
                          <a:schemeClr val="tx1"/>
                        </a:solidFill>
                        <a:latin typeface="Cambria Math"/>
                      </a:rPr>
                      <m:t>𝑥</m:t>
                    </m:r>
                    <m:r>
                      <a:rPr lang="en-US" sz="1600" b="0" i="1">
                        <a:solidFill>
                          <a:schemeClr val="tx1"/>
                        </a:solidFill>
                        <a:latin typeface="Cambria Math"/>
                      </a:rPr>
                      <m:t>)|</m:t>
                    </m:r>
                    <m:r>
                      <a:rPr lang="en-US" sz="1600" b="0" i="1">
                        <a:solidFill>
                          <a:schemeClr val="tx1"/>
                        </a:solidFill>
                        <a:latin typeface="Cambria Math"/>
                      </a:rPr>
                      <m:t>𝑑𝑥</m:t>
                    </m:r>
                    <m:r>
                      <a:rPr lang="en-US" sz="1600" b="0" i="1" smtClean="0">
                        <a:solidFill>
                          <a:schemeClr val="tx1"/>
                        </a:solidFill>
                        <a:latin typeface="Cambria Math" charset="0"/>
                      </a:rPr>
                      <m:t>|</m:t>
                    </m:r>
                  </m:oMath>
                </a14:m>
                <a:endParaRPr lang="en-GB" sz="1600" dirty="0">
                  <a:solidFill>
                    <a:schemeClr val="tx1"/>
                  </a:solidFill>
                </a:endParaRPr>
              </a:p>
              <a:p>
                <a:pPr marL="285750" lvl="1" indent="-285750">
                  <a:spcBef>
                    <a:spcPts val="1800"/>
                  </a:spcBef>
                  <a:buFont typeface="Arial" charset="0"/>
                  <a:buChar char="•"/>
                </a:pPr>
                <a:r>
                  <a:rPr lang="en-US" sz="1600" dirty="0">
                    <a:latin typeface="Helvetica Light" charset="0"/>
                    <a:ea typeface="Helvetica Light" charset="0"/>
                    <a:cs typeface="Helvetica Light" charset="0"/>
                    <a:sym typeface="Wingdings" pitchFamily="2" charset="2"/>
                  </a:rPr>
                  <a:t>For a 1D function </a:t>
                </a:r>
                <a14:m>
                  <m:oMath xmlns:m="http://schemas.openxmlformats.org/officeDocument/2006/math">
                    <m:r>
                      <a:rPr lang="en-US" sz="1600" b="0" i="1">
                        <a:latin typeface="Cambria Math" charset="0"/>
                      </a:rPr>
                      <m:t>𝑓</m:t>
                    </m:r>
                    <m:r>
                      <a:rPr lang="en-US" sz="1600" b="0" i="1">
                        <a:latin typeface="Cambria Math" charset="0"/>
                      </a:rPr>
                      <m:t>(</m:t>
                    </m:r>
                    <m:r>
                      <a:rPr lang="en-US" sz="1600" b="0" i="1">
                        <a:latin typeface="Cambria Math" charset="0"/>
                      </a:rPr>
                      <m:t>𝑥</m:t>
                    </m:r>
                    <m:r>
                      <a:rPr lang="en-US" sz="1600" b="0" i="1">
                        <a:latin typeface="Cambria Math" charset="0"/>
                      </a:rPr>
                      <m:t>)</m:t>
                    </m:r>
                  </m:oMath>
                </a14:m>
                <a:r>
                  <a:rPr lang="en-GB" sz="1600" dirty="0"/>
                  <a:t> </a:t>
                </a:r>
                <a:r>
                  <a:rPr lang="en-US" sz="1600" dirty="0">
                    <a:latin typeface="Helvetica Light" charset="0"/>
                    <a:ea typeface="Helvetica Light" charset="0"/>
                    <a:cs typeface="Helvetica Light" charset="0"/>
                    <a:sym typeface="Wingdings" pitchFamily="2" charset="2"/>
                  </a:rPr>
                  <a:t>with existing inverse:</a:t>
                </a:r>
              </a:p>
              <a:p>
                <a:pPr marL="285750" lvl="1" indent="-285750">
                  <a:spcBef>
                    <a:spcPts val="1800"/>
                  </a:spcBef>
                  <a:buFont typeface="Arial" charset="0"/>
                  <a:buChar char="•"/>
                </a:pPr>
                <a:endParaRPr lang="en-US" sz="1600" dirty="0">
                  <a:latin typeface="Helvetica Light" charset="0"/>
                  <a:ea typeface="Helvetica Light" charset="0"/>
                  <a:cs typeface="Helvetica Light" charset="0"/>
                  <a:sym typeface="Wingdings" pitchFamily="2" charset="2"/>
                </a:endParaRPr>
              </a:p>
              <a:p>
                <a:pPr marL="285750" lvl="1" indent="-285750">
                  <a:spcBef>
                    <a:spcPts val="1800"/>
                  </a:spcBef>
                  <a:buFont typeface="Arial" charset="0"/>
                  <a:buChar char="•"/>
                </a:pPr>
                <a:endParaRPr lang="en-US" sz="700" dirty="0">
                  <a:latin typeface="Helvetica Light" charset="0"/>
                  <a:ea typeface="Helvetica Light" charset="0"/>
                  <a:cs typeface="Helvetica Light" charset="0"/>
                  <a:sym typeface="Wingdings" pitchFamily="2" charset="2"/>
                </a:endParaRPr>
              </a:p>
              <a:p>
                <a:pPr marL="285750" lvl="1" indent="-285750">
                  <a:spcBef>
                    <a:spcPts val="1800"/>
                  </a:spcBef>
                  <a:buFont typeface="Arial" charset="0"/>
                  <a:buChar char="•"/>
                </a:pPr>
                <a:r>
                  <a:rPr lang="en-GB" sz="1600" dirty="0">
                    <a:latin typeface="Helvetica Light" charset="0"/>
                    <a:ea typeface="Helvetica Light" charset="0"/>
                    <a:cs typeface="Helvetica Light" charset="0"/>
                  </a:rPr>
                  <a:t>Hence:</a:t>
                </a:r>
              </a:p>
            </p:txBody>
          </p:sp>
        </mc:Choice>
        <mc:Fallback xmlns="">
          <p:sp>
            <p:nvSpPr>
              <p:cNvPr id="30" name="TextBox 29"/>
              <p:cNvSpPr txBox="1">
                <a:spLocks noRot="1" noChangeAspect="1" noMove="1" noResize="1" noEditPoints="1" noAdjustHandles="1" noChangeArrowheads="1" noChangeShapeType="1" noTextEdit="1"/>
              </p:cNvSpPr>
              <p:nvPr/>
            </p:nvSpPr>
            <p:spPr>
              <a:xfrm>
                <a:off x="427007" y="2969657"/>
                <a:ext cx="5081097" cy="2658100"/>
              </a:xfrm>
              <a:prstGeom prst="rect">
                <a:avLst/>
              </a:prstGeom>
              <a:blipFill rotWithShape="0">
                <a:blip r:embed="rId3"/>
                <a:stretch>
                  <a:fillRect l="-600" t="-11009" b="-11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539552" y="4437112"/>
                <a:ext cx="4536504" cy="627992"/>
              </a:xfrm>
              <a:prstGeom prst="rect">
                <a:avLst/>
              </a:prstGeom>
            </p:spPr>
            <p:txBody>
              <a:bodyPr wrap="square">
                <a:spAutoFit/>
              </a:bodyPr>
              <a:lstStyle/>
              <a:p>
                <a:pPr lvl="1"/>
                <a14:m>
                  <m:oMathPara xmlns:m="http://schemas.openxmlformats.org/officeDocument/2006/math">
                    <m:oMathParaPr>
                      <m:jc m:val="left"/>
                    </m:oMathParaPr>
                    <m:oMath xmlns:m="http://schemas.openxmlformats.org/officeDocument/2006/math">
                      <m:r>
                        <a:rPr lang="en-US" sz="1600" b="0" i="1" smtClean="0">
                          <a:solidFill>
                            <a:schemeClr val="tx1"/>
                          </a:solidFill>
                          <a:latin typeface="Cambria Math" charset="0"/>
                          <a:ea typeface="Cambria Math" charset="0"/>
                          <a:cs typeface="Cambria Math" charset="0"/>
                        </a:rPr>
                        <m:t>𝑑𝑦</m:t>
                      </m:r>
                      <m:r>
                        <a:rPr lang="en-US" sz="1600" b="0" i="1" smtClean="0">
                          <a:solidFill>
                            <a:schemeClr val="tx1"/>
                          </a:solidFill>
                          <a:latin typeface="Cambria Math" charset="0"/>
                          <a:ea typeface="Cambria Math" charset="0"/>
                          <a:cs typeface="Cambria Math" charset="0"/>
                        </a:rPr>
                        <m:t>=</m:t>
                      </m:r>
                      <m:f>
                        <m:fPr>
                          <m:ctrlPr>
                            <a:rPr lang="en-US" sz="1600" i="1">
                              <a:solidFill>
                                <a:schemeClr val="tx1"/>
                              </a:solidFill>
                              <a:latin typeface="Cambria Math" panose="02040503050406030204" pitchFamily="18" charset="0"/>
                              <a:ea typeface="Cambria Math" charset="0"/>
                              <a:cs typeface="Cambria Math" charset="0"/>
                            </a:rPr>
                          </m:ctrlPr>
                        </m:fPr>
                        <m:num>
                          <m:r>
                            <a:rPr lang="en-US" sz="1600" b="0" i="1">
                              <a:solidFill>
                                <a:schemeClr val="tx1"/>
                              </a:solidFill>
                              <a:latin typeface="Cambria Math" charset="0"/>
                              <a:ea typeface="Cambria Math" charset="0"/>
                              <a:cs typeface="Cambria Math" charset="0"/>
                            </a:rPr>
                            <m:t>𝑑𝑓</m:t>
                          </m:r>
                          <m:d>
                            <m:dPr>
                              <m:ctrlPr>
                                <a:rPr lang="en-US" sz="1600" i="1">
                                  <a:solidFill>
                                    <a:schemeClr val="tx1"/>
                                  </a:solidFill>
                                  <a:latin typeface="Cambria Math" panose="02040503050406030204" pitchFamily="18" charset="0"/>
                                  <a:ea typeface="Cambria Math" charset="0"/>
                                  <a:cs typeface="Cambria Math" charset="0"/>
                                </a:rPr>
                              </m:ctrlPr>
                            </m:dPr>
                            <m:e>
                              <m:r>
                                <a:rPr lang="en-US" sz="1600" b="0" i="1">
                                  <a:solidFill>
                                    <a:schemeClr val="tx1"/>
                                  </a:solidFill>
                                  <a:latin typeface="Cambria Math" charset="0"/>
                                  <a:ea typeface="Cambria Math" charset="0"/>
                                  <a:cs typeface="Cambria Math" charset="0"/>
                                </a:rPr>
                                <m:t>𝑥</m:t>
                              </m:r>
                            </m:e>
                          </m:d>
                        </m:num>
                        <m:den>
                          <m:r>
                            <a:rPr lang="en-US" sz="1600" b="0" i="1">
                              <a:solidFill>
                                <a:schemeClr val="tx1"/>
                              </a:solidFill>
                              <a:latin typeface="Cambria Math" charset="0"/>
                              <a:ea typeface="Cambria Math" charset="0"/>
                              <a:cs typeface="Cambria Math" charset="0"/>
                            </a:rPr>
                            <m:t>𝑑𝑥</m:t>
                          </m:r>
                        </m:den>
                      </m:f>
                      <m:r>
                        <a:rPr lang="en-US" sz="1600" b="0" i="1">
                          <a:solidFill>
                            <a:schemeClr val="tx1"/>
                          </a:solidFill>
                          <a:latin typeface="Cambria Math" charset="0"/>
                          <a:ea typeface="Cambria Math" charset="0"/>
                          <a:cs typeface="Cambria Math" charset="0"/>
                        </a:rPr>
                        <m:t>𝑑𝑥</m:t>
                      </m:r>
                      <m:r>
                        <a:rPr lang="en-US" sz="1600" b="0" i="1" smtClean="0">
                          <a:solidFill>
                            <a:schemeClr val="tx1"/>
                          </a:solidFill>
                          <a:latin typeface="Cambria Math" charset="0"/>
                          <a:ea typeface="Cambria Math" charset="0"/>
                          <a:cs typeface="Cambria Math" charset="0"/>
                        </a:rPr>
                        <m:t>  </m:t>
                      </m:r>
                      <m:r>
                        <a:rPr lang="en-US" sz="1600" i="1" smtClean="0">
                          <a:latin typeface="Cambria Math" charset="0"/>
                          <a:ea typeface="Cambria Math" charset="0"/>
                          <a:cs typeface="Cambria Math" charset="0"/>
                        </a:rPr>
                        <m:t>⟺</m:t>
                      </m:r>
                      <m:r>
                        <a:rPr lang="en-US" sz="1600" b="0" i="1" smtClean="0">
                          <a:latin typeface="Cambria Math" charset="0"/>
                          <a:ea typeface="Cambria Math" charset="0"/>
                          <a:cs typeface="Cambria Math" charset="0"/>
                        </a:rPr>
                        <m:t>  </m:t>
                      </m:r>
                      <m:r>
                        <a:rPr lang="en-US" sz="1600" i="1">
                          <a:latin typeface="Cambria Math" charset="0"/>
                          <a:ea typeface="Cambria Math" charset="0"/>
                          <a:cs typeface="Cambria Math" charset="0"/>
                        </a:rPr>
                        <m:t>𝑑𝑥</m:t>
                      </m:r>
                      <m:r>
                        <a:rPr lang="en-US" sz="1600" i="1">
                          <a:latin typeface="Cambria Math" charset="0"/>
                          <a:ea typeface="Cambria Math" charset="0"/>
                          <a:cs typeface="Cambria Math" charset="0"/>
                        </a:rPr>
                        <m:t>=</m:t>
                      </m:r>
                      <m:f>
                        <m:fPr>
                          <m:ctrlPr>
                            <a:rPr lang="en-US" sz="1600" i="1">
                              <a:latin typeface="Cambria Math" panose="02040503050406030204" pitchFamily="18" charset="0"/>
                              <a:ea typeface="Cambria Math" charset="0"/>
                              <a:cs typeface="Cambria Math" charset="0"/>
                            </a:rPr>
                          </m:ctrlPr>
                        </m:fPr>
                        <m:num>
                          <m:r>
                            <a:rPr lang="en-US" sz="1600" i="1">
                              <a:latin typeface="Cambria Math" charset="0"/>
                              <a:ea typeface="Cambria Math" charset="0"/>
                              <a:cs typeface="Cambria Math" charset="0"/>
                            </a:rPr>
                            <m:t>𝑑</m:t>
                          </m:r>
                          <m:sSup>
                            <m:sSupPr>
                              <m:ctrlPr>
                                <a:rPr lang="en-US" sz="1600" i="1">
                                  <a:latin typeface="Cambria Math" panose="02040503050406030204" pitchFamily="18" charset="0"/>
                                  <a:ea typeface="Cambria Math" charset="0"/>
                                  <a:cs typeface="Cambria Math" charset="0"/>
                                </a:rPr>
                              </m:ctrlPr>
                            </m:sSupPr>
                            <m:e>
                              <m:r>
                                <a:rPr lang="en-US" sz="1600" i="1">
                                  <a:latin typeface="Cambria Math" charset="0"/>
                                  <a:ea typeface="Cambria Math" charset="0"/>
                                  <a:cs typeface="Cambria Math" charset="0"/>
                                </a:rPr>
                                <m:t>𝑓</m:t>
                              </m:r>
                            </m:e>
                            <m:sup>
                              <m:r>
                                <a:rPr lang="en-US" sz="1600" i="1">
                                  <a:latin typeface="Cambria Math" charset="0"/>
                                  <a:ea typeface="Cambria Math" charset="0"/>
                                  <a:cs typeface="Cambria Math" charset="0"/>
                                </a:rPr>
                                <m:t>−1</m:t>
                              </m:r>
                            </m:sup>
                          </m:sSup>
                          <m:d>
                            <m:dPr>
                              <m:ctrlPr>
                                <a:rPr lang="en-US" sz="1600" i="1">
                                  <a:latin typeface="Cambria Math" panose="02040503050406030204" pitchFamily="18" charset="0"/>
                                  <a:ea typeface="Cambria Math" charset="0"/>
                                  <a:cs typeface="Cambria Math" charset="0"/>
                                </a:rPr>
                              </m:ctrlPr>
                            </m:dPr>
                            <m:e>
                              <m:r>
                                <a:rPr lang="en-US" sz="1600" i="1">
                                  <a:latin typeface="Cambria Math" charset="0"/>
                                  <a:ea typeface="Cambria Math" charset="0"/>
                                  <a:cs typeface="Cambria Math" charset="0"/>
                                </a:rPr>
                                <m:t>𝑦</m:t>
                              </m:r>
                            </m:e>
                          </m:d>
                        </m:num>
                        <m:den>
                          <m:r>
                            <a:rPr lang="en-US" sz="1600" i="1">
                              <a:latin typeface="Cambria Math" charset="0"/>
                              <a:ea typeface="Cambria Math" charset="0"/>
                              <a:cs typeface="Cambria Math" charset="0"/>
                            </a:rPr>
                            <m:t>𝑑𝑦</m:t>
                          </m:r>
                        </m:den>
                      </m:f>
                      <m:r>
                        <a:rPr lang="en-US" sz="1600" i="1">
                          <a:latin typeface="Cambria Math" charset="0"/>
                          <a:ea typeface="Cambria Math" charset="0"/>
                          <a:cs typeface="Cambria Math" charset="0"/>
                        </a:rPr>
                        <m:t>𝑑𝑦</m:t>
                      </m:r>
                      <m:r>
                        <m:rPr>
                          <m:nor/>
                        </m:rPr>
                        <a:rPr lang="en-GB" sz="1600" dirty="0">
                          <a:latin typeface="Cambria Math" charset="0"/>
                          <a:ea typeface="Cambria Math" charset="0"/>
                          <a:cs typeface="Cambria Math" charset="0"/>
                        </a:rPr>
                        <m:t> </m:t>
                      </m:r>
                    </m:oMath>
                  </m:oMathPara>
                </a14:m>
                <a:endParaRPr lang="en-GB" sz="1600" dirty="0">
                  <a:solidFill>
                    <a:schemeClr val="tx1"/>
                  </a:solidFill>
                  <a:latin typeface="Cambria Math" charset="0"/>
                  <a:ea typeface="Cambria Math" charset="0"/>
                  <a:cs typeface="Cambria Math"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539552" y="4437112"/>
                <a:ext cx="4536504" cy="627992"/>
              </a:xfrm>
              <a:prstGeom prst="rect">
                <a:avLst/>
              </a:prstGeom>
              <a:blipFill rotWithShape="0">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1493465" y="5105651"/>
                <a:ext cx="4720585" cy="601896"/>
              </a:xfrm>
              <a:prstGeom prst="rect">
                <a:avLst/>
              </a:prstGeom>
            </p:spPr>
            <p:txBody>
              <a:bodyPr wrap="square">
                <a:spAutoFit/>
              </a:bodyPr>
              <a:lstStyle/>
              <a:p>
                <a:pPr>
                  <a:buClr>
                    <a:srgbClr val="FF0000"/>
                  </a:buClr>
                </a:pPr>
                <a14:m>
                  <m:oMathPara xmlns:m="http://schemas.openxmlformats.org/officeDocument/2006/math">
                    <m:oMathParaPr>
                      <m:jc m:val="left"/>
                    </m:oMathParaPr>
                    <m:oMath xmlns:m="http://schemas.openxmlformats.org/officeDocument/2006/math">
                      <m:sSub>
                        <m:sSubPr>
                          <m:ctrlPr>
                            <a:rPr lang="en-US" sz="1600" b="1" i="1" smtClean="0">
                              <a:solidFill>
                                <a:srgbClr val="003BB8"/>
                              </a:solidFill>
                              <a:latin typeface="Cambria Math" panose="02040503050406030204" pitchFamily="18" charset="0"/>
                            </a:rPr>
                          </m:ctrlPr>
                        </m:sSubPr>
                        <m:e>
                          <m:r>
                            <a:rPr lang="en-US" sz="1600" b="1" i="1">
                              <a:solidFill>
                                <a:srgbClr val="003BB8"/>
                              </a:solidFill>
                              <a:latin typeface="Cambria Math"/>
                            </a:rPr>
                            <m:t>𝒑</m:t>
                          </m:r>
                        </m:e>
                        <m:sub>
                          <m:r>
                            <a:rPr lang="en-US" sz="1600" b="1" i="1">
                              <a:solidFill>
                                <a:srgbClr val="003BB8"/>
                              </a:solidFill>
                              <a:latin typeface="Cambria Math"/>
                            </a:rPr>
                            <m:t>𝒚</m:t>
                          </m:r>
                        </m:sub>
                      </m:sSub>
                      <m:r>
                        <a:rPr lang="en-US" sz="1600" b="1" i="1">
                          <a:solidFill>
                            <a:srgbClr val="003BB8"/>
                          </a:solidFill>
                          <a:latin typeface="Cambria Math"/>
                        </a:rPr>
                        <m:t>(</m:t>
                      </m:r>
                      <m:r>
                        <a:rPr lang="en-US" sz="1600" b="1" i="1">
                          <a:solidFill>
                            <a:srgbClr val="003BB8"/>
                          </a:solidFill>
                          <a:latin typeface="Cambria Math"/>
                        </a:rPr>
                        <m:t>𝒚</m:t>
                      </m:r>
                      <m:r>
                        <a:rPr lang="en-US" sz="1600" b="1" i="1">
                          <a:solidFill>
                            <a:srgbClr val="003BB8"/>
                          </a:solidFill>
                          <a:latin typeface="Cambria Math"/>
                        </a:rPr>
                        <m:t>)</m:t>
                      </m:r>
                      <m:r>
                        <a:rPr lang="en-US" sz="1600" i="1">
                          <a:solidFill>
                            <a:srgbClr val="003BB8"/>
                          </a:solidFill>
                          <a:latin typeface="Cambria Math"/>
                        </a:rPr>
                        <m:t>=</m:t>
                      </m:r>
                      <m:sSub>
                        <m:sSubPr>
                          <m:ctrlPr>
                            <a:rPr lang="en-US" sz="1600" i="1">
                              <a:solidFill>
                                <a:srgbClr val="003BB8"/>
                              </a:solidFill>
                              <a:latin typeface="Cambria Math" panose="02040503050406030204" pitchFamily="18" charset="0"/>
                            </a:rPr>
                          </m:ctrlPr>
                        </m:sSubPr>
                        <m:e>
                          <m:r>
                            <a:rPr lang="en-US" sz="1600" i="1">
                              <a:solidFill>
                                <a:srgbClr val="003BB8"/>
                              </a:solidFill>
                              <a:latin typeface="Cambria Math"/>
                            </a:rPr>
                            <m:t>𝑝</m:t>
                          </m:r>
                        </m:e>
                        <m:sub>
                          <m:r>
                            <a:rPr lang="en-US" sz="1600" i="1">
                              <a:solidFill>
                                <a:srgbClr val="003BB8"/>
                              </a:solidFill>
                              <a:latin typeface="Cambria Math" charset="0"/>
                            </a:rPr>
                            <m:t>𝑥</m:t>
                          </m:r>
                        </m:sub>
                      </m:sSub>
                      <m:d>
                        <m:dPr>
                          <m:ctrlPr>
                            <a:rPr lang="en-US" sz="1600" i="1">
                              <a:solidFill>
                                <a:srgbClr val="003BB8"/>
                              </a:solidFill>
                              <a:latin typeface="Cambria Math" panose="02040503050406030204" pitchFamily="18" charset="0"/>
                            </a:rPr>
                          </m:ctrlPr>
                        </m:dPr>
                        <m:e>
                          <m:sSup>
                            <m:sSupPr>
                              <m:ctrlPr>
                                <a:rPr lang="en-US" sz="1600" i="1">
                                  <a:solidFill>
                                    <a:srgbClr val="003BB8"/>
                                  </a:solidFill>
                                  <a:latin typeface="Cambria Math" panose="02040503050406030204" pitchFamily="18" charset="0"/>
                                </a:rPr>
                              </m:ctrlPr>
                            </m:sSupPr>
                            <m:e>
                              <m:r>
                                <a:rPr lang="en-US" sz="1600" i="1">
                                  <a:solidFill>
                                    <a:srgbClr val="003BB8"/>
                                  </a:solidFill>
                                  <a:latin typeface="Cambria Math"/>
                                </a:rPr>
                                <m:t>𝑓</m:t>
                              </m:r>
                            </m:e>
                            <m:sup>
                              <m:r>
                                <a:rPr lang="en-US" sz="1600" i="1">
                                  <a:solidFill>
                                    <a:srgbClr val="003BB8"/>
                                  </a:solidFill>
                                  <a:latin typeface="Cambria Math"/>
                                </a:rPr>
                                <m:t>−1</m:t>
                              </m:r>
                            </m:sup>
                          </m:sSup>
                          <m:r>
                            <a:rPr lang="en-US" sz="1600" i="1">
                              <a:solidFill>
                                <a:srgbClr val="003BB8"/>
                              </a:solidFill>
                              <a:latin typeface="Cambria Math"/>
                            </a:rPr>
                            <m:t>(</m:t>
                          </m:r>
                          <m:r>
                            <a:rPr lang="en-US" sz="1600" i="1">
                              <a:solidFill>
                                <a:srgbClr val="003BB8"/>
                              </a:solidFill>
                              <a:latin typeface="Cambria Math"/>
                            </a:rPr>
                            <m:t>𝑦</m:t>
                          </m:r>
                          <m:r>
                            <a:rPr lang="en-US" sz="1600" i="1">
                              <a:solidFill>
                                <a:srgbClr val="003BB8"/>
                              </a:solidFill>
                              <a:latin typeface="Cambria Math"/>
                            </a:rPr>
                            <m:t>)</m:t>
                          </m:r>
                        </m:e>
                      </m:d>
                      <m:d>
                        <m:dPr>
                          <m:begChr m:val="|"/>
                          <m:endChr m:val="|"/>
                          <m:ctrlPr>
                            <a:rPr lang="en-US" sz="1600" i="1">
                              <a:solidFill>
                                <a:srgbClr val="003BB8"/>
                              </a:solidFill>
                              <a:latin typeface="Cambria Math" panose="02040503050406030204" pitchFamily="18" charset="0"/>
                            </a:rPr>
                          </m:ctrlPr>
                        </m:dPr>
                        <m:e>
                          <m:f>
                            <m:fPr>
                              <m:ctrlPr>
                                <a:rPr lang="en-US" sz="1600" i="1">
                                  <a:solidFill>
                                    <a:srgbClr val="003BB8"/>
                                  </a:solidFill>
                                  <a:latin typeface="Cambria Math" panose="02040503050406030204" pitchFamily="18" charset="0"/>
                                </a:rPr>
                              </m:ctrlPr>
                            </m:fPr>
                            <m:num>
                              <m:r>
                                <a:rPr lang="en-US" sz="1600" i="1">
                                  <a:solidFill>
                                    <a:srgbClr val="003BB8"/>
                                  </a:solidFill>
                                  <a:latin typeface="Cambria Math"/>
                                </a:rPr>
                                <m:t>𝑑𝑥</m:t>
                              </m:r>
                            </m:num>
                            <m:den>
                              <m:r>
                                <a:rPr lang="en-US" sz="1600" i="1">
                                  <a:solidFill>
                                    <a:srgbClr val="003BB8"/>
                                  </a:solidFill>
                                  <a:latin typeface="Cambria Math"/>
                                </a:rPr>
                                <m:t>𝑑𝑦</m:t>
                              </m:r>
                            </m:den>
                          </m:f>
                        </m:e>
                      </m:d>
                    </m:oMath>
                  </m:oMathPara>
                </a14:m>
                <a:endParaRPr lang="en-GB" sz="1600" dirty="0">
                  <a:solidFill>
                    <a:srgbClr val="003BB8"/>
                  </a:solidFill>
                </a:endParaRPr>
              </a:p>
            </p:txBody>
          </p:sp>
        </mc:Choice>
        <mc:Fallback xmlns="">
          <p:sp>
            <p:nvSpPr>
              <p:cNvPr id="7" name="Rectangle 6"/>
              <p:cNvSpPr>
                <a:spLocks noRot="1" noChangeAspect="1" noMove="1" noResize="1" noEditPoints="1" noAdjustHandles="1" noChangeArrowheads="1" noChangeShapeType="1" noTextEdit="1"/>
              </p:cNvSpPr>
              <p:nvPr/>
            </p:nvSpPr>
            <p:spPr>
              <a:xfrm>
                <a:off x="1493465" y="5105651"/>
                <a:ext cx="4720585" cy="601896"/>
              </a:xfrm>
              <a:prstGeom prst="rect">
                <a:avLst/>
              </a:prstGeom>
              <a:blipFill rotWithShape="0">
                <a:blip r:embed="rId9"/>
                <a:stretch>
                  <a:fillRect/>
                </a:stretch>
              </a:blipFill>
            </p:spPr>
            <p:txBody>
              <a:bodyPr/>
              <a:lstStyle/>
              <a:p>
                <a:r>
                  <a:rPr lang="en-US">
                    <a:noFill/>
                  </a:rPr>
                  <a:t> </a:t>
                </a:r>
              </a:p>
            </p:txBody>
          </p:sp>
        </mc:Fallback>
      </mc:AlternateContent>
      <p:sp>
        <p:nvSpPr>
          <p:cNvPr id="9" name="Rectangle 8"/>
          <p:cNvSpPr/>
          <p:nvPr/>
        </p:nvSpPr>
        <p:spPr>
          <a:xfrm>
            <a:off x="427640" y="5897981"/>
            <a:ext cx="6694244" cy="307777"/>
          </a:xfrm>
          <a:prstGeom prst="rect">
            <a:avLst/>
          </a:prstGeom>
        </p:spPr>
        <p:txBody>
          <a:bodyPr wrap="square">
            <a:spAutoFit/>
          </a:bodyPr>
          <a:lstStyle/>
          <a:p>
            <a:pPr>
              <a:buClr>
                <a:srgbClr val="FF0000"/>
              </a:buClr>
            </a:pPr>
            <a:r>
              <a:rPr lang="en-US" sz="1400" dirty="0">
                <a:solidFill>
                  <a:schemeClr val="tx1">
                    <a:lumMod val="50000"/>
                    <a:lumOff val="50000"/>
                  </a:schemeClr>
                </a:solidFill>
                <a:latin typeface="Helvetica Light" charset="0"/>
                <a:ea typeface="Helvetica Light" charset="0"/>
                <a:cs typeface="Helvetica Light" charset="0"/>
              </a:rPr>
              <a:t>Note: this is </a:t>
            </a:r>
            <a:r>
              <a:rPr lang="en-US" sz="1400" b="1" dirty="0">
                <a:solidFill>
                  <a:schemeClr val="tx1">
                    <a:lumMod val="50000"/>
                    <a:lumOff val="50000"/>
                  </a:schemeClr>
                </a:solidFill>
                <a:latin typeface="Helvetica Light" charset="0"/>
                <a:ea typeface="Helvetica Light" charset="0"/>
                <a:cs typeface="Helvetica Light" charset="0"/>
              </a:rPr>
              <a:t>not</a:t>
            </a:r>
            <a:r>
              <a:rPr lang="en-US" sz="1400" dirty="0">
                <a:solidFill>
                  <a:schemeClr val="tx1">
                    <a:lumMod val="50000"/>
                    <a:lumOff val="50000"/>
                  </a:schemeClr>
                </a:solidFill>
                <a:latin typeface="Helvetica Light" charset="0"/>
                <a:ea typeface="Helvetica Light" charset="0"/>
                <a:cs typeface="Helvetica Light" charset="0"/>
              </a:rPr>
              <a:t> the standard error propagation but the full PDF !</a:t>
            </a:r>
            <a:endParaRPr lang="en-GB" sz="1400" dirty="0">
              <a:solidFill>
                <a:schemeClr val="tx1">
                  <a:lumMod val="50000"/>
                  <a:lumOff val="50000"/>
                </a:schemeClr>
              </a:solidFill>
              <a:latin typeface="Helvetica Light" charset="0"/>
              <a:ea typeface="Helvetica Light" charset="0"/>
              <a:cs typeface="Helvetica Light" charset="0"/>
            </a:endParaRPr>
          </a:p>
        </p:txBody>
      </p:sp>
      <p:grpSp>
        <p:nvGrpSpPr>
          <p:cNvPr id="4" name="Group 3"/>
          <p:cNvGrpSpPr/>
          <p:nvPr/>
        </p:nvGrpSpPr>
        <p:grpSpPr>
          <a:xfrm>
            <a:off x="5241558" y="1054966"/>
            <a:ext cx="3692764" cy="3530403"/>
            <a:chOff x="5241558" y="1054966"/>
            <a:chExt cx="3692764" cy="3530403"/>
          </a:xfrm>
        </p:grpSpPr>
        <p:pic>
          <p:nvPicPr>
            <p:cNvPr id="21" name="Picture 20"/>
            <p:cNvPicPr>
              <a:picLocks noChangeAspect="1"/>
            </p:cNvPicPr>
            <p:nvPr/>
          </p:nvPicPr>
          <p:blipFill>
            <a:blip r:embed="rId10">
              <a:alphaModFix/>
            </a:blip>
            <a:stretch>
              <a:fillRect/>
            </a:stretch>
          </p:blipFill>
          <p:spPr>
            <a:xfrm>
              <a:off x="5259217" y="1185896"/>
              <a:ext cx="3675105" cy="3399473"/>
            </a:xfrm>
            <a:prstGeom prst="rect">
              <a:avLst/>
            </a:prstGeom>
          </p:spPr>
        </p:pic>
        <mc:AlternateContent xmlns:mc="http://schemas.openxmlformats.org/markup-compatibility/2006" xmlns:a14="http://schemas.microsoft.com/office/drawing/2010/main">
          <mc:Choice Requires="a14">
            <p:sp>
              <p:nvSpPr>
                <p:cNvPr id="24" name="TextBox 23"/>
                <p:cNvSpPr txBox="1"/>
                <p:nvPr/>
              </p:nvSpPr>
              <p:spPr>
                <a:xfrm>
                  <a:off x="6093764" y="2852936"/>
                  <a:ext cx="457176" cy="307777"/>
                </a:xfrm>
                <a:prstGeom prst="rect">
                  <a:avLst/>
                </a:prstGeom>
                <a:solidFill>
                  <a:srgbClr val="FFFFFF"/>
                </a:solidFill>
              </p:spPr>
              <p:txBody>
                <a:bodyPr wrap="none" rtlCol="0">
                  <a:spAutoFit/>
                </a:bodyPr>
                <a:lstStyle/>
                <a:p>
                  <a:pPr marL="0" marR="0" lvl="0" indent="0" defTabSz="914400" eaLnBrk="0" fontAlgn="auto" latinLnBrk="0" hangingPunct="0">
                    <a:lnSpc>
                      <a:spcPct val="100000"/>
                    </a:lnSpc>
                    <a:spcBef>
                      <a:spcPts val="0"/>
                    </a:spcBef>
                    <a:spcAft>
                      <a:spcPts val="0"/>
                    </a:spcAft>
                    <a:buClr>
                      <a:srgbClr val="FF0000"/>
                    </a:buClr>
                    <a:buSzTx/>
                    <a:buFontTx/>
                    <a:buNone/>
                    <a:tabLst/>
                    <a:defRPr/>
                  </a:pPr>
                  <a14:m>
                    <m:oMathPara xmlns:m="http://schemas.openxmlformats.org/officeDocument/2006/math">
                      <m:oMathParaPr>
                        <m:jc m:val="centerGroup"/>
                      </m:oMathParaPr>
                      <m:oMath xmlns:m="http://schemas.openxmlformats.org/officeDocument/2006/math">
                        <m:r>
                          <a:rPr kumimoji="0" lang="en-US" sz="1400" b="0" i="1" u="none" strike="noStrike" kern="0" cap="none" spc="0" normalizeH="0" baseline="0" noProof="0" smtClean="0">
                            <a:ln>
                              <a:noFill/>
                            </a:ln>
                            <a:solidFill>
                              <a:srgbClr val="2A004E"/>
                            </a:solidFill>
                            <a:effectLst/>
                            <a:uLnTx/>
                            <a:uFillTx/>
                            <a:latin typeface="Cambria Math"/>
                          </a:rPr>
                          <m:t>𝑑𝑦</m:t>
                        </m:r>
                      </m:oMath>
                    </m:oMathPara>
                  </a14:m>
                  <a:endParaRPr kumimoji="0" lang="en-GB" sz="1400" i="0" u="none" strike="noStrike" kern="0" cap="none" spc="0" normalizeH="0" baseline="0" noProof="0" dirty="0">
                    <a:ln>
                      <a:noFill/>
                    </a:ln>
                    <a:solidFill>
                      <a:srgbClr val="2A004E"/>
                    </a:solidFill>
                    <a:effectLst/>
                    <a:uLnTx/>
                    <a:uFillTx/>
                    <a:latin typeface="Aria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6093764" y="2852936"/>
                  <a:ext cx="457176" cy="307777"/>
                </a:xfrm>
                <a:prstGeom prst="rect">
                  <a:avLst/>
                </a:prstGeom>
                <a:blipFill rotWithShape="0">
                  <a:blip r:embed="rId11"/>
                  <a:stretch>
                    <a:fillRect b="-1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rot="16200000">
                  <a:off x="4892007" y="1474295"/>
                  <a:ext cx="1037656" cy="338554"/>
                </a:xfrm>
                <a:prstGeom prst="rect">
                  <a:avLst/>
                </a:prstGeom>
                <a:solidFill>
                  <a:srgbClr val="FFFFFF"/>
                </a:solidFill>
              </p:spPr>
              <p:txBody>
                <a:bodyPr wrap="none" rtlCol="0">
                  <a:spAutoFit/>
                </a:bodyPr>
                <a:lstStyle/>
                <a:p>
                  <a:pPr marL="0" marR="0" lvl="0" indent="0" defTabSz="914400" eaLnBrk="0" fontAlgn="auto" latinLnBrk="0" hangingPunct="0">
                    <a:lnSpc>
                      <a:spcPct val="100000"/>
                    </a:lnSpc>
                    <a:spcBef>
                      <a:spcPts val="0"/>
                    </a:spcBef>
                    <a:spcAft>
                      <a:spcPts val="0"/>
                    </a:spcAft>
                    <a:buClr>
                      <a:srgbClr val="FF0000"/>
                    </a:buClr>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0" cap="none" spc="0" normalizeH="0" baseline="0" noProof="0" smtClean="0">
                            <a:ln>
                              <a:noFill/>
                            </a:ln>
                            <a:solidFill>
                              <a:srgbClr val="2A004E"/>
                            </a:solidFill>
                            <a:effectLst/>
                            <a:uLnTx/>
                            <a:uFillTx/>
                            <a:latin typeface="Cambria Math"/>
                          </a:rPr>
                          <m:t>𝑦</m:t>
                        </m:r>
                        <m:r>
                          <a:rPr kumimoji="0" lang="en-US" sz="1600" b="0" i="1" u="none" strike="noStrike" kern="0" cap="none" spc="0" normalizeH="0" baseline="0" noProof="0" smtClean="0">
                            <a:ln>
                              <a:noFill/>
                            </a:ln>
                            <a:solidFill>
                              <a:srgbClr val="2A004E"/>
                            </a:solidFill>
                            <a:effectLst/>
                            <a:uLnTx/>
                            <a:uFillTx/>
                            <a:latin typeface="Cambria Math"/>
                          </a:rPr>
                          <m:t>=</m:t>
                        </m:r>
                        <m:r>
                          <a:rPr kumimoji="0" lang="en-US" sz="1600" b="0" i="1" u="none" strike="noStrike" kern="0" cap="none" spc="0" normalizeH="0" baseline="0" noProof="0" smtClean="0">
                            <a:ln>
                              <a:noFill/>
                            </a:ln>
                            <a:solidFill>
                              <a:srgbClr val="2A004E"/>
                            </a:solidFill>
                            <a:effectLst/>
                            <a:uLnTx/>
                            <a:uFillTx/>
                            <a:latin typeface="Cambria Math"/>
                          </a:rPr>
                          <m:t>𝑓</m:t>
                        </m:r>
                        <m:r>
                          <a:rPr kumimoji="0" lang="en-US" sz="1600" b="0" i="1" u="none" strike="noStrike" kern="0" cap="none" spc="0" normalizeH="0" baseline="0" noProof="0" smtClean="0">
                            <a:ln>
                              <a:noFill/>
                            </a:ln>
                            <a:solidFill>
                              <a:srgbClr val="2A004E"/>
                            </a:solidFill>
                            <a:effectLst/>
                            <a:uLnTx/>
                            <a:uFillTx/>
                            <a:latin typeface="Cambria Math"/>
                          </a:rPr>
                          <m:t>(</m:t>
                        </m:r>
                        <m:r>
                          <a:rPr kumimoji="0" lang="en-US" sz="1600" b="0" i="1" u="none" strike="noStrike" kern="0" cap="none" spc="0" normalizeH="0" baseline="0" noProof="0" smtClean="0">
                            <a:ln>
                              <a:noFill/>
                            </a:ln>
                            <a:solidFill>
                              <a:srgbClr val="2A004E"/>
                            </a:solidFill>
                            <a:effectLst/>
                            <a:uLnTx/>
                            <a:uFillTx/>
                            <a:latin typeface="Cambria Math"/>
                          </a:rPr>
                          <m:t>𝑥</m:t>
                        </m:r>
                        <m:r>
                          <a:rPr kumimoji="0" lang="en-US" sz="1600" b="0" i="1" u="none" strike="noStrike" kern="0" cap="none" spc="0" normalizeH="0" baseline="0" noProof="0" smtClean="0">
                            <a:ln>
                              <a:noFill/>
                            </a:ln>
                            <a:solidFill>
                              <a:srgbClr val="2A004E"/>
                            </a:solidFill>
                            <a:effectLst/>
                            <a:uLnTx/>
                            <a:uFillTx/>
                            <a:latin typeface="Cambria Math"/>
                          </a:rPr>
                          <m:t>)</m:t>
                        </m:r>
                      </m:oMath>
                    </m:oMathPara>
                  </a14:m>
                  <a:endParaRPr kumimoji="0" lang="en-GB" sz="1600" i="0" u="none" strike="noStrike" kern="0" cap="none" spc="0" normalizeH="0" baseline="0" noProof="0" dirty="0">
                    <a:ln>
                      <a:noFill/>
                    </a:ln>
                    <a:solidFill>
                      <a:srgbClr val="2A004E"/>
                    </a:solidFill>
                    <a:effectLst/>
                    <a:uLnTx/>
                    <a:uFillTx/>
                    <a:latin typeface="Arial"/>
                  </a:endParaRPr>
                </a:p>
              </p:txBody>
            </p:sp>
          </mc:Choice>
          <mc:Fallback xmlns="">
            <p:sp>
              <p:nvSpPr>
                <p:cNvPr id="25" name="TextBox 24"/>
                <p:cNvSpPr txBox="1">
                  <a:spLocks noRot="1" noChangeAspect="1" noMove="1" noResize="1" noEditPoints="1" noAdjustHandles="1" noChangeArrowheads="1" noChangeShapeType="1" noTextEdit="1"/>
                </p:cNvSpPr>
                <p:nvPr/>
              </p:nvSpPr>
              <p:spPr>
                <a:xfrm rot="16200000">
                  <a:off x="4892007" y="1474295"/>
                  <a:ext cx="1037656" cy="338554"/>
                </a:xfrm>
                <a:prstGeom prst="rect">
                  <a:avLst/>
                </a:prstGeom>
                <a:blipFill rotWithShape="0">
                  <a:blip r:embed="rId12"/>
                  <a:stretch>
                    <a:fillRect r="-14545"/>
                  </a:stretch>
                </a:blipFill>
              </p:spPr>
              <p:txBody>
                <a:bodyPr/>
                <a:lstStyle/>
                <a:p>
                  <a:r>
                    <a:rPr lang="en-US">
                      <a:noFill/>
                    </a:rPr>
                    <a:t> </a:t>
                  </a:r>
                </a:p>
              </p:txBody>
            </p:sp>
          </mc:Fallback>
        </mc:AlternateContent>
        <p:sp>
          <p:nvSpPr>
            <p:cNvPr id="26" name="TextBox 25"/>
            <p:cNvSpPr txBox="1"/>
            <p:nvPr/>
          </p:nvSpPr>
          <p:spPr>
            <a:xfrm>
              <a:off x="6074958" y="1054966"/>
              <a:ext cx="2736501" cy="230832"/>
            </a:xfrm>
            <a:prstGeom prst="rect">
              <a:avLst/>
            </a:prstGeom>
            <a:noFill/>
          </p:spPr>
          <p:txBody>
            <a:bodyPr wrap="square" rtlCol="0">
              <a:spAutoFit/>
            </a:bodyPr>
            <a:lstStyle/>
            <a:p>
              <a:pPr marL="0" marR="0" lvl="0" indent="0" algn="r" defTabSz="914400" eaLnBrk="0" fontAlgn="auto" latinLnBrk="0" hangingPunct="0">
                <a:lnSpc>
                  <a:spcPct val="100000"/>
                </a:lnSpc>
                <a:spcBef>
                  <a:spcPts val="0"/>
                </a:spcBef>
                <a:spcAft>
                  <a:spcPts val="0"/>
                </a:spcAft>
                <a:buClr>
                  <a:srgbClr val="FF0000"/>
                </a:buClr>
                <a:buSzTx/>
                <a:buFontTx/>
                <a:buNone/>
                <a:tabLst/>
                <a:defRPr/>
              </a:pPr>
              <a:r>
                <a:rPr kumimoji="0" lang="en-US" sz="900" i="1" u="none" strike="noStrike" kern="0" cap="none" spc="0" normalizeH="0" baseline="0" noProof="0" dirty="0">
                  <a:ln>
                    <a:noFill/>
                  </a:ln>
                  <a:solidFill>
                    <a:srgbClr val="DADADA">
                      <a:lumMod val="75000"/>
                    </a:srgbClr>
                  </a:solidFill>
                  <a:effectLst/>
                  <a:uLnTx/>
                  <a:uFillTx/>
                  <a:latin typeface="Helvetica Light" charset="0"/>
                  <a:ea typeface="Helvetica Light" charset="0"/>
                  <a:cs typeface="Helvetica Light" charset="0"/>
                </a:rPr>
                <a:t>Glen Cowan: Statistical data analysis</a:t>
              </a:r>
              <a:endParaRPr kumimoji="0" lang="en-GB" sz="900" i="1" u="none" strike="noStrike" kern="0" cap="none" spc="0" normalizeH="0" baseline="0" noProof="0" dirty="0">
                <a:ln>
                  <a:noFill/>
                </a:ln>
                <a:solidFill>
                  <a:srgbClr val="DADADA">
                    <a:lumMod val="75000"/>
                  </a:srgbClr>
                </a:solidFill>
                <a:effectLst/>
                <a:uLnTx/>
                <a:uFillTx/>
                <a:latin typeface="Helvetica Light" charset="0"/>
                <a:ea typeface="Helvetica Light" charset="0"/>
                <a:cs typeface="Helvetica Light" charset="0"/>
              </a:endParaRPr>
            </a:p>
          </p:txBody>
        </p:sp>
        <mc:AlternateContent xmlns:mc="http://schemas.openxmlformats.org/markup-compatibility/2006" xmlns:a14="http://schemas.microsoft.com/office/drawing/2010/main">
          <mc:Choice Requires="a14">
            <p:sp>
              <p:nvSpPr>
                <p:cNvPr id="29" name="TextBox 28"/>
                <p:cNvSpPr txBox="1"/>
                <p:nvPr/>
              </p:nvSpPr>
              <p:spPr>
                <a:xfrm>
                  <a:off x="7233736" y="3379651"/>
                  <a:ext cx="457176" cy="307777"/>
                </a:xfrm>
                <a:prstGeom prst="rect">
                  <a:avLst/>
                </a:prstGeom>
                <a:solidFill>
                  <a:srgbClr val="FFFFFF"/>
                </a:solidFill>
              </p:spPr>
              <p:txBody>
                <a:bodyPr wrap="none" rtlCol="0">
                  <a:spAutoFit/>
                </a:bodyPr>
                <a:lstStyle/>
                <a:p>
                  <a:pPr marL="0" marR="0" lvl="0" indent="0" defTabSz="914400" eaLnBrk="0" fontAlgn="auto" latinLnBrk="0" hangingPunct="0">
                    <a:lnSpc>
                      <a:spcPct val="100000"/>
                    </a:lnSpc>
                    <a:spcBef>
                      <a:spcPts val="0"/>
                    </a:spcBef>
                    <a:spcAft>
                      <a:spcPts val="0"/>
                    </a:spcAft>
                    <a:buClr>
                      <a:srgbClr val="FF0000"/>
                    </a:buClr>
                    <a:buSzTx/>
                    <a:buFontTx/>
                    <a:buNone/>
                    <a:tabLst/>
                    <a:defRPr/>
                  </a:pPr>
                  <a14:m>
                    <m:oMathPara xmlns:m="http://schemas.openxmlformats.org/officeDocument/2006/math">
                      <m:oMathParaPr>
                        <m:jc m:val="left"/>
                      </m:oMathParaPr>
                      <m:oMath xmlns:m="http://schemas.openxmlformats.org/officeDocument/2006/math">
                        <m:r>
                          <a:rPr kumimoji="0" lang="en-US" sz="1400" b="0" i="1" u="none" strike="noStrike" kern="0" cap="none" spc="0" normalizeH="0" baseline="0" noProof="0" smtClean="0">
                            <a:ln>
                              <a:noFill/>
                            </a:ln>
                            <a:solidFill>
                              <a:srgbClr val="2A004E"/>
                            </a:solidFill>
                            <a:effectLst/>
                            <a:uLnTx/>
                            <a:uFillTx/>
                            <a:latin typeface="Cambria Math"/>
                          </a:rPr>
                          <m:t>𝑑</m:t>
                        </m:r>
                        <m:r>
                          <a:rPr kumimoji="0" lang="en-US" sz="1400" b="0" i="1" u="none" strike="noStrike" kern="0" cap="none" spc="0" normalizeH="0" baseline="0" noProof="0" smtClean="0">
                            <a:ln>
                              <a:noFill/>
                            </a:ln>
                            <a:solidFill>
                              <a:srgbClr val="2A004E"/>
                            </a:solidFill>
                            <a:effectLst/>
                            <a:uLnTx/>
                            <a:uFillTx/>
                            <a:latin typeface="Cambria Math" charset="0"/>
                          </a:rPr>
                          <m:t>𝑥</m:t>
                        </m:r>
                      </m:oMath>
                    </m:oMathPara>
                  </a14:m>
                  <a:endParaRPr kumimoji="0" lang="en-GB" sz="1400" i="0" u="none" strike="noStrike" kern="0" cap="none" spc="0" normalizeH="0" baseline="0" noProof="0" dirty="0">
                    <a:ln>
                      <a:noFill/>
                    </a:ln>
                    <a:solidFill>
                      <a:srgbClr val="2A004E"/>
                    </a:solidFill>
                    <a:effectLst/>
                    <a:uLnTx/>
                    <a:uFillTx/>
                    <a:latin typeface="Arial"/>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7233736" y="3379651"/>
                  <a:ext cx="457176" cy="307777"/>
                </a:xfrm>
                <a:prstGeom prst="rect">
                  <a:avLst/>
                </a:prstGeom>
                <a:blipFill rotWithShape="0">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p:cNvSpPr txBox="1"/>
                <p:nvPr/>
              </p:nvSpPr>
              <p:spPr>
                <a:xfrm>
                  <a:off x="8388424" y="4098558"/>
                  <a:ext cx="357598" cy="338554"/>
                </a:xfrm>
                <a:prstGeom prst="rect">
                  <a:avLst/>
                </a:prstGeom>
                <a:noFill/>
              </p:spPr>
              <p:txBody>
                <a:bodyPr wrap="none" rtlCol="0">
                  <a:spAutoFit/>
                </a:bodyPr>
                <a:lstStyle/>
                <a:p>
                  <a:pPr marL="0" marR="0" lvl="0" indent="0" defTabSz="914400" eaLnBrk="0" fontAlgn="auto" latinLnBrk="0" hangingPunct="0">
                    <a:lnSpc>
                      <a:spcPct val="100000"/>
                    </a:lnSpc>
                    <a:spcBef>
                      <a:spcPts val="0"/>
                    </a:spcBef>
                    <a:spcAft>
                      <a:spcPts val="0"/>
                    </a:spcAft>
                    <a:buClr>
                      <a:srgbClr val="FF0000"/>
                    </a:buClr>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0" cap="none" spc="0" normalizeH="0" baseline="0" noProof="0" smtClean="0">
                            <a:ln>
                              <a:noFill/>
                            </a:ln>
                            <a:solidFill>
                              <a:srgbClr val="2A004E"/>
                            </a:solidFill>
                            <a:effectLst/>
                            <a:uLnTx/>
                            <a:uFillTx/>
                            <a:latin typeface="Cambria Math" charset="0"/>
                          </a:rPr>
                          <m:t>𝑥</m:t>
                        </m:r>
                      </m:oMath>
                    </m:oMathPara>
                  </a14:m>
                  <a:endParaRPr kumimoji="0" lang="en-GB" sz="1600" i="0" u="none" strike="noStrike" kern="0" cap="none" spc="0" normalizeH="0" baseline="0" noProof="0" dirty="0">
                    <a:ln>
                      <a:noFill/>
                    </a:ln>
                    <a:solidFill>
                      <a:srgbClr val="2A004E"/>
                    </a:solidFill>
                    <a:effectLst/>
                    <a:uLnTx/>
                    <a:uFillTx/>
                    <a:latin typeface="Arial"/>
                  </a:endParaRPr>
                </a:p>
              </p:txBody>
            </p:sp>
          </mc:Choice>
          <mc:Fallback xmlns="">
            <p:sp>
              <p:nvSpPr>
                <p:cNvPr id="32" name="TextBox 31"/>
                <p:cNvSpPr txBox="1">
                  <a:spLocks noRot="1" noChangeAspect="1" noMove="1" noResize="1" noEditPoints="1" noAdjustHandles="1" noChangeArrowheads="1" noChangeShapeType="1" noTextEdit="1"/>
                </p:cNvSpPr>
                <p:nvPr/>
              </p:nvSpPr>
              <p:spPr>
                <a:xfrm>
                  <a:off x="8388424" y="4098558"/>
                  <a:ext cx="357598" cy="338554"/>
                </a:xfrm>
                <a:prstGeom prst="rect">
                  <a:avLst/>
                </a:prstGeom>
                <a:blipFill rotWithShape="0">
                  <a:blip r:embed="rId14"/>
                  <a:stretch>
                    <a:fillRect/>
                  </a:stretch>
                </a:blipFill>
              </p:spPr>
              <p:txBody>
                <a:bodyPr/>
                <a:lstStyle/>
                <a:p>
                  <a:r>
                    <a:rPr lang="en-US">
                      <a:noFill/>
                    </a:rPr>
                    <a:t> </a:t>
                  </a:r>
                </a:p>
              </p:txBody>
            </p:sp>
          </mc:Fallback>
        </mc:AlternateContent>
        <p:sp>
          <p:nvSpPr>
            <p:cNvPr id="10" name="Rectangle 9"/>
            <p:cNvSpPr/>
            <p:nvPr/>
          </p:nvSpPr>
          <p:spPr>
            <a:xfrm>
              <a:off x="7065761" y="4365104"/>
              <a:ext cx="377447" cy="211783"/>
            </a:xfrm>
            <a:prstGeom prst="rect">
              <a:avLst/>
            </a:prstGeom>
            <a:solidFill>
              <a:schemeClr val="bg1"/>
            </a:solidFill>
            <a:ln>
              <a:solidFill>
                <a:schemeClr val="bg1"/>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endParaRPr lang="en-US" sz="1600" dirty="0">
                <a:latin typeface="Helvetica Light" charset="0"/>
                <a:ea typeface="Helvetica Light" charset="0"/>
                <a:cs typeface="Helvetica Light" charset="0"/>
              </a:endParaRPr>
            </a:p>
          </p:txBody>
        </p:sp>
      </p:grpSp>
    </p:spTree>
    <p:extLst>
      <p:ext uri="{BB962C8B-B14F-4D97-AF65-F5344CB8AC3E}">
        <p14:creationId xmlns:p14="http://schemas.microsoft.com/office/powerpoint/2010/main" val="20986860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Error propagation</a:t>
            </a:r>
          </a:p>
        </p:txBody>
      </p:sp>
      <mc:AlternateContent xmlns:mc="http://schemas.openxmlformats.org/markup-compatibility/2006" xmlns:a14="http://schemas.microsoft.com/office/drawing/2010/main">
        <mc:Choice Requires="a14">
          <p:sp>
            <p:nvSpPr>
              <p:cNvPr id="8" name="TextBox 7"/>
              <p:cNvSpPr txBox="1"/>
              <p:nvPr/>
            </p:nvSpPr>
            <p:spPr>
              <a:xfrm>
                <a:off x="432047" y="1196752"/>
                <a:ext cx="8604449" cy="5361917"/>
              </a:xfrm>
              <a:prstGeom prst="rect">
                <a:avLst/>
              </a:prstGeom>
              <a:noFill/>
            </p:spPr>
            <p:txBody>
              <a:bodyPr wrap="square" rtlCol="0">
                <a:spAutoFit/>
              </a:bodyPr>
              <a:lstStyle/>
              <a:p>
                <a:pPr marL="0" lvl="1">
                  <a:spcBef>
                    <a:spcPts val="1800"/>
                  </a:spcBef>
                </a:pPr>
                <a:r>
                  <a:rPr lang="en-US" sz="1600" dirty="0">
                    <a:solidFill>
                      <a:schemeClr val="tx1"/>
                    </a:solidFill>
                    <a:latin typeface="Helvetica Light" charset="0"/>
                    <a:ea typeface="Helvetica Light" charset="0"/>
                    <a:cs typeface="Helvetica Light" charset="0"/>
                    <a:sym typeface="Wingdings" pitchFamily="2" charset="2"/>
                  </a:rPr>
                  <a:t>Let’s assume a measurement </a:t>
                </a:r>
                <a14:m>
                  <m:oMath xmlns:m="http://schemas.openxmlformats.org/officeDocument/2006/math">
                    <m:r>
                      <a:rPr lang="en-US" sz="1600" b="1" i="1">
                        <a:latin typeface="Cambria Math"/>
                      </a:rPr>
                      <m:t>𝒙</m:t>
                    </m:r>
                  </m:oMath>
                </a14:m>
                <a:r>
                  <a:rPr lang="en-US" sz="1600" dirty="0">
                    <a:latin typeface="Helvetica Light" charset="0"/>
                    <a:ea typeface="Helvetica Light" charset="0"/>
                    <a:cs typeface="Helvetica Light" charset="0"/>
                    <a:sym typeface="Wingdings" pitchFamily="2" charset="2"/>
                  </a:rPr>
                  <a:t> with </a:t>
                </a:r>
                <a:r>
                  <a:rPr lang="en-US" sz="1600" i="1" dirty="0">
                    <a:latin typeface="Helvetica Light" charset="0"/>
                    <a:ea typeface="Helvetica Light" charset="0"/>
                    <a:cs typeface="Helvetica Light" charset="0"/>
                    <a:sym typeface="Wingdings" pitchFamily="2" charset="2"/>
                  </a:rPr>
                  <a:t>unknown</a:t>
                </a:r>
                <a:r>
                  <a:rPr lang="en-US" sz="1600" dirty="0">
                    <a:latin typeface="Helvetica Light" charset="0"/>
                    <a:ea typeface="Helvetica Light" charset="0"/>
                    <a:cs typeface="Helvetica Light" charset="0"/>
                    <a:sym typeface="Wingdings" pitchFamily="2" charset="2"/>
                  </a:rPr>
                  <a:t> PDF </a:t>
                </a:r>
                <a14:m>
                  <m:oMath xmlns:m="http://schemas.openxmlformats.org/officeDocument/2006/math">
                    <m:sSub>
                      <m:sSubPr>
                        <m:ctrlPr>
                          <a:rPr lang="en-US" sz="1600" b="1" i="1">
                            <a:latin typeface="Cambria Math" panose="02040503050406030204" pitchFamily="18" charset="0"/>
                          </a:rPr>
                        </m:ctrlPr>
                      </m:sSubPr>
                      <m:e>
                        <m:r>
                          <a:rPr lang="en-US" sz="1600" b="1" i="1">
                            <a:latin typeface="Cambria Math"/>
                          </a:rPr>
                          <m:t>𝒑</m:t>
                        </m:r>
                      </m:e>
                      <m:sub>
                        <m:r>
                          <a:rPr lang="en-US" sz="1600" b="1" i="1">
                            <a:latin typeface="Cambria Math"/>
                          </a:rPr>
                          <m:t>𝒙</m:t>
                        </m:r>
                      </m:sub>
                    </m:sSub>
                    <m:r>
                      <a:rPr lang="en-US" sz="1600" b="1" i="1">
                        <a:latin typeface="Cambria Math"/>
                      </a:rPr>
                      <m:t>(</m:t>
                    </m:r>
                    <m:r>
                      <a:rPr lang="en-US" sz="1600" b="1" i="1">
                        <a:latin typeface="Cambria Math"/>
                      </a:rPr>
                      <m:t>𝒙</m:t>
                    </m:r>
                    <m:r>
                      <a:rPr lang="en-US" sz="1600" b="1" i="1">
                        <a:latin typeface="Cambria Math"/>
                      </a:rPr>
                      <m:t>)</m:t>
                    </m:r>
                  </m:oMath>
                </a14:m>
                <a:r>
                  <a:rPr lang="en-US" sz="1600" dirty="0">
                    <a:latin typeface="Helvetica Light" charset="0"/>
                    <a:ea typeface="Helvetica Light" charset="0"/>
                    <a:cs typeface="Helvetica Light" charset="0"/>
                    <a:sym typeface="Wingdings" pitchFamily="2" charset="2"/>
                  </a:rPr>
                  <a:t>, and a transformation </a:t>
                </a:r>
                <a14:m>
                  <m:oMath xmlns:m="http://schemas.openxmlformats.org/officeDocument/2006/math">
                    <m:r>
                      <a:rPr lang="en-US" sz="1600" b="1" i="1" smtClean="0">
                        <a:latin typeface="Cambria Math" charset="0"/>
                      </a:rPr>
                      <m:t>𝒚</m:t>
                    </m:r>
                    <m:r>
                      <a:rPr lang="en-US" sz="1600" b="1" i="0" smtClean="0">
                        <a:latin typeface="Cambria Math" charset="0"/>
                      </a:rPr>
                      <m:t>=</m:t>
                    </m:r>
                    <m:r>
                      <a:rPr lang="en-US" sz="1600" b="1" i="1">
                        <a:latin typeface="Cambria Math" charset="0"/>
                      </a:rPr>
                      <m:t>𝒇</m:t>
                    </m:r>
                    <m:r>
                      <a:rPr lang="en-US" sz="1600" b="1" i="1">
                        <a:latin typeface="Cambria Math" charset="0"/>
                      </a:rPr>
                      <m:t>(</m:t>
                    </m:r>
                    <m:r>
                      <a:rPr lang="en-US" sz="1600" b="1" i="1">
                        <a:latin typeface="Cambria Math" charset="0"/>
                      </a:rPr>
                      <m:t>𝒙</m:t>
                    </m:r>
                    <m:r>
                      <a:rPr lang="en-US" sz="1600" b="1" i="1">
                        <a:latin typeface="Cambria Math" charset="0"/>
                      </a:rPr>
                      <m:t>)</m:t>
                    </m:r>
                  </m:oMath>
                </a14:m>
                <a:endParaRPr lang="en-GB" sz="1600" dirty="0"/>
              </a:p>
              <a:p>
                <a:pPr marL="285750" lvl="1" indent="-285750">
                  <a:spcBef>
                    <a:spcPts val="1800"/>
                  </a:spcBef>
                  <a:buFont typeface="Arial" charset="0"/>
                  <a:buChar char="•"/>
                </a:pPr>
                <a14:m>
                  <m:oMath xmlns:m="http://schemas.openxmlformats.org/officeDocument/2006/math">
                    <m:acc>
                      <m:accPr>
                        <m:chr m:val="̅"/>
                        <m:ctrlPr>
                          <a:rPr lang="en-US" sz="1600" i="1" smtClean="0">
                            <a:solidFill>
                              <a:schemeClr val="tx1"/>
                            </a:solidFill>
                            <a:latin typeface="Cambria Math" panose="02040503050406030204" pitchFamily="18" charset="0"/>
                            <a:ea typeface="Helvetica Light" charset="0"/>
                            <a:cs typeface="Helvetica Light" charset="0"/>
                          </a:rPr>
                        </m:ctrlPr>
                      </m:accPr>
                      <m:e>
                        <m:r>
                          <a:rPr lang="en-US" sz="1600" b="0" i="1" smtClean="0">
                            <a:solidFill>
                              <a:schemeClr val="tx1"/>
                            </a:solidFill>
                            <a:latin typeface="Cambria Math" charset="0"/>
                            <a:ea typeface="Cambria Math" charset="0"/>
                            <a:cs typeface="Cambria Math" charset="0"/>
                          </a:rPr>
                          <m:t>𝑥</m:t>
                        </m:r>
                      </m:e>
                    </m:acc>
                  </m:oMath>
                </a14:m>
                <a:r>
                  <a:rPr lang="en-US" sz="1600" dirty="0">
                    <a:solidFill>
                      <a:schemeClr val="tx1"/>
                    </a:solidFill>
                    <a:latin typeface="Helvetica Light" charset="0"/>
                    <a:ea typeface="Helvetica Light" charset="0"/>
                    <a:cs typeface="Helvetica Light" charset="0"/>
                  </a:rPr>
                  <a:t> and </a:t>
                </a:r>
                <a14:m>
                  <m:oMath xmlns:m="http://schemas.openxmlformats.org/officeDocument/2006/math">
                    <m:acc>
                      <m:accPr>
                        <m:chr m:val="̂"/>
                        <m:ctrlPr>
                          <a:rPr lang="en-US" sz="1600" i="1">
                            <a:solidFill>
                              <a:schemeClr val="tx1"/>
                            </a:solidFill>
                            <a:latin typeface="Cambria Math" panose="02040503050406030204" pitchFamily="18" charset="0"/>
                            <a:ea typeface="Helvetica Light" charset="0"/>
                            <a:cs typeface="Helvetica Light" charset="0"/>
                          </a:rPr>
                        </m:ctrlPr>
                      </m:accPr>
                      <m:e>
                        <m:r>
                          <a:rPr lang="en-US" sz="1600" b="0" i="1">
                            <a:solidFill>
                              <a:schemeClr val="tx1"/>
                            </a:solidFill>
                            <a:latin typeface="Cambria Math" charset="0"/>
                            <a:ea typeface="Cambria Math" charset="0"/>
                            <a:cs typeface="Cambria Math" charset="0"/>
                          </a:rPr>
                          <m:t>𝑉</m:t>
                        </m:r>
                      </m:e>
                    </m:acc>
                  </m:oMath>
                </a14:m>
                <a:r>
                  <a:rPr lang="en-US" sz="1600" dirty="0">
                    <a:solidFill>
                      <a:schemeClr val="tx1"/>
                    </a:solidFill>
                    <a:latin typeface="Helvetica Light" charset="0"/>
                    <a:ea typeface="Helvetica Light" charset="0"/>
                    <a:cs typeface="Helvetica Light" charset="0"/>
                  </a:rPr>
                  <a:t> are estimates of </a:t>
                </a:r>
                <a14:m>
                  <m:oMath xmlns:m="http://schemas.openxmlformats.org/officeDocument/2006/math">
                    <m:r>
                      <a:rPr lang="en-US" sz="1600" b="0" i="1">
                        <a:solidFill>
                          <a:schemeClr val="tx1"/>
                        </a:solidFill>
                        <a:latin typeface="Cambria Math" charset="0"/>
                        <a:ea typeface="Cambria Math" charset="0"/>
                        <a:cs typeface="Cambria Math" charset="0"/>
                      </a:rPr>
                      <m:t>𝜇</m:t>
                    </m:r>
                  </m:oMath>
                </a14:m>
                <a:r>
                  <a:rPr lang="en-US" sz="1600" dirty="0">
                    <a:solidFill>
                      <a:schemeClr val="tx1"/>
                    </a:solidFill>
                    <a:latin typeface="Helvetica Light" charset="0"/>
                    <a:ea typeface="Helvetica Light" charset="0"/>
                    <a:cs typeface="Helvetica Light" charset="0"/>
                  </a:rPr>
                  <a:t> and variance </a:t>
                </a:r>
                <a14:m>
                  <m:oMath xmlns:m="http://schemas.openxmlformats.org/officeDocument/2006/math">
                    <m:sSup>
                      <m:sSupPr>
                        <m:ctrlPr>
                          <a:rPr lang="en-US" sz="1600" i="1">
                            <a:solidFill>
                              <a:schemeClr val="tx1"/>
                            </a:solidFill>
                            <a:latin typeface="Cambria Math" panose="02040503050406030204" pitchFamily="18" charset="0"/>
                            <a:ea typeface="Cambria Math" charset="0"/>
                            <a:cs typeface="Cambria Math" charset="0"/>
                          </a:rPr>
                        </m:ctrlPr>
                      </m:sSupPr>
                      <m:e>
                        <m:r>
                          <a:rPr lang="en-US" sz="1600" b="0" i="1">
                            <a:solidFill>
                              <a:schemeClr val="tx1"/>
                            </a:solidFill>
                            <a:latin typeface="Cambria Math" charset="0"/>
                            <a:ea typeface="Cambria Math" charset="0"/>
                            <a:cs typeface="Cambria Math" charset="0"/>
                          </a:rPr>
                          <m:t>𝜎</m:t>
                        </m:r>
                      </m:e>
                      <m:sup>
                        <m:r>
                          <a:rPr lang="en-US" sz="1600" b="0" i="1">
                            <a:solidFill>
                              <a:schemeClr val="tx1"/>
                            </a:solidFill>
                            <a:latin typeface="Cambria Math" charset="0"/>
                            <a:ea typeface="Cambria Math" charset="0"/>
                            <a:cs typeface="Cambria Math" charset="0"/>
                          </a:rPr>
                          <m:t>2</m:t>
                        </m:r>
                      </m:sup>
                    </m:sSup>
                    <m:r>
                      <a:rPr lang="en-US" sz="1600" b="0" i="0">
                        <a:solidFill>
                          <a:schemeClr val="tx1"/>
                        </a:solidFill>
                        <a:latin typeface="Cambria Math" charset="0"/>
                        <a:ea typeface="Helvetica Light" charset="0"/>
                        <a:cs typeface="Helvetica Light" charset="0"/>
                      </a:rPr>
                      <m:t> </m:t>
                    </m:r>
                  </m:oMath>
                </a14:m>
                <a:r>
                  <a:rPr lang="en-US" sz="1600" dirty="0">
                    <a:solidFill>
                      <a:schemeClr val="tx1"/>
                    </a:solidFill>
                    <a:latin typeface="Helvetica Light" charset="0"/>
                    <a:ea typeface="Helvetica Light" charset="0"/>
                    <a:cs typeface="Helvetica Light" charset="0"/>
                  </a:rPr>
                  <a:t>of </a:t>
                </a:r>
                <a14:m>
                  <m:oMath xmlns:m="http://schemas.openxmlformats.org/officeDocument/2006/math">
                    <m:sSub>
                      <m:sSubPr>
                        <m:ctrlPr>
                          <a:rPr lang="en-US" sz="1600" i="1">
                            <a:solidFill>
                              <a:schemeClr val="tx1"/>
                            </a:solidFill>
                            <a:latin typeface="Cambria Math" panose="02040503050406030204" pitchFamily="18" charset="0"/>
                            <a:ea typeface="Cambria Math" charset="0"/>
                            <a:cs typeface="Cambria Math" charset="0"/>
                          </a:rPr>
                        </m:ctrlPr>
                      </m:sSubPr>
                      <m:e>
                        <m:r>
                          <a:rPr lang="en-US" sz="1600" b="0" i="1">
                            <a:solidFill>
                              <a:schemeClr val="tx1"/>
                            </a:solidFill>
                            <a:latin typeface="Cambria Math" charset="0"/>
                            <a:ea typeface="Cambria Math" charset="0"/>
                            <a:cs typeface="Cambria Math" charset="0"/>
                          </a:rPr>
                          <m:t>𝑝</m:t>
                        </m:r>
                      </m:e>
                      <m:sub>
                        <m:r>
                          <a:rPr lang="en-US" sz="1600" b="0" i="1">
                            <a:solidFill>
                              <a:schemeClr val="tx1"/>
                            </a:solidFill>
                            <a:latin typeface="Cambria Math" charset="0"/>
                            <a:ea typeface="Cambria Math" charset="0"/>
                            <a:cs typeface="Cambria Math" charset="0"/>
                          </a:rPr>
                          <m:t>𝑥</m:t>
                        </m:r>
                      </m:sub>
                    </m:sSub>
                    <m:r>
                      <a:rPr lang="en-US" sz="1600" b="0" i="1">
                        <a:solidFill>
                          <a:schemeClr val="tx1"/>
                        </a:solidFill>
                        <a:latin typeface="Cambria Math" charset="0"/>
                        <a:ea typeface="Cambria Math" charset="0"/>
                        <a:cs typeface="Cambria Math" charset="0"/>
                      </a:rPr>
                      <m:t>(</m:t>
                    </m:r>
                    <m:r>
                      <a:rPr lang="en-US" sz="1600" b="0" i="1">
                        <a:solidFill>
                          <a:schemeClr val="tx1"/>
                        </a:solidFill>
                        <a:latin typeface="Cambria Math" charset="0"/>
                        <a:ea typeface="Cambria Math" charset="0"/>
                        <a:cs typeface="Cambria Math" charset="0"/>
                      </a:rPr>
                      <m:t>𝑥</m:t>
                    </m:r>
                    <m:r>
                      <a:rPr lang="en-US" sz="1600" b="0" i="1">
                        <a:solidFill>
                          <a:schemeClr val="tx1"/>
                        </a:solidFill>
                        <a:latin typeface="Cambria Math" charset="0"/>
                        <a:ea typeface="Cambria Math" charset="0"/>
                        <a:cs typeface="Cambria Math" charset="0"/>
                      </a:rPr>
                      <m:t>)</m:t>
                    </m:r>
                  </m:oMath>
                </a14:m>
                <a:r>
                  <a:rPr lang="en-US" sz="1600" dirty="0">
                    <a:solidFill>
                      <a:schemeClr val="tx1"/>
                    </a:solidFill>
                    <a:latin typeface="Helvetica Light" charset="0"/>
                    <a:ea typeface="Helvetica Light" charset="0"/>
                    <a:cs typeface="Helvetica Light" charset="0"/>
                  </a:rPr>
                  <a:t>  </a:t>
                </a:r>
              </a:p>
              <a:p>
                <a:pPr marL="0" lvl="1">
                  <a:spcBef>
                    <a:spcPts val="3000"/>
                  </a:spcBef>
                </a:pPr>
                <a:r>
                  <a:rPr lang="en-US" sz="1600" dirty="0">
                    <a:solidFill>
                      <a:srgbClr val="003BB8"/>
                    </a:solidFill>
                    <a:latin typeface="Helvetica Light" charset="0"/>
                    <a:ea typeface="Helvetica Light" charset="0"/>
                    <a:cs typeface="Helvetica Light" charset="0"/>
                    <a:sym typeface="Wingdings" pitchFamily="2" charset="2"/>
                  </a:rPr>
                  <a:t>What are </a:t>
                </a:r>
                <a14:m>
                  <m:oMath xmlns:m="http://schemas.openxmlformats.org/officeDocument/2006/math">
                    <m:r>
                      <a:rPr lang="en-US" sz="1600" b="0" i="1" smtClean="0">
                        <a:solidFill>
                          <a:srgbClr val="003BB8"/>
                        </a:solidFill>
                        <a:latin typeface="Cambria Math"/>
                        <a:sym typeface="Wingdings" pitchFamily="2" charset="2"/>
                      </a:rPr>
                      <m:t>𝐸</m:t>
                    </m:r>
                    <m:d>
                      <m:dPr>
                        <m:begChr m:val="["/>
                        <m:endChr m:val="]"/>
                        <m:ctrlPr>
                          <a:rPr lang="en-US" sz="1600" i="1" smtClean="0">
                            <a:solidFill>
                              <a:srgbClr val="003BB8"/>
                            </a:solidFill>
                            <a:latin typeface="Cambria Math" panose="02040503050406030204" pitchFamily="18" charset="0"/>
                            <a:sym typeface="Wingdings" pitchFamily="2" charset="2"/>
                          </a:rPr>
                        </m:ctrlPr>
                      </m:dPr>
                      <m:e>
                        <m:r>
                          <a:rPr lang="en-US" sz="1600" b="0" i="1">
                            <a:solidFill>
                              <a:srgbClr val="003BB8"/>
                            </a:solidFill>
                            <a:latin typeface="Cambria Math"/>
                            <a:sym typeface="Wingdings" pitchFamily="2" charset="2"/>
                          </a:rPr>
                          <m:t>𝑦</m:t>
                        </m:r>
                      </m:e>
                    </m:d>
                  </m:oMath>
                </a14:m>
                <a:r>
                  <a:rPr lang="en-GB" sz="1600" dirty="0">
                    <a:solidFill>
                      <a:srgbClr val="003BB8"/>
                    </a:solidFill>
                  </a:rPr>
                  <a:t> </a:t>
                </a:r>
                <a:r>
                  <a:rPr lang="en-US" sz="1600" dirty="0">
                    <a:solidFill>
                      <a:srgbClr val="003BB8"/>
                    </a:solidFill>
                    <a:latin typeface="Helvetica Light" charset="0"/>
                    <a:ea typeface="Helvetica Light" charset="0"/>
                    <a:cs typeface="Helvetica Light" charset="0"/>
                    <a:sym typeface="Wingdings" pitchFamily="2" charset="2"/>
                  </a:rPr>
                  <a:t>and, in particular, </a:t>
                </a:r>
                <a14:m>
                  <m:oMath xmlns:m="http://schemas.openxmlformats.org/officeDocument/2006/math">
                    <m:sSubSup>
                      <m:sSubSupPr>
                        <m:ctrlPr>
                          <a:rPr lang="en-US" sz="1600" b="1" i="1" smtClean="0">
                            <a:solidFill>
                              <a:srgbClr val="003BB8"/>
                            </a:solidFill>
                            <a:latin typeface="Cambria Math" panose="02040503050406030204" pitchFamily="18" charset="0"/>
                            <a:ea typeface="Cambria Math" charset="0"/>
                            <a:cs typeface="Cambria Math" charset="0"/>
                          </a:rPr>
                        </m:ctrlPr>
                      </m:sSubSupPr>
                      <m:e>
                        <m:r>
                          <a:rPr lang="en-US" sz="1600" b="1" i="1">
                            <a:solidFill>
                              <a:srgbClr val="003BB8"/>
                            </a:solidFill>
                            <a:latin typeface="Cambria Math" charset="0"/>
                            <a:ea typeface="Cambria Math" charset="0"/>
                            <a:cs typeface="Cambria Math" charset="0"/>
                          </a:rPr>
                          <m:t>𝝈</m:t>
                        </m:r>
                      </m:e>
                      <m:sub>
                        <m:r>
                          <a:rPr lang="en-US" sz="1600" b="1" i="1" smtClean="0">
                            <a:solidFill>
                              <a:srgbClr val="003BB8"/>
                            </a:solidFill>
                            <a:latin typeface="Cambria Math" charset="0"/>
                            <a:ea typeface="Cambria Math" charset="0"/>
                            <a:cs typeface="Cambria Math" charset="0"/>
                          </a:rPr>
                          <m:t>𝒚</m:t>
                        </m:r>
                      </m:sub>
                      <m:sup>
                        <m:r>
                          <a:rPr lang="en-US" sz="1600" b="1" i="1" smtClean="0">
                            <a:solidFill>
                              <a:srgbClr val="003BB8"/>
                            </a:solidFill>
                            <a:latin typeface="Cambria Math" charset="0"/>
                            <a:ea typeface="Cambria Math" charset="0"/>
                            <a:cs typeface="Cambria Math" charset="0"/>
                          </a:rPr>
                          <m:t>𝟐</m:t>
                        </m:r>
                      </m:sup>
                    </m:sSubSup>
                  </m:oMath>
                </a14:m>
                <a:r>
                  <a:rPr lang="en-US" sz="1600" dirty="0">
                    <a:latin typeface="Helvetica Light" charset="0"/>
                    <a:ea typeface="Helvetica Light" charset="0"/>
                    <a:cs typeface="Helvetica Light" charset="0"/>
                    <a:sym typeface="Wingdings" pitchFamily="2" charset="2"/>
                  </a:rPr>
                  <a:t> </a:t>
                </a:r>
                <a:r>
                  <a:rPr lang="en-US" sz="1600" dirty="0">
                    <a:solidFill>
                      <a:srgbClr val="003BB8"/>
                    </a:solidFill>
                    <a:latin typeface="Helvetica Light" charset="0"/>
                    <a:ea typeface="Helvetica Light" charset="0"/>
                    <a:cs typeface="Helvetica Light" charset="0"/>
                    <a:sym typeface="Wingdings" pitchFamily="2" charset="2"/>
                  </a:rPr>
                  <a:t>?</a:t>
                </a:r>
                <a:r>
                  <a:rPr lang="en-US" sz="1600" dirty="0">
                    <a:latin typeface="Helvetica Light" charset="0"/>
                    <a:ea typeface="Helvetica Light" charset="0"/>
                    <a:cs typeface="Helvetica Light" charset="0"/>
                    <a:sym typeface="Wingdings" pitchFamily="2" charset="2"/>
                  </a:rPr>
                  <a:t>  </a:t>
                </a:r>
                <a:r>
                  <a:rPr lang="en-US" sz="1600" dirty="0">
                    <a:latin typeface="Symbol" charset="2"/>
                    <a:ea typeface="Symbol" charset="2"/>
                    <a:cs typeface="Symbol" charset="2"/>
                    <a:sym typeface="Wingdings" pitchFamily="2" charset="2"/>
                  </a:rPr>
                  <a:t>®</a:t>
                </a:r>
                <a:r>
                  <a:rPr lang="en-US" sz="1600" dirty="0">
                    <a:latin typeface="Helvetica Light" charset="0"/>
                    <a:ea typeface="Helvetica Light" charset="0"/>
                    <a:cs typeface="Helvetica Light" charset="0"/>
                    <a:sym typeface="Wingdings" pitchFamily="2" charset="2"/>
                  </a:rPr>
                  <a:t>  Taylor-expand </a:t>
                </a:r>
                <a14:m>
                  <m:oMath xmlns:m="http://schemas.openxmlformats.org/officeDocument/2006/math">
                    <m:r>
                      <a:rPr lang="en-US" sz="1600" i="1">
                        <a:latin typeface="Cambria Math"/>
                        <a:sym typeface="Wingdings" pitchFamily="2" charset="2"/>
                      </a:rPr>
                      <m:t>𝑓</m:t>
                    </m:r>
                    <m:d>
                      <m:dPr>
                        <m:ctrlPr>
                          <a:rPr lang="en-US" sz="1600" i="1">
                            <a:latin typeface="Cambria Math" panose="02040503050406030204" pitchFamily="18" charset="0"/>
                            <a:sym typeface="Wingdings" pitchFamily="2" charset="2"/>
                          </a:rPr>
                        </m:ctrlPr>
                      </m:dPr>
                      <m:e>
                        <m:r>
                          <a:rPr lang="en-US" sz="1600" i="1">
                            <a:latin typeface="Cambria Math"/>
                            <a:sym typeface="Wingdings" pitchFamily="2" charset="2"/>
                          </a:rPr>
                          <m:t>𝑥</m:t>
                        </m:r>
                      </m:e>
                    </m:d>
                  </m:oMath>
                </a14:m>
                <a:r>
                  <a:rPr lang="en-US" sz="1600" dirty="0">
                    <a:latin typeface="Helvetica Light" charset="0"/>
                    <a:ea typeface="Helvetica Light" charset="0"/>
                    <a:cs typeface="Helvetica Light" charset="0"/>
                    <a:sym typeface="Wingdings" pitchFamily="2" charset="2"/>
                  </a:rPr>
                  <a:t> around </a:t>
                </a:r>
                <a14:m>
                  <m:oMath xmlns:m="http://schemas.openxmlformats.org/officeDocument/2006/math">
                    <m:acc>
                      <m:accPr>
                        <m:chr m:val="̅"/>
                        <m:ctrlPr>
                          <a:rPr lang="en-US" sz="1600" i="1">
                            <a:latin typeface="Cambria Math" panose="02040503050406030204" pitchFamily="18" charset="0"/>
                            <a:ea typeface="Helvetica Light" charset="0"/>
                            <a:cs typeface="Helvetica Light" charset="0"/>
                          </a:rPr>
                        </m:ctrlPr>
                      </m:accPr>
                      <m:e>
                        <m:r>
                          <a:rPr lang="en-US" sz="1600" i="1">
                            <a:latin typeface="Cambria Math" charset="0"/>
                            <a:ea typeface="Cambria Math" charset="0"/>
                            <a:cs typeface="Cambria Math" charset="0"/>
                          </a:rPr>
                          <m:t>𝑥</m:t>
                        </m:r>
                      </m:e>
                    </m:acc>
                    <m:r>
                      <a:rPr lang="en-US" sz="1600" b="0" i="0" smtClean="0">
                        <a:latin typeface="Cambria Math" charset="0"/>
                        <a:ea typeface="Cambria Math" charset="0"/>
                        <a:cs typeface="Cambria Math" charset="0"/>
                      </a:rPr>
                      <m:t>:</m:t>
                    </m:r>
                  </m:oMath>
                </a14:m>
                <a:endParaRPr lang="en-US" sz="1600" dirty="0">
                  <a:latin typeface="Helvetica Light" charset="0"/>
                  <a:ea typeface="Helvetica Light" charset="0"/>
                  <a:cs typeface="Helvetica Light" charset="0"/>
                  <a:sym typeface="Wingdings" pitchFamily="2" charset="2"/>
                </a:endParaRPr>
              </a:p>
              <a:p>
                <a:pPr marL="285750" lvl="1" indent="-285750">
                  <a:spcBef>
                    <a:spcPts val="1800"/>
                  </a:spcBef>
                  <a:buFont typeface="Arial" charset="0"/>
                  <a:buChar char="•"/>
                </a:pPr>
                <a14:m>
                  <m:oMath xmlns:m="http://schemas.openxmlformats.org/officeDocument/2006/math">
                    <m:r>
                      <a:rPr lang="en-US" sz="1600" b="0" i="1" smtClean="0">
                        <a:solidFill>
                          <a:schemeClr val="tx1"/>
                        </a:solidFill>
                        <a:latin typeface="Cambria Math"/>
                      </a:rPr>
                      <m:t>𝑓</m:t>
                    </m:r>
                    <m:d>
                      <m:dPr>
                        <m:ctrlPr>
                          <a:rPr lang="en-US" sz="1600" i="1">
                            <a:solidFill>
                              <a:schemeClr val="tx1"/>
                            </a:solidFill>
                            <a:latin typeface="Cambria Math" panose="02040503050406030204" pitchFamily="18" charset="0"/>
                          </a:rPr>
                        </m:ctrlPr>
                      </m:dPr>
                      <m:e>
                        <m:r>
                          <a:rPr lang="en-US" sz="1600" b="0" i="1">
                            <a:solidFill>
                              <a:schemeClr val="tx1"/>
                            </a:solidFill>
                            <a:latin typeface="Cambria Math"/>
                          </a:rPr>
                          <m:t>𝑥</m:t>
                        </m:r>
                      </m:e>
                    </m:d>
                    <m:r>
                      <a:rPr lang="en-US" sz="1600" b="0" i="1" smtClean="0">
                        <a:solidFill>
                          <a:schemeClr val="tx1"/>
                        </a:solidFill>
                        <a:latin typeface="Cambria Math" charset="0"/>
                      </a:rPr>
                      <m:t>=</m:t>
                    </m:r>
                    <m:r>
                      <a:rPr lang="en-US" sz="1600" b="0" i="1">
                        <a:solidFill>
                          <a:schemeClr val="tx1"/>
                        </a:solidFill>
                        <a:latin typeface="Cambria Math"/>
                      </a:rPr>
                      <m:t>𝑓</m:t>
                    </m:r>
                    <m:d>
                      <m:dPr>
                        <m:ctrlPr>
                          <a:rPr lang="en-US" sz="1600" i="1">
                            <a:solidFill>
                              <a:schemeClr val="tx1"/>
                            </a:solidFill>
                            <a:latin typeface="Cambria Math" panose="02040503050406030204" pitchFamily="18" charset="0"/>
                          </a:rPr>
                        </m:ctrlPr>
                      </m:dPr>
                      <m:e>
                        <m:acc>
                          <m:accPr>
                            <m:chr m:val="̅"/>
                            <m:ctrlPr>
                              <a:rPr lang="en-US" sz="1600" i="1">
                                <a:latin typeface="Cambria Math" panose="02040503050406030204" pitchFamily="18" charset="0"/>
                                <a:ea typeface="Helvetica Light" charset="0"/>
                                <a:cs typeface="Helvetica Light" charset="0"/>
                              </a:rPr>
                            </m:ctrlPr>
                          </m:accPr>
                          <m:e>
                            <m:r>
                              <a:rPr lang="en-US" sz="1600" i="1">
                                <a:latin typeface="Cambria Math" charset="0"/>
                                <a:ea typeface="Cambria Math" charset="0"/>
                                <a:cs typeface="Cambria Math" charset="0"/>
                              </a:rPr>
                              <m:t>𝑥</m:t>
                            </m:r>
                          </m:e>
                        </m:acc>
                      </m:e>
                    </m:d>
                    <m:r>
                      <a:rPr lang="en-US" sz="1600" b="0" i="1">
                        <a:solidFill>
                          <a:schemeClr val="tx1"/>
                        </a:solidFill>
                        <a:latin typeface="Cambria Math"/>
                      </a:rPr>
                      <m:t>+</m:t>
                    </m:r>
                    <m:sSub>
                      <m:sSubPr>
                        <m:ctrlPr>
                          <a:rPr lang="en-US" sz="1600" b="0" i="1" smtClean="0">
                            <a:solidFill>
                              <a:schemeClr val="tx1"/>
                            </a:solidFill>
                            <a:latin typeface="Cambria Math" panose="02040503050406030204" pitchFamily="18" charset="0"/>
                          </a:rPr>
                        </m:ctrlPr>
                      </m:sSubPr>
                      <m:e>
                        <m:d>
                          <m:dPr>
                            <m:begChr m:val=""/>
                            <m:endChr m:val="|"/>
                            <m:ctrlPr>
                              <a:rPr lang="hr-HR" sz="1600" i="1">
                                <a:latin typeface="Cambria Math" panose="02040503050406030204" pitchFamily="18" charset="0"/>
                              </a:rPr>
                            </m:ctrlPr>
                          </m:dPr>
                          <m:e>
                            <m:f>
                              <m:fPr>
                                <m:ctrlPr>
                                  <a:rPr lang="en-US" sz="1600" i="1">
                                    <a:latin typeface="Cambria Math" panose="02040503050406030204" pitchFamily="18" charset="0"/>
                                  </a:rPr>
                                </m:ctrlPr>
                              </m:fPr>
                              <m:num>
                                <m:r>
                                  <a:rPr lang="en-US" sz="1600" i="1">
                                    <a:latin typeface="Cambria Math"/>
                                  </a:rPr>
                                  <m:t>𝑑𝑓</m:t>
                                </m:r>
                              </m:num>
                              <m:den>
                                <m:r>
                                  <a:rPr lang="en-US" sz="1600" i="1">
                                    <a:latin typeface="Cambria Math"/>
                                  </a:rPr>
                                  <m:t>𝑑𝑥</m:t>
                                </m:r>
                              </m:den>
                            </m:f>
                          </m:e>
                        </m:d>
                      </m:e>
                      <m:sub>
                        <m:r>
                          <a:rPr lang="en-US" sz="1600" i="1">
                            <a:latin typeface="Cambria Math"/>
                          </a:rPr>
                          <m:t>𝑥</m:t>
                        </m:r>
                        <m:r>
                          <a:rPr lang="en-US" sz="1600" i="1">
                            <a:latin typeface="Cambria Math"/>
                          </a:rPr>
                          <m:t>=</m:t>
                        </m:r>
                        <m:acc>
                          <m:accPr>
                            <m:chr m:val="̅"/>
                            <m:ctrlPr>
                              <a:rPr lang="en-US" sz="1600" i="1">
                                <a:latin typeface="Cambria Math" panose="02040503050406030204" pitchFamily="18" charset="0"/>
                                <a:ea typeface="Helvetica Light" charset="0"/>
                                <a:cs typeface="Helvetica Light" charset="0"/>
                              </a:rPr>
                            </m:ctrlPr>
                          </m:accPr>
                          <m:e>
                            <m:r>
                              <a:rPr lang="en-US" sz="1600" i="1">
                                <a:latin typeface="Cambria Math" charset="0"/>
                                <a:ea typeface="Cambria Math" charset="0"/>
                                <a:cs typeface="Cambria Math" charset="0"/>
                              </a:rPr>
                              <m:t>𝑥</m:t>
                            </m:r>
                          </m:e>
                        </m:acc>
                      </m:sub>
                    </m:sSub>
                    <m:d>
                      <m:dPr>
                        <m:ctrlPr>
                          <a:rPr lang="en-US" sz="1600" i="1">
                            <a:solidFill>
                              <a:schemeClr val="tx1"/>
                            </a:solidFill>
                            <a:latin typeface="Cambria Math" panose="02040503050406030204" pitchFamily="18" charset="0"/>
                          </a:rPr>
                        </m:ctrlPr>
                      </m:dPr>
                      <m:e>
                        <m:r>
                          <a:rPr lang="en-US" sz="1600" b="0" i="1">
                            <a:solidFill>
                              <a:schemeClr val="tx1"/>
                            </a:solidFill>
                            <a:latin typeface="Cambria Math"/>
                          </a:rPr>
                          <m:t>𝑥</m:t>
                        </m:r>
                        <m:r>
                          <a:rPr lang="en-US" sz="1600" b="0" i="1">
                            <a:solidFill>
                              <a:schemeClr val="tx1"/>
                            </a:solidFill>
                            <a:latin typeface="Cambria Math"/>
                          </a:rPr>
                          <m:t>−</m:t>
                        </m:r>
                        <m:acc>
                          <m:accPr>
                            <m:chr m:val="̅"/>
                            <m:ctrlPr>
                              <a:rPr lang="en-US" sz="1600" i="1">
                                <a:latin typeface="Cambria Math" panose="02040503050406030204" pitchFamily="18" charset="0"/>
                                <a:ea typeface="Helvetica Light" charset="0"/>
                                <a:cs typeface="Helvetica Light" charset="0"/>
                              </a:rPr>
                            </m:ctrlPr>
                          </m:accPr>
                          <m:e>
                            <m:r>
                              <a:rPr lang="en-US" sz="1600" i="1">
                                <a:latin typeface="Cambria Math" charset="0"/>
                                <a:ea typeface="Cambria Math" charset="0"/>
                                <a:cs typeface="Cambria Math" charset="0"/>
                              </a:rPr>
                              <m:t>𝑥</m:t>
                            </m:r>
                          </m:e>
                        </m:acc>
                      </m:e>
                    </m:d>
                    <m:r>
                      <a:rPr lang="en-US" sz="1600" b="1" i="0" smtClean="0">
                        <a:solidFill>
                          <a:schemeClr val="tx1"/>
                        </a:solidFill>
                        <a:latin typeface="Cambria Math" charset="0"/>
                      </a:rPr>
                      <m:t>+…</m:t>
                    </m:r>
                  </m:oMath>
                </a14:m>
                <a:r>
                  <a:rPr lang="en-GB" sz="1600" dirty="0"/>
                  <a:t>   </a:t>
                </a:r>
                <a14:m>
                  <m:oMath xmlns:m="http://schemas.openxmlformats.org/officeDocument/2006/math">
                    <m:r>
                      <a:rPr lang="en-GB" sz="1600" i="1" smtClean="0">
                        <a:latin typeface="Cambria Math" charset="0"/>
                        <a:ea typeface="Cambria Math" charset="0"/>
                        <a:cs typeface="Cambria Math" charset="0"/>
                        <a:sym typeface="Wingdings" pitchFamily="2" charset="2"/>
                      </a:rPr>
                      <m:t>⇒</m:t>
                    </m:r>
                  </m:oMath>
                </a14:m>
                <a:r>
                  <a:rPr lang="en-US" sz="1600" dirty="0">
                    <a:latin typeface="Symbol" charset="2"/>
                    <a:ea typeface="Symbol" charset="2"/>
                    <a:cs typeface="Symbol" charset="2"/>
                    <a:sym typeface="Wingdings" pitchFamily="2" charset="2"/>
                  </a:rPr>
                  <a:t> </a:t>
                </a:r>
                <a:r>
                  <a:rPr lang="en-GB" sz="1600" dirty="0"/>
                  <a:t>  </a:t>
                </a:r>
                <a14:m>
                  <m:oMath xmlns:m="http://schemas.openxmlformats.org/officeDocument/2006/math">
                    <m:r>
                      <a:rPr lang="en-US" sz="1600" b="0" i="1" smtClean="0">
                        <a:solidFill>
                          <a:schemeClr val="tx1"/>
                        </a:solidFill>
                        <a:latin typeface="Cambria Math"/>
                        <a:sym typeface="Wingdings" pitchFamily="2" charset="2"/>
                      </a:rPr>
                      <m:t>𝐸</m:t>
                    </m:r>
                    <m:d>
                      <m:dPr>
                        <m:begChr m:val="["/>
                        <m:endChr m:val="]"/>
                        <m:ctrlPr>
                          <a:rPr lang="en-US" sz="1600" i="1">
                            <a:solidFill>
                              <a:schemeClr val="tx1"/>
                            </a:solidFill>
                            <a:latin typeface="Cambria Math" panose="02040503050406030204" pitchFamily="18" charset="0"/>
                            <a:sym typeface="Wingdings" pitchFamily="2" charset="2"/>
                          </a:rPr>
                        </m:ctrlPr>
                      </m:dPr>
                      <m:e>
                        <m:r>
                          <a:rPr lang="en-US" sz="1600" b="0" i="1">
                            <a:solidFill>
                              <a:schemeClr val="tx1"/>
                            </a:solidFill>
                            <a:latin typeface="Cambria Math"/>
                            <a:sym typeface="Wingdings" pitchFamily="2" charset="2"/>
                          </a:rPr>
                          <m:t>𝑓</m:t>
                        </m:r>
                        <m:d>
                          <m:dPr>
                            <m:ctrlPr>
                              <a:rPr lang="en-US" sz="1600" i="1">
                                <a:solidFill>
                                  <a:schemeClr val="tx1"/>
                                </a:solidFill>
                                <a:latin typeface="Cambria Math" panose="02040503050406030204" pitchFamily="18" charset="0"/>
                                <a:sym typeface="Wingdings" pitchFamily="2" charset="2"/>
                              </a:rPr>
                            </m:ctrlPr>
                          </m:dPr>
                          <m:e>
                            <m:r>
                              <a:rPr lang="en-US" sz="1600" b="0" i="1">
                                <a:solidFill>
                                  <a:schemeClr val="tx1"/>
                                </a:solidFill>
                                <a:latin typeface="Cambria Math"/>
                                <a:sym typeface="Wingdings" pitchFamily="2" charset="2"/>
                              </a:rPr>
                              <m:t>𝑥</m:t>
                            </m:r>
                          </m:e>
                        </m:d>
                      </m:e>
                    </m:d>
                    <m:r>
                      <a:rPr lang="en-US" sz="1600" b="0" i="1">
                        <a:solidFill>
                          <a:schemeClr val="tx1"/>
                        </a:solidFill>
                        <a:latin typeface="Cambria Math"/>
                        <a:sym typeface="Wingdings" pitchFamily="2" charset="2"/>
                      </a:rPr>
                      <m:t>≃</m:t>
                    </m:r>
                    <m:r>
                      <a:rPr lang="en-US" sz="1600" b="0" i="1">
                        <a:solidFill>
                          <a:schemeClr val="tx1"/>
                        </a:solidFill>
                        <a:latin typeface="Cambria Math"/>
                        <a:sym typeface="Wingdings" pitchFamily="2" charset="2"/>
                      </a:rPr>
                      <m:t>𝑓</m:t>
                    </m:r>
                    <m:d>
                      <m:dPr>
                        <m:ctrlPr>
                          <a:rPr lang="en-US" sz="1600" i="1">
                            <a:solidFill>
                              <a:schemeClr val="tx1"/>
                            </a:solidFill>
                            <a:latin typeface="Cambria Math" panose="02040503050406030204" pitchFamily="18" charset="0"/>
                            <a:sym typeface="Wingdings" pitchFamily="2" charset="2"/>
                          </a:rPr>
                        </m:ctrlPr>
                      </m:dPr>
                      <m:e>
                        <m:acc>
                          <m:accPr>
                            <m:chr m:val="̅"/>
                            <m:ctrlPr>
                              <a:rPr lang="en-US" sz="1600" i="1">
                                <a:latin typeface="Cambria Math" panose="02040503050406030204" pitchFamily="18" charset="0"/>
                                <a:ea typeface="Helvetica Light" charset="0"/>
                                <a:cs typeface="Helvetica Light" charset="0"/>
                              </a:rPr>
                            </m:ctrlPr>
                          </m:accPr>
                          <m:e>
                            <m:r>
                              <a:rPr lang="en-US" sz="1600" i="1">
                                <a:latin typeface="Cambria Math" charset="0"/>
                                <a:ea typeface="Cambria Math" charset="0"/>
                                <a:cs typeface="Cambria Math" charset="0"/>
                              </a:rPr>
                              <m:t>𝑥</m:t>
                            </m:r>
                          </m:e>
                        </m:acc>
                      </m:e>
                    </m:d>
                    <m:r>
                      <a:rPr lang="en-US" sz="1600" b="0" i="1">
                        <a:solidFill>
                          <a:schemeClr val="tx1"/>
                        </a:solidFill>
                        <a:latin typeface="Cambria Math"/>
                        <a:sym typeface="Wingdings" pitchFamily="2" charset="2"/>
                      </a:rPr>
                      <m:t> </m:t>
                    </m:r>
                  </m:oMath>
                </a14:m>
                <a:r>
                  <a:rPr lang="en-GB" sz="1600" dirty="0">
                    <a:solidFill>
                      <a:schemeClr val="tx1"/>
                    </a:solidFill>
                  </a:rPr>
                  <a:t> </a:t>
                </a:r>
                <a:r>
                  <a:rPr lang="en-GB" sz="1400" dirty="0">
                    <a:solidFill>
                      <a:schemeClr val="tx1"/>
                    </a:solidFill>
                    <a:latin typeface="Helvetica Light" charset="0"/>
                    <a:ea typeface="Helvetica Light" charset="0"/>
                    <a:cs typeface="Helvetica Light" charset="0"/>
                  </a:rPr>
                  <a:t> </a:t>
                </a:r>
                <a:r>
                  <a:rPr lang="en-GB" sz="1400" dirty="0">
                    <a:solidFill>
                      <a:schemeClr val="tx1">
                        <a:lumMod val="50000"/>
                        <a:lumOff val="50000"/>
                      </a:schemeClr>
                    </a:solidFill>
                    <a:latin typeface="Helvetica Light" charset="0"/>
                    <a:ea typeface="Helvetica Light" charset="0"/>
                    <a:cs typeface="Helvetica Light" charset="0"/>
                  </a:rPr>
                  <a:t>(because: </a:t>
                </a:r>
                <a14:m>
                  <m:oMath xmlns:m="http://schemas.openxmlformats.org/officeDocument/2006/math">
                    <m:r>
                      <a:rPr lang="en-US" sz="1200" b="0" i="1" smtClean="0">
                        <a:solidFill>
                          <a:schemeClr val="tx1">
                            <a:lumMod val="50000"/>
                            <a:lumOff val="50000"/>
                          </a:schemeClr>
                        </a:solidFill>
                        <a:latin typeface="Cambria Math"/>
                      </a:rPr>
                      <m:t>𝐸</m:t>
                    </m:r>
                    <m:d>
                      <m:dPr>
                        <m:begChr m:val="["/>
                        <m:endChr m:val="]"/>
                        <m:ctrlPr>
                          <a:rPr lang="en-US" sz="1200" i="1">
                            <a:solidFill>
                              <a:schemeClr val="tx1">
                                <a:lumMod val="50000"/>
                                <a:lumOff val="50000"/>
                              </a:schemeClr>
                            </a:solidFill>
                            <a:latin typeface="Cambria Math" panose="02040503050406030204" pitchFamily="18" charset="0"/>
                          </a:rPr>
                        </m:ctrlPr>
                      </m:dPr>
                      <m:e>
                        <m:r>
                          <a:rPr lang="en-US" sz="1200" b="0" i="1">
                            <a:solidFill>
                              <a:schemeClr val="tx1">
                                <a:lumMod val="50000"/>
                                <a:lumOff val="50000"/>
                              </a:schemeClr>
                            </a:solidFill>
                            <a:latin typeface="Cambria Math"/>
                          </a:rPr>
                          <m:t>𝑥</m:t>
                        </m:r>
                        <m:r>
                          <a:rPr lang="en-US" sz="1200" b="0" i="1">
                            <a:solidFill>
                              <a:schemeClr val="tx1">
                                <a:lumMod val="50000"/>
                                <a:lumOff val="50000"/>
                              </a:schemeClr>
                            </a:solidFill>
                            <a:latin typeface="Cambria Math"/>
                          </a:rPr>
                          <m:t>−</m:t>
                        </m:r>
                        <m:acc>
                          <m:accPr>
                            <m:chr m:val="̅"/>
                            <m:ctrlPr>
                              <a:rPr lang="en-US" sz="1400" i="1" smtClean="0">
                                <a:solidFill>
                                  <a:schemeClr val="tx1">
                                    <a:lumMod val="50000"/>
                                    <a:lumOff val="50000"/>
                                  </a:schemeClr>
                                </a:solidFill>
                                <a:latin typeface="Cambria Math" panose="02040503050406030204" pitchFamily="18" charset="0"/>
                                <a:ea typeface="Helvetica Light" charset="0"/>
                                <a:cs typeface="Helvetica Light" charset="0"/>
                              </a:rPr>
                            </m:ctrlPr>
                          </m:accPr>
                          <m:e>
                            <m:r>
                              <a:rPr lang="en-US" sz="1400" i="1" smtClean="0">
                                <a:solidFill>
                                  <a:schemeClr val="tx1">
                                    <a:lumMod val="50000"/>
                                    <a:lumOff val="50000"/>
                                  </a:schemeClr>
                                </a:solidFill>
                                <a:latin typeface="Cambria Math" charset="0"/>
                                <a:ea typeface="Cambria Math" charset="0"/>
                                <a:cs typeface="Cambria Math" charset="0"/>
                              </a:rPr>
                              <m:t>𝑥</m:t>
                            </m:r>
                          </m:e>
                        </m:acc>
                      </m:e>
                    </m:d>
                    <m:r>
                      <a:rPr lang="en-US" sz="1200" b="0" i="1">
                        <a:solidFill>
                          <a:schemeClr val="tx1">
                            <a:lumMod val="50000"/>
                            <a:lumOff val="50000"/>
                          </a:schemeClr>
                        </a:solidFill>
                        <a:latin typeface="Cambria Math"/>
                      </a:rPr>
                      <m:t>=0</m:t>
                    </m:r>
                  </m:oMath>
                </a14:m>
                <a:r>
                  <a:rPr lang="en-GB" sz="1400" dirty="0">
                    <a:solidFill>
                      <a:schemeClr val="tx1">
                        <a:lumMod val="50000"/>
                        <a:lumOff val="50000"/>
                      </a:schemeClr>
                    </a:solidFill>
                    <a:latin typeface="Helvetica Light" charset="0"/>
                    <a:ea typeface="Helvetica Light" charset="0"/>
                    <a:cs typeface="Helvetica Light" charset="0"/>
                  </a:rPr>
                  <a:t> !)</a:t>
                </a:r>
                <a:endParaRPr lang="en-GB" sz="1400" dirty="0">
                  <a:solidFill>
                    <a:schemeClr val="tx1"/>
                  </a:solidFill>
                  <a:latin typeface="Helvetica Light" charset="0"/>
                  <a:ea typeface="Helvetica Light" charset="0"/>
                  <a:cs typeface="Helvetica Light" charset="0"/>
                </a:endParaRPr>
              </a:p>
              <a:p>
                <a:pPr marL="0" lvl="1">
                  <a:spcBef>
                    <a:spcPts val="3000"/>
                  </a:spcBef>
                </a:pPr>
                <a:r>
                  <a:rPr lang="en-US" sz="1600" dirty="0">
                    <a:latin typeface="Helvetica Light" charset="0"/>
                    <a:ea typeface="Helvetica Light" charset="0"/>
                    <a:cs typeface="Helvetica Light" charset="0"/>
                    <a:sym typeface="Wingdings" pitchFamily="2" charset="2"/>
                  </a:rPr>
                  <a:t>Now define </a:t>
                </a:r>
                <a14:m>
                  <m:oMath xmlns:m="http://schemas.openxmlformats.org/officeDocument/2006/math">
                    <m:acc>
                      <m:accPr>
                        <m:chr m:val="̅"/>
                        <m:ctrlPr>
                          <a:rPr lang="en-GB" sz="1600" i="1">
                            <a:latin typeface="Cambria Math" panose="02040503050406030204" pitchFamily="18" charset="0"/>
                          </a:rPr>
                        </m:ctrlPr>
                      </m:accPr>
                      <m:e>
                        <m:r>
                          <a:rPr lang="en-US" sz="1600" i="1">
                            <a:latin typeface="Cambria Math"/>
                          </a:rPr>
                          <m:t>𝑦</m:t>
                        </m:r>
                      </m:e>
                    </m:acc>
                    <m:r>
                      <a:rPr lang="en-US" sz="1600" b="0" i="1" smtClean="0">
                        <a:latin typeface="Cambria Math" charset="0"/>
                      </a:rPr>
                      <m:t>=</m:t>
                    </m:r>
                    <m:r>
                      <a:rPr lang="en-US" sz="1600" b="0" i="1">
                        <a:solidFill>
                          <a:schemeClr val="tx1"/>
                        </a:solidFill>
                        <a:latin typeface="Cambria Math"/>
                      </a:rPr>
                      <m:t>𝑓</m:t>
                    </m:r>
                    <m:d>
                      <m:dPr>
                        <m:ctrlPr>
                          <a:rPr lang="en-US" sz="1600" i="1">
                            <a:solidFill>
                              <a:schemeClr val="tx1"/>
                            </a:solidFill>
                            <a:latin typeface="Cambria Math" panose="02040503050406030204" pitchFamily="18" charset="0"/>
                          </a:rPr>
                        </m:ctrlPr>
                      </m:dPr>
                      <m:e>
                        <m:acc>
                          <m:accPr>
                            <m:chr m:val="̅"/>
                            <m:ctrlPr>
                              <a:rPr lang="en-US" sz="1600" i="1">
                                <a:solidFill>
                                  <a:schemeClr val="tx1"/>
                                </a:solidFill>
                                <a:latin typeface="Cambria Math" panose="02040503050406030204" pitchFamily="18" charset="0"/>
                              </a:rPr>
                            </m:ctrlPr>
                          </m:accPr>
                          <m:e>
                            <m:r>
                              <a:rPr lang="en-US" sz="1600" b="0" i="1">
                                <a:solidFill>
                                  <a:schemeClr val="tx1"/>
                                </a:solidFill>
                                <a:latin typeface="Cambria Math"/>
                              </a:rPr>
                              <m:t>𝑥</m:t>
                            </m:r>
                          </m:e>
                        </m:acc>
                      </m:e>
                    </m:d>
                  </m:oMath>
                </a14:m>
                <a:r>
                  <a:rPr lang="en-US" sz="1600" dirty="0">
                    <a:latin typeface="Helvetica Light" charset="0"/>
                    <a:ea typeface="Helvetica Light" charset="0"/>
                    <a:cs typeface="Helvetica Light" charset="0"/>
                    <a:sym typeface="Wingdings" pitchFamily="2" charset="2"/>
                  </a:rPr>
                  <a:t>, and from the above follows:</a:t>
                </a:r>
              </a:p>
              <a:p>
                <a:pPr marL="400050" lvl="1" indent="-400050">
                  <a:spcBef>
                    <a:spcPts val="1800"/>
                  </a:spcBef>
                  <a:buFont typeface="Cambria" charset="0"/>
                  <a:buChar char="⬄"/>
                </a:pPr>
                <a14:m>
                  <m:oMath xmlns:m="http://schemas.openxmlformats.org/officeDocument/2006/math">
                    <m:r>
                      <a:rPr lang="en-US" sz="1600" b="0" i="1" smtClean="0">
                        <a:latin typeface="Cambria Math" charset="0"/>
                      </a:rPr>
                      <m:t>𝑦</m:t>
                    </m:r>
                    <m:r>
                      <a:rPr lang="en-US" sz="1600" b="0" i="1" smtClean="0">
                        <a:latin typeface="Cambria Math" charset="0"/>
                      </a:rPr>
                      <m:t>−</m:t>
                    </m:r>
                    <m:acc>
                      <m:accPr>
                        <m:chr m:val="̅"/>
                        <m:ctrlPr>
                          <a:rPr lang="en-GB" sz="1600" i="1">
                            <a:latin typeface="Cambria Math" panose="02040503050406030204" pitchFamily="18" charset="0"/>
                          </a:rPr>
                        </m:ctrlPr>
                      </m:accPr>
                      <m:e>
                        <m:r>
                          <a:rPr lang="en-US" sz="1600" i="1">
                            <a:latin typeface="Cambria Math"/>
                          </a:rPr>
                          <m:t>𝑦</m:t>
                        </m:r>
                      </m:e>
                    </m:acc>
                    <m:r>
                      <a:rPr lang="en-US" sz="1600" i="1">
                        <a:latin typeface="Cambria Math"/>
                        <a:sym typeface="Wingdings" pitchFamily="2" charset="2"/>
                      </a:rPr>
                      <m:t>≃</m:t>
                    </m:r>
                    <m:sSub>
                      <m:sSubPr>
                        <m:ctrlPr>
                          <a:rPr lang="en-US" sz="1600" i="1">
                            <a:latin typeface="Cambria Math" panose="02040503050406030204" pitchFamily="18" charset="0"/>
                          </a:rPr>
                        </m:ctrlPr>
                      </m:sSubPr>
                      <m:e>
                        <m:d>
                          <m:dPr>
                            <m:begChr m:val=""/>
                            <m:endChr m:val="|"/>
                            <m:ctrlPr>
                              <a:rPr lang="hr-HR" sz="1600" i="1">
                                <a:latin typeface="Cambria Math" panose="02040503050406030204" pitchFamily="18" charset="0"/>
                              </a:rPr>
                            </m:ctrlPr>
                          </m:dPr>
                          <m:e>
                            <m:f>
                              <m:fPr>
                                <m:ctrlPr>
                                  <a:rPr lang="en-US" sz="1600" i="1">
                                    <a:latin typeface="Cambria Math" panose="02040503050406030204" pitchFamily="18" charset="0"/>
                                  </a:rPr>
                                </m:ctrlPr>
                              </m:fPr>
                              <m:num>
                                <m:r>
                                  <a:rPr lang="en-US" sz="1600" i="1">
                                    <a:latin typeface="Cambria Math"/>
                                  </a:rPr>
                                  <m:t>𝑑𝑓</m:t>
                                </m:r>
                              </m:num>
                              <m:den>
                                <m:r>
                                  <a:rPr lang="en-US" sz="1600" i="1">
                                    <a:latin typeface="Cambria Math"/>
                                  </a:rPr>
                                  <m:t>𝑑𝑥</m:t>
                                </m:r>
                              </m:den>
                            </m:f>
                          </m:e>
                        </m:d>
                      </m:e>
                      <m:sub>
                        <m:r>
                          <a:rPr lang="en-US" sz="1600" i="1">
                            <a:latin typeface="Cambria Math"/>
                          </a:rPr>
                          <m:t>𝑥</m:t>
                        </m:r>
                        <m:r>
                          <a:rPr lang="en-US" sz="1600" i="1">
                            <a:latin typeface="Cambria Math"/>
                          </a:rPr>
                          <m:t>=</m:t>
                        </m:r>
                        <m:acc>
                          <m:accPr>
                            <m:chr m:val="̅"/>
                            <m:ctrlPr>
                              <a:rPr lang="en-US" sz="1600" i="1">
                                <a:latin typeface="Cambria Math" panose="02040503050406030204" pitchFamily="18" charset="0"/>
                                <a:ea typeface="Helvetica Light" charset="0"/>
                                <a:cs typeface="Helvetica Light" charset="0"/>
                              </a:rPr>
                            </m:ctrlPr>
                          </m:accPr>
                          <m:e>
                            <m:r>
                              <a:rPr lang="en-US" sz="1600" i="1">
                                <a:latin typeface="Cambria Math" charset="0"/>
                                <a:ea typeface="Cambria Math" charset="0"/>
                                <a:cs typeface="Cambria Math" charset="0"/>
                              </a:rPr>
                              <m:t>𝑥</m:t>
                            </m:r>
                          </m:e>
                        </m:acc>
                      </m:sub>
                    </m:sSub>
                    <m:d>
                      <m:dPr>
                        <m:ctrlPr>
                          <a:rPr lang="en-US" sz="1600" i="1">
                            <a:latin typeface="Cambria Math" panose="02040503050406030204" pitchFamily="18" charset="0"/>
                          </a:rPr>
                        </m:ctrlPr>
                      </m:dPr>
                      <m:e>
                        <m:r>
                          <a:rPr lang="en-US" sz="1600" i="1">
                            <a:latin typeface="Cambria Math"/>
                          </a:rPr>
                          <m:t>𝑥</m:t>
                        </m:r>
                        <m:r>
                          <a:rPr lang="en-US" sz="1600" i="1">
                            <a:latin typeface="Cambria Math"/>
                          </a:rPr>
                          <m:t>−</m:t>
                        </m:r>
                        <m:acc>
                          <m:accPr>
                            <m:chr m:val="̅"/>
                            <m:ctrlPr>
                              <a:rPr lang="en-US" sz="1600" i="1">
                                <a:latin typeface="Cambria Math" panose="02040503050406030204" pitchFamily="18" charset="0"/>
                                <a:ea typeface="Helvetica Light" charset="0"/>
                                <a:cs typeface="Helvetica Light" charset="0"/>
                              </a:rPr>
                            </m:ctrlPr>
                          </m:accPr>
                          <m:e>
                            <m:r>
                              <a:rPr lang="en-US" sz="1600" i="1">
                                <a:latin typeface="Cambria Math" charset="0"/>
                                <a:ea typeface="Cambria Math" charset="0"/>
                                <a:cs typeface="Cambria Math" charset="0"/>
                              </a:rPr>
                              <m:t>𝑥</m:t>
                            </m:r>
                          </m:e>
                        </m:acc>
                      </m:e>
                    </m:d>
                  </m:oMath>
                </a14:m>
                <a:endParaRPr lang="en-US" sz="1600" dirty="0"/>
              </a:p>
              <a:p>
                <a:pPr marL="400050" lvl="1" indent="-400050">
                  <a:spcBef>
                    <a:spcPts val="1800"/>
                  </a:spcBef>
                  <a:buFont typeface="Cambria" charset="0"/>
                  <a:buChar char="⬄"/>
                </a:pPr>
                <a14:m>
                  <m:oMath xmlns:m="http://schemas.openxmlformats.org/officeDocument/2006/math">
                    <m:r>
                      <a:rPr lang="en-US" sz="1600" i="1" smtClean="0">
                        <a:solidFill>
                          <a:schemeClr val="tx1"/>
                        </a:solidFill>
                        <a:latin typeface="Cambria Math"/>
                      </a:rPr>
                      <m:t>𝐸</m:t>
                    </m:r>
                    <m:d>
                      <m:dPr>
                        <m:begChr m:val="["/>
                        <m:endChr m:val="]"/>
                        <m:ctrlPr>
                          <a:rPr lang="en-US" sz="1600" i="1">
                            <a:solidFill>
                              <a:schemeClr val="tx1"/>
                            </a:solidFill>
                            <a:latin typeface="Cambria Math" panose="02040503050406030204" pitchFamily="18" charset="0"/>
                          </a:rPr>
                        </m:ctrlPr>
                      </m:dPr>
                      <m:e>
                        <m:sSup>
                          <m:sSupPr>
                            <m:ctrlPr>
                              <a:rPr lang="en-US" sz="1600" i="1" smtClean="0">
                                <a:solidFill>
                                  <a:schemeClr val="tx1"/>
                                </a:solidFill>
                                <a:latin typeface="Cambria Math" panose="02040503050406030204" pitchFamily="18" charset="0"/>
                              </a:rPr>
                            </m:ctrlPr>
                          </m:sSupPr>
                          <m:e>
                            <m:r>
                              <a:rPr lang="en-US" sz="1600" i="1">
                                <a:latin typeface="Cambria Math" charset="0"/>
                              </a:rPr>
                              <m:t>(</m:t>
                            </m:r>
                            <m:r>
                              <a:rPr lang="en-US" sz="1600" b="0" i="1" smtClean="0">
                                <a:latin typeface="Cambria Math" charset="0"/>
                              </a:rPr>
                              <m:t>𝑦</m:t>
                            </m:r>
                            <m:r>
                              <a:rPr lang="en-US" sz="1600" i="1">
                                <a:latin typeface="Cambria Math"/>
                              </a:rPr>
                              <m:t>−</m:t>
                            </m:r>
                            <m:acc>
                              <m:accPr>
                                <m:chr m:val="̅"/>
                                <m:ctrlPr>
                                  <a:rPr lang="en-US" sz="1600" i="1">
                                    <a:latin typeface="Cambria Math" panose="02040503050406030204" pitchFamily="18" charset="0"/>
                                    <a:ea typeface="Helvetica Light" charset="0"/>
                                    <a:cs typeface="Helvetica Light" charset="0"/>
                                  </a:rPr>
                                </m:ctrlPr>
                              </m:accPr>
                              <m:e>
                                <m:r>
                                  <a:rPr lang="en-US" sz="1600" b="0" i="1" smtClean="0">
                                    <a:latin typeface="Cambria Math" charset="0"/>
                                    <a:ea typeface="Cambria Math" charset="0"/>
                                    <a:cs typeface="Cambria Math" charset="0"/>
                                  </a:rPr>
                                  <m:t>𝑦</m:t>
                                </m:r>
                              </m:e>
                            </m:acc>
                            <m:r>
                              <a:rPr lang="en-US" sz="1600" i="1">
                                <a:latin typeface="Cambria Math" charset="0"/>
                                <a:ea typeface="Cambria Math" charset="0"/>
                                <a:cs typeface="Cambria Math" charset="0"/>
                              </a:rPr>
                              <m:t>)</m:t>
                            </m:r>
                          </m:e>
                          <m:sup>
                            <m:r>
                              <a:rPr lang="en-US" sz="1600" b="0" i="1" smtClean="0">
                                <a:solidFill>
                                  <a:schemeClr val="tx1"/>
                                </a:solidFill>
                                <a:latin typeface="Cambria Math" charset="0"/>
                              </a:rPr>
                              <m:t>2</m:t>
                            </m:r>
                          </m:sup>
                        </m:sSup>
                      </m:e>
                    </m:d>
                    <m:r>
                      <a:rPr lang="en-US" sz="1600" b="0" i="1" smtClean="0">
                        <a:solidFill>
                          <a:schemeClr val="tx1"/>
                        </a:solidFill>
                        <a:latin typeface="Cambria Math" charset="0"/>
                        <a:ea typeface="Cambria Math" charset="0"/>
                        <a:cs typeface="Cambria Math" charset="0"/>
                      </a:rPr>
                      <m:t>=</m:t>
                    </m:r>
                    <m:sSup>
                      <m:sSupPr>
                        <m:ctrlPr>
                          <a:rPr lang="en-US" sz="1600" b="0" i="1" smtClean="0">
                            <a:solidFill>
                              <a:schemeClr val="tx1"/>
                            </a:solidFill>
                            <a:latin typeface="Cambria Math" panose="02040503050406030204" pitchFamily="18" charset="0"/>
                            <a:ea typeface="Cambria Math" charset="0"/>
                            <a:cs typeface="Cambria Math" charset="0"/>
                          </a:rPr>
                        </m:ctrlPr>
                      </m:sSupPr>
                      <m:e>
                        <m:d>
                          <m:dPr>
                            <m:ctrlPr>
                              <a:rPr lang="is-IS" sz="1600" b="0" i="1" smtClean="0">
                                <a:solidFill>
                                  <a:schemeClr val="tx1"/>
                                </a:solidFill>
                                <a:latin typeface="Cambria Math" panose="02040503050406030204" pitchFamily="18" charset="0"/>
                                <a:ea typeface="Cambria Math" charset="0"/>
                                <a:cs typeface="Cambria Math" charset="0"/>
                              </a:rPr>
                            </m:ctrlPr>
                          </m:dPr>
                          <m:e>
                            <m:sSub>
                              <m:sSubPr>
                                <m:ctrlPr>
                                  <a:rPr lang="en-US" sz="1600" i="1">
                                    <a:latin typeface="Cambria Math" panose="02040503050406030204" pitchFamily="18" charset="0"/>
                                  </a:rPr>
                                </m:ctrlPr>
                              </m:sSubPr>
                              <m:e>
                                <m:d>
                                  <m:dPr>
                                    <m:begChr m:val=""/>
                                    <m:endChr m:val="|"/>
                                    <m:ctrlPr>
                                      <a:rPr lang="hr-HR" sz="1600" i="1">
                                        <a:latin typeface="Cambria Math" panose="02040503050406030204" pitchFamily="18" charset="0"/>
                                      </a:rPr>
                                    </m:ctrlPr>
                                  </m:dPr>
                                  <m:e>
                                    <m:f>
                                      <m:fPr>
                                        <m:ctrlPr>
                                          <a:rPr lang="en-US" sz="1600" i="1">
                                            <a:latin typeface="Cambria Math" panose="02040503050406030204" pitchFamily="18" charset="0"/>
                                          </a:rPr>
                                        </m:ctrlPr>
                                      </m:fPr>
                                      <m:num>
                                        <m:r>
                                          <a:rPr lang="en-US" sz="1600" i="1">
                                            <a:latin typeface="Cambria Math"/>
                                          </a:rPr>
                                          <m:t>𝑑𝑓</m:t>
                                        </m:r>
                                      </m:num>
                                      <m:den>
                                        <m:r>
                                          <a:rPr lang="en-US" sz="1600" i="1">
                                            <a:latin typeface="Cambria Math"/>
                                          </a:rPr>
                                          <m:t>𝑑𝑥</m:t>
                                        </m:r>
                                      </m:den>
                                    </m:f>
                                  </m:e>
                                </m:d>
                              </m:e>
                              <m:sub>
                                <m:r>
                                  <a:rPr lang="en-US" sz="1600" i="1">
                                    <a:latin typeface="Cambria Math"/>
                                  </a:rPr>
                                  <m:t>𝑥</m:t>
                                </m:r>
                                <m:r>
                                  <a:rPr lang="en-US" sz="1600" i="1">
                                    <a:latin typeface="Cambria Math"/>
                                  </a:rPr>
                                  <m:t>=</m:t>
                                </m:r>
                                <m:acc>
                                  <m:accPr>
                                    <m:chr m:val="̅"/>
                                    <m:ctrlPr>
                                      <a:rPr lang="en-US" sz="1600" i="1">
                                        <a:latin typeface="Cambria Math" panose="02040503050406030204" pitchFamily="18" charset="0"/>
                                        <a:ea typeface="Helvetica Light" charset="0"/>
                                        <a:cs typeface="Helvetica Light" charset="0"/>
                                      </a:rPr>
                                    </m:ctrlPr>
                                  </m:accPr>
                                  <m:e>
                                    <m:r>
                                      <a:rPr lang="en-US" sz="1600" i="1">
                                        <a:latin typeface="Cambria Math" charset="0"/>
                                        <a:ea typeface="Cambria Math" charset="0"/>
                                        <a:cs typeface="Cambria Math" charset="0"/>
                                      </a:rPr>
                                      <m:t>𝑥</m:t>
                                    </m:r>
                                  </m:e>
                                </m:acc>
                              </m:sub>
                            </m:sSub>
                          </m:e>
                        </m:d>
                      </m:e>
                      <m:sup>
                        <m:r>
                          <a:rPr lang="en-US" sz="1600" b="0" i="1" smtClean="0">
                            <a:solidFill>
                              <a:schemeClr val="tx1"/>
                            </a:solidFill>
                            <a:latin typeface="Cambria Math" charset="0"/>
                            <a:ea typeface="Cambria Math" charset="0"/>
                            <a:cs typeface="Cambria Math" charset="0"/>
                          </a:rPr>
                          <m:t>2</m:t>
                        </m:r>
                      </m:sup>
                    </m:sSup>
                    <m:r>
                      <a:rPr lang="en-US" sz="1600" i="1">
                        <a:latin typeface="Cambria Math"/>
                      </a:rPr>
                      <m:t>𝐸</m:t>
                    </m:r>
                    <m:d>
                      <m:dPr>
                        <m:begChr m:val="["/>
                        <m:endChr m:val="]"/>
                        <m:ctrlPr>
                          <a:rPr lang="en-US" sz="1600" i="1">
                            <a:latin typeface="Cambria Math" panose="02040503050406030204" pitchFamily="18" charset="0"/>
                          </a:rPr>
                        </m:ctrlPr>
                      </m:dPr>
                      <m:e>
                        <m:sSup>
                          <m:sSupPr>
                            <m:ctrlPr>
                              <a:rPr lang="en-US" sz="1600" i="1">
                                <a:latin typeface="Cambria Math" panose="02040503050406030204" pitchFamily="18" charset="0"/>
                              </a:rPr>
                            </m:ctrlPr>
                          </m:sSupPr>
                          <m:e>
                            <m:r>
                              <a:rPr lang="en-US" sz="1600" i="1">
                                <a:latin typeface="Cambria Math" charset="0"/>
                              </a:rPr>
                              <m:t>(</m:t>
                            </m:r>
                            <m:r>
                              <a:rPr lang="en-US" sz="1600" i="1">
                                <a:latin typeface="Cambria Math"/>
                              </a:rPr>
                              <m:t>𝑥</m:t>
                            </m:r>
                            <m:r>
                              <a:rPr lang="en-US" sz="1600" i="1">
                                <a:latin typeface="Cambria Math"/>
                              </a:rPr>
                              <m:t>−</m:t>
                            </m:r>
                            <m:acc>
                              <m:accPr>
                                <m:chr m:val="̅"/>
                                <m:ctrlPr>
                                  <a:rPr lang="en-US" sz="1600" i="1">
                                    <a:latin typeface="Cambria Math" panose="02040503050406030204" pitchFamily="18" charset="0"/>
                                    <a:ea typeface="Helvetica Light" charset="0"/>
                                    <a:cs typeface="Helvetica Light" charset="0"/>
                                  </a:rPr>
                                </m:ctrlPr>
                              </m:accPr>
                              <m:e>
                                <m:r>
                                  <a:rPr lang="en-US" sz="1600" i="1">
                                    <a:latin typeface="Cambria Math" charset="0"/>
                                    <a:ea typeface="Cambria Math" charset="0"/>
                                    <a:cs typeface="Cambria Math" charset="0"/>
                                  </a:rPr>
                                  <m:t>𝑥</m:t>
                                </m:r>
                              </m:e>
                            </m:acc>
                            <m:r>
                              <a:rPr lang="en-US" sz="1600" i="1">
                                <a:latin typeface="Cambria Math" charset="0"/>
                                <a:ea typeface="Cambria Math" charset="0"/>
                                <a:cs typeface="Cambria Math" charset="0"/>
                              </a:rPr>
                              <m:t>)</m:t>
                            </m:r>
                          </m:e>
                          <m:sup>
                            <m:r>
                              <a:rPr lang="en-US" sz="1600" i="1">
                                <a:latin typeface="Cambria Math" charset="0"/>
                              </a:rPr>
                              <m:t>2</m:t>
                            </m:r>
                          </m:sup>
                        </m:sSup>
                      </m:e>
                    </m:d>
                  </m:oMath>
                </a14:m>
                <a:endParaRPr lang="en-GB" sz="1600" dirty="0">
                  <a:solidFill>
                    <a:schemeClr val="tx1"/>
                  </a:solidFill>
                </a:endParaRPr>
              </a:p>
              <a:p>
                <a:pPr marL="400050" lvl="1" indent="-400050">
                  <a:spcBef>
                    <a:spcPts val="1800"/>
                  </a:spcBef>
                  <a:buFont typeface="Cambria" charset="0"/>
                  <a:buChar char="⬄"/>
                </a:pPr>
                <a14:m>
                  <m:oMath xmlns:m="http://schemas.openxmlformats.org/officeDocument/2006/math">
                    <m:sSub>
                      <m:sSubPr>
                        <m:ctrlPr>
                          <a:rPr lang="en-US" sz="1600" i="1" smtClean="0">
                            <a:latin typeface="Cambria Math" panose="02040503050406030204" pitchFamily="18" charset="0"/>
                            <a:ea typeface="Cambria Math" charset="0"/>
                            <a:cs typeface="Cambria Math" charset="0"/>
                          </a:rPr>
                        </m:ctrlPr>
                      </m:sSubPr>
                      <m:e>
                        <m:acc>
                          <m:accPr>
                            <m:chr m:val="̂"/>
                            <m:ctrlPr>
                              <a:rPr lang="en-US" sz="1600" i="1">
                                <a:latin typeface="Cambria Math" panose="02040503050406030204" pitchFamily="18" charset="0"/>
                                <a:ea typeface="Helvetica Light" charset="0"/>
                                <a:cs typeface="Helvetica Light" charset="0"/>
                              </a:rPr>
                            </m:ctrlPr>
                          </m:accPr>
                          <m:e>
                            <m:r>
                              <a:rPr lang="en-US" sz="1600" i="1">
                                <a:latin typeface="Cambria Math" charset="0"/>
                                <a:ea typeface="Cambria Math" charset="0"/>
                                <a:cs typeface="Cambria Math" charset="0"/>
                              </a:rPr>
                              <m:t>𝑉</m:t>
                            </m:r>
                          </m:e>
                        </m:acc>
                      </m:e>
                      <m:sub>
                        <m:r>
                          <a:rPr lang="en-US" sz="1600" b="0" i="1" smtClean="0">
                            <a:latin typeface="Cambria Math" charset="0"/>
                            <a:ea typeface="Cambria Math" charset="0"/>
                            <a:cs typeface="Cambria Math" charset="0"/>
                          </a:rPr>
                          <m:t>𝑦</m:t>
                        </m:r>
                      </m:sub>
                    </m:sSub>
                    <m:r>
                      <a:rPr lang="en-US" sz="1600" b="0" i="1">
                        <a:solidFill>
                          <a:schemeClr val="tx1"/>
                        </a:solidFill>
                        <a:latin typeface="Cambria Math"/>
                      </a:rPr>
                      <m:t>=</m:t>
                    </m:r>
                    <m:sSup>
                      <m:sSupPr>
                        <m:ctrlPr>
                          <a:rPr lang="en-US" sz="1600" i="1">
                            <a:latin typeface="Cambria Math" panose="02040503050406030204" pitchFamily="18" charset="0"/>
                            <a:ea typeface="Cambria Math" charset="0"/>
                            <a:cs typeface="Cambria Math" charset="0"/>
                          </a:rPr>
                        </m:ctrlPr>
                      </m:sSupPr>
                      <m:e>
                        <m:d>
                          <m:dPr>
                            <m:ctrlPr>
                              <a:rPr lang="is-IS" sz="1600" i="1">
                                <a:latin typeface="Cambria Math" panose="02040503050406030204" pitchFamily="18" charset="0"/>
                                <a:ea typeface="Cambria Math" charset="0"/>
                                <a:cs typeface="Cambria Math" charset="0"/>
                              </a:rPr>
                            </m:ctrlPr>
                          </m:dPr>
                          <m:e>
                            <m:sSub>
                              <m:sSubPr>
                                <m:ctrlPr>
                                  <a:rPr lang="en-US" sz="1600" i="1">
                                    <a:latin typeface="Cambria Math" panose="02040503050406030204" pitchFamily="18" charset="0"/>
                                  </a:rPr>
                                </m:ctrlPr>
                              </m:sSubPr>
                              <m:e>
                                <m:d>
                                  <m:dPr>
                                    <m:begChr m:val=""/>
                                    <m:endChr m:val="|"/>
                                    <m:ctrlPr>
                                      <a:rPr lang="hr-HR" sz="1600" i="1">
                                        <a:latin typeface="Cambria Math" panose="02040503050406030204" pitchFamily="18" charset="0"/>
                                      </a:rPr>
                                    </m:ctrlPr>
                                  </m:dPr>
                                  <m:e>
                                    <m:f>
                                      <m:fPr>
                                        <m:ctrlPr>
                                          <a:rPr lang="en-US" sz="1600" i="1">
                                            <a:latin typeface="Cambria Math" panose="02040503050406030204" pitchFamily="18" charset="0"/>
                                          </a:rPr>
                                        </m:ctrlPr>
                                      </m:fPr>
                                      <m:num>
                                        <m:r>
                                          <a:rPr lang="en-US" sz="1600" i="1">
                                            <a:latin typeface="Cambria Math"/>
                                          </a:rPr>
                                          <m:t>𝑑𝑓</m:t>
                                        </m:r>
                                      </m:num>
                                      <m:den>
                                        <m:r>
                                          <a:rPr lang="en-US" sz="1600" i="1">
                                            <a:latin typeface="Cambria Math"/>
                                          </a:rPr>
                                          <m:t>𝑑𝑥</m:t>
                                        </m:r>
                                      </m:den>
                                    </m:f>
                                  </m:e>
                                </m:d>
                              </m:e>
                              <m:sub>
                                <m:r>
                                  <a:rPr lang="en-US" sz="1600" i="1">
                                    <a:latin typeface="Cambria Math"/>
                                  </a:rPr>
                                  <m:t>𝑥</m:t>
                                </m:r>
                                <m:r>
                                  <a:rPr lang="en-US" sz="1600" i="1">
                                    <a:latin typeface="Cambria Math"/>
                                  </a:rPr>
                                  <m:t>=</m:t>
                                </m:r>
                                <m:acc>
                                  <m:accPr>
                                    <m:chr m:val="̅"/>
                                    <m:ctrlPr>
                                      <a:rPr lang="en-US" sz="1600" i="1">
                                        <a:latin typeface="Cambria Math" panose="02040503050406030204" pitchFamily="18" charset="0"/>
                                        <a:ea typeface="Helvetica Light" charset="0"/>
                                        <a:cs typeface="Helvetica Light" charset="0"/>
                                      </a:rPr>
                                    </m:ctrlPr>
                                  </m:accPr>
                                  <m:e>
                                    <m:r>
                                      <a:rPr lang="en-US" sz="1600" i="1">
                                        <a:latin typeface="Cambria Math" charset="0"/>
                                        <a:ea typeface="Cambria Math" charset="0"/>
                                        <a:cs typeface="Cambria Math" charset="0"/>
                                      </a:rPr>
                                      <m:t>𝑥</m:t>
                                    </m:r>
                                  </m:e>
                                </m:acc>
                              </m:sub>
                            </m:sSub>
                          </m:e>
                        </m:d>
                      </m:e>
                      <m:sup>
                        <m:r>
                          <a:rPr lang="en-US" sz="1600" i="1">
                            <a:latin typeface="Cambria Math" charset="0"/>
                            <a:ea typeface="Cambria Math" charset="0"/>
                            <a:cs typeface="Cambria Math" charset="0"/>
                          </a:rPr>
                          <m:t>2</m:t>
                        </m:r>
                      </m:sup>
                    </m:sSup>
                    <m:sSub>
                      <m:sSubPr>
                        <m:ctrlPr>
                          <a:rPr lang="en-US" sz="1600" i="1">
                            <a:latin typeface="Cambria Math" panose="02040503050406030204" pitchFamily="18" charset="0"/>
                            <a:ea typeface="Cambria Math" charset="0"/>
                            <a:cs typeface="Cambria Math" charset="0"/>
                          </a:rPr>
                        </m:ctrlPr>
                      </m:sSubPr>
                      <m:e>
                        <m:acc>
                          <m:accPr>
                            <m:chr m:val="̂"/>
                            <m:ctrlPr>
                              <a:rPr lang="en-US" sz="1600" i="1">
                                <a:latin typeface="Cambria Math" panose="02040503050406030204" pitchFamily="18" charset="0"/>
                                <a:ea typeface="Helvetica Light" charset="0"/>
                                <a:cs typeface="Helvetica Light" charset="0"/>
                              </a:rPr>
                            </m:ctrlPr>
                          </m:accPr>
                          <m:e>
                            <m:r>
                              <a:rPr lang="en-US" sz="1600" i="1">
                                <a:latin typeface="Cambria Math" charset="0"/>
                                <a:ea typeface="Cambria Math" charset="0"/>
                                <a:cs typeface="Cambria Math" charset="0"/>
                              </a:rPr>
                              <m:t>𝑉</m:t>
                            </m:r>
                          </m:e>
                        </m:acc>
                      </m:e>
                      <m:sub>
                        <m:r>
                          <a:rPr lang="en-US" sz="1600" b="0" i="1" smtClean="0">
                            <a:latin typeface="Cambria Math" charset="0"/>
                            <a:ea typeface="Cambria Math" charset="0"/>
                            <a:cs typeface="Cambria Math" charset="0"/>
                          </a:rPr>
                          <m:t>𝑥</m:t>
                        </m:r>
                      </m:sub>
                    </m:sSub>
                  </m:oMath>
                </a14:m>
                <a:r>
                  <a:rPr lang="en-GB" sz="1600" dirty="0">
                    <a:solidFill>
                      <a:schemeClr val="tx1"/>
                    </a:solidFill>
                    <a:latin typeface="Helvetica Light" charset="0"/>
                    <a:ea typeface="Helvetica Light" charset="0"/>
                    <a:cs typeface="Helvetica Light" charset="0"/>
                  </a:rPr>
                  <a:t> </a:t>
                </a:r>
              </a:p>
              <a:p>
                <a:pPr marL="400050" lvl="1" indent="-400050">
                  <a:spcBef>
                    <a:spcPts val="1800"/>
                  </a:spcBef>
                  <a:buFont typeface="Cambria" charset="0"/>
                  <a:buChar char="⬄"/>
                </a:pPr>
                <a14:m>
                  <m:oMath xmlns:m="http://schemas.openxmlformats.org/officeDocument/2006/math">
                    <m:sSub>
                      <m:sSubPr>
                        <m:ctrlPr>
                          <a:rPr lang="en-US" sz="1600" i="1">
                            <a:solidFill>
                              <a:prstClr val="black"/>
                            </a:solidFill>
                            <a:latin typeface="Cambria Math" panose="02040503050406030204" pitchFamily="18" charset="0"/>
                          </a:rPr>
                        </m:ctrlPr>
                      </m:sSubPr>
                      <m:e>
                        <m:r>
                          <a:rPr lang="en-US" sz="1600" i="1">
                            <a:solidFill>
                              <a:prstClr val="black"/>
                            </a:solidFill>
                            <a:latin typeface="Cambria Math"/>
                          </a:rPr>
                          <m:t>𝜎</m:t>
                        </m:r>
                      </m:e>
                      <m:sub>
                        <m:r>
                          <a:rPr lang="en-US" sz="1600" i="1">
                            <a:solidFill>
                              <a:prstClr val="black"/>
                            </a:solidFill>
                            <a:latin typeface="Cambria Math" charset="0"/>
                          </a:rPr>
                          <m:t>𝑦</m:t>
                        </m:r>
                      </m:sub>
                    </m:sSub>
                    <m:r>
                      <a:rPr lang="en-US" sz="1600" i="1">
                        <a:solidFill>
                          <a:prstClr val="black"/>
                        </a:solidFill>
                        <a:latin typeface="Cambria Math"/>
                      </a:rPr>
                      <m:t>=</m:t>
                    </m:r>
                    <m:sSub>
                      <m:sSubPr>
                        <m:ctrlPr>
                          <a:rPr lang="en-US" sz="1600" i="1">
                            <a:solidFill>
                              <a:prstClr val="black"/>
                            </a:solidFill>
                            <a:latin typeface="Cambria Math" panose="02040503050406030204" pitchFamily="18" charset="0"/>
                          </a:rPr>
                        </m:ctrlPr>
                      </m:sSubPr>
                      <m:e>
                        <m:d>
                          <m:dPr>
                            <m:begChr m:val=""/>
                            <m:endChr m:val="|"/>
                            <m:ctrlPr>
                              <a:rPr lang="hr-HR" sz="1600" i="1">
                                <a:solidFill>
                                  <a:prstClr val="black"/>
                                </a:solidFill>
                                <a:latin typeface="Cambria Math" panose="02040503050406030204" pitchFamily="18" charset="0"/>
                              </a:rPr>
                            </m:ctrlPr>
                          </m:dPr>
                          <m:e>
                            <m:f>
                              <m:fPr>
                                <m:ctrlPr>
                                  <a:rPr lang="en-US" sz="1600" i="1">
                                    <a:solidFill>
                                      <a:prstClr val="black"/>
                                    </a:solidFill>
                                    <a:latin typeface="Cambria Math" panose="02040503050406030204" pitchFamily="18" charset="0"/>
                                  </a:rPr>
                                </m:ctrlPr>
                              </m:fPr>
                              <m:num>
                                <m:r>
                                  <a:rPr lang="en-US" sz="1600" i="1">
                                    <a:solidFill>
                                      <a:prstClr val="black"/>
                                    </a:solidFill>
                                    <a:latin typeface="Cambria Math"/>
                                  </a:rPr>
                                  <m:t>𝑑𝑓</m:t>
                                </m:r>
                              </m:num>
                              <m:den>
                                <m:r>
                                  <a:rPr lang="en-US" sz="1600" i="1">
                                    <a:solidFill>
                                      <a:prstClr val="black"/>
                                    </a:solidFill>
                                    <a:latin typeface="Cambria Math"/>
                                  </a:rPr>
                                  <m:t>𝑑𝑥</m:t>
                                </m:r>
                              </m:den>
                            </m:f>
                          </m:e>
                        </m:d>
                      </m:e>
                      <m:sub>
                        <m:r>
                          <a:rPr lang="en-US" sz="1600" i="1">
                            <a:solidFill>
                              <a:prstClr val="black"/>
                            </a:solidFill>
                            <a:latin typeface="Cambria Math"/>
                          </a:rPr>
                          <m:t>𝑥</m:t>
                        </m:r>
                        <m:r>
                          <a:rPr lang="en-US" sz="1600" i="1">
                            <a:solidFill>
                              <a:prstClr val="black"/>
                            </a:solidFill>
                            <a:latin typeface="Cambria Math"/>
                          </a:rPr>
                          <m:t>=</m:t>
                        </m:r>
                        <m:acc>
                          <m:accPr>
                            <m:chr m:val="̅"/>
                            <m:ctrlPr>
                              <a:rPr lang="en-US" sz="1600" i="1">
                                <a:solidFill>
                                  <a:prstClr val="black"/>
                                </a:solidFill>
                                <a:latin typeface="Cambria Math" panose="02040503050406030204" pitchFamily="18" charset="0"/>
                                <a:ea typeface="Helvetica Light" charset="0"/>
                                <a:cs typeface="Helvetica Light" charset="0"/>
                              </a:rPr>
                            </m:ctrlPr>
                          </m:accPr>
                          <m:e>
                            <m:r>
                              <a:rPr lang="en-US" sz="1600" i="1">
                                <a:solidFill>
                                  <a:prstClr val="black"/>
                                </a:solidFill>
                                <a:latin typeface="Cambria Math" charset="0"/>
                                <a:ea typeface="Cambria Math" charset="0"/>
                                <a:cs typeface="Cambria Math" charset="0"/>
                              </a:rPr>
                              <m:t>𝑥</m:t>
                            </m:r>
                          </m:e>
                        </m:acc>
                      </m:sub>
                    </m:sSub>
                    <m:r>
                      <a:rPr lang="en-US" sz="1600" i="1">
                        <a:solidFill>
                          <a:prstClr val="black"/>
                        </a:solidFill>
                        <a:latin typeface="Cambria Math" charset="0"/>
                        <a:ea typeface="Cambria Math" charset="0"/>
                        <a:cs typeface="Cambria Math" charset="0"/>
                      </a:rPr>
                      <m:t>∙</m:t>
                    </m:r>
                    <m:sSub>
                      <m:sSubPr>
                        <m:ctrlPr>
                          <a:rPr lang="en-US" sz="1600" i="1">
                            <a:solidFill>
                              <a:prstClr val="black"/>
                            </a:solidFill>
                            <a:latin typeface="Cambria Math" panose="02040503050406030204" pitchFamily="18" charset="0"/>
                          </a:rPr>
                        </m:ctrlPr>
                      </m:sSubPr>
                      <m:e>
                        <m:r>
                          <a:rPr lang="en-US" sz="1600" i="1">
                            <a:solidFill>
                              <a:prstClr val="black"/>
                            </a:solidFill>
                            <a:latin typeface="Cambria Math"/>
                          </a:rPr>
                          <m:t>𝜎</m:t>
                        </m:r>
                      </m:e>
                      <m:sub>
                        <m:r>
                          <a:rPr lang="en-US" sz="1600" i="1">
                            <a:solidFill>
                              <a:prstClr val="black"/>
                            </a:solidFill>
                            <a:latin typeface="Cambria Math" charset="0"/>
                          </a:rPr>
                          <m:t>𝑥</m:t>
                        </m:r>
                      </m:sub>
                    </m:sSub>
                  </m:oMath>
                </a14:m>
                <a:endParaRPr lang="en-GB" sz="1600" dirty="0">
                  <a:latin typeface="Helvetica Light" charset="0"/>
                  <a:ea typeface="Helvetica Light" charset="0"/>
                  <a:cs typeface="Helvetica Light"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32047" y="1196752"/>
                <a:ext cx="8604449" cy="5361917"/>
              </a:xfrm>
              <a:prstGeom prst="rect">
                <a:avLst/>
              </a:prstGeom>
              <a:blipFill rotWithShape="0">
                <a:blip r:embed="rId2"/>
                <a:stretch>
                  <a:fillRect l="-425" t="-455" b="-19205"/>
                </a:stretch>
              </a:blipFill>
            </p:spPr>
            <p:txBody>
              <a:bodyPr/>
              <a:lstStyle/>
              <a:p>
                <a:r>
                  <a:rPr lang="en-US">
                    <a:noFill/>
                  </a:rPr>
                  <a:t> </a:t>
                </a:r>
              </a:p>
            </p:txBody>
          </p:sp>
        </mc:Fallback>
      </mc:AlternateContent>
      <p:sp>
        <p:nvSpPr>
          <p:cNvPr id="6" name="Slide Number Placeholder 5"/>
          <p:cNvSpPr>
            <a:spLocks noGrp="1"/>
          </p:cNvSpPr>
          <p:nvPr>
            <p:ph type="sldNum" sz="quarter" idx="4"/>
          </p:nvPr>
        </p:nvSpPr>
        <p:spPr/>
        <p:txBody>
          <a:bodyPr/>
          <a:lstStyle/>
          <a:p>
            <a:pPr>
              <a:defRPr/>
            </a:pPr>
            <a:fld id="{611C2F03-9E95-40C9-A99F-3C4F7EE8CF2A}" type="slidenum">
              <a:rPr lang="en-GB" smtClean="0"/>
              <a:pPr>
                <a:defRPr/>
              </a:pPr>
              <a:t>39</a:t>
            </a:fld>
            <a:endParaRPr lang="en-GB" dirty="0"/>
          </a:p>
        </p:txBody>
      </p:sp>
      <p:sp>
        <p:nvSpPr>
          <p:cNvPr id="3" name="Rectangle 2"/>
          <p:cNvSpPr/>
          <p:nvPr/>
        </p:nvSpPr>
        <p:spPr>
          <a:xfrm>
            <a:off x="2598180" y="6102129"/>
            <a:ext cx="6750496" cy="338554"/>
          </a:xfrm>
          <a:prstGeom prst="rect">
            <a:avLst/>
          </a:prstGeom>
        </p:spPr>
        <p:txBody>
          <a:bodyPr wrap="square">
            <a:spAutoFit/>
          </a:bodyPr>
          <a:lstStyle/>
          <a:p>
            <a:r>
              <a:rPr lang="en-GB" sz="1600" dirty="0">
                <a:solidFill>
                  <a:prstClr val="black"/>
                </a:solidFill>
                <a:latin typeface="Symbol" charset="2"/>
                <a:ea typeface="Symbol" charset="2"/>
                <a:cs typeface="Symbol" charset="2"/>
                <a:sym typeface="Wingdings"/>
              </a:rPr>
              <a:t>®</a:t>
            </a:r>
            <a:r>
              <a:rPr lang="en-GB" sz="1600" dirty="0">
                <a:solidFill>
                  <a:prstClr val="black"/>
                </a:solidFill>
                <a:latin typeface="Helvetica Light" charset="0"/>
                <a:ea typeface="Helvetica Light" charset="0"/>
                <a:cs typeface="Helvetica Light" charset="0"/>
                <a:sym typeface="Wingdings"/>
              </a:rPr>
              <a:t>      (approximate) </a:t>
            </a:r>
            <a:r>
              <a:rPr lang="en-GB" sz="1600" dirty="0">
                <a:solidFill>
                  <a:prstClr val="black"/>
                </a:solidFill>
                <a:latin typeface="Helvetica Light" charset="0"/>
                <a:ea typeface="Helvetica Light" charset="0"/>
                <a:cs typeface="Helvetica Light" charset="0"/>
              </a:rPr>
              <a:t>error propagation</a:t>
            </a:r>
            <a:endParaRPr lang="en-US" dirty="0"/>
          </a:p>
        </p:txBody>
      </p:sp>
    </p:spTree>
    <p:extLst>
      <p:ext uri="{BB962C8B-B14F-4D97-AF65-F5344CB8AC3E}">
        <p14:creationId xmlns:p14="http://schemas.microsoft.com/office/powerpoint/2010/main" val="5318082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Acknowledgements and some further reading</a:t>
            </a:r>
          </a:p>
        </p:txBody>
      </p:sp>
      <p:sp>
        <p:nvSpPr>
          <p:cNvPr id="4" name="TextBox 3"/>
          <p:cNvSpPr txBox="1"/>
          <p:nvPr/>
        </p:nvSpPr>
        <p:spPr>
          <a:xfrm>
            <a:off x="432048" y="1196752"/>
            <a:ext cx="8698724" cy="4939814"/>
          </a:xfrm>
          <a:prstGeom prst="rect">
            <a:avLst/>
          </a:prstGeom>
          <a:noFill/>
        </p:spPr>
        <p:txBody>
          <a:bodyPr wrap="square" rtlCol="0">
            <a:spAutoFit/>
          </a:bodyPr>
          <a:lstStyle/>
          <a:p>
            <a:pPr marL="285750" indent="-285750">
              <a:spcBef>
                <a:spcPts val="1200"/>
              </a:spcBef>
              <a:buFont typeface="Arial" charset="0"/>
              <a:buChar char="•"/>
            </a:pPr>
            <a:r>
              <a:rPr lang="en-GB" sz="1400" dirty="0">
                <a:solidFill>
                  <a:prstClr val="black"/>
                </a:solidFill>
                <a:latin typeface="Helvetica Light"/>
                <a:cs typeface="Helvetica Light"/>
              </a:rPr>
              <a:t>I am grateful to Helge Voss, whose comprehensive statistics lectures serve as model for the present lectures. His latest lectures on multivariate analysis and neural networks at the School of Statistics, 2016: https://indico.in2p3.fr/event/12667/</a:t>
            </a:r>
            <a:r>
              <a:rPr lang="en-GB" sz="1400" dirty="0" err="1">
                <a:solidFill>
                  <a:prstClr val="black"/>
                </a:solidFill>
                <a:latin typeface="Helvetica Light"/>
                <a:cs typeface="Helvetica Light"/>
              </a:rPr>
              <a:t>other-view?view</a:t>
            </a:r>
            <a:r>
              <a:rPr lang="en-GB" sz="1400" dirty="0">
                <a:solidFill>
                  <a:prstClr val="black"/>
                </a:solidFill>
                <a:latin typeface="Helvetica Light"/>
                <a:cs typeface="Helvetica Light"/>
              </a:rPr>
              <a:t>=standard</a:t>
            </a:r>
          </a:p>
          <a:p>
            <a:pPr marL="285750" indent="-285750">
              <a:spcBef>
                <a:spcPts val="1800"/>
              </a:spcBef>
              <a:buFont typeface="Arial" charset="0"/>
              <a:buChar char="•"/>
            </a:pPr>
            <a:r>
              <a:rPr lang="en-GB" sz="1400" dirty="0">
                <a:solidFill>
                  <a:prstClr val="black"/>
                </a:solidFill>
                <a:latin typeface="Helvetica Light"/>
                <a:cs typeface="Helvetica Light"/>
              </a:rPr>
              <a:t>Glen Cowan’s book “</a:t>
            </a:r>
            <a:r>
              <a:rPr lang="is-IS" sz="1400" dirty="0">
                <a:solidFill>
                  <a:prstClr val="black"/>
                </a:solidFill>
                <a:latin typeface="Helvetica Light"/>
                <a:cs typeface="Helvetica Light"/>
              </a:rPr>
              <a:t>Statistical data analysis” represents a great introduction: </a:t>
            </a:r>
            <a:r>
              <a:rPr lang="en-US" sz="1400" dirty="0">
                <a:solidFill>
                  <a:prstClr val="black"/>
                </a:solidFill>
                <a:latin typeface="Helvetica Light"/>
                <a:cs typeface="Helvetica Light"/>
              </a:rPr>
              <a:t>http://</a:t>
            </a:r>
            <a:r>
              <a:rPr lang="en-US" sz="1400" dirty="0" err="1">
                <a:solidFill>
                  <a:prstClr val="black"/>
                </a:solidFill>
                <a:latin typeface="Helvetica Light"/>
                <a:cs typeface="Helvetica Light"/>
              </a:rPr>
              <a:t>www.pp.rhul.ac.uk</a:t>
            </a:r>
            <a:r>
              <a:rPr lang="en-US" sz="1400" dirty="0">
                <a:solidFill>
                  <a:prstClr val="black"/>
                </a:solidFill>
                <a:latin typeface="Helvetica Light"/>
                <a:cs typeface="Helvetica Light"/>
              </a:rPr>
              <a:t>/~</a:t>
            </a:r>
            <a:r>
              <a:rPr lang="en-US" sz="1400" dirty="0" err="1">
                <a:solidFill>
                  <a:prstClr val="black"/>
                </a:solidFill>
                <a:latin typeface="Helvetica Light"/>
                <a:cs typeface="Helvetica Light"/>
              </a:rPr>
              <a:t>cowan</a:t>
            </a:r>
            <a:r>
              <a:rPr lang="en-US" sz="1400" dirty="0">
                <a:solidFill>
                  <a:prstClr val="black"/>
                </a:solidFill>
                <a:latin typeface="Helvetica Light"/>
                <a:cs typeface="Helvetica Light"/>
              </a:rPr>
              <a:t>/</a:t>
            </a:r>
            <a:r>
              <a:rPr lang="en-US" sz="1400" dirty="0" err="1">
                <a:solidFill>
                  <a:prstClr val="black"/>
                </a:solidFill>
                <a:latin typeface="Helvetica Light"/>
                <a:cs typeface="Helvetica Light"/>
              </a:rPr>
              <a:t>sda</a:t>
            </a:r>
            <a:endParaRPr lang="en-US" sz="1400" dirty="0">
              <a:solidFill>
                <a:prstClr val="black"/>
              </a:solidFill>
              <a:latin typeface="Helvetica Light"/>
              <a:cs typeface="Helvetica Light"/>
            </a:endParaRPr>
          </a:p>
          <a:p>
            <a:pPr marL="285750" indent="-285750">
              <a:spcBef>
                <a:spcPts val="1800"/>
              </a:spcBef>
              <a:buFont typeface="Arial" charset="0"/>
              <a:buChar char="•"/>
            </a:pPr>
            <a:r>
              <a:rPr lang="en-US" sz="1400" dirty="0">
                <a:solidFill>
                  <a:prstClr val="black"/>
                </a:solidFill>
                <a:latin typeface="Helvetica Light"/>
                <a:cs typeface="Helvetica Light"/>
              </a:rPr>
              <a:t>PDG reviews by G. Cowan on probability (http://</a:t>
            </a:r>
            <a:r>
              <a:rPr lang="en-US" sz="1400" dirty="0" err="1">
                <a:solidFill>
                  <a:prstClr val="black"/>
                </a:solidFill>
                <a:latin typeface="Helvetica Light"/>
                <a:cs typeface="Helvetica Light"/>
              </a:rPr>
              <a:t>pdg.lbl.gov</a:t>
            </a:r>
            <a:r>
              <a:rPr lang="en-US" sz="1400" dirty="0">
                <a:solidFill>
                  <a:prstClr val="black"/>
                </a:solidFill>
                <a:latin typeface="Helvetica Light"/>
                <a:cs typeface="Helvetica Light"/>
              </a:rPr>
              <a:t>/2013/reviews/rpp2013-rev-probability.pdf ) and statistics (http://</a:t>
            </a:r>
            <a:r>
              <a:rPr lang="en-US" sz="1400" dirty="0" err="1">
                <a:solidFill>
                  <a:prstClr val="black"/>
                </a:solidFill>
                <a:latin typeface="Helvetica Light"/>
                <a:cs typeface="Helvetica Light"/>
              </a:rPr>
              <a:t>pdg.lbl.gov</a:t>
            </a:r>
            <a:r>
              <a:rPr lang="en-US" sz="1400" dirty="0">
                <a:solidFill>
                  <a:prstClr val="black"/>
                </a:solidFill>
                <a:latin typeface="Helvetica Light"/>
                <a:cs typeface="Helvetica Light"/>
              </a:rPr>
              <a:t>/2013/reviews/rpp2013-rev-statistics.pdf) : </a:t>
            </a:r>
          </a:p>
          <a:p>
            <a:pPr marL="285750" indent="-285750">
              <a:spcBef>
                <a:spcPts val="1800"/>
              </a:spcBef>
              <a:buFont typeface="Arial" charset="0"/>
              <a:buChar char="•"/>
            </a:pPr>
            <a:r>
              <a:rPr lang="en-US" sz="1400" dirty="0">
                <a:solidFill>
                  <a:prstClr val="black"/>
                </a:solidFill>
                <a:latin typeface="Helvetica Light"/>
                <a:cs typeface="Helvetica Light"/>
              </a:rPr>
              <a:t>Luca </a:t>
            </a:r>
            <a:r>
              <a:rPr lang="en-US" sz="1400" dirty="0" err="1">
                <a:solidFill>
                  <a:prstClr val="black"/>
                </a:solidFill>
                <a:latin typeface="Helvetica Light"/>
                <a:cs typeface="Helvetica Light"/>
              </a:rPr>
              <a:t>Lista’s</a:t>
            </a:r>
            <a:r>
              <a:rPr lang="en-US" sz="1400" dirty="0">
                <a:solidFill>
                  <a:prstClr val="black"/>
                </a:solidFill>
                <a:latin typeface="Helvetica Light"/>
                <a:cs typeface="Helvetica Light"/>
              </a:rPr>
              <a:t> lectures “Practical Statistics for Particle Physicists”, at the CERN-JINR school 2016: https://</a:t>
            </a:r>
            <a:r>
              <a:rPr lang="en-US" sz="1400" dirty="0" err="1">
                <a:solidFill>
                  <a:prstClr val="black"/>
                </a:solidFill>
                <a:latin typeface="Helvetica Light"/>
                <a:cs typeface="Helvetica Light"/>
              </a:rPr>
              <a:t>indico.cern.ch</a:t>
            </a:r>
            <a:r>
              <a:rPr lang="en-US" sz="1400" dirty="0">
                <a:solidFill>
                  <a:prstClr val="black"/>
                </a:solidFill>
                <a:latin typeface="Helvetica Light"/>
                <a:cs typeface="Helvetica Light"/>
              </a:rPr>
              <a:t>/event/467465/</a:t>
            </a:r>
            <a:r>
              <a:rPr lang="en-US" sz="1400" dirty="0" err="1">
                <a:solidFill>
                  <a:prstClr val="black"/>
                </a:solidFill>
                <a:latin typeface="Helvetica Light"/>
                <a:cs typeface="Helvetica Light"/>
              </a:rPr>
              <a:t>other-view?daysPerRow</a:t>
            </a:r>
            <a:r>
              <a:rPr lang="en-US" sz="1400" dirty="0">
                <a:solidFill>
                  <a:prstClr val="black"/>
                </a:solidFill>
                <a:latin typeface="Helvetica Light"/>
                <a:cs typeface="Helvetica Light"/>
              </a:rPr>
              <a:t>=5&amp;view=</a:t>
            </a:r>
            <a:r>
              <a:rPr lang="en-US" sz="1400" dirty="0" err="1">
                <a:solidFill>
                  <a:prstClr val="black"/>
                </a:solidFill>
                <a:latin typeface="Helvetica Light"/>
                <a:cs typeface="Helvetica Light"/>
              </a:rPr>
              <a:t>nicecompact</a:t>
            </a:r>
            <a:r>
              <a:rPr lang="en-US" sz="1400" dirty="0">
                <a:solidFill>
                  <a:prstClr val="black"/>
                </a:solidFill>
                <a:latin typeface="Helvetica Light"/>
                <a:cs typeface="Helvetica Light"/>
              </a:rPr>
              <a:t> </a:t>
            </a:r>
          </a:p>
          <a:p>
            <a:pPr marL="285750" indent="-285750">
              <a:spcBef>
                <a:spcPts val="1800"/>
              </a:spcBef>
              <a:buFont typeface="Arial" charset="0"/>
              <a:buChar char="•"/>
            </a:pPr>
            <a:r>
              <a:rPr lang="en-US" sz="1400" dirty="0">
                <a:solidFill>
                  <a:prstClr val="black"/>
                </a:solidFill>
                <a:latin typeface="Helvetica Light"/>
                <a:cs typeface="Helvetica Light"/>
              </a:rPr>
              <a:t>Kyle Cranmer’s article “Practical Statistics for the LHC”, arXiv:1503.07622</a:t>
            </a:r>
          </a:p>
          <a:p>
            <a:pPr marL="285750" indent="-285750">
              <a:spcBef>
                <a:spcPts val="1800"/>
              </a:spcBef>
              <a:buFont typeface="Arial" charset="0"/>
              <a:buChar char="•"/>
            </a:pPr>
            <a:r>
              <a:rPr lang="en-US" sz="1400" dirty="0" err="1">
                <a:solidFill>
                  <a:prstClr val="black"/>
                </a:solidFill>
                <a:latin typeface="Helvetica Light"/>
                <a:cs typeface="Helvetica Light"/>
              </a:rPr>
              <a:t>Harrisson</a:t>
            </a:r>
            <a:r>
              <a:rPr lang="en-US" sz="1400" dirty="0">
                <a:solidFill>
                  <a:prstClr val="black"/>
                </a:solidFill>
                <a:latin typeface="Helvetica Light"/>
                <a:cs typeface="Helvetica Light"/>
              </a:rPr>
              <a:t> Prospers 2015 CERN Academic Training lecture “Practical Statistics for LHC Physicists”: https://</a:t>
            </a:r>
            <a:r>
              <a:rPr lang="en-US" sz="1400" dirty="0" err="1">
                <a:solidFill>
                  <a:prstClr val="black"/>
                </a:solidFill>
                <a:latin typeface="Helvetica Light"/>
                <a:cs typeface="Helvetica Light"/>
              </a:rPr>
              <a:t>indico.cern.ch</a:t>
            </a:r>
            <a:r>
              <a:rPr lang="en-US" sz="1400" dirty="0">
                <a:solidFill>
                  <a:prstClr val="black"/>
                </a:solidFill>
                <a:latin typeface="Helvetica Light"/>
                <a:cs typeface="Helvetica Light"/>
              </a:rPr>
              <a:t>/event/358542/</a:t>
            </a:r>
          </a:p>
          <a:p>
            <a:pPr marL="285750" indent="-285750">
              <a:spcBef>
                <a:spcPts val="1800"/>
              </a:spcBef>
              <a:buFont typeface="Arial" charset="0"/>
              <a:buChar char="•"/>
            </a:pPr>
            <a:r>
              <a:rPr lang="en-US" sz="1400" dirty="0">
                <a:solidFill>
                  <a:prstClr val="black"/>
                </a:solidFill>
                <a:latin typeface="Helvetica Light"/>
                <a:cs typeface="Helvetica Light"/>
              </a:rPr>
              <a:t>Machine learning introduction: T. Hastie, R. </a:t>
            </a:r>
            <a:r>
              <a:rPr lang="en-US" sz="1400" dirty="0" err="1">
                <a:solidFill>
                  <a:prstClr val="black"/>
                </a:solidFill>
                <a:latin typeface="Helvetica Light"/>
                <a:cs typeface="Helvetica Light"/>
              </a:rPr>
              <a:t>Tibshirani</a:t>
            </a:r>
            <a:r>
              <a:rPr lang="en-US" sz="1400" dirty="0">
                <a:solidFill>
                  <a:prstClr val="black"/>
                </a:solidFill>
                <a:latin typeface="Helvetica Light"/>
                <a:cs typeface="Helvetica Light"/>
              </a:rPr>
              <a:t>, J. Friedman, “The Elements of Statistical Learning”, Springer 2001; C.M. Bishop, “Pattern Recognition and Machine Learning”, Springer 2006</a:t>
            </a:r>
          </a:p>
          <a:p>
            <a:pPr marL="285750" indent="-285750">
              <a:spcBef>
                <a:spcPts val="1800"/>
              </a:spcBef>
              <a:buFont typeface="Arial" charset="0"/>
              <a:buChar char="•"/>
            </a:pPr>
            <a:r>
              <a:rPr lang="en-US" sz="1400" dirty="0">
                <a:solidFill>
                  <a:prstClr val="black"/>
                </a:solidFill>
                <a:latin typeface="Helvetica Light"/>
                <a:cs typeface="Helvetica Light"/>
              </a:rPr>
              <a:t>Very incomplete list. Some more references are given throughout the lecture.</a:t>
            </a:r>
            <a:endParaRPr lang="en-GB" sz="1400" dirty="0">
              <a:solidFill>
                <a:prstClr val="black"/>
              </a:solidFill>
              <a:latin typeface="Helvetica Light"/>
              <a:cs typeface="Helvetica Light"/>
            </a:endParaRPr>
          </a:p>
        </p:txBody>
      </p:sp>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4</a:t>
            </a:fld>
            <a:endParaRPr lang="en-GB" dirty="0"/>
          </a:p>
        </p:txBody>
      </p:sp>
    </p:spTree>
    <p:extLst>
      <p:ext uri="{BB962C8B-B14F-4D97-AF65-F5344CB8AC3E}">
        <p14:creationId xmlns:p14="http://schemas.microsoft.com/office/powerpoint/2010/main" val="10594093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Error propagation </a:t>
            </a:r>
            <a:r>
              <a:rPr lang="en-GB" dirty="0">
                <a:solidFill>
                  <a:srgbClr val="000000"/>
                </a:solidFill>
                <a:latin typeface="Helvetica Light"/>
                <a:cs typeface="Helvetica Light"/>
              </a:rPr>
              <a:t>(continued)</a:t>
            </a:r>
            <a:endParaRPr lang="en-GB" sz="2400" dirty="0">
              <a:solidFill>
                <a:srgbClr val="000000"/>
              </a:solidFill>
              <a:latin typeface="Helvetica Light"/>
              <a:cs typeface="Helvetica Light"/>
            </a:endParaRPr>
          </a:p>
        </p:txBody>
      </p:sp>
      <mc:AlternateContent xmlns:mc="http://schemas.openxmlformats.org/markup-compatibility/2006" xmlns:a14="http://schemas.microsoft.com/office/drawing/2010/main">
        <mc:Choice Requires="a14">
          <p:sp>
            <p:nvSpPr>
              <p:cNvPr id="8" name="TextBox 7"/>
              <p:cNvSpPr txBox="1"/>
              <p:nvPr/>
            </p:nvSpPr>
            <p:spPr>
              <a:xfrm>
                <a:off x="432047" y="1196752"/>
                <a:ext cx="8604449" cy="2280817"/>
              </a:xfrm>
              <a:prstGeom prst="rect">
                <a:avLst/>
              </a:prstGeom>
              <a:noFill/>
            </p:spPr>
            <p:txBody>
              <a:bodyPr wrap="square" rtlCol="0">
                <a:spAutoFit/>
              </a:bodyPr>
              <a:lstStyle/>
              <a:p>
                <a:pPr marL="0" lvl="1">
                  <a:spcBef>
                    <a:spcPts val="3000"/>
                  </a:spcBef>
                </a:pPr>
                <a:r>
                  <a:rPr lang="en-US" sz="1600" dirty="0">
                    <a:solidFill>
                      <a:prstClr val="black"/>
                    </a:solidFill>
                    <a:latin typeface="Helvetica Light" charset="0"/>
                    <a:ea typeface="Helvetica Light" charset="0"/>
                    <a:cs typeface="Helvetica Light" charset="0"/>
                    <a:sym typeface="Wingdings" pitchFamily="2" charset="2"/>
                  </a:rPr>
                  <a:t>In case of several variables, compute covariance matrix and partial derivatives</a:t>
                </a:r>
              </a:p>
              <a:p>
                <a:pPr marL="285750" lvl="1" indent="-285750">
                  <a:spcBef>
                    <a:spcPts val="1800"/>
                  </a:spcBef>
                  <a:buFont typeface="Arial" charset="0"/>
                  <a:buChar char="•"/>
                </a:pPr>
                <a:r>
                  <a:rPr lang="en-US" sz="1600" dirty="0">
                    <a:solidFill>
                      <a:schemeClr val="tx1"/>
                    </a:solidFill>
                    <a:latin typeface="Helvetica Light" charset="0"/>
                    <a:ea typeface="Helvetica Light" charset="0"/>
                    <a:cs typeface="Helvetica Light" charset="0"/>
                  </a:rPr>
                  <a:t>Let </a:t>
                </a:r>
                <a14:m>
                  <m:oMath xmlns:m="http://schemas.openxmlformats.org/officeDocument/2006/math">
                    <m:r>
                      <a:rPr lang="en-US" sz="1600" b="1" i="1" smtClean="0">
                        <a:solidFill>
                          <a:schemeClr val="tx1"/>
                        </a:solidFill>
                        <a:latin typeface="Cambria Math"/>
                      </a:rPr>
                      <m:t>𝒇</m:t>
                    </m:r>
                    <m:r>
                      <a:rPr lang="en-US" sz="1600" b="1" i="1" smtClean="0">
                        <a:solidFill>
                          <a:schemeClr val="tx1"/>
                        </a:solidFill>
                        <a:latin typeface="Cambria Math"/>
                      </a:rPr>
                      <m:t>=</m:t>
                    </m:r>
                    <m:r>
                      <a:rPr lang="en-US" sz="1600" b="1" i="1" smtClean="0">
                        <a:solidFill>
                          <a:schemeClr val="tx1"/>
                        </a:solidFill>
                        <a:latin typeface="Cambria Math"/>
                      </a:rPr>
                      <m:t>𝒇</m:t>
                    </m:r>
                    <m:r>
                      <a:rPr lang="en-US" sz="1600" b="1" i="1" smtClean="0">
                        <a:solidFill>
                          <a:schemeClr val="tx1"/>
                        </a:solidFill>
                        <a:latin typeface="Cambria Math"/>
                      </a:rPr>
                      <m:t>(</m:t>
                    </m:r>
                    <m:sSub>
                      <m:sSubPr>
                        <m:ctrlPr>
                          <a:rPr lang="en-US" sz="1600" b="1" i="1">
                            <a:solidFill>
                              <a:schemeClr val="tx1"/>
                            </a:solidFill>
                            <a:latin typeface="Cambria Math" panose="02040503050406030204" pitchFamily="18" charset="0"/>
                          </a:rPr>
                        </m:ctrlPr>
                      </m:sSubPr>
                      <m:e>
                        <m:r>
                          <a:rPr lang="en-US" sz="1600" b="1" i="1">
                            <a:solidFill>
                              <a:schemeClr val="tx1"/>
                            </a:solidFill>
                            <a:latin typeface="Cambria Math"/>
                          </a:rPr>
                          <m:t>𝒙</m:t>
                        </m:r>
                      </m:e>
                      <m:sub>
                        <m:r>
                          <a:rPr lang="en-US" sz="1600" b="1" i="1">
                            <a:solidFill>
                              <a:schemeClr val="tx1"/>
                            </a:solidFill>
                            <a:latin typeface="Cambria Math"/>
                          </a:rPr>
                          <m:t>𝟏</m:t>
                        </m:r>
                      </m:sub>
                    </m:sSub>
                    <m:r>
                      <a:rPr lang="en-US" sz="1600" b="1" i="1">
                        <a:solidFill>
                          <a:schemeClr val="tx1"/>
                        </a:solidFill>
                        <a:latin typeface="Cambria Math"/>
                      </a:rPr>
                      <m:t>,</m:t>
                    </m:r>
                    <m:r>
                      <a:rPr lang="en-US" sz="1600" b="1" i="1" smtClean="0">
                        <a:solidFill>
                          <a:schemeClr val="tx1"/>
                        </a:solidFill>
                        <a:latin typeface="Cambria Math" charset="0"/>
                      </a:rPr>
                      <m:t>…,</m:t>
                    </m:r>
                    <m:sSub>
                      <m:sSubPr>
                        <m:ctrlPr>
                          <a:rPr lang="en-US" sz="1600" b="1" i="1" smtClean="0">
                            <a:solidFill>
                              <a:schemeClr val="tx1"/>
                            </a:solidFill>
                            <a:latin typeface="Cambria Math" panose="02040503050406030204" pitchFamily="18" charset="0"/>
                          </a:rPr>
                        </m:ctrlPr>
                      </m:sSubPr>
                      <m:e>
                        <m:r>
                          <a:rPr lang="en-US" sz="1600" b="1" i="1">
                            <a:solidFill>
                              <a:schemeClr val="tx1"/>
                            </a:solidFill>
                            <a:latin typeface="Cambria Math"/>
                          </a:rPr>
                          <m:t>𝒙</m:t>
                        </m:r>
                      </m:e>
                      <m:sub>
                        <m:r>
                          <a:rPr lang="en-US" sz="1600" b="1" i="1">
                            <a:solidFill>
                              <a:schemeClr val="tx1"/>
                            </a:solidFill>
                            <a:latin typeface="Cambria Math"/>
                          </a:rPr>
                          <m:t>𝒏</m:t>
                        </m:r>
                      </m:sub>
                    </m:sSub>
                    <m:r>
                      <a:rPr lang="en-US" sz="1600" b="1" i="1">
                        <a:solidFill>
                          <a:schemeClr val="tx1"/>
                        </a:solidFill>
                        <a:latin typeface="Cambria Math"/>
                      </a:rPr>
                      <m:t>)</m:t>
                    </m:r>
                  </m:oMath>
                </a14:m>
                <a:r>
                  <a:rPr lang="en-US" sz="1600" dirty="0">
                    <a:solidFill>
                      <a:schemeClr val="tx1"/>
                    </a:solidFill>
                    <a:latin typeface="Helvetica Light" charset="0"/>
                    <a:ea typeface="Helvetica Light" charset="0"/>
                    <a:cs typeface="Helvetica Light" charset="0"/>
                  </a:rPr>
                  <a:t> be a function of </a:t>
                </a:r>
                <a14:m>
                  <m:oMath xmlns:m="http://schemas.openxmlformats.org/officeDocument/2006/math">
                    <m:r>
                      <a:rPr lang="en-US" sz="1600" b="1" i="1" smtClean="0">
                        <a:solidFill>
                          <a:schemeClr val="tx1"/>
                        </a:solidFill>
                        <a:latin typeface="Cambria Math" charset="0"/>
                        <a:ea typeface="Cambria Math" charset="0"/>
                        <a:cs typeface="Cambria Math" charset="0"/>
                      </a:rPr>
                      <m:t>𝒏</m:t>
                    </m:r>
                  </m:oMath>
                </a14:m>
                <a:r>
                  <a:rPr lang="en-US" sz="1600" dirty="0">
                    <a:solidFill>
                      <a:schemeClr val="tx1"/>
                    </a:solidFill>
                    <a:latin typeface="Helvetica Light" charset="0"/>
                    <a:ea typeface="Helvetica Light" charset="0"/>
                    <a:cs typeface="Helvetica Light" charset="0"/>
                  </a:rPr>
                  <a:t> randomly distributed variables</a:t>
                </a:r>
              </a:p>
              <a:p>
                <a:pPr marL="285750" lvl="1" indent="-285750">
                  <a:spcBef>
                    <a:spcPts val="3000"/>
                  </a:spcBef>
                  <a:buFont typeface="Arial" charset="0"/>
                  <a:buChar char="•"/>
                </a:pPr>
                <a14:m>
                  <m:oMath xmlns:m="http://schemas.openxmlformats.org/officeDocument/2006/math">
                    <m:sSup>
                      <m:sSupPr>
                        <m:ctrlPr>
                          <a:rPr lang="en-US" sz="1600" i="1">
                            <a:latin typeface="Cambria Math" panose="02040503050406030204" pitchFamily="18" charset="0"/>
                            <a:ea typeface="Cambria Math" charset="0"/>
                            <a:cs typeface="Cambria Math" charset="0"/>
                          </a:rPr>
                        </m:ctrlPr>
                      </m:sSupPr>
                      <m:e>
                        <m:d>
                          <m:dPr>
                            <m:ctrlPr>
                              <a:rPr lang="is-IS" sz="1600" i="1">
                                <a:latin typeface="Cambria Math" panose="02040503050406030204" pitchFamily="18" charset="0"/>
                                <a:ea typeface="Cambria Math" charset="0"/>
                                <a:cs typeface="Cambria Math" charset="0"/>
                              </a:rPr>
                            </m:ctrlPr>
                          </m:dPr>
                          <m:e>
                            <m:sSub>
                              <m:sSubPr>
                                <m:ctrlPr>
                                  <a:rPr lang="en-US" sz="1600" i="1">
                                    <a:latin typeface="Cambria Math" panose="02040503050406030204" pitchFamily="18" charset="0"/>
                                  </a:rPr>
                                </m:ctrlPr>
                              </m:sSubPr>
                              <m:e>
                                <m:d>
                                  <m:dPr>
                                    <m:begChr m:val=""/>
                                    <m:endChr m:val="|"/>
                                    <m:ctrlPr>
                                      <a:rPr lang="hr-HR" sz="1600" i="1">
                                        <a:latin typeface="Cambria Math" panose="02040503050406030204" pitchFamily="18" charset="0"/>
                                      </a:rPr>
                                    </m:ctrlPr>
                                  </m:dPr>
                                  <m:e>
                                    <m:f>
                                      <m:fPr>
                                        <m:ctrlPr>
                                          <a:rPr lang="en-US" sz="1600" i="1">
                                            <a:latin typeface="Cambria Math" panose="02040503050406030204" pitchFamily="18" charset="0"/>
                                          </a:rPr>
                                        </m:ctrlPr>
                                      </m:fPr>
                                      <m:num>
                                        <m:r>
                                          <a:rPr lang="en-US" sz="1600" i="1">
                                            <a:latin typeface="Cambria Math"/>
                                          </a:rPr>
                                          <m:t>𝑑𝑓</m:t>
                                        </m:r>
                                      </m:num>
                                      <m:den>
                                        <m:r>
                                          <a:rPr lang="en-US" sz="1600" i="1">
                                            <a:latin typeface="Cambria Math"/>
                                          </a:rPr>
                                          <m:t>𝑑𝑥</m:t>
                                        </m:r>
                                      </m:den>
                                    </m:f>
                                  </m:e>
                                </m:d>
                              </m:e>
                              <m:sub>
                                <m:r>
                                  <a:rPr lang="en-US" sz="1600" i="1">
                                    <a:latin typeface="Cambria Math"/>
                                  </a:rPr>
                                  <m:t>𝑥</m:t>
                                </m:r>
                                <m:r>
                                  <a:rPr lang="en-US" sz="1600" i="1">
                                    <a:latin typeface="Cambria Math"/>
                                  </a:rPr>
                                  <m:t>=</m:t>
                                </m:r>
                                <m:acc>
                                  <m:accPr>
                                    <m:chr m:val="̅"/>
                                    <m:ctrlPr>
                                      <a:rPr lang="en-US" sz="1600" i="1">
                                        <a:latin typeface="Cambria Math" panose="02040503050406030204" pitchFamily="18" charset="0"/>
                                        <a:ea typeface="Helvetica Light" charset="0"/>
                                        <a:cs typeface="Helvetica Light" charset="0"/>
                                      </a:rPr>
                                    </m:ctrlPr>
                                  </m:accPr>
                                  <m:e>
                                    <m:r>
                                      <a:rPr lang="en-US" sz="1600" i="1">
                                        <a:latin typeface="Cambria Math" charset="0"/>
                                        <a:ea typeface="Cambria Math" charset="0"/>
                                        <a:cs typeface="Cambria Math" charset="0"/>
                                      </a:rPr>
                                      <m:t>𝑥</m:t>
                                    </m:r>
                                  </m:e>
                                </m:acc>
                              </m:sub>
                            </m:sSub>
                          </m:e>
                        </m:d>
                      </m:e>
                      <m:sup>
                        <m:r>
                          <a:rPr lang="en-US" sz="1600" i="1">
                            <a:latin typeface="Cambria Math" charset="0"/>
                            <a:ea typeface="Cambria Math" charset="0"/>
                            <a:cs typeface="Cambria Math" charset="0"/>
                          </a:rPr>
                          <m:t>2</m:t>
                        </m:r>
                      </m:sup>
                    </m:sSup>
                    <m:sSub>
                      <m:sSubPr>
                        <m:ctrlPr>
                          <a:rPr lang="en-US" sz="1600" i="1">
                            <a:latin typeface="Cambria Math" panose="02040503050406030204" pitchFamily="18" charset="0"/>
                            <a:ea typeface="Cambria Math" charset="0"/>
                            <a:cs typeface="Cambria Math" charset="0"/>
                          </a:rPr>
                        </m:ctrlPr>
                      </m:sSubPr>
                      <m:e>
                        <m:acc>
                          <m:accPr>
                            <m:chr m:val="̂"/>
                            <m:ctrlPr>
                              <a:rPr lang="en-US" sz="1600" i="1">
                                <a:latin typeface="Cambria Math" panose="02040503050406030204" pitchFamily="18" charset="0"/>
                                <a:ea typeface="Helvetica Light" charset="0"/>
                                <a:cs typeface="Helvetica Light" charset="0"/>
                              </a:rPr>
                            </m:ctrlPr>
                          </m:accPr>
                          <m:e>
                            <m:r>
                              <a:rPr lang="en-US" sz="1600" i="1">
                                <a:latin typeface="Cambria Math" charset="0"/>
                                <a:ea typeface="Cambria Math" charset="0"/>
                                <a:cs typeface="Cambria Math" charset="0"/>
                              </a:rPr>
                              <m:t>𝑉</m:t>
                            </m:r>
                          </m:e>
                        </m:acc>
                      </m:e>
                      <m:sub>
                        <m:r>
                          <a:rPr lang="en-US" sz="1600" i="1">
                            <a:latin typeface="Cambria Math" charset="0"/>
                            <a:ea typeface="Cambria Math" charset="0"/>
                            <a:cs typeface="Cambria Math" charset="0"/>
                          </a:rPr>
                          <m:t>𝑥</m:t>
                        </m:r>
                      </m:sub>
                    </m:sSub>
                  </m:oMath>
                </a14:m>
                <a:r>
                  <a:rPr lang="en-US" sz="1600" dirty="0">
                    <a:latin typeface="Helvetica Light" charset="0"/>
                    <a:ea typeface="Helvetica Light" charset="0"/>
                    <a:cs typeface="Helvetica Light" charset="0"/>
                    <a:sym typeface="Wingdings" pitchFamily="2" charset="2"/>
                  </a:rPr>
                  <a:t>  </a:t>
                </a:r>
                <a:r>
                  <a:rPr lang="en-US" sz="1600" dirty="0">
                    <a:latin typeface="Helvetica Light" charset="0"/>
                    <a:ea typeface="Helvetica Light" charset="0"/>
                    <a:cs typeface="Helvetica Light" charset="0"/>
                  </a:rPr>
                  <a:t>becomes:                                  </a:t>
                </a:r>
                <a:r>
                  <a:rPr lang="en-US" sz="1400" dirty="0">
                    <a:solidFill>
                      <a:schemeClr val="tx1">
                        <a:lumMod val="50000"/>
                        <a:lumOff val="50000"/>
                      </a:schemeClr>
                    </a:solidFill>
                    <a:latin typeface="Helvetica Light" charset="0"/>
                    <a:ea typeface="Helvetica Light" charset="0"/>
                    <a:cs typeface="Helvetica Light" charset="0"/>
                  </a:rPr>
                  <a:t>(where: </a:t>
                </a:r>
                <a14:m>
                  <m:oMath xmlns:m="http://schemas.openxmlformats.org/officeDocument/2006/math">
                    <m:acc>
                      <m:accPr>
                        <m:chr m:val="̅"/>
                        <m:ctrlPr>
                          <a:rPr lang="en-US" sz="1400" i="1">
                            <a:solidFill>
                              <a:schemeClr val="tx1">
                                <a:lumMod val="50000"/>
                                <a:lumOff val="50000"/>
                              </a:schemeClr>
                            </a:solidFill>
                            <a:latin typeface="Cambria Math" panose="02040503050406030204" pitchFamily="18" charset="0"/>
                            <a:sym typeface="Wingdings" pitchFamily="2" charset="2"/>
                          </a:rPr>
                        </m:ctrlPr>
                      </m:accPr>
                      <m:e>
                        <m:r>
                          <a:rPr lang="en-US" sz="1400" i="1">
                            <a:solidFill>
                              <a:schemeClr val="tx1">
                                <a:lumMod val="50000"/>
                                <a:lumOff val="50000"/>
                              </a:schemeClr>
                            </a:solidFill>
                            <a:latin typeface="Cambria Math"/>
                            <a:sym typeface="Wingdings" pitchFamily="2" charset="2"/>
                          </a:rPr>
                          <m:t>𝑥</m:t>
                        </m:r>
                      </m:e>
                    </m:acc>
                    <m:r>
                      <a:rPr lang="en-US" sz="1400" b="0" i="0" smtClean="0">
                        <a:solidFill>
                          <a:schemeClr val="tx1">
                            <a:lumMod val="50000"/>
                            <a:lumOff val="50000"/>
                          </a:schemeClr>
                        </a:solidFill>
                        <a:latin typeface="Cambria Math" charset="0"/>
                        <a:sym typeface="Wingdings" pitchFamily="2" charset="2"/>
                      </a:rPr>
                      <m:t>=(</m:t>
                    </m:r>
                    <m:sSub>
                      <m:sSubPr>
                        <m:ctrlPr>
                          <a:rPr lang="en-US" sz="1400" b="0" i="1" smtClean="0">
                            <a:solidFill>
                              <a:schemeClr val="tx1">
                                <a:lumMod val="50000"/>
                                <a:lumOff val="50000"/>
                              </a:schemeClr>
                            </a:solidFill>
                            <a:latin typeface="Cambria Math" panose="02040503050406030204" pitchFamily="18" charset="0"/>
                            <a:sym typeface="Wingdings" pitchFamily="2" charset="2"/>
                          </a:rPr>
                        </m:ctrlPr>
                      </m:sSubPr>
                      <m:e>
                        <m:acc>
                          <m:accPr>
                            <m:chr m:val="̅"/>
                            <m:ctrlPr>
                              <a:rPr lang="en-US" sz="1400" i="1">
                                <a:solidFill>
                                  <a:schemeClr val="tx1">
                                    <a:lumMod val="50000"/>
                                    <a:lumOff val="50000"/>
                                  </a:schemeClr>
                                </a:solidFill>
                                <a:latin typeface="Cambria Math" panose="02040503050406030204" pitchFamily="18" charset="0"/>
                                <a:sym typeface="Wingdings" pitchFamily="2" charset="2"/>
                              </a:rPr>
                            </m:ctrlPr>
                          </m:accPr>
                          <m:e>
                            <m:r>
                              <a:rPr lang="en-US" sz="1400" i="1">
                                <a:solidFill>
                                  <a:schemeClr val="tx1">
                                    <a:lumMod val="50000"/>
                                    <a:lumOff val="50000"/>
                                  </a:schemeClr>
                                </a:solidFill>
                                <a:latin typeface="Cambria Math"/>
                                <a:sym typeface="Wingdings" pitchFamily="2" charset="2"/>
                              </a:rPr>
                              <m:t>𝑥</m:t>
                            </m:r>
                          </m:e>
                        </m:acc>
                      </m:e>
                      <m:sub>
                        <m:r>
                          <a:rPr lang="en-US" sz="1400" b="0" i="1" smtClean="0">
                            <a:solidFill>
                              <a:schemeClr val="tx1">
                                <a:lumMod val="50000"/>
                                <a:lumOff val="50000"/>
                              </a:schemeClr>
                            </a:solidFill>
                            <a:latin typeface="Cambria Math" charset="0"/>
                            <a:sym typeface="Wingdings" pitchFamily="2" charset="2"/>
                          </a:rPr>
                          <m:t>1</m:t>
                        </m:r>
                      </m:sub>
                    </m:sSub>
                    <m:r>
                      <a:rPr lang="en-US" sz="1400" b="0" i="1" smtClean="0">
                        <a:solidFill>
                          <a:schemeClr val="tx1">
                            <a:lumMod val="50000"/>
                            <a:lumOff val="50000"/>
                          </a:schemeClr>
                        </a:solidFill>
                        <a:latin typeface="Cambria Math" charset="0"/>
                        <a:sym typeface="Wingdings" pitchFamily="2" charset="2"/>
                      </a:rPr>
                      <m:t>,…,</m:t>
                    </m:r>
                    <m:sSub>
                      <m:sSubPr>
                        <m:ctrlPr>
                          <a:rPr lang="en-US" sz="1400" i="1">
                            <a:solidFill>
                              <a:schemeClr val="tx1">
                                <a:lumMod val="50000"/>
                                <a:lumOff val="50000"/>
                              </a:schemeClr>
                            </a:solidFill>
                            <a:latin typeface="Cambria Math" panose="02040503050406030204" pitchFamily="18" charset="0"/>
                            <a:sym typeface="Wingdings" pitchFamily="2" charset="2"/>
                          </a:rPr>
                        </m:ctrlPr>
                      </m:sSubPr>
                      <m:e>
                        <m:acc>
                          <m:accPr>
                            <m:chr m:val="̅"/>
                            <m:ctrlPr>
                              <a:rPr lang="en-US" sz="1400" i="1">
                                <a:solidFill>
                                  <a:schemeClr val="tx1">
                                    <a:lumMod val="50000"/>
                                    <a:lumOff val="50000"/>
                                  </a:schemeClr>
                                </a:solidFill>
                                <a:latin typeface="Cambria Math" panose="02040503050406030204" pitchFamily="18" charset="0"/>
                                <a:sym typeface="Wingdings" pitchFamily="2" charset="2"/>
                              </a:rPr>
                            </m:ctrlPr>
                          </m:accPr>
                          <m:e>
                            <m:r>
                              <a:rPr lang="en-US" sz="1400" i="1">
                                <a:solidFill>
                                  <a:schemeClr val="tx1">
                                    <a:lumMod val="50000"/>
                                    <a:lumOff val="50000"/>
                                  </a:schemeClr>
                                </a:solidFill>
                                <a:latin typeface="Cambria Math"/>
                                <a:sym typeface="Wingdings" pitchFamily="2" charset="2"/>
                              </a:rPr>
                              <m:t>𝑥</m:t>
                            </m:r>
                          </m:e>
                        </m:acc>
                      </m:e>
                      <m:sub>
                        <m:r>
                          <a:rPr lang="en-US" sz="1400" b="0" i="1" smtClean="0">
                            <a:solidFill>
                              <a:schemeClr val="tx1">
                                <a:lumMod val="50000"/>
                                <a:lumOff val="50000"/>
                              </a:schemeClr>
                            </a:solidFill>
                            <a:latin typeface="Cambria Math" charset="0"/>
                            <a:sym typeface="Wingdings" pitchFamily="2" charset="2"/>
                          </a:rPr>
                          <m:t>𝑛</m:t>
                        </m:r>
                      </m:sub>
                    </m:sSub>
                    <m:r>
                      <a:rPr lang="en-US" sz="1400" b="0" i="1" smtClean="0">
                        <a:solidFill>
                          <a:schemeClr val="tx1">
                            <a:lumMod val="50000"/>
                            <a:lumOff val="50000"/>
                          </a:schemeClr>
                        </a:solidFill>
                        <a:latin typeface="Cambria Math" charset="0"/>
                        <a:sym typeface="Wingdings" pitchFamily="2" charset="2"/>
                      </a:rPr>
                      <m:t>)</m:t>
                    </m:r>
                  </m:oMath>
                </a14:m>
                <a:r>
                  <a:rPr lang="en-US" sz="1400" dirty="0">
                    <a:solidFill>
                      <a:schemeClr val="tx1">
                        <a:lumMod val="50000"/>
                        <a:lumOff val="50000"/>
                      </a:schemeClr>
                    </a:solidFill>
                    <a:latin typeface="Helvetica Light" charset="0"/>
                    <a:ea typeface="Helvetica Light" charset="0"/>
                    <a:cs typeface="Helvetica Light" charset="0"/>
                  </a:rPr>
                  <a:t>)</a:t>
                </a:r>
              </a:p>
              <a:p>
                <a:pPr marL="285750" lvl="1" indent="-285750">
                  <a:spcBef>
                    <a:spcPts val="3000"/>
                  </a:spcBef>
                  <a:buFont typeface="Arial" charset="0"/>
                  <a:buChar char="•"/>
                </a:pPr>
                <a:r>
                  <a:rPr lang="en-US" sz="1600" dirty="0">
                    <a:latin typeface="Helvetica Light" charset="0"/>
                    <a:ea typeface="Helvetica Light" charset="0"/>
                    <a:cs typeface="Helvetica Light" charset="0"/>
                    <a:sym typeface="Wingdings" pitchFamily="2" charset="2"/>
                  </a:rPr>
                  <a:t>with the covariance matrix:</a:t>
                </a:r>
              </a:p>
            </p:txBody>
          </p:sp>
        </mc:Choice>
        <mc:Fallback xmlns="">
          <p:sp>
            <p:nvSpPr>
              <p:cNvPr id="8" name="TextBox 7"/>
              <p:cNvSpPr txBox="1">
                <a:spLocks noRot="1" noChangeAspect="1" noMove="1" noResize="1" noEditPoints="1" noAdjustHandles="1" noChangeArrowheads="1" noChangeShapeType="1" noTextEdit="1"/>
              </p:cNvSpPr>
              <p:nvPr/>
            </p:nvSpPr>
            <p:spPr>
              <a:xfrm>
                <a:off x="432047" y="1196752"/>
                <a:ext cx="8604449" cy="2280817"/>
              </a:xfrm>
              <a:prstGeom prst="rect">
                <a:avLst/>
              </a:prstGeom>
              <a:blipFill rotWithShape="0">
                <a:blip r:embed="rId2"/>
                <a:stretch>
                  <a:fillRect l="-425" t="-535" b="-2674"/>
                </a:stretch>
              </a:blipFill>
            </p:spPr>
            <p:txBody>
              <a:bodyPr/>
              <a:lstStyle/>
              <a:p>
                <a:r>
                  <a:rPr lang="en-US">
                    <a:noFill/>
                  </a:rPr>
                  <a:t> </a:t>
                </a:r>
              </a:p>
            </p:txBody>
          </p:sp>
        </mc:Fallback>
      </mc:AlternateContent>
      <p:sp>
        <p:nvSpPr>
          <p:cNvPr id="6" name="Slide Number Placeholder 5"/>
          <p:cNvSpPr>
            <a:spLocks noGrp="1"/>
          </p:cNvSpPr>
          <p:nvPr>
            <p:ph type="sldNum" sz="quarter" idx="4"/>
          </p:nvPr>
        </p:nvSpPr>
        <p:spPr/>
        <p:txBody>
          <a:bodyPr/>
          <a:lstStyle/>
          <a:p>
            <a:pPr>
              <a:defRPr/>
            </a:pPr>
            <a:fld id="{611C2F03-9E95-40C9-A99F-3C4F7EE8CF2A}" type="slidenum">
              <a:rPr lang="en-GB" smtClean="0"/>
              <a:pPr>
                <a:defRPr/>
              </a:pPr>
              <a:t>40</a:t>
            </a:fld>
            <a:endParaRPr lang="en-GB" dirty="0"/>
          </a:p>
        </p:txBody>
      </p:sp>
      <mc:AlternateContent xmlns:mc="http://schemas.openxmlformats.org/markup-compatibility/2006" xmlns:a14="http://schemas.microsoft.com/office/drawing/2010/main">
        <mc:Choice Requires="a14">
          <p:sp>
            <p:nvSpPr>
              <p:cNvPr id="3" name="Rectangle 2"/>
              <p:cNvSpPr/>
              <p:nvPr/>
            </p:nvSpPr>
            <p:spPr>
              <a:xfrm>
                <a:off x="2929950" y="2192981"/>
                <a:ext cx="1846339" cy="79239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nary>
                        <m:naryPr>
                          <m:chr m:val="∑"/>
                          <m:ctrlPr>
                            <a:rPr lang="en-US" sz="1600" i="1" smtClean="0">
                              <a:solidFill>
                                <a:schemeClr val="tx1"/>
                              </a:solidFill>
                              <a:latin typeface="Cambria Math" panose="02040503050406030204" pitchFamily="18" charset="0"/>
                              <a:sym typeface="Wingdings" pitchFamily="2" charset="2"/>
                            </a:rPr>
                          </m:ctrlPr>
                        </m:naryPr>
                        <m:sub>
                          <m:r>
                            <m:rPr>
                              <m:brk m:alnAt="23"/>
                            </m:rPr>
                            <a:rPr lang="en-US" sz="1600" b="0" i="1">
                              <a:solidFill>
                                <a:schemeClr val="tx1"/>
                              </a:solidFill>
                              <a:latin typeface="Cambria Math"/>
                              <a:sym typeface="Wingdings" pitchFamily="2" charset="2"/>
                            </a:rPr>
                            <m:t>𝑖</m:t>
                          </m:r>
                          <m:r>
                            <a:rPr lang="en-US" sz="1600" b="0" i="1">
                              <a:solidFill>
                                <a:schemeClr val="tx1"/>
                              </a:solidFill>
                              <a:latin typeface="Cambria Math"/>
                              <a:sym typeface="Wingdings" pitchFamily="2" charset="2"/>
                            </a:rPr>
                            <m:t>,</m:t>
                          </m:r>
                          <m:r>
                            <a:rPr lang="en-US" sz="1600" b="0" i="1">
                              <a:solidFill>
                                <a:schemeClr val="tx1"/>
                              </a:solidFill>
                              <a:latin typeface="Cambria Math"/>
                              <a:sym typeface="Wingdings" pitchFamily="2" charset="2"/>
                            </a:rPr>
                            <m:t>𝑗</m:t>
                          </m:r>
                          <m:r>
                            <a:rPr lang="en-US" sz="1600" b="0" i="1" smtClean="0">
                              <a:solidFill>
                                <a:schemeClr val="tx1"/>
                              </a:solidFill>
                              <a:latin typeface="Cambria Math" charset="0"/>
                              <a:sym typeface="Wingdings" pitchFamily="2" charset="2"/>
                            </a:rPr>
                            <m:t>=1</m:t>
                          </m:r>
                        </m:sub>
                        <m:sup>
                          <m:r>
                            <a:rPr lang="en-US" sz="1600" b="0" i="1">
                              <a:solidFill>
                                <a:schemeClr val="tx1"/>
                              </a:solidFill>
                              <a:latin typeface="Cambria Math"/>
                              <a:sym typeface="Wingdings" pitchFamily="2" charset="2"/>
                            </a:rPr>
                            <m:t>𝑛</m:t>
                          </m:r>
                        </m:sup>
                        <m:e>
                          <m:sSub>
                            <m:sSubPr>
                              <m:ctrlPr>
                                <a:rPr lang="en-US" sz="1600" i="1" smtClean="0">
                                  <a:solidFill>
                                    <a:schemeClr val="tx1"/>
                                  </a:solidFill>
                                  <a:latin typeface="Cambria Math" panose="02040503050406030204" pitchFamily="18" charset="0"/>
                                  <a:sym typeface="Wingdings" pitchFamily="2" charset="2"/>
                                </a:rPr>
                              </m:ctrlPr>
                            </m:sSubPr>
                            <m:e>
                              <m:d>
                                <m:dPr>
                                  <m:begChr m:val=""/>
                                  <m:endChr m:val="|"/>
                                  <m:ctrlPr>
                                    <a:rPr lang="hr-HR" sz="1600" i="1">
                                      <a:latin typeface="Cambria Math" panose="02040503050406030204" pitchFamily="18" charset="0"/>
                                      <a:sym typeface="Wingdings" pitchFamily="2" charset="2"/>
                                    </a:rPr>
                                  </m:ctrlPr>
                                </m:dPr>
                                <m:e>
                                  <m:f>
                                    <m:fPr>
                                      <m:ctrlPr>
                                        <a:rPr lang="en-US" sz="1600" i="1">
                                          <a:latin typeface="Cambria Math" panose="02040503050406030204" pitchFamily="18" charset="0"/>
                                          <a:sym typeface="Wingdings" pitchFamily="2" charset="2"/>
                                        </a:rPr>
                                      </m:ctrlPr>
                                    </m:fPr>
                                    <m:num>
                                      <m:r>
                                        <a:rPr lang="en-US" sz="1600" i="1" smtClean="0">
                                          <a:latin typeface="Cambria Math" charset="0"/>
                                          <a:ea typeface="Cambria Math" charset="0"/>
                                          <a:cs typeface="Cambria Math" charset="0"/>
                                          <a:sym typeface="Wingdings" pitchFamily="2" charset="2"/>
                                        </a:rPr>
                                        <m:t>𝜕</m:t>
                                      </m:r>
                                      <m:r>
                                        <a:rPr lang="en-US" sz="1600" i="1">
                                          <a:latin typeface="Cambria Math"/>
                                          <a:sym typeface="Wingdings" pitchFamily="2" charset="2"/>
                                        </a:rPr>
                                        <m:t>𝑓</m:t>
                                      </m:r>
                                    </m:num>
                                    <m:den>
                                      <m:r>
                                        <a:rPr lang="en-US" sz="1600" i="1">
                                          <a:latin typeface="Cambria Math" charset="0"/>
                                          <a:ea typeface="Cambria Math" charset="0"/>
                                          <a:cs typeface="Cambria Math" charset="0"/>
                                          <a:sym typeface="Wingdings" pitchFamily="2" charset="2"/>
                                        </a:rPr>
                                        <m:t>𝜕</m:t>
                                      </m:r>
                                      <m:sSub>
                                        <m:sSubPr>
                                          <m:ctrlPr>
                                            <a:rPr lang="en-US" sz="1600" i="1">
                                              <a:latin typeface="Cambria Math" panose="02040503050406030204" pitchFamily="18" charset="0"/>
                                              <a:sym typeface="Wingdings" pitchFamily="2" charset="2"/>
                                            </a:rPr>
                                          </m:ctrlPr>
                                        </m:sSubPr>
                                        <m:e>
                                          <m:r>
                                            <a:rPr lang="en-US" sz="1600" i="1">
                                              <a:latin typeface="Cambria Math"/>
                                              <a:sym typeface="Wingdings" pitchFamily="2" charset="2"/>
                                            </a:rPr>
                                            <m:t>𝑥</m:t>
                                          </m:r>
                                        </m:e>
                                        <m:sub>
                                          <m:r>
                                            <a:rPr lang="en-US" sz="1600" i="1">
                                              <a:latin typeface="Cambria Math"/>
                                              <a:sym typeface="Wingdings" pitchFamily="2" charset="2"/>
                                            </a:rPr>
                                            <m:t>𝑖</m:t>
                                          </m:r>
                                        </m:sub>
                                      </m:sSub>
                                    </m:den>
                                  </m:f>
                                  <m:f>
                                    <m:fPr>
                                      <m:ctrlPr>
                                        <a:rPr lang="en-US" sz="1600" i="1">
                                          <a:latin typeface="Cambria Math" panose="02040503050406030204" pitchFamily="18" charset="0"/>
                                          <a:sym typeface="Wingdings" pitchFamily="2" charset="2"/>
                                        </a:rPr>
                                      </m:ctrlPr>
                                    </m:fPr>
                                    <m:num>
                                      <m:r>
                                        <a:rPr lang="en-US" sz="1600" i="1">
                                          <a:latin typeface="Cambria Math" charset="0"/>
                                          <a:ea typeface="Cambria Math" charset="0"/>
                                          <a:cs typeface="Cambria Math" charset="0"/>
                                          <a:sym typeface="Wingdings" pitchFamily="2" charset="2"/>
                                        </a:rPr>
                                        <m:t>𝜕</m:t>
                                      </m:r>
                                      <m:r>
                                        <a:rPr lang="en-US" sz="1600" i="1">
                                          <a:latin typeface="Cambria Math"/>
                                          <a:sym typeface="Wingdings" pitchFamily="2" charset="2"/>
                                        </a:rPr>
                                        <m:t>𝑓</m:t>
                                      </m:r>
                                    </m:num>
                                    <m:den>
                                      <m:r>
                                        <a:rPr lang="en-US" sz="1600" i="1">
                                          <a:latin typeface="Cambria Math" charset="0"/>
                                          <a:ea typeface="Cambria Math" charset="0"/>
                                          <a:cs typeface="Cambria Math" charset="0"/>
                                          <a:sym typeface="Wingdings" pitchFamily="2" charset="2"/>
                                        </a:rPr>
                                        <m:t>𝜕</m:t>
                                      </m:r>
                                      <m:sSub>
                                        <m:sSubPr>
                                          <m:ctrlPr>
                                            <a:rPr lang="en-US" sz="1600" i="1">
                                              <a:latin typeface="Cambria Math" panose="02040503050406030204" pitchFamily="18" charset="0"/>
                                              <a:sym typeface="Wingdings" pitchFamily="2" charset="2"/>
                                            </a:rPr>
                                          </m:ctrlPr>
                                        </m:sSubPr>
                                        <m:e>
                                          <m:r>
                                            <a:rPr lang="en-US" sz="1600" i="1">
                                              <a:latin typeface="Cambria Math"/>
                                              <a:sym typeface="Wingdings" pitchFamily="2" charset="2"/>
                                            </a:rPr>
                                            <m:t>𝑥</m:t>
                                          </m:r>
                                        </m:e>
                                        <m:sub>
                                          <m:r>
                                            <a:rPr lang="en-US" sz="1600" i="1">
                                              <a:latin typeface="Cambria Math"/>
                                              <a:sym typeface="Wingdings" pitchFamily="2" charset="2"/>
                                            </a:rPr>
                                            <m:t>𝑗</m:t>
                                          </m:r>
                                        </m:sub>
                                      </m:sSub>
                                    </m:den>
                                  </m:f>
                                </m:e>
                              </m:d>
                            </m:e>
                            <m:sub>
                              <m:acc>
                                <m:accPr>
                                  <m:chr m:val="̅"/>
                                  <m:ctrlPr>
                                    <a:rPr lang="en-US" sz="1600" i="1">
                                      <a:latin typeface="Cambria Math" panose="02040503050406030204" pitchFamily="18" charset="0"/>
                                      <a:sym typeface="Wingdings" pitchFamily="2" charset="2"/>
                                    </a:rPr>
                                  </m:ctrlPr>
                                </m:accPr>
                                <m:e>
                                  <m:r>
                                    <a:rPr lang="en-US" sz="1600" i="1">
                                      <a:latin typeface="Cambria Math"/>
                                      <a:sym typeface="Wingdings" pitchFamily="2" charset="2"/>
                                    </a:rPr>
                                    <m:t>𝑥</m:t>
                                  </m:r>
                                </m:e>
                              </m:acc>
                            </m:sub>
                          </m:sSub>
                        </m:e>
                      </m:nary>
                      <m:r>
                        <a:rPr lang="en-US" sz="1600" i="1" smtClean="0">
                          <a:solidFill>
                            <a:schemeClr val="tx1"/>
                          </a:solidFill>
                          <a:latin typeface="Cambria Math" charset="0"/>
                          <a:ea typeface="Cambria Math" charset="0"/>
                          <a:cs typeface="Cambria Math" charset="0"/>
                          <a:sym typeface="Wingdings" pitchFamily="2" charset="2"/>
                        </a:rPr>
                        <m:t>∙</m:t>
                      </m:r>
                      <m:sSub>
                        <m:sSubPr>
                          <m:ctrlPr>
                            <a:rPr lang="en-US" sz="1600" i="1">
                              <a:latin typeface="Cambria Math" panose="02040503050406030204" pitchFamily="18" charset="0"/>
                              <a:ea typeface="Cambria Math" charset="0"/>
                              <a:cs typeface="Cambria Math" charset="0"/>
                            </a:rPr>
                          </m:ctrlPr>
                        </m:sSubPr>
                        <m:e>
                          <m:acc>
                            <m:accPr>
                              <m:chr m:val="̂"/>
                              <m:ctrlPr>
                                <a:rPr lang="en-US" sz="1600" i="1">
                                  <a:latin typeface="Cambria Math" panose="02040503050406030204" pitchFamily="18" charset="0"/>
                                  <a:ea typeface="Helvetica Light" charset="0"/>
                                  <a:cs typeface="Helvetica Light" charset="0"/>
                                </a:rPr>
                              </m:ctrlPr>
                            </m:accPr>
                            <m:e>
                              <m:r>
                                <a:rPr lang="en-US" sz="1600" i="1">
                                  <a:latin typeface="Cambria Math" charset="0"/>
                                  <a:ea typeface="Cambria Math" charset="0"/>
                                  <a:cs typeface="Cambria Math" charset="0"/>
                                </a:rPr>
                                <m:t>𝑉</m:t>
                              </m:r>
                            </m:e>
                          </m:acc>
                        </m:e>
                        <m:sub>
                          <m:r>
                            <a:rPr lang="en-US" sz="1600" b="0" i="1" smtClean="0">
                              <a:latin typeface="Cambria Math" charset="0"/>
                              <a:ea typeface="Cambria Math" charset="0"/>
                              <a:cs typeface="Cambria Math" charset="0"/>
                            </a:rPr>
                            <m:t>𝑖</m:t>
                          </m:r>
                          <m:r>
                            <a:rPr lang="en-US" sz="1600" b="0" i="1" smtClean="0">
                              <a:latin typeface="Cambria Math" charset="0"/>
                              <a:ea typeface="Cambria Math" charset="0"/>
                              <a:cs typeface="Cambria Math" charset="0"/>
                            </a:rPr>
                            <m:t>,</m:t>
                          </m:r>
                          <m:r>
                            <a:rPr lang="en-US" sz="1600" b="0" i="1" smtClean="0">
                              <a:latin typeface="Cambria Math" charset="0"/>
                              <a:ea typeface="Cambria Math" charset="0"/>
                              <a:cs typeface="Cambria Math" charset="0"/>
                            </a:rPr>
                            <m:t>𝑗</m:t>
                          </m:r>
                        </m:sub>
                      </m:sSub>
                    </m:oMath>
                  </m:oMathPara>
                </a14:m>
                <a:endParaRPr lang="en-US" sz="1600" dirty="0">
                  <a:solidFill>
                    <a:schemeClr val="tx1"/>
                  </a:solidFill>
                </a:endParaRPr>
              </a:p>
            </p:txBody>
          </p:sp>
        </mc:Choice>
        <mc:Fallback xmlns="">
          <p:sp>
            <p:nvSpPr>
              <p:cNvPr id="3" name="Rectangle 2"/>
              <p:cNvSpPr>
                <a:spLocks noRot="1" noChangeAspect="1" noMove="1" noResize="1" noEditPoints="1" noAdjustHandles="1" noChangeArrowheads="1" noChangeShapeType="1" noTextEdit="1"/>
              </p:cNvSpPr>
              <p:nvPr/>
            </p:nvSpPr>
            <p:spPr>
              <a:xfrm>
                <a:off x="2929950" y="2192981"/>
                <a:ext cx="1846339" cy="792396"/>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2771800" y="3601823"/>
                <a:ext cx="2735556" cy="1051313"/>
              </a:xfrm>
              <a:prstGeom prst="rect">
                <a:avLst/>
              </a:prstGeom>
              <a:noFill/>
            </p:spPr>
            <p:txBody>
              <a:bodyPr wrap="none" rtlCol="0">
                <a:spAutoFit/>
              </a:bodyPr>
              <a:lstStyle/>
              <a:p>
                <a:pPr>
                  <a:spcAft>
                    <a:spcPts val="600"/>
                  </a:spcAft>
                  <a:buClr>
                    <a:srgbClr val="FF0000"/>
                  </a:buClr>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Cambria Math" charset="0"/>
                              <a:cs typeface="Cambria Math" charset="0"/>
                            </a:rPr>
                          </m:ctrlPr>
                        </m:sSubPr>
                        <m:e>
                          <m:acc>
                            <m:accPr>
                              <m:chr m:val="̂"/>
                              <m:ctrlPr>
                                <a:rPr lang="en-US" i="1">
                                  <a:latin typeface="Cambria Math" panose="02040503050406030204" pitchFamily="18" charset="0"/>
                                  <a:ea typeface="Helvetica Light" charset="0"/>
                                  <a:cs typeface="Helvetica Light" charset="0"/>
                                </a:rPr>
                              </m:ctrlPr>
                            </m:accPr>
                            <m:e>
                              <m:r>
                                <a:rPr lang="en-US" i="1">
                                  <a:latin typeface="Cambria Math" charset="0"/>
                                  <a:ea typeface="Cambria Math" charset="0"/>
                                  <a:cs typeface="Cambria Math" charset="0"/>
                                </a:rPr>
                                <m:t>𝑉</m:t>
                              </m:r>
                            </m:e>
                          </m:acc>
                        </m:e>
                        <m:sub>
                          <m:r>
                            <a:rPr lang="en-US" i="1">
                              <a:latin typeface="Cambria Math" charset="0"/>
                              <a:ea typeface="Cambria Math" charset="0"/>
                              <a:cs typeface="Cambria Math" charset="0"/>
                            </a:rPr>
                            <m:t>𝑖</m:t>
                          </m:r>
                          <m:r>
                            <a:rPr lang="en-US" i="1">
                              <a:latin typeface="Cambria Math" charset="0"/>
                              <a:ea typeface="Cambria Math" charset="0"/>
                              <a:cs typeface="Cambria Math" charset="0"/>
                            </a:rPr>
                            <m:t>,</m:t>
                          </m:r>
                          <m:r>
                            <a:rPr lang="en-US" i="1">
                              <a:latin typeface="Cambria Math" charset="0"/>
                              <a:ea typeface="Cambria Math" charset="0"/>
                              <a:cs typeface="Cambria Math" charset="0"/>
                            </a:rPr>
                            <m:t>𝑗</m:t>
                          </m:r>
                        </m:sub>
                      </m:sSub>
                      <m:r>
                        <a:rPr lang="en-US" b="0" i="1" smtClean="0">
                          <a:solidFill>
                            <a:schemeClr val="tx1"/>
                          </a:solidFill>
                          <a:latin typeface="Cambria Math"/>
                        </a:rPr>
                        <m:t>=</m:t>
                      </m:r>
                      <m:d>
                        <m:dPr>
                          <m:begChr m:val="["/>
                          <m:endChr m:val="]"/>
                          <m:ctrlPr>
                            <a:rPr lang="en-US" i="1" smtClean="0">
                              <a:solidFill>
                                <a:schemeClr val="tx1"/>
                              </a:solidFill>
                              <a:latin typeface="Cambria Math" panose="02040503050406030204" pitchFamily="18" charset="0"/>
                            </a:rPr>
                          </m:ctrlPr>
                        </m:dPr>
                        <m:e>
                          <m:m>
                            <m:mPr>
                              <m:mcs>
                                <m:mc>
                                  <m:mcPr>
                                    <m:count m:val="3"/>
                                    <m:mcJc m:val="center"/>
                                  </m:mcPr>
                                </m:mc>
                              </m:mcs>
                              <m:ctrlPr>
                                <a:rPr lang="en-US" i="1" smtClean="0">
                                  <a:solidFill>
                                    <a:schemeClr val="tx1"/>
                                  </a:solidFill>
                                  <a:latin typeface="Cambria Math" panose="02040503050406030204" pitchFamily="18" charset="0"/>
                                </a:rPr>
                              </m:ctrlPr>
                            </m:mPr>
                            <m:mr>
                              <m:e>
                                <m:sSubSup>
                                  <m:sSubSupPr>
                                    <m:ctrlPr>
                                      <a:rPr lang="en-US" i="1" smtClean="0">
                                        <a:solidFill>
                                          <a:schemeClr val="tx1"/>
                                        </a:solidFill>
                                        <a:latin typeface="Cambria Math" panose="02040503050406030204" pitchFamily="18" charset="0"/>
                                      </a:rPr>
                                    </m:ctrlPr>
                                  </m:sSubSupPr>
                                  <m:e>
                                    <m:r>
                                      <a:rPr lang="en-US" b="0" i="1" smtClean="0">
                                        <a:solidFill>
                                          <a:schemeClr val="tx1"/>
                                        </a:solidFill>
                                        <a:latin typeface="Cambria Math"/>
                                      </a:rPr>
                                      <m:t>𝜎</m:t>
                                    </m:r>
                                  </m:e>
                                  <m:sub>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a:rPr>
                                          <m:t>𝑥</m:t>
                                        </m:r>
                                      </m:e>
                                      <m:sub>
                                        <m:r>
                                          <a:rPr lang="en-US" b="0" i="1" smtClean="0">
                                            <a:solidFill>
                                              <a:schemeClr val="tx1"/>
                                            </a:solidFill>
                                            <a:latin typeface="Cambria Math"/>
                                          </a:rPr>
                                          <m:t>1</m:t>
                                        </m:r>
                                      </m:sub>
                                    </m:sSub>
                                  </m:sub>
                                  <m:sup>
                                    <m:r>
                                      <a:rPr lang="en-US" b="0" i="1" smtClean="0">
                                        <a:solidFill>
                                          <a:schemeClr val="tx1"/>
                                        </a:solidFill>
                                        <a:latin typeface="Cambria Math"/>
                                      </a:rPr>
                                      <m:t>2</m:t>
                                    </m:r>
                                  </m:sup>
                                </m:sSubSup>
                              </m:e>
                              <m:e>
                                <m:r>
                                  <a:rPr lang="en-US" b="0" i="1" smtClean="0">
                                    <a:solidFill>
                                      <a:schemeClr val="tx1"/>
                                    </a:solidFill>
                                    <a:latin typeface="Cambria Math"/>
                                  </a:rPr>
                                  <m:t>⋯</m:t>
                                </m:r>
                              </m:e>
                              <m:e>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a:rPr>
                                      <m:t>𝜎</m:t>
                                    </m:r>
                                  </m:e>
                                  <m:sub>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a:rPr>
                                          <m:t>𝑥</m:t>
                                        </m:r>
                                      </m:e>
                                      <m:sub>
                                        <m:r>
                                          <a:rPr lang="en-US" b="0" i="1" smtClean="0">
                                            <a:solidFill>
                                              <a:schemeClr val="tx1"/>
                                            </a:solidFill>
                                            <a:latin typeface="Cambria Math"/>
                                          </a:rPr>
                                          <m:t>1</m:t>
                                        </m:r>
                                      </m:sub>
                                    </m:sSub>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a:rPr>
                                          <m:t>𝑥</m:t>
                                        </m:r>
                                      </m:e>
                                      <m:sub>
                                        <m:r>
                                          <a:rPr lang="en-US" b="0" i="1" smtClean="0">
                                            <a:solidFill>
                                              <a:schemeClr val="tx1"/>
                                            </a:solidFill>
                                            <a:latin typeface="Cambria Math"/>
                                          </a:rPr>
                                          <m:t>𝑛</m:t>
                                        </m:r>
                                      </m:sub>
                                    </m:sSub>
                                  </m:sub>
                                </m:sSub>
                              </m:e>
                            </m:mr>
                            <m:mr>
                              <m:e>
                                <m:r>
                                  <a:rPr lang="en-US" b="0" i="1" smtClean="0">
                                    <a:solidFill>
                                      <a:schemeClr val="tx1"/>
                                    </a:solidFill>
                                    <a:latin typeface="Cambria Math"/>
                                  </a:rPr>
                                  <m:t>⋮</m:t>
                                </m:r>
                              </m:e>
                              <m:e>
                                <m:r>
                                  <a:rPr lang="en-US" b="0" i="1" smtClean="0">
                                    <a:solidFill>
                                      <a:schemeClr val="tx1"/>
                                    </a:solidFill>
                                    <a:latin typeface="Cambria Math"/>
                                  </a:rPr>
                                  <m:t>⋱</m:t>
                                </m:r>
                              </m:e>
                              <m:e>
                                <m:r>
                                  <a:rPr lang="en-US" b="0" i="1" smtClean="0">
                                    <a:solidFill>
                                      <a:schemeClr val="tx1"/>
                                    </a:solidFill>
                                    <a:latin typeface="Cambria Math"/>
                                  </a:rPr>
                                  <m:t>⋮</m:t>
                                </m:r>
                              </m:e>
                            </m:mr>
                            <m:mr>
                              <m:e>
                                <m:sSub>
                                  <m:sSubPr>
                                    <m:ctrlPr>
                                      <a:rPr lang="en-US" i="1">
                                        <a:solidFill>
                                          <a:schemeClr val="tx1"/>
                                        </a:solidFill>
                                        <a:latin typeface="Cambria Math" panose="02040503050406030204" pitchFamily="18" charset="0"/>
                                      </a:rPr>
                                    </m:ctrlPr>
                                  </m:sSubPr>
                                  <m:e>
                                    <m:r>
                                      <a:rPr lang="en-US" b="0" i="1">
                                        <a:solidFill>
                                          <a:schemeClr val="tx1"/>
                                        </a:solidFill>
                                        <a:latin typeface="Cambria Math"/>
                                      </a:rPr>
                                      <m:t>𝜎</m:t>
                                    </m:r>
                                  </m:e>
                                  <m:sub>
                                    <m:sSub>
                                      <m:sSubPr>
                                        <m:ctrlPr>
                                          <a:rPr lang="en-US" i="1">
                                            <a:solidFill>
                                              <a:schemeClr val="tx1"/>
                                            </a:solidFill>
                                            <a:latin typeface="Cambria Math" panose="02040503050406030204" pitchFamily="18" charset="0"/>
                                          </a:rPr>
                                        </m:ctrlPr>
                                      </m:sSubPr>
                                      <m:e>
                                        <m:r>
                                          <a:rPr lang="en-US" b="0" i="1">
                                            <a:solidFill>
                                              <a:schemeClr val="tx1"/>
                                            </a:solidFill>
                                            <a:latin typeface="Cambria Math"/>
                                          </a:rPr>
                                          <m:t>𝑥</m:t>
                                        </m:r>
                                      </m:e>
                                      <m:sub>
                                        <m:r>
                                          <a:rPr lang="en-US" b="0" i="1" smtClean="0">
                                            <a:solidFill>
                                              <a:schemeClr val="tx1"/>
                                            </a:solidFill>
                                            <a:latin typeface="Cambria Math"/>
                                          </a:rPr>
                                          <m:t>𝑛</m:t>
                                        </m:r>
                                      </m:sub>
                                    </m:sSub>
                                    <m:sSub>
                                      <m:sSubPr>
                                        <m:ctrlPr>
                                          <a:rPr lang="en-US" i="1">
                                            <a:solidFill>
                                              <a:schemeClr val="tx1"/>
                                            </a:solidFill>
                                            <a:latin typeface="Cambria Math" panose="02040503050406030204" pitchFamily="18" charset="0"/>
                                          </a:rPr>
                                        </m:ctrlPr>
                                      </m:sSubPr>
                                      <m:e>
                                        <m:r>
                                          <a:rPr lang="en-US" b="0" i="1">
                                            <a:solidFill>
                                              <a:schemeClr val="tx1"/>
                                            </a:solidFill>
                                            <a:latin typeface="Cambria Math"/>
                                          </a:rPr>
                                          <m:t>𝑥</m:t>
                                        </m:r>
                                      </m:e>
                                      <m:sub>
                                        <m:r>
                                          <a:rPr lang="en-US" b="0" i="1" smtClean="0">
                                            <a:solidFill>
                                              <a:schemeClr val="tx1"/>
                                            </a:solidFill>
                                            <a:latin typeface="Cambria Math"/>
                                          </a:rPr>
                                          <m:t>1</m:t>
                                        </m:r>
                                      </m:sub>
                                    </m:sSub>
                                  </m:sub>
                                </m:sSub>
                              </m:e>
                              <m:e>
                                <m:r>
                                  <a:rPr lang="en-US" b="0" i="1" smtClean="0">
                                    <a:solidFill>
                                      <a:schemeClr val="tx1"/>
                                    </a:solidFill>
                                    <a:latin typeface="Cambria Math"/>
                                  </a:rPr>
                                  <m:t>⋯</m:t>
                                </m:r>
                              </m:e>
                              <m:e>
                                <m:sSubSup>
                                  <m:sSubSupPr>
                                    <m:ctrlPr>
                                      <a:rPr lang="en-US" i="1">
                                        <a:solidFill>
                                          <a:schemeClr val="tx1"/>
                                        </a:solidFill>
                                        <a:latin typeface="Cambria Math" panose="02040503050406030204" pitchFamily="18" charset="0"/>
                                      </a:rPr>
                                    </m:ctrlPr>
                                  </m:sSubSupPr>
                                  <m:e>
                                    <m:r>
                                      <a:rPr lang="en-US" b="0" i="1">
                                        <a:solidFill>
                                          <a:schemeClr val="tx1"/>
                                        </a:solidFill>
                                        <a:latin typeface="Cambria Math"/>
                                      </a:rPr>
                                      <m:t>𝜎</m:t>
                                    </m:r>
                                  </m:e>
                                  <m:sub>
                                    <m:sSub>
                                      <m:sSubPr>
                                        <m:ctrlPr>
                                          <a:rPr lang="en-US" i="1">
                                            <a:solidFill>
                                              <a:schemeClr val="tx1"/>
                                            </a:solidFill>
                                            <a:latin typeface="Cambria Math" panose="02040503050406030204" pitchFamily="18" charset="0"/>
                                          </a:rPr>
                                        </m:ctrlPr>
                                      </m:sSubPr>
                                      <m:e>
                                        <m:r>
                                          <a:rPr lang="en-US" b="0" i="1">
                                            <a:solidFill>
                                              <a:schemeClr val="tx1"/>
                                            </a:solidFill>
                                            <a:latin typeface="Cambria Math"/>
                                          </a:rPr>
                                          <m:t>𝑥</m:t>
                                        </m:r>
                                      </m:e>
                                      <m:sub>
                                        <m:r>
                                          <a:rPr lang="en-US" b="0" i="1" smtClean="0">
                                            <a:solidFill>
                                              <a:schemeClr val="tx1"/>
                                            </a:solidFill>
                                            <a:latin typeface="Cambria Math"/>
                                          </a:rPr>
                                          <m:t>𝑛</m:t>
                                        </m:r>
                                      </m:sub>
                                    </m:sSub>
                                  </m:sub>
                                  <m:sup>
                                    <m:r>
                                      <a:rPr lang="en-US" b="0" i="1">
                                        <a:solidFill>
                                          <a:schemeClr val="tx1"/>
                                        </a:solidFill>
                                        <a:latin typeface="Cambria Math"/>
                                      </a:rPr>
                                      <m:t>2</m:t>
                                    </m:r>
                                  </m:sup>
                                </m:sSubSup>
                              </m:e>
                            </m:mr>
                          </m:m>
                        </m:e>
                      </m:d>
                    </m:oMath>
                  </m:oMathPara>
                </a14:m>
                <a:endParaRPr lang="en-US" dirty="0">
                  <a:solidFill>
                    <a:schemeClr val="tx1"/>
                  </a:solidFill>
                  <a:latin typeface="+mn-lt"/>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2771800" y="3601823"/>
                <a:ext cx="2735556" cy="1051313"/>
              </a:xfrm>
              <a:prstGeom prst="rect">
                <a:avLst/>
              </a:prstGeom>
              <a:blipFill rotWithShape="0">
                <a:blip r:embed="rId4"/>
                <a:stretch>
                  <a:fillRect/>
                </a:stretch>
              </a:blipFill>
            </p:spPr>
            <p:txBody>
              <a:bodyPr/>
              <a:lstStyle/>
              <a:p>
                <a:r>
                  <a:rPr lang="en-US">
                    <a:noFill/>
                  </a:rPr>
                  <a:t> </a:t>
                </a:r>
              </a:p>
            </p:txBody>
          </p:sp>
        </mc:Fallback>
      </mc:AlternateContent>
      <p:sp>
        <p:nvSpPr>
          <p:cNvPr id="4" name="Rectangle 3"/>
          <p:cNvSpPr/>
          <p:nvPr/>
        </p:nvSpPr>
        <p:spPr>
          <a:xfrm>
            <a:off x="712149" y="4797152"/>
            <a:ext cx="7380313" cy="1046440"/>
          </a:xfrm>
          <a:prstGeom prst="rect">
            <a:avLst/>
          </a:prstGeom>
        </p:spPr>
        <p:txBody>
          <a:bodyPr wrap="square">
            <a:spAutoFit/>
          </a:bodyPr>
          <a:lstStyle/>
          <a:p>
            <a:pPr marL="285750" lvl="1" indent="-285750">
              <a:spcBef>
                <a:spcPts val="3000"/>
              </a:spcBef>
              <a:buFont typeface="Symbol" charset="2"/>
              <a:buChar char="®"/>
            </a:pPr>
            <a:r>
              <a:rPr lang="en-US" sz="1400" dirty="0">
                <a:solidFill>
                  <a:prstClr val="black"/>
                </a:solidFill>
                <a:latin typeface="Helvetica Light" charset="0"/>
                <a:ea typeface="Helvetica Light" charset="0"/>
                <a:cs typeface="Helvetica Light" charset="0"/>
                <a:sym typeface="Wingdings" pitchFamily="2" charset="2"/>
              </a:rPr>
              <a:t>The resulting “error” (uncertainty) depends on the correlation of the input variables</a:t>
            </a:r>
          </a:p>
          <a:p>
            <a:pPr marL="742950" lvl="2" indent="-285750">
              <a:spcBef>
                <a:spcPts val="1200"/>
              </a:spcBef>
              <a:buFont typeface="Courier New" charset="0"/>
              <a:buChar char="o"/>
            </a:pPr>
            <a:r>
              <a:rPr lang="en-US" sz="1400" dirty="0">
                <a:solidFill>
                  <a:prstClr val="black"/>
                </a:solidFill>
                <a:latin typeface="Helvetica Light" charset="0"/>
                <a:ea typeface="Helvetica Light" charset="0"/>
                <a:cs typeface="Helvetica Light" charset="0"/>
                <a:sym typeface="Wingdings" pitchFamily="2" charset="2"/>
              </a:rPr>
              <a:t>Typically (not always!) positive correlations lead to an increase of the total error, </a:t>
            </a:r>
          </a:p>
          <a:p>
            <a:pPr marL="742950" lvl="2" indent="-285750">
              <a:spcBef>
                <a:spcPts val="1200"/>
              </a:spcBef>
              <a:buFont typeface="Courier New" charset="0"/>
              <a:buChar char="o"/>
            </a:pPr>
            <a:r>
              <a:rPr lang="en-US" sz="1400" dirty="0">
                <a:solidFill>
                  <a:prstClr val="black"/>
                </a:solidFill>
                <a:latin typeface="Helvetica Light" charset="0"/>
                <a:ea typeface="Helvetica Light" charset="0"/>
                <a:cs typeface="Helvetica Light" charset="0"/>
                <a:sym typeface="Wingdings" pitchFamily="2" charset="2"/>
              </a:rPr>
              <a:t>and negative correlations decrease the total error</a:t>
            </a:r>
          </a:p>
        </p:txBody>
      </p:sp>
      <mc:AlternateContent xmlns:mc="http://schemas.openxmlformats.org/markup-compatibility/2006">
        <mc:Choice xmlns:a14="http://schemas.microsoft.com/office/drawing/2010/main" Requires="a14">
          <p:sp>
            <p:nvSpPr>
              <p:cNvPr id="5" name="Rectangle 4"/>
              <p:cNvSpPr/>
              <p:nvPr/>
            </p:nvSpPr>
            <p:spPr>
              <a:xfrm>
                <a:off x="432047" y="6068658"/>
                <a:ext cx="8334672" cy="584775"/>
              </a:xfrm>
              <a:prstGeom prst="rect">
                <a:avLst/>
              </a:prstGeom>
            </p:spPr>
            <p:txBody>
              <a:bodyPr wrap="square">
                <a:spAutoFit/>
              </a:bodyPr>
              <a:lstStyle/>
              <a:p>
                <a:pPr lvl="0">
                  <a:spcBef>
                    <a:spcPts val="3000"/>
                  </a:spcBef>
                </a:pPr>
                <a:r>
                  <a:rPr lang="en-US" sz="1600" dirty="0">
                    <a:solidFill>
                      <a:srgbClr val="003BB8"/>
                    </a:solidFill>
                    <a:latin typeface="Helvetica Light" charset="0"/>
                    <a:ea typeface="Helvetica Light" charset="0"/>
                    <a:cs typeface="Helvetica Light" charset="0"/>
                  </a:rPr>
                  <a:t>For complicated functional dependence </a:t>
                </a:r>
                <a14:m>
                  <m:oMath xmlns:m="http://schemas.openxmlformats.org/officeDocument/2006/math">
                    <m:r>
                      <a:rPr lang="en-US" sz="1600" b="1" i="1">
                        <a:solidFill>
                          <a:srgbClr val="003BB8"/>
                        </a:solidFill>
                        <a:latin typeface="Cambria Math"/>
                      </a:rPr>
                      <m:t>𝒇</m:t>
                    </m:r>
                    <m:r>
                      <a:rPr lang="en-US" sz="1600" b="1" i="1">
                        <a:solidFill>
                          <a:srgbClr val="003BB8"/>
                        </a:solidFill>
                        <a:latin typeface="Cambria Math"/>
                      </a:rPr>
                      <m:t>=</m:t>
                    </m:r>
                    <m:r>
                      <a:rPr lang="en-US" sz="1600" b="1" i="1">
                        <a:solidFill>
                          <a:srgbClr val="003BB8"/>
                        </a:solidFill>
                        <a:latin typeface="Cambria Math"/>
                      </a:rPr>
                      <m:t>𝒇</m:t>
                    </m:r>
                    <m:r>
                      <a:rPr lang="en-US" sz="1600" b="1" i="1">
                        <a:solidFill>
                          <a:srgbClr val="003BB8"/>
                        </a:solidFill>
                        <a:latin typeface="Cambria Math"/>
                      </a:rPr>
                      <m:t>(</m:t>
                    </m:r>
                    <m:sSub>
                      <m:sSubPr>
                        <m:ctrlPr>
                          <a:rPr lang="en-US" sz="1600" b="1" i="1">
                            <a:solidFill>
                              <a:srgbClr val="003BB8"/>
                            </a:solidFill>
                            <a:latin typeface="Cambria Math" panose="02040503050406030204" pitchFamily="18" charset="0"/>
                          </a:rPr>
                        </m:ctrlPr>
                      </m:sSubPr>
                      <m:e>
                        <m:r>
                          <a:rPr lang="en-US" sz="1600" b="1" i="1">
                            <a:solidFill>
                              <a:srgbClr val="003BB8"/>
                            </a:solidFill>
                            <a:latin typeface="Cambria Math"/>
                          </a:rPr>
                          <m:t>𝒙</m:t>
                        </m:r>
                      </m:e>
                      <m:sub>
                        <m:r>
                          <a:rPr lang="en-US" sz="1600" b="1" i="1">
                            <a:solidFill>
                              <a:srgbClr val="003BB8"/>
                            </a:solidFill>
                            <a:latin typeface="Cambria Math"/>
                          </a:rPr>
                          <m:t>𝟏</m:t>
                        </m:r>
                      </m:sub>
                    </m:sSub>
                    <m:r>
                      <a:rPr lang="en-US" sz="1600" b="1" i="1">
                        <a:solidFill>
                          <a:srgbClr val="003BB8"/>
                        </a:solidFill>
                        <a:latin typeface="Cambria Math"/>
                      </a:rPr>
                      <m:t>,</m:t>
                    </m:r>
                    <m:r>
                      <a:rPr lang="en-US" sz="1600" b="1" i="1">
                        <a:solidFill>
                          <a:srgbClr val="003BB8"/>
                        </a:solidFill>
                        <a:latin typeface="Cambria Math" charset="0"/>
                      </a:rPr>
                      <m:t>…,</m:t>
                    </m:r>
                    <m:sSub>
                      <m:sSubPr>
                        <m:ctrlPr>
                          <a:rPr lang="en-US" sz="1600" b="1" i="1">
                            <a:solidFill>
                              <a:srgbClr val="003BB8"/>
                            </a:solidFill>
                            <a:latin typeface="Cambria Math" panose="02040503050406030204" pitchFamily="18" charset="0"/>
                          </a:rPr>
                        </m:ctrlPr>
                      </m:sSubPr>
                      <m:e>
                        <m:r>
                          <a:rPr lang="en-US" sz="1600" b="1" i="1">
                            <a:solidFill>
                              <a:srgbClr val="003BB8"/>
                            </a:solidFill>
                            <a:latin typeface="Cambria Math"/>
                          </a:rPr>
                          <m:t>𝒙</m:t>
                        </m:r>
                      </m:e>
                      <m:sub>
                        <m:r>
                          <a:rPr lang="en-US" sz="1600" b="1" i="1">
                            <a:solidFill>
                              <a:srgbClr val="003BB8"/>
                            </a:solidFill>
                            <a:latin typeface="Cambria Math"/>
                          </a:rPr>
                          <m:t>𝒏</m:t>
                        </m:r>
                      </m:sub>
                    </m:sSub>
                    <m:r>
                      <a:rPr lang="en-US" sz="1600" b="1" i="1">
                        <a:solidFill>
                          <a:srgbClr val="003BB8"/>
                        </a:solidFill>
                        <a:latin typeface="Cambria Math"/>
                      </a:rPr>
                      <m:t>)</m:t>
                    </m:r>
                  </m:oMath>
                </a14:m>
                <a:r>
                  <a:rPr lang="en-US" sz="1600" dirty="0">
                    <a:solidFill>
                      <a:srgbClr val="003BB8"/>
                    </a:solidFill>
                    <a:latin typeface="Helvetica Light" charset="0"/>
                    <a:ea typeface="Helvetica Light" charset="0"/>
                    <a:cs typeface="Helvetica Light" charset="0"/>
                  </a:rPr>
                  <a:t>, it is often more practical to use Monte Carlo techniques (“pseudo MC generation”) to propagate uncertainties</a:t>
                </a:r>
              </a:p>
            </p:txBody>
          </p:sp>
        </mc:Choice>
        <mc:Fallback>
          <p:sp>
            <p:nvSpPr>
              <p:cNvPr id="5" name="Rectangle 4"/>
              <p:cNvSpPr>
                <a:spLocks noRot="1" noChangeAspect="1" noMove="1" noResize="1" noEditPoints="1" noAdjustHandles="1" noChangeArrowheads="1" noChangeShapeType="1" noTextEdit="1"/>
              </p:cNvSpPr>
              <p:nvPr/>
            </p:nvSpPr>
            <p:spPr>
              <a:xfrm>
                <a:off x="432047" y="6068658"/>
                <a:ext cx="8334672" cy="584775"/>
              </a:xfrm>
              <a:prstGeom prst="rect">
                <a:avLst/>
              </a:prstGeom>
              <a:blipFill>
                <a:blip r:embed="rId5"/>
                <a:stretch>
                  <a:fillRect l="-304" t="-2128" b="-8511"/>
                </a:stretch>
              </a:blipFill>
            </p:spPr>
            <p:txBody>
              <a:bodyPr/>
              <a:lstStyle/>
              <a:p>
                <a:r>
                  <a:rPr lang="en-US">
                    <a:noFill/>
                  </a:rPr>
                  <a:t> </a:t>
                </a:r>
              </a:p>
            </p:txBody>
          </p:sp>
        </mc:Fallback>
      </mc:AlternateContent>
    </p:spTree>
    <p:extLst>
      <p:ext uri="{BB962C8B-B14F-4D97-AF65-F5344CB8AC3E}">
        <p14:creationId xmlns:p14="http://schemas.microsoft.com/office/powerpoint/2010/main" val="12715763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 y="0"/>
            <a:ext cx="9144001" cy="6857999"/>
          </a:xfrm>
          <a:prstGeom prst="rect">
            <a:avLst/>
          </a:prstGeom>
          <a:solidFill>
            <a:schemeClr val="bg1"/>
          </a:solidFill>
          <a:ln w="3175" cmpd="sng">
            <a:solidFill>
              <a:schemeClr val="bg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prstClr val="white"/>
              </a:solidFill>
            </a:endParaRPr>
          </a:p>
        </p:txBody>
      </p:sp>
      <p:sp>
        <p:nvSpPr>
          <p:cNvPr id="2" name="Slide Number Placeholder 1"/>
          <p:cNvSpPr>
            <a:spLocks noGrp="1"/>
          </p:cNvSpPr>
          <p:nvPr>
            <p:ph type="sldNum" sz="quarter" idx="4"/>
          </p:nvPr>
        </p:nvSpPr>
        <p:spPr/>
        <p:txBody>
          <a:bodyPr/>
          <a:lstStyle/>
          <a:p>
            <a:pPr>
              <a:defRPr/>
            </a:pPr>
            <a:fld id="{611C2F03-9E95-40C9-A99F-3C4F7EE8CF2A}" type="slidenum">
              <a:rPr lang="en-GB" smtClean="0"/>
              <a:pPr>
                <a:defRPr/>
              </a:pPr>
              <a:t>41</a:t>
            </a:fld>
            <a:endParaRPr lang="en-GB" dirty="0"/>
          </a:p>
        </p:txBody>
      </p:sp>
      <p:sp>
        <p:nvSpPr>
          <p:cNvPr id="6" name="Rectangle 5"/>
          <p:cNvSpPr/>
          <p:nvPr/>
        </p:nvSpPr>
        <p:spPr>
          <a:xfrm>
            <a:off x="539552" y="2708920"/>
            <a:ext cx="8352928" cy="3185487"/>
          </a:xfrm>
          <a:prstGeom prst="rect">
            <a:avLst/>
          </a:prstGeom>
        </p:spPr>
        <p:txBody>
          <a:bodyPr wrap="square">
            <a:spAutoFit/>
          </a:bodyPr>
          <a:lstStyle/>
          <a:p>
            <a:pPr marL="0" lvl="1">
              <a:spcBef>
                <a:spcPts val="1800"/>
              </a:spcBef>
            </a:pPr>
            <a:r>
              <a:rPr lang="en-US" sz="1600" dirty="0">
                <a:latin typeface="Helvetica Light" charset="0"/>
                <a:ea typeface="Helvetica Light" charset="0"/>
                <a:cs typeface="Helvetica Light" charset="0"/>
                <a:sym typeface="Wingdings" pitchFamily="2" charset="2"/>
              </a:rPr>
              <a:t>Probability and statistics are everywhere in science, and in particular profoundly contained in particle physics and in the physics of large ensembles</a:t>
            </a:r>
          </a:p>
          <a:p>
            <a:pPr marL="0" lvl="1">
              <a:spcBef>
                <a:spcPts val="3600"/>
              </a:spcBef>
            </a:pPr>
            <a:r>
              <a:rPr lang="en-GB" sz="1600" dirty="0">
                <a:latin typeface="Helvetica Light" charset="0"/>
                <a:ea typeface="Helvetica Light" charset="0"/>
                <a:cs typeface="Helvetica Light" charset="0"/>
              </a:rPr>
              <a:t>Overview of some important probability density distributions given, and also:</a:t>
            </a:r>
          </a:p>
          <a:p>
            <a:pPr marL="285750" lvl="1" indent="-285750">
              <a:spcBef>
                <a:spcPts val="1800"/>
              </a:spcBef>
              <a:buFont typeface="Arial" charset="0"/>
              <a:buChar char="•"/>
            </a:pPr>
            <a:r>
              <a:rPr lang="en-GB" sz="1400" dirty="0">
                <a:latin typeface="Helvetica Light" charset="0"/>
                <a:ea typeface="Helvetica Light" charset="0"/>
                <a:cs typeface="Helvetica Light" charset="0"/>
              </a:rPr>
              <a:t>Joint / marginal / conditional probabilities</a:t>
            </a:r>
          </a:p>
          <a:p>
            <a:pPr marL="285750" lvl="1" indent="-285750">
              <a:spcBef>
                <a:spcPts val="1200"/>
              </a:spcBef>
              <a:buFont typeface="Arial" charset="0"/>
              <a:buChar char="•"/>
            </a:pPr>
            <a:r>
              <a:rPr lang="en-GB" sz="1400" dirty="0">
                <a:latin typeface="Helvetica Light" charset="0"/>
                <a:ea typeface="Helvetica Light" charset="0"/>
                <a:cs typeface="Helvetica Light" charset="0"/>
              </a:rPr>
              <a:t>Covariance and correlations </a:t>
            </a:r>
          </a:p>
          <a:p>
            <a:pPr marL="285750" lvl="1" indent="-285750">
              <a:spcBef>
                <a:spcPts val="1200"/>
              </a:spcBef>
              <a:buFont typeface="Arial" charset="0"/>
              <a:buChar char="•"/>
            </a:pPr>
            <a:r>
              <a:rPr lang="en-GB" sz="1400" dirty="0">
                <a:latin typeface="Helvetica Light" charset="0"/>
                <a:ea typeface="Helvetica Light" charset="0"/>
                <a:cs typeface="Helvetica Light" charset="0"/>
              </a:rPr>
              <a:t>Error propagation</a:t>
            </a:r>
          </a:p>
          <a:p>
            <a:pPr marL="0" lvl="1">
              <a:spcBef>
                <a:spcPts val="3600"/>
              </a:spcBef>
            </a:pPr>
            <a:r>
              <a:rPr lang="en-GB" sz="1600" b="1" dirty="0">
                <a:solidFill>
                  <a:prstClr val="black"/>
                </a:solidFill>
                <a:latin typeface="Helvetica Light" charset="0"/>
                <a:ea typeface="Helvetica Light" charset="0"/>
                <a:cs typeface="Helvetica Light" charset="0"/>
              </a:rPr>
              <a:t>Tomorrow</a:t>
            </a:r>
            <a:r>
              <a:rPr lang="en-GB" sz="1600" dirty="0">
                <a:solidFill>
                  <a:prstClr val="black"/>
                </a:solidFill>
                <a:latin typeface="Helvetica Light" charset="0"/>
                <a:ea typeface="Helvetica Light" charset="0"/>
                <a:cs typeface="Helvetica Light" charset="0"/>
              </a:rPr>
              <a:t>: how to use these concepts for hypothesis testing</a:t>
            </a:r>
          </a:p>
        </p:txBody>
      </p:sp>
      <p:pic>
        <p:nvPicPr>
          <p:cNvPr id="8" name="Picture 2"/>
          <p:cNvPicPr>
            <a:picLocks noChangeAspect="1" noChangeArrowheads="1"/>
          </p:cNvPicPr>
          <p:nvPr/>
        </p:nvPicPr>
        <p:blipFill>
          <a:blip r:embed="rId2" cstate="print">
            <a:duotone>
              <a:schemeClr val="accent1">
                <a:shade val="45000"/>
                <a:satMod val="135000"/>
              </a:schemeClr>
              <a:prstClr val="white"/>
            </a:duotone>
            <a:extLst>
              <a:ext uri="{BEBA8EAE-BF5A-486C-A8C5-ECC9F3942E4B}">
                <a14:imgProps xmlns:a14="http://schemas.microsoft.com/office/drawing/2010/main">
                  <a14:imgLayer r:embed="rId3">
                    <a14:imgEffect>
                      <a14:brightnessContrast bright="40000" contrast="40000"/>
                    </a14:imgEffect>
                  </a14:imgLayer>
                </a14:imgProps>
              </a:ext>
            </a:extLst>
          </a:blip>
          <a:srcRect/>
          <a:stretch>
            <a:fillRect/>
          </a:stretch>
        </p:blipFill>
        <p:spPr bwMode="auto">
          <a:xfrm>
            <a:off x="0" y="0"/>
            <a:ext cx="9144000" cy="1714499"/>
          </a:xfrm>
          <a:prstGeom prst="rect">
            <a:avLst/>
          </a:prstGeom>
          <a:noFill/>
          <a:ln w="9525">
            <a:noFill/>
            <a:miter lim="800000"/>
            <a:headEnd/>
            <a:tailEnd/>
          </a:ln>
        </p:spPr>
      </p:pic>
      <p:sp>
        <p:nvSpPr>
          <p:cNvPr id="9" name="TextBox 8"/>
          <p:cNvSpPr txBox="1"/>
          <p:nvPr/>
        </p:nvSpPr>
        <p:spPr>
          <a:xfrm>
            <a:off x="6444208" y="332656"/>
            <a:ext cx="2160240" cy="954107"/>
          </a:xfrm>
          <a:prstGeom prst="rect">
            <a:avLst/>
          </a:prstGeom>
          <a:noFill/>
        </p:spPr>
        <p:txBody>
          <a:bodyPr wrap="square" rtlCol="0">
            <a:spAutoFit/>
          </a:bodyPr>
          <a:lstStyle/>
          <a:p>
            <a:pPr algn="ctr"/>
            <a:r>
              <a:rPr lang="en-GB" sz="2800" dirty="0">
                <a:solidFill>
                  <a:schemeClr val="bg1"/>
                </a:solidFill>
                <a:latin typeface="Helvetica Light"/>
                <a:cs typeface="Helvetica Light"/>
              </a:rPr>
              <a:t>Summary </a:t>
            </a:r>
            <a:r>
              <a:rPr lang="en-GB" sz="2800">
                <a:solidFill>
                  <a:schemeClr val="bg1"/>
                </a:solidFill>
                <a:latin typeface="Helvetica Light"/>
                <a:cs typeface="Helvetica Light"/>
              </a:rPr>
              <a:t>for today</a:t>
            </a:r>
            <a:endParaRPr lang="en-GB" sz="2800" dirty="0">
              <a:solidFill>
                <a:schemeClr val="bg1"/>
              </a:solidFill>
              <a:latin typeface="Helvetica Light"/>
              <a:cs typeface="Helvetica Light"/>
            </a:endParaRPr>
          </a:p>
        </p:txBody>
      </p:sp>
    </p:spTree>
    <p:extLst>
      <p:ext uri="{BB962C8B-B14F-4D97-AF65-F5344CB8AC3E}">
        <p14:creationId xmlns:p14="http://schemas.microsoft.com/office/powerpoint/2010/main" val="1126919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Why we need probability in the particle world </a:t>
            </a:r>
          </a:p>
        </p:txBody>
      </p:sp>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5</a:t>
            </a:fld>
            <a:endParaRPr lang="en-GB" dirty="0"/>
          </a:p>
        </p:txBody>
      </p:sp>
      <p:sp>
        <p:nvSpPr>
          <p:cNvPr id="5" name="TextBox 4"/>
          <p:cNvSpPr txBox="1"/>
          <p:nvPr/>
        </p:nvSpPr>
        <p:spPr>
          <a:xfrm>
            <a:off x="432048" y="1196752"/>
            <a:ext cx="6732239" cy="5201424"/>
          </a:xfrm>
          <a:prstGeom prst="rect">
            <a:avLst/>
          </a:prstGeom>
          <a:noFill/>
        </p:spPr>
        <p:txBody>
          <a:bodyPr wrap="square" rtlCol="0">
            <a:spAutoFit/>
          </a:bodyPr>
          <a:lstStyle/>
          <a:p>
            <a:pPr>
              <a:spcBef>
                <a:spcPts val="3000"/>
              </a:spcBef>
            </a:pPr>
            <a:r>
              <a:rPr lang="en-GB" sz="1600" dirty="0">
                <a:latin typeface="Helvetica Light" charset="0"/>
                <a:ea typeface="Helvetica Light" charset="0"/>
                <a:cs typeface="Helvetica Light" charset="0"/>
              </a:rPr>
              <a:t>Since Pierre-Simon </a:t>
            </a:r>
            <a:r>
              <a:rPr lang="en-US" sz="1600" dirty="0">
                <a:latin typeface="Helvetica Light"/>
                <a:cs typeface="Helvetica Light"/>
              </a:rPr>
              <a:t>Laplace’s </a:t>
            </a:r>
            <a:r>
              <a:rPr lang="en-GB" sz="1600" dirty="0">
                <a:latin typeface="Helvetica Light" charset="0"/>
                <a:ea typeface="Helvetica Light" charset="0"/>
                <a:cs typeface="Helvetica Light" charset="0"/>
              </a:rPr>
              <a:t>times </a:t>
            </a:r>
            <a:r>
              <a:rPr lang="en-GB" sz="1200" dirty="0">
                <a:latin typeface="Helvetica Light" charset="0"/>
                <a:ea typeface="Helvetica Light" charset="0"/>
                <a:cs typeface="Helvetica Light" charset="0"/>
              </a:rPr>
              <a:t>(</a:t>
            </a:r>
            <a:r>
              <a:rPr lang="is-IS" sz="1200" dirty="0">
                <a:latin typeface="Helvetica Light" charset="0"/>
                <a:ea typeface="Helvetica Light" charset="0"/>
                <a:cs typeface="Helvetica Light" charset="0"/>
              </a:rPr>
              <a:t>1749–1827) </a:t>
            </a:r>
            <a:r>
              <a:rPr lang="is-IS" sz="1600" dirty="0">
                <a:latin typeface="Helvetica Light" charset="0"/>
                <a:ea typeface="Helvetica Light" charset="0"/>
                <a:cs typeface="Helvetica Light" charset="0"/>
              </a:rPr>
              <a:t>the universe’s fate was deterministic and, in spite of technical difficulties, was considered predictible if the complete equation of state were known. </a:t>
            </a:r>
            <a:endParaRPr lang="en-GB" sz="2000" dirty="0">
              <a:latin typeface="Helvetica Light" charset="0"/>
              <a:ea typeface="Helvetica Light" charset="0"/>
              <a:cs typeface="Helvetica Light" charset="0"/>
            </a:endParaRPr>
          </a:p>
          <a:p>
            <a:pPr>
              <a:spcBef>
                <a:spcPts val="2400"/>
              </a:spcBef>
            </a:pPr>
            <a:r>
              <a:rPr lang="en-GB" sz="1600" dirty="0">
                <a:latin typeface="Helvetica Light" charset="0"/>
                <a:ea typeface="Helvetica Light" charset="0"/>
                <a:cs typeface="Helvetica Light" charset="0"/>
              </a:rPr>
              <a:t>Challenged by Heisenberg’s uncertainty principle </a:t>
            </a:r>
            <a:r>
              <a:rPr lang="en-GB" sz="1200" dirty="0">
                <a:latin typeface="Helvetica Light" charset="0"/>
                <a:ea typeface="Helvetica Light" charset="0"/>
                <a:cs typeface="Helvetica Light" charset="0"/>
              </a:rPr>
              <a:t>(1927)</a:t>
            </a:r>
            <a:r>
              <a:rPr lang="en-GB" sz="1600" dirty="0">
                <a:latin typeface="Helvetica Light" charset="0"/>
                <a:ea typeface="Helvetica Light" charset="0"/>
                <a:cs typeface="Helvetica Light" charset="0"/>
              </a:rPr>
              <a:t>, Albert Einstein proclaimed “</a:t>
            </a:r>
            <a:r>
              <a:rPr lang="en-GB" sz="1600" i="1" dirty="0" err="1">
                <a:latin typeface="Helvetica Light" charset="0"/>
                <a:ea typeface="Helvetica Light" charset="0"/>
                <a:cs typeface="Helvetica Light" charset="0"/>
              </a:rPr>
              <a:t>Gott</a:t>
            </a:r>
            <a:r>
              <a:rPr lang="en-GB" sz="1600" i="1" dirty="0">
                <a:latin typeface="Helvetica Light" charset="0"/>
                <a:ea typeface="Helvetica Light" charset="0"/>
                <a:cs typeface="Helvetica Light" charset="0"/>
              </a:rPr>
              <a:t> </a:t>
            </a:r>
            <a:r>
              <a:rPr lang="en-GB" sz="1600" i="1" dirty="0" err="1">
                <a:latin typeface="Helvetica Light" charset="0"/>
                <a:ea typeface="Helvetica Light" charset="0"/>
                <a:cs typeface="Helvetica Light" charset="0"/>
              </a:rPr>
              <a:t>würfelt</a:t>
            </a:r>
            <a:r>
              <a:rPr lang="en-GB" sz="1600" i="1" dirty="0">
                <a:latin typeface="Helvetica Light" charset="0"/>
                <a:ea typeface="Helvetica Light" charset="0"/>
                <a:cs typeface="Helvetica Light" charset="0"/>
              </a:rPr>
              <a:t> </a:t>
            </a:r>
            <a:r>
              <a:rPr lang="en-GB" sz="1600" i="1" dirty="0" err="1">
                <a:latin typeface="Helvetica Light" charset="0"/>
                <a:ea typeface="Helvetica Light" charset="0"/>
                <a:cs typeface="Helvetica Light" charset="0"/>
              </a:rPr>
              <a:t>nicht</a:t>
            </a:r>
            <a:r>
              <a:rPr lang="en-GB" sz="1000" i="1" dirty="0">
                <a:latin typeface="Helvetica Light" charset="0"/>
                <a:ea typeface="Helvetica Light" charset="0"/>
                <a:cs typeface="Helvetica Light" charset="0"/>
              </a:rPr>
              <a:t> </a:t>
            </a:r>
            <a:r>
              <a:rPr lang="en-GB" sz="1600" dirty="0">
                <a:latin typeface="Helvetica Light" charset="0"/>
                <a:ea typeface="Helvetica Light" charset="0"/>
                <a:cs typeface="Helvetica Light" charset="0"/>
              </a:rPr>
              <a:t>” </a:t>
            </a:r>
            <a:r>
              <a:rPr lang="en-GB" sz="1200" dirty="0">
                <a:latin typeface="Helvetica Light" charset="0"/>
                <a:ea typeface="Helvetica Light" charset="0"/>
                <a:cs typeface="Helvetica Light" charset="0"/>
              </a:rPr>
              <a:t>(“God does not play dice”)</a:t>
            </a:r>
            <a:r>
              <a:rPr lang="en-GB" sz="1600" dirty="0">
                <a:latin typeface="Helvetica Light" charset="0"/>
                <a:ea typeface="Helvetica Light" charset="0"/>
                <a:cs typeface="Helvetica Light" charset="0"/>
              </a:rPr>
              <a:t>, but so-called </a:t>
            </a:r>
            <a:r>
              <a:rPr lang="en-GB" sz="1600" i="1" dirty="0">
                <a:latin typeface="Helvetica Light" charset="0"/>
                <a:ea typeface="Helvetica Light" charset="0"/>
                <a:cs typeface="Helvetica Light" charset="0"/>
              </a:rPr>
              <a:t>hidden variables </a:t>
            </a:r>
            <a:r>
              <a:rPr lang="en-GB" sz="1600" dirty="0">
                <a:latin typeface="Helvetica Light" charset="0"/>
                <a:ea typeface="Helvetica Light" charset="0"/>
                <a:cs typeface="Helvetica Light" charset="0"/>
              </a:rPr>
              <a:t>to bring back determinism through the back door    into the quantum world were never found.</a:t>
            </a:r>
          </a:p>
          <a:p>
            <a:pPr>
              <a:spcBef>
                <a:spcPts val="2400"/>
              </a:spcBef>
            </a:pPr>
            <a:r>
              <a:rPr lang="en-GB" sz="1600" dirty="0">
                <a:latin typeface="Helvetica Light" charset="0"/>
                <a:ea typeface="Helvetica Light" charset="0"/>
                <a:cs typeface="Helvetica Light" charset="0"/>
              </a:rPr>
              <a:t>In quantum mechanics, particles are represented by wave functions. The size of the wave function gives the probability that the particle will be found in a given position. The rate, at which the wave function varies from point to point, gives the speed of the particle.</a:t>
            </a:r>
          </a:p>
          <a:p>
            <a:pPr>
              <a:spcBef>
                <a:spcPts val="2400"/>
              </a:spcBef>
            </a:pPr>
            <a:r>
              <a:rPr lang="en-GB" sz="1600" dirty="0">
                <a:latin typeface="Helvetica Light" charset="0"/>
                <a:ea typeface="Helvetica Light" charset="0"/>
                <a:cs typeface="Helvetica Light" charset="0"/>
              </a:rPr>
              <a:t>Quantum phenomena like particle reactions occur according to certain probabilities. Quantum field theory allows us to compute cross-sections of particle production in scattering processes, and decays of particles. It cannot, however, predict how a single event will come out. We use probabilistic “Monte Carlo” techniques to simulate event-by-event realisations of quantum probabilities. </a:t>
            </a:r>
          </a:p>
        </p:txBody>
      </p:sp>
      <p:pic>
        <p:nvPicPr>
          <p:cNvPr id="6" name="Picture 5"/>
          <p:cNvPicPr>
            <a:picLocks noChangeAspect="1"/>
          </p:cNvPicPr>
          <p:nvPr/>
        </p:nvPicPr>
        <p:blipFill rotWithShape="1">
          <a:blip r:embed="rId2"/>
          <a:srcRect b="17602"/>
          <a:stretch/>
        </p:blipFill>
        <p:spPr>
          <a:xfrm>
            <a:off x="7510415" y="2807747"/>
            <a:ext cx="1212392" cy="1461928"/>
          </a:xfrm>
          <a:prstGeom prst="rect">
            <a:avLst/>
          </a:prstGeom>
        </p:spPr>
      </p:pic>
      <p:pic>
        <p:nvPicPr>
          <p:cNvPr id="7" name="Picture 6"/>
          <p:cNvPicPr>
            <a:picLocks noChangeAspect="1"/>
          </p:cNvPicPr>
          <p:nvPr/>
        </p:nvPicPr>
        <p:blipFill>
          <a:blip r:embed="rId3"/>
          <a:stretch>
            <a:fillRect/>
          </a:stretch>
        </p:blipFill>
        <p:spPr>
          <a:xfrm>
            <a:off x="7510415" y="1300517"/>
            <a:ext cx="1217341" cy="1460810"/>
          </a:xfrm>
          <a:prstGeom prst="rect">
            <a:avLst/>
          </a:prstGeom>
        </p:spPr>
      </p:pic>
      <p:sp>
        <p:nvSpPr>
          <p:cNvPr id="10" name="TextBox 9"/>
          <p:cNvSpPr txBox="1"/>
          <p:nvPr/>
        </p:nvSpPr>
        <p:spPr>
          <a:xfrm rot="16200000">
            <a:off x="8169130" y="1750429"/>
            <a:ext cx="1322798" cy="215444"/>
          </a:xfrm>
          <a:prstGeom prst="rect">
            <a:avLst/>
          </a:prstGeom>
          <a:noFill/>
        </p:spPr>
        <p:txBody>
          <a:bodyPr wrap="none" rtlCol="0">
            <a:spAutoFit/>
          </a:bodyPr>
          <a:lstStyle/>
          <a:p>
            <a:r>
              <a:rPr lang="en-US" sz="800" dirty="0">
                <a:solidFill>
                  <a:schemeClr val="tx1">
                    <a:lumMod val="50000"/>
                    <a:lumOff val="50000"/>
                  </a:schemeClr>
                </a:solidFill>
                <a:latin typeface="Helvetica Light"/>
                <a:cs typeface="Helvetica Light"/>
              </a:rPr>
              <a:t>Pierre-Simon de Laplace</a:t>
            </a:r>
          </a:p>
        </p:txBody>
      </p:sp>
      <p:sp>
        <p:nvSpPr>
          <p:cNvPr id="11" name="TextBox 10"/>
          <p:cNvSpPr txBox="1"/>
          <p:nvPr/>
        </p:nvSpPr>
        <p:spPr>
          <a:xfrm rot="16200000">
            <a:off x="8406375" y="3027692"/>
            <a:ext cx="848309" cy="215444"/>
          </a:xfrm>
          <a:prstGeom prst="rect">
            <a:avLst/>
          </a:prstGeom>
          <a:noFill/>
        </p:spPr>
        <p:txBody>
          <a:bodyPr wrap="none" rtlCol="0">
            <a:spAutoFit/>
          </a:bodyPr>
          <a:lstStyle/>
          <a:p>
            <a:pPr algn="r"/>
            <a:r>
              <a:rPr lang="en-US" sz="800">
                <a:solidFill>
                  <a:schemeClr val="tx1">
                    <a:lumMod val="50000"/>
                    <a:lumOff val="50000"/>
                  </a:schemeClr>
                </a:solidFill>
                <a:latin typeface="Helvetica Light"/>
                <a:cs typeface="Helvetica Light"/>
              </a:rPr>
              <a:t>Albert Einstein</a:t>
            </a:r>
            <a:endParaRPr lang="en-US" sz="800" dirty="0">
              <a:solidFill>
                <a:schemeClr val="tx1">
                  <a:lumMod val="50000"/>
                  <a:lumOff val="50000"/>
                </a:schemeClr>
              </a:solidFill>
              <a:latin typeface="Helvetica Light"/>
              <a:cs typeface="Helvetica Light"/>
            </a:endParaRPr>
          </a:p>
        </p:txBody>
      </p:sp>
      <p:pic>
        <p:nvPicPr>
          <p:cNvPr id="12" name="Picture 11"/>
          <p:cNvPicPr>
            <a:picLocks noChangeAspect="1"/>
          </p:cNvPicPr>
          <p:nvPr/>
        </p:nvPicPr>
        <p:blipFill rotWithShape="1">
          <a:blip r:embed="rId4">
            <a:extLst>
              <a:ext uri="{28A0092B-C50C-407E-A947-70E740481C1C}">
                <a14:useLocalDpi xmlns:a14="http://schemas.microsoft.com/office/drawing/2010/main" val="0"/>
              </a:ext>
            </a:extLst>
          </a:blip>
          <a:srcRect b="24215"/>
          <a:stretch/>
        </p:blipFill>
        <p:spPr>
          <a:xfrm>
            <a:off x="7513742" y="4320231"/>
            <a:ext cx="1209065" cy="1454640"/>
          </a:xfrm>
          <a:prstGeom prst="rect">
            <a:avLst/>
          </a:prstGeom>
        </p:spPr>
      </p:pic>
      <p:sp>
        <p:nvSpPr>
          <p:cNvPr id="13" name="TextBox 12"/>
          <p:cNvSpPr txBox="1"/>
          <p:nvPr/>
        </p:nvSpPr>
        <p:spPr>
          <a:xfrm rot="16200000">
            <a:off x="8289355" y="4674716"/>
            <a:ext cx="1082349" cy="215444"/>
          </a:xfrm>
          <a:prstGeom prst="rect">
            <a:avLst/>
          </a:prstGeom>
          <a:noFill/>
        </p:spPr>
        <p:txBody>
          <a:bodyPr wrap="none" rtlCol="0">
            <a:spAutoFit/>
          </a:bodyPr>
          <a:lstStyle/>
          <a:p>
            <a:pPr algn="r"/>
            <a:r>
              <a:rPr lang="en-US" sz="800">
                <a:solidFill>
                  <a:schemeClr val="tx1">
                    <a:lumMod val="50000"/>
                    <a:lumOff val="50000"/>
                  </a:schemeClr>
                </a:solidFill>
                <a:latin typeface="Helvetica Light"/>
                <a:cs typeface="Helvetica Light"/>
              </a:rPr>
              <a:t>Werner Heisenberg</a:t>
            </a:r>
            <a:endParaRPr lang="en-US" sz="800" dirty="0">
              <a:solidFill>
                <a:schemeClr val="tx1">
                  <a:lumMod val="50000"/>
                  <a:lumOff val="50000"/>
                </a:schemeClr>
              </a:solidFill>
              <a:latin typeface="Helvetica Light"/>
              <a:cs typeface="Helvetica Light"/>
            </a:endParaRPr>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12555" y="5952390"/>
            <a:ext cx="1008112" cy="760114"/>
          </a:xfrm>
          <a:prstGeom prst="rect">
            <a:avLst/>
          </a:prstGeom>
        </p:spPr>
      </p:pic>
    </p:spTree>
    <p:extLst>
      <p:ext uri="{BB962C8B-B14F-4D97-AF65-F5344CB8AC3E}">
        <p14:creationId xmlns:p14="http://schemas.microsoft.com/office/powerpoint/2010/main" val="10539029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Statistics of large systems</a:t>
            </a:r>
          </a:p>
        </p:txBody>
      </p:sp>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6</a:t>
            </a:fld>
            <a:endParaRPr lang="en-GB" dirty="0"/>
          </a:p>
        </p:txBody>
      </p:sp>
      <p:sp>
        <p:nvSpPr>
          <p:cNvPr id="14" name="Rectangle 13"/>
          <p:cNvSpPr/>
          <p:nvPr/>
        </p:nvSpPr>
        <p:spPr>
          <a:xfrm>
            <a:off x="432048" y="1196752"/>
            <a:ext cx="8711952" cy="584775"/>
          </a:xfrm>
          <a:prstGeom prst="rect">
            <a:avLst/>
          </a:prstGeom>
        </p:spPr>
        <p:txBody>
          <a:bodyPr wrap="square">
            <a:spAutoFit/>
          </a:bodyPr>
          <a:lstStyle/>
          <a:p>
            <a:pPr>
              <a:spcBef>
                <a:spcPts val="3000"/>
              </a:spcBef>
            </a:pPr>
            <a:r>
              <a:rPr lang="en-GB" sz="1600" dirty="0">
                <a:latin typeface="Helvetica Light" charset="0"/>
                <a:ea typeface="Helvetica Light" charset="0"/>
                <a:cs typeface="Helvetica Light" charset="0"/>
              </a:rPr>
              <a:t>Statistical physics uses probability theory and statistics to make statements about the approximate physics of large populations of stochastic nature, neglecting individuals.</a:t>
            </a:r>
          </a:p>
        </p:txBody>
      </p:sp>
      <p:pic>
        <p:nvPicPr>
          <p:cNvPr id="8" name="Picture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436096" y="2228014"/>
            <a:ext cx="3450822" cy="2278405"/>
          </a:xfrm>
          <a:prstGeom prst="rect">
            <a:avLst/>
          </a:prstGeom>
          <a:ln w="3175">
            <a:solidFill>
              <a:schemeClr val="bg1">
                <a:lumMod val="50000"/>
              </a:schemeClr>
            </a:solidFill>
          </a:ln>
        </p:spPr>
      </p:pic>
      <p:sp>
        <p:nvSpPr>
          <p:cNvPr id="4" name="Rectangle 3"/>
          <p:cNvSpPr/>
          <p:nvPr/>
        </p:nvSpPr>
        <p:spPr>
          <a:xfrm>
            <a:off x="431154" y="2130296"/>
            <a:ext cx="4572000" cy="3231654"/>
          </a:xfrm>
          <a:prstGeom prst="rect">
            <a:avLst/>
          </a:prstGeom>
        </p:spPr>
        <p:txBody>
          <a:bodyPr>
            <a:spAutoFit/>
          </a:bodyPr>
          <a:lstStyle/>
          <a:p>
            <a:pPr lvl="0">
              <a:spcBef>
                <a:spcPts val="3000"/>
              </a:spcBef>
            </a:pPr>
            <a:r>
              <a:rPr lang="en-GB" sz="1600" dirty="0">
                <a:solidFill>
                  <a:prstClr val="black"/>
                </a:solidFill>
                <a:latin typeface="Helvetica Light" charset="0"/>
                <a:ea typeface="Helvetica Light" charset="0"/>
                <a:cs typeface="Helvetica Light" charset="0"/>
              </a:rPr>
              <a:t>Heavy-ion collisions at the LHC are modelled using notions of hydrodynamics </a:t>
            </a:r>
            <a:r>
              <a:rPr lang="en-GB" sz="1400" dirty="0">
                <a:solidFill>
                  <a:prstClr val="black"/>
                </a:solidFill>
                <a:latin typeface="Helvetica Light" charset="0"/>
                <a:ea typeface="Helvetica Light" charset="0"/>
                <a:cs typeface="Helvetica Light" charset="0"/>
              </a:rPr>
              <a:t>(the strongly interacting medium behaves like perfect fluid)</a:t>
            </a:r>
          </a:p>
          <a:p>
            <a:pPr lvl="0">
              <a:spcBef>
                <a:spcPts val="3600"/>
              </a:spcBef>
            </a:pPr>
            <a:r>
              <a:rPr lang="en-GB" sz="1600" dirty="0">
                <a:solidFill>
                  <a:prstClr val="black"/>
                </a:solidFill>
                <a:latin typeface="Helvetica Light" charset="0"/>
                <a:ea typeface="Helvetica Light" charset="0"/>
                <a:cs typeface="Helvetica Light" charset="0"/>
              </a:rPr>
              <a:t>Statistical mechanics provides a framework for relating the microscopic properties of individual atoms and molecules to the macroscopic properties of materials that can be observed in everyday life. It thus explains thermodynamics as a natural result of statistics, classical mechanics, and quantum mechanics at the microscopic level.</a:t>
            </a:r>
          </a:p>
        </p:txBody>
      </p:sp>
      <p:sp>
        <p:nvSpPr>
          <p:cNvPr id="6" name="TextBox 5"/>
          <p:cNvSpPr txBox="1"/>
          <p:nvPr/>
        </p:nvSpPr>
        <p:spPr>
          <a:xfrm>
            <a:off x="6792673" y="4532851"/>
            <a:ext cx="2190023" cy="215444"/>
          </a:xfrm>
          <a:prstGeom prst="rect">
            <a:avLst/>
          </a:prstGeom>
          <a:noFill/>
        </p:spPr>
        <p:txBody>
          <a:bodyPr wrap="none" rtlCol="0">
            <a:spAutoFit/>
          </a:bodyPr>
          <a:lstStyle/>
          <a:p>
            <a:pPr algn="r"/>
            <a:r>
              <a:rPr lang="en-US" sz="800">
                <a:solidFill>
                  <a:schemeClr val="tx1">
                    <a:lumMod val="50000"/>
                    <a:lumOff val="50000"/>
                  </a:schemeClr>
                </a:solidFill>
                <a:latin typeface="Helvetica Light"/>
                <a:cs typeface="Helvetica Light"/>
              </a:rPr>
              <a:t>Display of ATLAS </a:t>
            </a:r>
            <a:r>
              <a:rPr lang="en-US" sz="800" dirty="0">
                <a:solidFill>
                  <a:schemeClr val="tx1">
                    <a:lumMod val="50000"/>
                    <a:lumOff val="50000"/>
                  </a:schemeClr>
                </a:solidFill>
                <a:latin typeface="Helvetica Light"/>
                <a:cs typeface="Helvetica Light"/>
              </a:rPr>
              <a:t>Run-2 Heavy-Ion collision</a:t>
            </a:r>
          </a:p>
        </p:txBody>
      </p:sp>
      <p:sp>
        <p:nvSpPr>
          <p:cNvPr id="7" name="Rectangle 6"/>
          <p:cNvSpPr/>
          <p:nvPr/>
        </p:nvSpPr>
        <p:spPr>
          <a:xfrm>
            <a:off x="431154" y="5710107"/>
            <a:ext cx="9109398" cy="338554"/>
          </a:xfrm>
          <a:prstGeom prst="rect">
            <a:avLst/>
          </a:prstGeom>
        </p:spPr>
        <p:txBody>
          <a:bodyPr wrap="square">
            <a:spAutoFit/>
          </a:bodyPr>
          <a:lstStyle/>
          <a:p>
            <a:pPr lvl="0">
              <a:spcBef>
                <a:spcPts val="3000"/>
              </a:spcBef>
            </a:pPr>
            <a:r>
              <a:rPr lang="en-GB" sz="1600" b="1" dirty="0">
                <a:solidFill>
                  <a:srgbClr val="003BB8"/>
                </a:solidFill>
                <a:latin typeface="Helvetica" pitchFamily="2" charset="0"/>
                <a:ea typeface="Helvetica Light" charset="0"/>
                <a:cs typeface="Helvetica Light" charset="0"/>
              </a:rPr>
              <a:t>Probability and statistics are fundamental ingredients &amp; tools in all modern sciences</a:t>
            </a:r>
          </a:p>
        </p:txBody>
      </p:sp>
    </p:spTree>
    <p:extLst>
      <p:ext uri="{BB962C8B-B14F-4D97-AF65-F5344CB8AC3E}">
        <p14:creationId xmlns:p14="http://schemas.microsoft.com/office/powerpoint/2010/main" val="1290601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Statistics in measurement processes</a:t>
            </a:r>
          </a:p>
        </p:txBody>
      </p:sp>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7</a:t>
            </a:fld>
            <a:endParaRPr lang="en-GB" dirty="0"/>
          </a:p>
        </p:txBody>
      </p:sp>
      <p:sp>
        <p:nvSpPr>
          <p:cNvPr id="14" name="Rectangle 13"/>
          <p:cNvSpPr/>
          <p:nvPr/>
        </p:nvSpPr>
        <p:spPr>
          <a:xfrm>
            <a:off x="432048" y="5373216"/>
            <a:ext cx="8532440" cy="1077218"/>
          </a:xfrm>
          <a:prstGeom prst="rect">
            <a:avLst/>
          </a:prstGeom>
        </p:spPr>
        <p:txBody>
          <a:bodyPr wrap="square">
            <a:spAutoFit/>
          </a:bodyPr>
          <a:lstStyle/>
          <a:p>
            <a:pPr>
              <a:spcBef>
                <a:spcPts val="3600"/>
              </a:spcBef>
            </a:pPr>
            <a:r>
              <a:rPr lang="en-GB" sz="1600" dirty="0">
                <a:latin typeface="Helvetica Light" charset="0"/>
                <a:ea typeface="Helvetica Light" charset="0"/>
                <a:cs typeface="Helvetica Light" charset="0"/>
              </a:rPr>
              <a:t>In addition to the intrinsic probabilistic character of particle reactions, the measurement process through the interaction of particles with active detector materials contributes statistical degrees of freedom leading to measurement errors and to genuine systematic effects (</a:t>
            </a:r>
            <a:r>
              <a:rPr lang="en-GB" sz="1600" dirty="0" err="1">
                <a:latin typeface="Helvetica Light" charset="0"/>
                <a:ea typeface="Helvetica Light" charset="0"/>
                <a:cs typeface="Helvetica Light" charset="0"/>
              </a:rPr>
              <a:t>eg</a:t>
            </a:r>
            <a:r>
              <a:rPr lang="en-GB" sz="1600" dirty="0">
                <a:latin typeface="Helvetica Light" charset="0"/>
                <a:ea typeface="Helvetica Light" charset="0"/>
                <a:cs typeface="Helvetica Light" charset="0"/>
              </a:rPr>
              <a:t>, detector misalignment), that need to be considered in the statistical analysis</a:t>
            </a:r>
          </a:p>
        </p:txBody>
      </p:sp>
      <p:pic>
        <p:nvPicPr>
          <p:cNvPr id="4" name="Picture 3"/>
          <p:cNvPicPr>
            <a:picLocks noChangeAspect="1"/>
          </p:cNvPicPr>
          <p:nvPr/>
        </p:nvPicPr>
        <p:blipFill>
          <a:blip r:embed="rId2"/>
          <a:stretch>
            <a:fillRect/>
          </a:stretch>
        </p:blipFill>
        <p:spPr>
          <a:xfrm>
            <a:off x="1475656" y="1065799"/>
            <a:ext cx="6012160" cy="3974706"/>
          </a:xfrm>
          <a:prstGeom prst="rect">
            <a:avLst/>
          </a:prstGeom>
        </p:spPr>
      </p:pic>
    </p:spTree>
    <p:extLst>
      <p:ext uri="{BB962C8B-B14F-4D97-AF65-F5344CB8AC3E}">
        <p14:creationId xmlns:p14="http://schemas.microsoft.com/office/powerpoint/2010/main" val="20751006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Statistics in measurement processes</a:t>
            </a:r>
          </a:p>
        </p:txBody>
      </p:sp>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8</a:t>
            </a:fld>
            <a:endParaRPr lang="en-GB" dirty="0"/>
          </a:p>
        </p:txBody>
      </p:sp>
      <p:sp>
        <p:nvSpPr>
          <p:cNvPr id="14" name="Rectangle 13"/>
          <p:cNvSpPr/>
          <p:nvPr/>
        </p:nvSpPr>
        <p:spPr>
          <a:xfrm>
            <a:off x="432048" y="5373216"/>
            <a:ext cx="8698724" cy="1231106"/>
          </a:xfrm>
          <a:prstGeom prst="rect">
            <a:avLst/>
          </a:prstGeom>
        </p:spPr>
        <p:txBody>
          <a:bodyPr wrap="square">
            <a:spAutoFit/>
          </a:bodyPr>
          <a:lstStyle/>
          <a:p>
            <a:pPr>
              <a:spcBef>
                <a:spcPts val="1200"/>
              </a:spcBef>
            </a:pPr>
            <a:r>
              <a:rPr lang="en-GB" sz="1600" dirty="0">
                <a:latin typeface="Helvetica Light" charset="0"/>
                <a:ea typeface="Helvetica Light" charset="0"/>
                <a:cs typeface="Helvetica Light" charset="0"/>
              </a:rPr>
              <a:t>Track fitting in the LHC environment is challenging. It must deal with ambiguities, hit overlaps, multiple scattering, bremsstrahlung, multiple vertices, etc. Track fitters take Gaussian noise (e.g., </a:t>
            </a:r>
            <a:r>
              <a:rPr lang="en-GB" sz="1600" dirty="0" err="1">
                <a:latin typeface="Helvetica Light" charset="0"/>
                <a:ea typeface="Helvetica Light" charset="0"/>
                <a:cs typeface="Helvetica Light" charset="0"/>
              </a:rPr>
              <a:t>Kalman</a:t>
            </a:r>
            <a:r>
              <a:rPr lang="en-GB" sz="1600" dirty="0">
                <a:latin typeface="Helvetica Light" charset="0"/>
                <a:ea typeface="Helvetica Light" charset="0"/>
                <a:cs typeface="Helvetica Light" charset="0"/>
              </a:rPr>
              <a:t> filter) and non-Gaussian noise (e.g., Gaussian sum filter) into account. </a:t>
            </a:r>
          </a:p>
          <a:p>
            <a:pPr>
              <a:spcBef>
                <a:spcPts val="1200"/>
              </a:spcBef>
            </a:pPr>
            <a:r>
              <a:rPr lang="en-GB" sz="1600" dirty="0">
                <a:latin typeface="Helvetica Light" charset="0"/>
                <a:ea typeface="Helvetica Light" charset="0"/>
                <a:cs typeface="Helvetica Light" charset="0"/>
              </a:rPr>
              <a:t>Fitting is a statistical procedure that takes into account </a:t>
            </a:r>
            <a:r>
              <a:rPr lang="en-GB" sz="1600" i="1" dirty="0">
                <a:latin typeface="Helvetica Light" charset="0"/>
                <a:ea typeface="Helvetica Light" charset="0"/>
                <a:cs typeface="Helvetica Light" charset="0"/>
              </a:rPr>
              <a:t>a priori </a:t>
            </a:r>
            <a:r>
              <a:rPr lang="en-GB" sz="1600" dirty="0">
                <a:latin typeface="Helvetica Light" charset="0"/>
                <a:ea typeface="Helvetica Light" charset="0"/>
                <a:cs typeface="Helvetica Light" charset="0"/>
              </a:rPr>
              <a:t>known uncertainties.</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57746"/>
            <a:ext cx="9144000" cy="3799446"/>
          </a:xfrm>
          <a:prstGeom prst="rect">
            <a:avLst/>
          </a:prstGeom>
        </p:spPr>
      </p:pic>
      <p:sp>
        <p:nvSpPr>
          <p:cNvPr id="5" name="Rectangle 4"/>
          <p:cNvSpPr/>
          <p:nvPr/>
        </p:nvSpPr>
        <p:spPr>
          <a:xfrm>
            <a:off x="740780" y="1052736"/>
            <a:ext cx="7956376" cy="276999"/>
          </a:xfrm>
          <a:prstGeom prst="rect">
            <a:avLst/>
          </a:prstGeom>
        </p:spPr>
        <p:txBody>
          <a:bodyPr wrap="square">
            <a:spAutoFit/>
          </a:bodyPr>
          <a:lstStyle/>
          <a:p>
            <a:pPr lvl="0" algn="ctr">
              <a:spcBef>
                <a:spcPts val="3600"/>
              </a:spcBef>
            </a:pPr>
            <a:r>
              <a:rPr lang="en-GB" sz="1200" dirty="0">
                <a:solidFill>
                  <a:prstClr val="black"/>
                </a:solidFill>
                <a:latin typeface="Helvetica Light" charset="0"/>
                <a:ea typeface="Helvetica Light" charset="0"/>
                <a:cs typeface="Helvetica Light" charset="0"/>
              </a:rPr>
              <a:t>Multiple scattering (diffusion) of light passing through a wetter and wetter windscreen (left to right). </a:t>
            </a:r>
          </a:p>
        </p:txBody>
      </p:sp>
    </p:spTree>
    <p:extLst>
      <p:ext uri="{BB962C8B-B14F-4D97-AF65-F5344CB8AC3E}">
        <p14:creationId xmlns:p14="http://schemas.microsoft.com/office/powerpoint/2010/main" val="539291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2048" y="260648"/>
            <a:ext cx="8820472" cy="461665"/>
          </a:xfrm>
          <a:prstGeom prst="rect">
            <a:avLst/>
          </a:prstGeom>
          <a:noFill/>
        </p:spPr>
        <p:txBody>
          <a:bodyPr wrap="square" rtlCol="0">
            <a:spAutoFit/>
          </a:bodyPr>
          <a:lstStyle/>
          <a:p>
            <a:r>
              <a:rPr lang="en-GB" sz="2400" dirty="0">
                <a:solidFill>
                  <a:srgbClr val="000000"/>
                </a:solidFill>
                <a:latin typeface="Helvetica Light"/>
                <a:cs typeface="Helvetica Light"/>
              </a:rPr>
              <a:t>Measurements and hypothesis testing</a:t>
            </a:r>
          </a:p>
        </p:txBody>
      </p:sp>
      <p:sp>
        <p:nvSpPr>
          <p:cNvPr id="9" name="Slide Number Placeholder 8"/>
          <p:cNvSpPr>
            <a:spLocks noGrp="1"/>
          </p:cNvSpPr>
          <p:nvPr>
            <p:ph type="sldNum" sz="quarter" idx="4"/>
          </p:nvPr>
        </p:nvSpPr>
        <p:spPr/>
        <p:txBody>
          <a:bodyPr/>
          <a:lstStyle/>
          <a:p>
            <a:pPr>
              <a:defRPr/>
            </a:pPr>
            <a:fld id="{611C2F03-9E95-40C9-A99F-3C4F7EE8CF2A}" type="slidenum">
              <a:rPr lang="en-GB" smtClean="0"/>
              <a:pPr>
                <a:defRPr/>
              </a:pPr>
              <a:t>9</a:t>
            </a:fld>
            <a:endParaRPr lang="en-GB" dirty="0"/>
          </a:p>
        </p:txBody>
      </p:sp>
      <p:pic>
        <p:nvPicPr>
          <p:cNvPr id="6" name="Picture 5"/>
          <p:cNvPicPr>
            <a:picLocks noChangeAspect="1"/>
          </p:cNvPicPr>
          <p:nvPr/>
        </p:nvPicPr>
        <p:blipFill>
          <a:blip r:embed="rId2"/>
          <a:stretch>
            <a:fillRect/>
          </a:stretch>
        </p:blipFill>
        <p:spPr>
          <a:xfrm>
            <a:off x="4671444" y="1245821"/>
            <a:ext cx="4184145" cy="3141940"/>
          </a:xfrm>
          <a:prstGeom prst="rect">
            <a:avLst/>
          </a:prstGeom>
        </p:spPr>
      </p:pic>
      <p:sp>
        <p:nvSpPr>
          <p:cNvPr id="7" name="Rectangle 6"/>
          <p:cNvSpPr/>
          <p:nvPr/>
        </p:nvSpPr>
        <p:spPr>
          <a:xfrm>
            <a:off x="432048" y="1196752"/>
            <a:ext cx="3851920" cy="2554545"/>
          </a:xfrm>
          <a:prstGeom prst="rect">
            <a:avLst/>
          </a:prstGeom>
        </p:spPr>
        <p:txBody>
          <a:bodyPr wrap="square">
            <a:spAutoFit/>
          </a:bodyPr>
          <a:lstStyle/>
          <a:p>
            <a:pPr>
              <a:spcBef>
                <a:spcPts val="3600"/>
              </a:spcBef>
            </a:pPr>
            <a:r>
              <a:rPr lang="en-GB" sz="1600" dirty="0">
                <a:latin typeface="Helvetica Light" charset="0"/>
                <a:ea typeface="Helvetica Light" charset="0"/>
                <a:cs typeface="Helvetica Light" charset="0"/>
              </a:rPr>
              <a:t>From a measured data sample, we want to determine parameters of a known model </a:t>
            </a:r>
            <a:r>
              <a:rPr lang="en-GB" sz="1200" dirty="0">
                <a:latin typeface="Helvetica Light" charset="0"/>
                <a:ea typeface="Helvetica Light" charset="0"/>
                <a:cs typeface="Helvetica Light" charset="0"/>
              </a:rPr>
              <a:t>(</a:t>
            </a:r>
            <a:r>
              <a:rPr lang="en-GB" sz="1200" dirty="0" err="1">
                <a:latin typeface="Helvetica Light" charset="0"/>
                <a:ea typeface="Helvetica Light" charset="0"/>
                <a:cs typeface="Helvetica Light" charset="0"/>
              </a:rPr>
              <a:t>eg</a:t>
            </a:r>
            <a:r>
              <a:rPr lang="en-GB" sz="1200" dirty="0">
                <a:latin typeface="Helvetica Light" charset="0"/>
                <a:ea typeface="Helvetica Light" charset="0"/>
                <a:cs typeface="Helvetica Light" charset="0"/>
              </a:rPr>
              <a:t>, the top-quark mass in the Standard Model), </a:t>
            </a:r>
            <a:r>
              <a:rPr lang="en-GB" sz="1600" dirty="0">
                <a:latin typeface="Helvetica Light" charset="0"/>
                <a:ea typeface="Helvetica Light" charset="0"/>
                <a:cs typeface="Helvetica Light" charset="0"/>
              </a:rPr>
              <a:t>we want to discover and measure missing pieces of the model </a:t>
            </a:r>
            <a:r>
              <a:rPr lang="en-GB" sz="1200" dirty="0">
                <a:latin typeface="Helvetica Light" charset="0"/>
                <a:ea typeface="Helvetica Light" charset="0"/>
                <a:cs typeface="Helvetica Light" charset="0"/>
              </a:rPr>
              <a:t>(</a:t>
            </a:r>
            <a:r>
              <a:rPr lang="en-GB" sz="1200" dirty="0" err="1">
                <a:latin typeface="Helvetica Light" charset="0"/>
                <a:ea typeface="Helvetica Light" charset="0"/>
                <a:cs typeface="Helvetica Light" charset="0"/>
              </a:rPr>
              <a:t>eg</a:t>
            </a:r>
            <a:r>
              <a:rPr lang="en-GB" sz="1200" dirty="0">
                <a:latin typeface="Helvetica Light" charset="0"/>
                <a:ea typeface="Helvetica Light" charset="0"/>
                <a:cs typeface="Helvetica Light" charset="0"/>
              </a:rPr>
              <a:t>, the Higgs boson, neutrino masses), </a:t>
            </a:r>
            <a:r>
              <a:rPr lang="en-GB" sz="1600" i="1" dirty="0">
                <a:latin typeface="Helvetica Light" charset="0"/>
                <a:ea typeface="Helvetica Light" charset="0"/>
                <a:cs typeface="Helvetica Light" charset="0"/>
              </a:rPr>
              <a:t>and</a:t>
            </a:r>
            <a:r>
              <a:rPr lang="en-GB" sz="1600" dirty="0">
                <a:latin typeface="Helvetica Light" charset="0"/>
                <a:ea typeface="Helvetica Light" charset="0"/>
                <a:cs typeface="Helvetica Light" charset="0"/>
              </a:rPr>
              <a:t> we want to watch out for the unknown </a:t>
            </a:r>
            <a:r>
              <a:rPr lang="en-GB" sz="1200" dirty="0">
                <a:latin typeface="Helvetica Light" charset="0"/>
                <a:ea typeface="Helvetica Light" charset="0"/>
                <a:cs typeface="Helvetica Light" charset="0"/>
              </a:rPr>
              <a:t>(test the data versus the predictions of a known model), </a:t>
            </a:r>
            <a:r>
              <a:rPr lang="en-GB" sz="1600" dirty="0">
                <a:latin typeface="Helvetica Light" charset="0"/>
                <a:ea typeface="Helvetica Light" charset="0"/>
                <a:cs typeface="Helvetica Light" charset="0"/>
              </a:rPr>
              <a:t>or exclude parameters of suggested new physics models </a:t>
            </a:r>
          </a:p>
        </p:txBody>
      </p:sp>
      <p:pic>
        <p:nvPicPr>
          <p:cNvPr id="12" name="Picture 11"/>
          <p:cNvPicPr>
            <a:picLocks noChangeAspect="1"/>
          </p:cNvPicPr>
          <p:nvPr/>
        </p:nvPicPr>
        <p:blipFill>
          <a:blip r:embed="rId3"/>
          <a:stretch>
            <a:fillRect/>
          </a:stretch>
        </p:blipFill>
        <p:spPr>
          <a:xfrm>
            <a:off x="827584" y="4560223"/>
            <a:ext cx="3747417" cy="1985572"/>
          </a:xfrm>
          <a:prstGeom prst="rect">
            <a:avLst/>
          </a:prstGeom>
        </p:spPr>
      </p:pic>
      <p:sp>
        <p:nvSpPr>
          <p:cNvPr id="15" name="TextBox 14"/>
          <p:cNvSpPr txBox="1"/>
          <p:nvPr/>
        </p:nvSpPr>
        <p:spPr>
          <a:xfrm>
            <a:off x="432048" y="4005064"/>
            <a:ext cx="1576072" cy="307777"/>
          </a:xfrm>
          <a:prstGeom prst="rect">
            <a:avLst/>
          </a:prstGeom>
          <a:noFill/>
        </p:spPr>
        <p:txBody>
          <a:bodyPr wrap="none" rtlCol="0">
            <a:spAutoFit/>
          </a:bodyPr>
          <a:lstStyle/>
          <a:p>
            <a:r>
              <a:rPr lang="en-US" sz="1400" dirty="0">
                <a:solidFill>
                  <a:schemeClr val="tx1">
                    <a:lumMod val="50000"/>
                    <a:lumOff val="50000"/>
                  </a:schemeClr>
                </a:solidFill>
                <a:latin typeface="Helvetica Light"/>
                <a:cs typeface="Helvetica Light"/>
              </a:rPr>
              <a:t>Supersymmetry ?</a:t>
            </a:r>
          </a:p>
        </p:txBody>
      </p:sp>
      <p:sp>
        <p:nvSpPr>
          <p:cNvPr id="4" name="Left Brace 3"/>
          <p:cNvSpPr/>
          <p:nvPr/>
        </p:nvSpPr>
        <p:spPr>
          <a:xfrm rot="16200000">
            <a:off x="6581080" y="2656710"/>
            <a:ext cx="291033" cy="4043734"/>
          </a:xfrm>
          <a:prstGeom prst="leftBrace">
            <a:avLst>
              <a:gd name="adj1" fmla="val 60035"/>
              <a:gd name="adj2" fmla="val 50000"/>
            </a:avLst>
          </a:prstGeom>
          <a:ln w="3175">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TextBox 10"/>
          <p:cNvSpPr txBox="1"/>
          <p:nvPr/>
        </p:nvSpPr>
        <p:spPr>
          <a:xfrm>
            <a:off x="4860032" y="5013176"/>
            <a:ext cx="4270740" cy="1400383"/>
          </a:xfrm>
          <a:prstGeom prst="rect">
            <a:avLst/>
          </a:prstGeom>
          <a:noFill/>
        </p:spPr>
        <p:txBody>
          <a:bodyPr wrap="square" rtlCol="0">
            <a:spAutoFit/>
          </a:bodyPr>
          <a:lstStyle/>
          <a:p>
            <a:r>
              <a:rPr lang="en-US" sz="1400" b="1" dirty="0">
                <a:solidFill>
                  <a:schemeClr val="tx1">
                    <a:lumMod val="50000"/>
                    <a:lumOff val="50000"/>
                  </a:schemeClr>
                </a:solidFill>
                <a:latin typeface="Helvetica Light"/>
                <a:cs typeface="Helvetica Light"/>
              </a:rPr>
              <a:t>The Standard Model:</a:t>
            </a:r>
          </a:p>
          <a:p>
            <a:pPr marL="449263" indent="-219075">
              <a:spcBef>
                <a:spcPts val="900"/>
              </a:spcBef>
              <a:buFont typeface="Arial" charset="0"/>
              <a:buChar char="•"/>
            </a:pPr>
            <a:r>
              <a:rPr lang="en-US" sz="1400" dirty="0">
                <a:solidFill>
                  <a:schemeClr val="tx1">
                    <a:lumMod val="50000"/>
                    <a:lumOff val="50000"/>
                  </a:schemeClr>
                </a:solidFill>
                <a:latin typeface="Helvetica Light"/>
                <a:cs typeface="Helvetica Light"/>
              </a:rPr>
              <a:t>The model needed to be developed</a:t>
            </a:r>
          </a:p>
          <a:p>
            <a:pPr marL="449263" indent="-219075">
              <a:spcBef>
                <a:spcPts val="300"/>
              </a:spcBef>
              <a:buFont typeface="Arial" charset="0"/>
              <a:buChar char="•"/>
            </a:pPr>
            <a:r>
              <a:rPr lang="en-US" sz="1400" dirty="0">
                <a:solidFill>
                  <a:schemeClr val="tx1">
                    <a:lumMod val="50000"/>
                    <a:lumOff val="50000"/>
                  </a:schemeClr>
                </a:solidFill>
                <a:latin typeface="Helvetica Light"/>
                <a:cs typeface="Helvetica Light"/>
              </a:rPr>
              <a:t>Its particles needed to be observed	</a:t>
            </a:r>
          </a:p>
          <a:p>
            <a:pPr marL="449263" indent="-219075">
              <a:spcBef>
                <a:spcPts val="300"/>
              </a:spcBef>
              <a:buFont typeface="Arial" charset="0"/>
              <a:buChar char="•"/>
            </a:pPr>
            <a:r>
              <a:rPr lang="en-US" sz="1400" dirty="0">
                <a:solidFill>
                  <a:schemeClr val="tx1">
                    <a:lumMod val="50000"/>
                    <a:lumOff val="50000"/>
                  </a:schemeClr>
                </a:solidFill>
                <a:latin typeface="Helvetica Light"/>
                <a:cs typeface="Helvetica Light"/>
              </a:rPr>
              <a:t>Its parameters needed to be measured</a:t>
            </a:r>
          </a:p>
          <a:p>
            <a:pPr marL="449263" indent="-219075">
              <a:spcBef>
                <a:spcPts val="300"/>
              </a:spcBef>
              <a:buFont typeface="Arial" charset="0"/>
              <a:buChar char="•"/>
            </a:pPr>
            <a:r>
              <a:rPr lang="en-US" sz="1400" dirty="0">
                <a:solidFill>
                  <a:schemeClr val="tx1">
                    <a:lumMod val="50000"/>
                    <a:lumOff val="50000"/>
                  </a:schemeClr>
                </a:solidFill>
                <a:latin typeface="Helvetica Light"/>
                <a:cs typeface="Helvetica Light"/>
              </a:rPr>
              <a:t>Is it all there is ?</a:t>
            </a:r>
          </a:p>
        </p:txBody>
      </p:sp>
    </p:spTree>
    <p:extLst>
      <p:ext uri="{BB962C8B-B14F-4D97-AF65-F5344CB8AC3E}">
        <p14:creationId xmlns:p14="http://schemas.microsoft.com/office/powerpoint/2010/main" val="1441278121"/>
      </p:ext>
    </p:extLst>
  </p:cSld>
  <p:clrMapOvr>
    <a:masterClrMapping/>
  </p:clrMapOvr>
</p:sld>
</file>

<file path=ppt/theme/theme1.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rtlCol="0" anchor="ctr">
        <a:spAutoFit/>
      </a:bodyPr>
      <a:lstStyle>
        <a:defPPr algn="ctr">
          <a:defRPr sz="1600" dirty="0">
            <a:latin typeface="Helvetica Light" charset="0"/>
            <a:ea typeface="Helvetica Light" charset="0"/>
            <a:cs typeface="Helvetica Light" charset="0"/>
          </a:defRPr>
        </a:defPPr>
      </a:lstStyle>
    </a:spDef>
    <a:lnDef>
      <a:spPr>
        <a:effectLst/>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600" dirty="0" smtClean="0">
            <a:latin typeface="Helvetica Light"/>
            <a:cs typeface="Helvetica Light"/>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246586</TotalTime>
  <Words>4218</Words>
  <Application>Microsoft Macintosh PowerPoint</Application>
  <PresentationFormat>Overhead</PresentationFormat>
  <Paragraphs>514</Paragraphs>
  <Slides>41</Slides>
  <Notes>3</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41</vt:i4>
      </vt:variant>
    </vt:vector>
  </HeadingPairs>
  <TitlesOfParts>
    <vt:vector size="56" baseType="lpstr">
      <vt:lpstr>Arial Unicode MS</vt:lpstr>
      <vt:lpstr>.LucidaGrandeUI</vt:lpstr>
      <vt:lpstr>Arial</vt:lpstr>
      <vt:lpstr>Book Antiqua</vt:lpstr>
      <vt:lpstr>Calibri</vt:lpstr>
      <vt:lpstr>Cambria</vt:lpstr>
      <vt:lpstr>Cambria Math</vt:lpstr>
      <vt:lpstr>Courier New</vt:lpstr>
      <vt:lpstr>Helvetica</vt:lpstr>
      <vt:lpstr>Helvetica Light</vt:lpstr>
      <vt:lpstr>Mangal</vt:lpstr>
      <vt:lpstr>Symbol</vt:lpstr>
      <vt:lpstr>Times New Roman</vt:lpstr>
      <vt:lpstr>Wingdings</vt:lpstr>
      <vt:lpstr>5_Office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CERN</Company>
  <LinksUpToDate>false</LinksUpToDate>
  <SharedDoc>false</SharedDoc>
  <HyperlinkBase/>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SUSY subconvenor meeting</dc:title>
  <dc:subject/>
  <dc:creator>Andreas Hoecker</dc:creator>
  <cp:keywords/>
  <dc:description/>
  <cp:lastModifiedBy>Andreas Hoecker</cp:lastModifiedBy>
  <cp:revision>5321</cp:revision>
  <cp:lastPrinted>2018-06-26T09:27:01Z</cp:lastPrinted>
  <dcterms:created xsi:type="dcterms:W3CDTF">2013-03-19T21:10:26Z</dcterms:created>
  <dcterms:modified xsi:type="dcterms:W3CDTF">2018-06-26T11:47:09Z</dcterms:modified>
  <cp:category/>
</cp:coreProperties>
</file>