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4"/>
  </p:notesMasterIdLst>
  <p:sldIdLst>
    <p:sldId id="256" r:id="rId2"/>
    <p:sldId id="271" r:id="rId3"/>
    <p:sldId id="273" r:id="rId4"/>
    <p:sldId id="274" r:id="rId5"/>
    <p:sldId id="275" r:id="rId6"/>
    <p:sldId id="277" r:id="rId7"/>
    <p:sldId id="278" r:id="rId8"/>
    <p:sldId id="279" r:id="rId9"/>
    <p:sldId id="283" r:id="rId10"/>
    <p:sldId id="284" r:id="rId11"/>
    <p:sldId id="288" r:id="rId12"/>
    <p:sldId id="281" r:id="rId13"/>
    <p:sldId id="285" r:id="rId14"/>
    <p:sldId id="270" r:id="rId15"/>
    <p:sldId id="261" r:id="rId16"/>
    <p:sldId id="265" r:id="rId17"/>
    <p:sldId id="266" r:id="rId18"/>
    <p:sldId id="289" r:id="rId19"/>
    <p:sldId id="280" r:id="rId20"/>
    <p:sldId id="272" r:id="rId21"/>
    <p:sldId id="290" r:id="rId22"/>
    <p:sldId id="26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trant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12" autoAdjust="0"/>
    <p:restoredTop sz="80106" autoAdjust="0"/>
  </p:normalViewPr>
  <p:slideViewPr>
    <p:cSldViewPr>
      <p:cViewPr varScale="1">
        <p:scale>
          <a:sx n="59" d="100"/>
          <a:sy n="59" d="100"/>
        </p:scale>
        <p:origin x="-1830" y="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702A152-0A0D-4BC0-A522-A19385182CD0}" type="datetimeFigureOut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214AEDA-6645-4E30-B0E2-065CCFE67F0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509D1B-BD40-4D03-BE38-A805E4320B3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4D8397-F765-4595-A84E-962D8AE321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Char char="•"/>
            </a:pPr>
            <a:r>
              <a:rPr lang="de-DE" dirty="0" err="1" smtClean="0"/>
              <a:t>Holisitc</a:t>
            </a:r>
            <a:r>
              <a:rPr lang="de-DE" dirty="0" smtClean="0"/>
              <a:t> (Root </a:t>
            </a:r>
            <a:r>
              <a:rPr lang="de-DE" dirty="0" err="1" smtClean="0"/>
              <a:t>cause</a:t>
            </a:r>
            <a:r>
              <a:rPr lang="de-DE" dirty="0" smtClean="0"/>
              <a:t>) </a:t>
            </a:r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care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both</a:t>
            </a:r>
            <a:r>
              <a:rPr lang="de-DE" dirty="0" smtClean="0"/>
              <a:t>: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facets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views</a:t>
            </a:r>
            <a:endParaRPr lang="de-DE" dirty="0" smtClean="0"/>
          </a:p>
          <a:p>
            <a:pPr>
              <a:spcBef>
                <a:spcPct val="0"/>
              </a:spcBef>
              <a:buFontTx/>
              <a:buChar char="•"/>
            </a:pPr>
            <a:r>
              <a:rPr lang="de-DE" dirty="0" err="1" smtClean="0"/>
              <a:t>Left</a:t>
            </a:r>
            <a:r>
              <a:rPr lang="de-DE" dirty="0" smtClean="0"/>
              <a:t> </a:t>
            </a:r>
            <a:r>
              <a:rPr lang="de-DE" dirty="0" err="1" smtClean="0"/>
              <a:t>side</a:t>
            </a:r>
            <a:r>
              <a:rPr lang="de-DE" dirty="0" smtClean="0"/>
              <a:t>: </a:t>
            </a:r>
            <a:r>
              <a:rPr lang="de-DE" dirty="0" err="1" smtClean="0"/>
              <a:t>Incident</a:t>
            </a:r>
            <a:r>
              <a:rPr lang="de-DE" dirty="0" smtClean="0"/>
              <a:t> </a:t>
            </a:r>
            <a:r>
              <a:rPr lang="de-DE" dirty="0" err="1" smtClean="0"/>
              <a:t>prevention</a:t>
            </a:r>
            <a:r>
              <a:rPr lang="de-DE" dirty="0" smtClean="0"/>
              <a:t>; </a:t>
            </a:r>
            <a:r>
              <a:rPr lang="de-DE" dirty="0" err="1" smtClean="0"/>
              <a:t>Right</a:t>
            </a:r>
            <a:r>
              <a:rPr lang="de-DE" dirty="0" smtClean="0"/>
              <a:t> </a:t>
            </a:r>
            <a:r>
              <a:rPr lang="de-DE" dirty="0" err="1" smtClean="0"/>
              <a:t>side</a:t>
            </a:r>
            <a:r>
              <a:rPr lang="de-DE" dirty="0" smtClean="0"/>
              <a:t>: </a:t>
            </a:r>
            <a:r>
              <a:rPr lang="de-DE" dirty="0" err="1" smtClean="0"/>
              <a:t>Incident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: „</a:t>
            </a:r>
            <a:r>
              <a:rPr lang="en-US" dirty="0" smtClean="0"/>
              <a:t>You look form different perspectives at different facets of the incident</a:t>
            </a:r>
            <a:r>
              <a:rPr lang="de-DE" dirty="0" smtClean="0"/>
              <a:t>“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incident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leads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changed</a:t>
            </a:r>
            <a:r>
              <a:rPr lang="de-DE" dirty="0" smtClean="0"/>
              <a:t> </a:t>
            </a:r>
            <a:r>
              <a:rPr lang="de-DE" dirty="0" err="1" smtClean="0"/>
              <a:t>prevention</a:t>
            </a:r>
            <a:r>
              <a:rPr lang="de-DE" dirty="0" smtClean="0"/>
              <a:t> </a:t>
            </a:r>
            <a:r>
              <a:rPr lang="de-DE" dirty="0" err="1" smtClean="0"/>
              <a:t>measures</a:t>
            </a:r>
            <a:endParaRPr lang="en-US" dirty="0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26516A-B7A5-4128-8252-FD83F2ADDA8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Char char="•"/>
            </a:pPr>
            <a:r>
              <a:rPr lang="de-DE" smtClean="0"/>
              <a:t> Explaining the SW basically is necessary to understand the third part of the presentation.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de-DE" smtClean="0"/>
              <a:t> I try to give anwers to this 3 questions.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de-DE" smtClean="0"/>
              <a:t>SW is a very wide subject so I can explain only very roughly. </a:t>
            </a:r>
            <a:endParaRPr lang="en-US" smtClean="0"/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AC599C-B8BD-4822-B586-314A2841E6B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In the next slides I will present a coneptual diagram </a:t>
            </a: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81925E-A3A4-49CB-9F1B-508F126E301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In the following</a:t>
            </a:r>
            <a:r>
              <a:rPr lang="en-US" baseline="0" dirty="0" smtClean="0"/>
              <a:t> I will describe how </a:t>
            </a:r>
            <a:r>
              <a:rPr lang="en-US" baseline="0" dirty="0" err="1" smtClean="0"/>
              <a:t>Ontologies</a:t>
            </a:r>
            <a:r>
              <a:rPr lang="en-US" baseline="0" dirty="0" smtClean="0"/>
              <a:t> may support the process of Incident Prevention. I will describe it using an daily life example. </a:t>
            </a:r>
          </a:p>
          <a:p>
            <a:pPr>
              <a:spcBef>
                <a:spcPct val="0"/>
              </a:spcBef>
            </a:pPr>
            <a:endParaRPr lang="en-US" baseline="0" dirty="0" smtClean="0"/>
          </a:p>
          <a:p>
            <a:pPr>
              <a:spcBef>
                <a:spcPct val="0"/>
              </a:spcBef>
            </a:pPr>
            <a:r>
              <a:rPr lang="en-US" baseline="0" dirty="0" smtClean="0"/>
              <a:t>Use this map to </a:t>
            </a:r>
            <a:r>
              <a:rPr lang="en-US" baseline="0" dirty="0" err="1" smtClean="0"/>
              <a:t>dsecribe</a:t>
            </a:r>
            <a:r>
              <a:rPr lang="en-US" baseline="0" dirty="0" smtClean="0"/>
              <a:t> a typical analysis cycle</a:t>
            </a:r>
          </a:p>
          <a:p>
            <a:pPr>
              <a:spcBef>
                <a:spcPct val="0"/>
              </a:spcBef>
            </a:pPr>
            <a:endParaRPr lang="en-US" baseline="0" dirty="0" smtClean="0"/>
          </a:p>
          <a:p>
            <a:pPr>
              <a:spcBef>
                <a:spcPct val="0"/>
              </a:spcBef>
            </a:pPr>
            <a:r>
              <a:rPr lang="en-US" baseline="0" dirty="0" err="1" smtClean="0"/>
              <a:t>Grün</a:t>
            </a:r>
            <a:r>
              <a:rPr lang="en-US" baseline="0" dirty="0" smtClean="0"/>
              <a:t>: Knowledge goes from the ontology to the Incident Management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Red: Knowledge goes from the Incident Management to the Ontology</a:t>
            </a:r>
            <a:endParaRPr lang="en-US" dirty="0" smtClean="0"/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C5E761-574A-4F62-9F19-3CD1AE829A6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3E1E72-7ADE-4B2F-9176-F6FDAC8FA72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2402B58-BC51-4BD1-9C09-89349008101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883B96-F388-4015-836B-E8230644F4C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98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B2CCBC-5446-4D8A-A3F1-B72CA7C9937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18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7ABCF6-7DB1-4679-8181-68B1B4313EE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Zu Part1: Non-Technical !!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96CB1A-B5DC-4D5D-A09D-4F2EBDBA387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39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267231-F868-426D-9CF6-70563D5BECE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59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9E3EFD-A6B5-428E-9F6A-DF7944B3E3D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80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46B605-47B9-4C74-8D8A-80862B581C2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Char char="•"/>
            </a:pPr>
            <a:r>
              <a:rPr lang="de-DE" smtClean="0"/>
              <a:t> Explaining the SW basically is necessary to understand the third part of the presentation.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de-DE" smtClean="0"/>
              <a:t> I try to give anwers to this 3 questions.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de-DE" smtClean="0"/>
              <a:t>SW is a very wide subject so I can explain only very roughly. </a:t>
            </a: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ECE8F1-B83C-4030-AE81-FB2BE65B983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de-DE" smtClean="0"/>
              <a:t>zu 1a): Explain Knowledge Representation: KR deals with the question how you can represent and technically implement the knowledge of a particular domain</a:t>
            </a:r>
          </a:p>
          <a:p>
            <a:pPr>
              <a:spcBef>
                <a:spcPct val="0"/>
              </a:spcBef>
            </a:pPr>
            <a:r>
              <a:rPr lang="de-DE" smtClean="0"/>
              <a:t>zu 3) Why do is it called „Semantic Web“? It refers to linguistics where semantics are dealing with „meaning“ of terms</a:t>
            </a:r>
          </a:p>
          <a:p>
            <a:pPr>
              <a:spcBef>
                <a:spcPct val="0"/>
              </a:spcBef>
            </a:pPr>
            <a:r>
              <a:rPr lang="de-DE" smtClean="0"/>
              <a:t>Global scale not mz subject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F778027-00CB-4FAE-8CEC-EA50A9F2B0E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de-DE" smtClean="0"/>
              <a:t>zu 1): Explaining the SW on basis of the WWW</a:t>
            </a: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67CFDE-1405-4D9D-A125-7E1669AF6EC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C24FAA-C6A7-4ED6-98BA-1B9855145E9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de-DE" smtClean="0"/>
              <a:t>zu 1) Types depend on the domain and knowledge field</a:t>
            </a:r>
          </a:p>
          <a:p>
            <a:pPr>
              <a:spcBef>
                <a:spcPct val="0"/>
              </a:spcBef>
            </a:pPr>
            <a:r>
              <a:rPr lang="de-DE" smtClean="0"/>
              <a:t>Things grow together</a:t>
            </a:r>
          </a:p>
          <a:p>
            <a:pPr>
              <a:spcBef>
                <a:spcPct val="0"/>
              </a:spcBef>
            </a:pPr>
            <a:r>
              <a:rPr lang="de-DE" smtClean="0"/>
              <a:t>zu 1) Resources have similiar idenitifier than the URL of Websites</a:t>
            </a: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FA94C4-E6C5-49CD-8510-A11D007F22E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de-DE" smtClean="0"/>
              <a:t>zu 1): Key concept</a:t>
            </a: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123DC7-02C1-4BAB-8CFD-7B2CEA7F4FA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Char char="•"/>
            </a:pPr>
            <a:r>
              <a:rPr lang="de-DE" smtClean="0"/>
              <a:t> Explaining the SW basically is necessary to understand the third part of the presentation.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de-DE" smtClean="0"/>
              <a:t> I try to give anwers to this 3 questions.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de-DE" smtClean="0"/>
              <a:t>SW is a very wide subject so I can explain only very roughly. </a:t>
            </a: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C7DD5E-9114-4419-AD42-6961CB1CCD9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4665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2" descr="PräsMaster3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35538"/>
            <a:ext cx="9144000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F74D295-2290-4E72-8256-99314EBE45A6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13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14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EC6225E-4DC5-442F-A923-1889CAC1EDA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BB485-A79B-422D-A2E9-FA71E8227B3E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3071-29C7-4774-9F02-A4324FA59CB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0410E-92FF-4085-861C-4C5A5DDDC93C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96E12-D0C3-4DE2-B035-ED58E96DE9D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B3FAE-3534-400E-AFBF-4B1281C53E2D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43CDD-CAFF-4510-A33F-28C9119E918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100353" name="Picture 1" descr="C:\Users\Bob\Desktop\l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407451"/>
            <a:ext cx="457200" cy="362857"/>
          </a:xfrm>
          <a:prstGeom prst="rect">
            <a:avLst/>
          </a:prstGeom>
          <a:noFill/>
        </p:spPr>
      </p:pic>
      <p:pic>
        <p:nvPicPr>
          <p:cNvPr id="100355" name="Picture 3" descr="C:\Users\Bob\Desktop\logo3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400601"/>
            <a:ext cx="381000" cy="38050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4593E-0990-4796-AA55-2339B4590340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30FFC-60E3-487A-A27D-C116322513A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2C08E-59C1-4E30-BFD2-96DBE32A5ECF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3438D-2532-49EF-A552-F8035383EE7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09F27-6007-499F-9924-7451D3F46E0E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66470-3DF1-43FE-9917-96DC122114A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6C115-DE6B-45D5-880A-14DEDAEC2C90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23C16-BFC8-4F61-8F46-A391254CC03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CC801-42BD-4422-904C-234834A78EAC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10468-93EC-4A4D-A388-BEB978C8DE6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DEC46-3610-43D5-BA7C-8AD7A0CD4C90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1596-4D1D-47FF-9A94-E8E27B46A29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9047DD1-121F-47CD-9BF4-D2514BF8A083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AB1E2B1-2C8A-4155-A127-BDB809B01ED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031" name="Picture 10" descr="PräsMaster1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12700" y="5792788"/>
            <a:ext cx="341312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3" name="Picture 15" descr="PräsMaster2.pn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781675"/>
            <a:ext cx="3419475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5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F76DD62-2F81-4714-AD20-C56D5AA833A1}" type="datetime1">
              <a:rPr lang="en-US"/>
              <a:pPr>
                <a:defRPr/>
              </a:pPr>
              <a:t>11/18/2009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"Gentner-Tag" 2009 - Lars Aprin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C30519C-DFF1-463F-A39A-722BDEDF3DE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5" r:id="rId2"/>
    <p:sldLayoutId id="2147483817" r:id="rId3"/>
    <p:sldLayoutId id="2147483818" r:id="rId4"/>
    <p:sldLayoutId id="2147483819" r:id="rId5"/>
    <p:sldLayoutId id="2147483820" r:id="rId6"/>
    <p:sldLayoutId id="2147483814" r:id="rId7"/>
    <p:sldLayoutId id="2147483821" r:id="rId8"/>
    <p:sldLayoutId id="2147483822" r:id="rId9"/>
    <p:sldLayoutId id="2147483813" r:id="rId10"/>
    <p:sldLayoutId id="214748381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9.jpeg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0.jpeg"/><Relationship Id="rId4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1.jpeg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2.jpeg"/><Relationship Id="rId4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2.jpeg"/><Relationship Id="rId4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Semantic Web Technologies </a:t>
            </a:r>
            <a:r>
              <a:rPr lang="de-DE" sz="3100" dirty="0" smtClean="0"/>
              <a:t>in the field of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Incident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r>
              <a:rPr lang="de-DE" sz="1900" smtClean="0"/>
              <a:t>„Wolfgang Gentner Tag“</a:t>
            </a:r>
          </a:p>
          <a:p>
            <a:pPr marR="0">
              <a:lnSpc>
                <a:spcPct val="80000"/>
              </a:lnSpc>
            </a:pPr>
            <a:r>
              <a:rPr lang="de-DE" sz="1900" smtClean="0"/>
              <a:t>18.11.2009</a:t>
            </a:r>
          </a:p>
          <a:p>
            <a:pPr marR="0">
              <a:lnSpc>
                <a:spcPct val="80000"/>
              </a:lnSpc>
            </a:pPr>
            <a:endParaRPr lang="de-DE" sz="1900" smtClean="0"/>
          </a:p>
          <a:p>
            <a:pPr marR="0">
              <a:lnSpc>
                <a:spcPct val="80000"/>
              </a:lnSpc>
            </a:pPr>
            <a:r>
              <a:rPr lang="de-DE" sz="1900" b="1" smtClean="0"/>
              <a:t>Lars Aprin, DG-SCH</a:t>
            </a:r>
            <a:endParaRPr lang="en-US" sz="1900" b="1" smtClean="0"/>
          </a:p>
        </p:txBody>
      </p:sp>
      <p:pic>
        <p:nvPicPr>
          <p:cNvPr id="89091" name="Picture 3" descr="C:\Users\Bob\Desktop\l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5873416"/>
            <a:ext cx="1008126" cy="800100"/>
          </a:xfrm>
          <a:prstGeom prst="rect">
            <a:avLst/>
          </a:prstGeom>
          <a:noFill/>
        </p:spPr>
      </p:pic>
      <p:pic>
        <p:nvPicPr>
          <p:cNvPr id="89093" name="Picture 5" descr="C:\Users\Bob\Desktop\logo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867400"/>
            <a:ext cx="838200" cy="837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7672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DE" sz="2500" smtClean="0"/>
              <a:t>Definition of „Incident“</a:t>
            </a:r>
          </a:p>
          <a:p>
            <a:pPr lvl="1">
              <a:lnSpc>
                <a:spcPct val="90000"/>
              </a:lnSpc>
            </a:pPr>
            <a:r>
              <a:rPr lang="en-US" sz="2100" smtClean="0"/>
              <a:t>Any undesired event or emergency that resulted or could have resulted in any harm to human, property or environment</a:t>
            </a:r>
          </a:p>
          <a:p>
            <a:pPr lvl="1">
              <a:lnSpc>
                <a:spcPct val="90000"/>
              </a:lnSpc>
            </a:pPr>
            <a:r>
              <a:rPr lang="de-DE" sz="2100" smtClean="0"/>
              <a:t>Including „near misses“ and „accidents“</a:t>
            </a:r>
          </a:p>
          <a:p>
            <a:pPr>
              <a:lnSpc>
                <a:spcPct val="90000"/>
              </a:lnSpc>
            </a:pPr>
            <a:r>
              <a:rPr lang="de-DE" sz="2500" smtClean="0"/>
              <a:t>Scopes of Incident Management</a:t>
            </a:r>
          </a:p>
          <a:p>
            <a:pPr lvl="1">
              <a:lnSpc>
                <a:spcPct val="90000"/>
              </a:lnSpc>
            </a:pPr>
            <a:r>
              <a:rPr lang="de-DE" sz="2100" smtClean="0"/>
              <a:t>Preventing the incident to happen </a:t>
            </a:r>
          </a:p>
          <a:p>
            <a:pPr lvl="1">
              <a:lnSpc>
                <a:spcPct val="90000"/>
              </a:lnSpc>
            </a:pPr>
            <a:r>
              <a:rPr lang="en-US" sz="2100" smtClean="0"/>
              <a:t>Returning to normal as quickly as possible after an incident</a:t>
            </a:r>
          </a:p>
          <a:p>
            <a:pPr lvl="1">
              <a:lnSpc>
                <a:spcPct val="90000"/>
              </a:lnSpc>
            </a:pPr>
            <a:r>
              <a:rPr lang="de-DE" sz="2100" smtClean="0"/>
              <a:t>Learning from the incident</a:t>
            </a:r>
            <a:endParaRPr lang="en-US" sz="2100" smtClean="0"/>
          </a:p>
          <a:p>
            <a:pPr>
              <a:lnSpc>
                <a:spcPct val="90000"/>
              </a:lnSpc>
            </a:pPr>
            <a:r>
              <a:rPr lang="de-DE" sz="2500" smtClean="0"/>
              <a:t>Basic operations of Incident Management</a:t>
            </a:r>
          </a:p>
          <a:p>
            <a:pPr lvl="1">
              <a:lnSpc>
                <a:spcPct val="90000"/>
              </a:lnSpc>
            </a:pPr>
            <a:r>
              <a:rPr lang="de-DE" sz="2100" smtClean="0"/>
              <a:t>Emergency responses</a:t>
            </a:r>
          </a:p>
          <a:p>
            <a:pPr lvl="1">
              <a:lnSpc>
                <a:spcPct val="90000"/>
              </a:lnSpc>
            </a:pPr>
            <a:r>
              <a:rPr lang="de-DE" sz="2100" smtClean="0"/>
              <a:t>Analysis of the incident causes</a:t>
            </a:r>
          </a:p>
          <a:p>
            <a:pPr lvl="1">
              <a:lnSpc>
                <a:spcPct val="90000"/>
              </a:lnSpc>
            </a:pPr>
            <a:r>
              <a:rPr lang="de-DE" sz="2100" smtClean="0"/>
              <a:t>Integrating the analysis results (Preventive measures)</a:t>
            </a:r>
          </a:p>
          <a:p>
            <a:pPr lvl="1">
              <a:lnSpc>
                <a:spcPct val="90000"/>
              </a:lnSpc>
            </a:pPr>
            <a:endParaRPr lang="de-DE" sz="2100" smtClean="0"/>
          </a:p>
          <a:p>
            <a:pPr lvl="1">
              <a:lnSpc>
                <a:spcPct val="90000"/>
              </a:lnSpc>
            </a:pPr>
            <a:endParaRPr lang="en-US" sz="2100" smtClean="0"/>
          </a:p>
          <a:p>
            <a:pPr>
              <a:lnSpc>
                <a:spcPct val="90000"/>
              </a:lnSpc>
            </a:pPr>
            <a:endParaRPr lang="en-US" sz="250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2000" dirty="0" smtClean="0"/>
              <a:t>Part 2: Incident Management </a:t>
            </a:r>
            <a:br>
              <a:rPr lang="de-DE" sz="2000" dirty="0" smtClean="0"/>
            </a:br>
            <a:r>
              <a:rPr lang="de-DE" sz="3600" dirty="0" err="1" smtClean="0"/>
              <a:t>What</a:t>
            </a:r>
            <a:r>
              <a:rPr lang="de-DE" sz="3600" dirty="0" smtClean="0"/>
              <a:t> is Incident Management?</a:t>
            </a:r>
            <a:endParaRPr lang="en-US" sz="3600" dirty="0"/>
          </a:p>
        </p:txBody>
      </p:sp>
      <p:sp>
        <p:nvSpPr>
          <p:cNvPr id="3277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1" name="Picture 5" descr="C:\Users\Bob\Desktop\Untitled-1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762000"/>
            <a:ext cx="2401888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7" descr="C:\Users\Bob\Desktop\Untitled-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1752600"/>
            <a:ext cx="20891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2000" dirty="0" smtClean="0"/>
              <a:t>Part 2: Incident Management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3100" dirty="0" err="1" smtClean="0"/>
              <a:t>Incident</a:t>
            </a:r>
            <a:r>
              <a:rPr lang="de-DE" sz="3100" dirty="0" smtClean="0"/>
              <a:t> Analysis: All facets, all views</a:t>
            </a:r>
            <a:endParaRPr lang="en-US" sz="3100" dirty="0"/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  <p:grpSp>
        <p:nvGrpSpPr>
          <p:cNvPr id="27" name="Gruppieren 26"/>
          <p:cNvGrpSpPr>
            <a:grpSpLocks/>
          </p:cNvGrpSpPr>
          <p:nvPr/>
        </p:nvGrpSpPr>
        <p:grpSpPr bwMode="auto">
          <a:xfrm>
            <a:off x="1219200" y="1524000"/>
            <a:ext cx="2895600" cy="2332038"/>
            <a:chOff x="1447800" y="1524000"/>
            <a:chExt cx="2895600" cy="2331358"/>
          </a:xfrm>
        </p:grpSpPr>
        <p:pic>
          <p:nvPicPr>
            <p:cNvPr id="70662" name="Picture 6" descr="C:\Users\Bob\Desktop\Untitled-4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47800" y="1524000"/>
              <a:ext cx="2139950" cy="2331358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5" name="TextBox 32"/>
            <p:cNvSpPr txBox="1"/>
            <p:nvPr/>
          </p:nvSpPr>
          <p:spPr>
            <a:xfrm>
              <a:off x="2895600" y="1541458"/>
              <a:ext cx="1447800" cy="3396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latin typeface="Berlin Sans FB" pitchFamily="34" charset="0"/>
                </a:rPr>
                <a:t>Management</a:t>
              </a:r>
              <a:endParaRPr lang="en-US" sz="1600" dirty="0">
                <a:latin typeface="Berlin Sans FB" pitchFamily="34" charset="0"/>
              </a:endParaRPr>
            </a:p>
          </p:txBody>
        </p:sp>
      </p:grpSp>
      <p:grpSp>
        <p:nvGrpSpPr>
          <p:cNvPr id="28" name="Gruppieren 27"/>
          <p:cNvGrpSpPr>
            <a:grpSpLocks/>
          </p:cNvGrpSpPr>
          <p:nvPr/>
        </p:nvGrpSpPr>
        <p:grpSpPr bwMode="auto">
          <a:xfrm>
            <a:off x="2030413" y="2182813"/>
            <a:ext cx="2617787" cy="2330450"/>
            <a:chOff x="2258568" y="2182368"/>
            <a:chExt cx="2618232" cy="2331358"/>
          </a:xfrm>
        </p:grpSpPr>
        <p:pic>
          <p:nvPicPr>
            <p:cNvPr id="15" name="Picture 6" descr="C:\Users\Bob\Desktop\Untitled-4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58568" y="2182368"/>
              <a:ext cx="2140314" cy="2331358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TextBox 32"/>
            <p:cNvSpPr txBox="1"/>
            <p:nvPr/>
          </p:nvSpPr>
          <p:spPr>
            <a:xfrm>
              <a:off x="3733606" y="2195073"/>
              <a:ext cx="1143194" cy="3382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 err="1">
                  <a:latin typeface="Berlin Sans FB" pitchFamily="34" charset="0"/>
                </a:rPr>
                <a:t>Legislation</a:t>
              </a:r>
              <a:endParaRPr lang="en-US" sz="1600" dirty="0">
                <a:latin typeface="Berlin Sans FB" pitchFamily="34" charset="0"/>
              </a:endParaRPr>
            </a:p>
          </p:txBody>
        </p:sp>
      </p:grpSp>
      <p:grpSp>
        <p:nvGrpSpPr>
          <p:cNvPr id="29" name="Gruppieren 28"/>
          <p:cNvGrpSpPr>
            <a:grpSpLocks/>
          </p:cNvGrpSpPr>
          <p:nvPr/>
        </p:nvGrpSpPr>
        <p:grpSpPr bwMode="auto">
          <a:xfrm>
            <a:off x="2840038" y="2840038"/>
            <a:ext cx="3027362" cy="2332037"/>
            <a:chOff x="3069336" y="2840736"/>
            <a:chExt cx="3026664" cy="2331358"/>
          </a:xfrm>
        </p:grpSpPr>
        <p:pic>
          <p:nvPicPr>
            <p:cNvPr id="16" name="Picture 6" descr="C:\Users\Bob\Desktop\Untitled-4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69336" y="2840736"/>
              <a:ext cx="2139457" cy="2331358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6" name="TextBox 32"/>
            <p:cNvSpPr txBox="1"/>
            <p:nvPr/>
          </p:nvSpPr>
          <p:spPr>
            <a:xfrm>
              <a:off x="4572351" y="2851845"/>
              <a:ext cx="1523649" cy="5856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latin typeface="Berlin Sans FB" pitchFamily="34" charset="0"/>
                </a:rPr>
                <a:t>Training </a:t>
              </a:r>
              <a:r>
                <a:rPr lang="de-DE" sz="1600" dirty="0" err="1">
                  <a:latin typeface="Berlin Sans FB" pitchFamily="34" charset="0"/>
                </a:rPr>
                <a:t>and</a:t>
              </a:r>
              <a:r>
                <a:rPr lang="de-DE" sz="1600" dirty="0">
                  <a:latin typeface="Berlin Sans FB" pitchFamily="34" charset="0"/>
                </a:rPr>
                <a:t> Education</a:t>
              </a:r>
              <a:endParaRPr lang="en-US" sz="1600" dirty="0">
                <a:latin typeface="Berlin Sans FB" pitchFamily="34" charset="0"/>
              </a:endParaRPr>
            </a:p>
          </p:txBody>
        </p:sp>
      </p:grpSp>
      <p:grpSp>
        <p:nvGrpSpPr>
          <p:cNvPr id="30" name="Gruppieren 29"/>
          <p:cNvGrpSpPr>
            <a:grpSpLocks/>
          </p:cNvGrpSpPr>
          <p:nvPr/>
        </p:nvGrpSpPr>
        <p:grpSpPr bwMode="auto">
          <a:xfrm>
            <a:off x="3651250" y="3498850"/>
            <a:ext cx="3282950" cy="2332038"/>
            <a:chOff x="3880104" y="3499104"/>
            <a:chExt cx="3282696" cy="2331358"/>
          </a:xfrm>
        </p:grpSpPr>
        <p:pic>
          <p:nvPicPr>
            <p:cNvPr id="17" name="Picture 6" descr="C:\Users\Bob\Desktop\Untitled-4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80104" y="3499104"/>
              <a:ext cx="2139784" cy="2331358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2" name="TextBox 32"/>
            <p:cNvSpPr txBox="1"/>
            <p:nvPr/>
          </p:nvSpPr>
          <p:spPr>
            <a:xfrm>
              <a:off x="5334141" y="3519736"/>
              <a:ext cx="1828659" cy="584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latin typeface="Berlin Sans FB" pitchFamily="34" charset="0"/>
                </a:rPr>
                <a:t>Personal </a:t>
              </a:r>
              <a:r>
                <a:rPr lang="de-DE" sz="1600" dirty="0" err="1">
                  <a:latin typeface="Berlin Sans FB" pitchFamily="34" charset="0"/>
                </a:rPr>
                <a:t>Protective</a:t>
              </a:r>
              <a:r>
                <a:rPr lang="de-DE" sz="1600" dirty="0">
                  <a:latin typeface="Berlin Sans FB" pitchFamily="34" charset="0"/>
                </a:rPr>
                <a:t> Equipment</a:t>
              </a:r>
              <a:endParaRPr lang="en-US" sz="1600" dirty="0">
                <a:latin typeface="Berlin Sans FB" pitchFamily="34" charset="0"/>
              </a:endParaRPr>
            </a:p>
          </p:txBody>
        </p:sp>
      </p:grpSp>
      <p:pic>
        <p:nvPicPr>
          <p:cNvPr id="70657" name="Picture 1" descr="C:\Users\Bob\Desktop\Untitled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4191000"/>
            <a:ext cx="2376488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sp>
        <p:nvSpPr>
          <p:cNvPr id="19" name="TextBox 32"/>
          <p:cNvSpPr txBox="1"/>
          <p:nvPr/>
        </p:nvSpPr>
        <p:spPr>
          <a:xfrm>
            <a:off x="76200" y="4800600"/>
            <a:ext cx="1524000" cy="92333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err="1">
                <a:latin typeface="Berlin Sans FB" pitchFamily="34" charset="0"/>
              </a:rPr>
              <a:t>Facets</a:t>
            </a:r>
            <a:r>
              <a:rPr lang="de-DE" dirty="0">
                <a:latin typeface="Berlin Sans FB" pitchFamily="34" charset="0"/>
              </a:rPr>
              <a:t> </a:t>
            </a:r>
            <a:r>
              <a:rPr lang="de-DE" dirty="0" err="1">
                <a:latin typeface="Berlin Sans FB" pitchFamily="34" charset="0"/>
              </a:rPr>
              <a:t>of</a:t>
            </a:r>
            <a:r>
              <a:rPr lang="de-DE" dirty="0">
                <a:latin typeface="Berlin Sans FB" pitchFamily="34" charset="0"/>
              </a:rPr>
              <a:t> </a:t>
            </a:r>
            <a:r>
              <a:rPr lang="de-DE" dirty="0" smtClean="0">
                <a:latin typeface="Berlin Sans FB" pitchFamily="34" charset="0"/>
              </a:rPr>
              <a:t>a </a:t>
            </a:r>
            <a:r>
              <a:rPr lang="de-DE" dirty="0" err="1" smtClean="0">
                <a:latin typeface="Berlin Sans FB" pitchFamily="34" charset="0"/>
              </a:rPr>
              <a:t>possible</a:t>
            </a:r>
            <a:r>
              <a:rPr lang="de-DE" dirty="0" smtClean="0">
                <a:latin typeface="Berlin Sans FB" pitchFamily="34" charset="0"/>
              </a:rPr>
              <a:t> </a:t>
            </a:r>
            <a:r>
              <a:rPr lang="de-DE" dirty="0" err="1" smtClean="0">
                <a:latin typeface="Berlin Sans FB" pitchFamily="34" charset="0"/>
              </a:rPr>
              <a:t>incident</a:t>
            </a:r>
            <a:endParaRPr lang="en-US" dirty="0">
              <a:latin typeface="Berlin Sans FB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>
          <a:xfrm rot="5400000" flipH="1" flipV="1">
            <a:off x="1143000" y="4267200"/>
            <a:ext cx="685800" cy="2286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rot="5400000" flipH="1" flipV="1">
            <a:off x="1828800" y="4724400"/>
            <a:ext cx="304800" cy="3048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V="1">
            <a:off x="1752600" y="5029200"/>
            <a:ext cx="914400" cy="3048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1752600" y="5486400"/>
            <a:ext cx="16764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2"/>
          <p:cNvSpPr txBox="1"/>
          <p:nvPr/>
        </p:nvSpPr>
        <p:spPr>
          <a:xfrm>
            <a:off x="6781800" y="5105400"/>
            <a:ext cx="1524000" cy="64611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latin typeface="Berlin Sans FB" pitchFamily="34" charset="0"/>
              </a:rPr>
              <a:t>Views on </a:t>
            </a:r>
            <a:r>
              <a:rPr lang="de-DE" dirty="0" err="1">
                <a:latin typeface="Berlin Sans FB" pitchFamily="34" charset="0"/>
              </a:rPr>
              <a:t>the</a:t>
            </a:r>
            <a:r>
              <a:rPr lang="de-DE" dirty="0">
                <a:latin typeface="Berlin Sans FB" pitchFamily="34" charset="0"/>
              </a:rPr>
              <a:t> </a:t>
            </a:r>
            <a:r>
              <a:rPr lang="de-DE" dirty="0" err="1">
                <a:latin typeface="Berlin Sans FB" pitchFamily="34" charset="0"/>
              </a:rPr>
              <a:t>incident</a:t>
            </a:r>
            <a:endParaRPr lang="en-US" dirty="0">
              <a:latin typeface="Berlin Sans FB" pitchFamily="34" charset="0"/>
            </a:endParaRPr>
          </a:p>
        </p:txBody>
      </p:sp>
      <p:cxnSp>
        <p:nvCxnSpPr>
          <p:cNvPr id="37" name="Gerade Verbindung 36"/>
          <p:cNvCxnSpPr/>
          <p:nvPr/>
        </p:nvCxnSpPr>
        <p:spPr>
          <a:xfrm rot="5400000" flipH="1" flipV="1">
            <a:off x="7277100" y="4533900"/>
            <a:ext cx="762000" cy="2286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rot="16200000" flipV="1">
            <a:off x="6210300" y="3848100"/>
            <a:ext cx="1752600" cy="6096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660" name="Picture 4" descr="C:\Users\Bob\Desktop\Untitled-1b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8950" y="1371600"/>
            <a:ext cx="23050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32"/>
          <p:cNvSpPr txBox="1"/>
          <p:nvPr/>
        </p:nvSpPr>
        <p:spPr>
          <a:xfrm>
            <a:off x="6477000" y="1219200"/>
            <a:ext cx="1143000" cy="3381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>
                <a:latin typeface="Berlin Sans FB" pitchFamily="34" charset="0"/>
              </a:rPr>
              <a:t>Emergeny</a:t>
            </a:r>
            <a:endParaRPr lang="en-US" sz="1600" dirty="0">
              <a:latin typeface="Berlin Sans FB" pitchFamily="34" charset="0"/>
            </a:endParaRPr>
          </a:p>
        </p:txBody>
      </p:sp>
      <p:sp>
        <p:nvSpPr>
          <p:cNvPr id="48" name="TextBox 32"/>
          <p:cNvSpPr txBox="1"/>
          <p:nvPr/>
        </p:nvSpPr>
        <p:spPr>
          <a:xfrm>
            <a:off x="7772400" y="1752600"/>
            <a:ext cx="1143000" cy="3381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>
                <a:latin typeface="Berlin Sans FB" pitchFamily="34" charset="0"/>
              </a:rPr>
              <a:t>Prevention</a:t>
            </a:r>
            <a:endParaRPr lang="en-US" sz="1600" dirty="0">
              <a:latin typeface="Berlin Sans FB" pitchFamily="34" charset="0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1491342" y="3265714"/>
            <a:ext cx="2790372" cy="2129972"/>
            <a:chOff x="1491342" y="3265714"/>
            <a:chExt cx="2790372" cy="212997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cxnSp>
          <p:nvCxnSpPr>
            <p:cNvPr id="45" name="Straight Connector 44"/>
            <p:cNvCxnSpPr/>
            <p:nvPr/>
          </p:nvCxnSpPr>
          <p:spPr>
            <a:xfrm>
              <a:off x="3938209" y="5138057"/>
              <a:ext cx="343505" cy="257629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491342" y="3265714"/>
              <a:ext cx="489858" cy="39188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124200" y="4495800"/>
              <a:ext cx="489857" cy="37865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286000" y="3886200"/>
              <a:ext cx="489858" cy="39188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4586288" y="5091113"/>
            <a:ext cx="76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q-AL" sz="6000" b="1">
                <a:solidFill>
                  <a:srgbClr val="FF0000"/>
                </a:solidFill>
                <a:latin typeface="Lucida Sans Unicode" pitchFamily="34" charset="0"/>
              </a:rPr>
              <a:t>X</a:t>
            </a:r>
            <a:endParaRPr lang="en-US" sz="6000" b="1">
              <a:solidFill>
                <a:srgbClr val="FF0000"/>
              </a:solidFill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6" grpId="0" animBg="1"/>
      <p:bldP spid="47" grpId="0" animBg="1"/>
      <p:bldP spid="48" grpId="0" animBg="1"/>
      <p:bldP spid="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005262"/>
          </a:xfrm>
        </p:spPr>
        <p:txBody>
          <a:bodyPr anchor="ctr"/>
          <a:lstStyle/>
          <a:p>
            <a:pPr>
              <a:lnSpc>
                <a:spcPct val="200000"/>
              </a:lnSpc>
            </a:pPr>
            <a:r>
              <a:rPr lang="de-DE" sz="2000" dirty="0" err="1" smtClean="0"/>
              <a:t>What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my</a:t>
            </a:r>
            <a:r>
              <a:rPr lang="de-DE" sz="2000" dirty="0" smtClean="0"/>
              <a:t> </a:t>
            </a:r>
            <a:r>
              <a:rPr lang="de-DE" sz="2000" dirty="0" err="1" smtClean="0"/>
              <a:t>work</a:t>
            </a:r>
            <a:r>
              <a:rPr lang="de-DE" sz="2000" dirty="0" smtClean="0"/>
              <a:t> </a:t>
            </a:r>
            <a:r>
              <a:rPr lang="de-DE" sz="2000" dirty="0" err="1" smtClean="0"/>
              <a:t>about</a:t>
            </a:r>
            <a:r>
              <a:rPr lang="de-DE" sz="2000" dirty="0" smtClean="0"/>
              <a:t>?</a:t>
            </a:r>
          </a:p>
          <a:p>
            <a:pPr>
              <a:lnSpc>
                <a:spcPct val="200000"/>
              </a:lnSpc>
            </a:pPr>
            <a:r>
              <a:rPr lang="de-DE" sz="2000" dirty="0" err="1" smtClean="0"/>
              <a:t>Which</a:t>
            </a:r>
            <a:r>
              <a:rPr lang="de-DE" sz="2000" dirty="0" smtClean="0"/>
              <a:t> </a:t>
            </a:r>
            <a:r>
              <a:rPr lang="de-DE" sz="2000" dirty="0" err="1" smtClean="0"/>
              <a:t>tasks</a:t>
            </a:r>
            <a:r>
              <a:rPr lang="de-DE" sz="2000" dirty="0" smtClean="0"/>
              <a:t> </a:t>
            </a:r>
            <a:r>
              <a:rPr lang="de-DE" sz="2000" dirty="0" err="1" smtClean="0"/>
              <a:t>have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implemented</a:t>
            </a:r>
            <a:r>
              <a:rPr lang="de-DE" sz="2000" dirty="0" smtClean="0"/>
              <a:t>?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Part 3: Proposal for a semantically based Incident Management</a:t>
            </a:r>
            <a:endParaRPr lang="en-US" dirty="0"/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  <p:graphicFrame>
        <p:nvGraphicFramePr>
          <p:cNvPr id="66561" name="Object 1"/>
          <p:cNvGraphicFramePr>
            <a:graphicFrameLocks noChangeAspect="1"/>
          </p:cNvGraphicFramePr>
          <p:nvPr/>
        </p:nvGraphicFramePr>
        <p:xfrm>
          <a:off x="5643563" y="1981200"/>
          <a:ext cx="3271837" cy="3127375"/>
        </p:xfrm>
        <a:graphic>
          <a:graphicData uri="http://schemas.openxmlformats.org/presentationml/2006/ole">
            <p:oleObj spid="_x0000_s66561" name="Acrobat Document" r:id="rId4" imgW="7973538" imgH="7621064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de-DE" sz="2500" dirty="0" err="1" smtClean="0"/>
              <a:t>Bringing</a:t>
            </a:r>
            <a:r>
              <a:rPr lang="de-DE" sz="2500" dirty="0" smtClean="0"/>
              <a:t> </a:t>
            </a:r>
            <a:r>
              <a:rPr lang="de-DE" sz="2500" dirty="0" err="1" smtClean="0"/>
              <a:t>Incident</a:t>
            </a:r>
            <a:r>
              <a:rPr lang="de-DE" sz="2500" dirty="0" smtClean="0"/>
              <a:t> Management </a:t>
            </a:r>
            <a:r>
              <a:rPr lang="de-DE" sz="2500" dirty="0" err="1" smtClean="0"/>
              <a:t>and</a:t>
            </a:r>
            <a:r>
              <a:rPr lang="de-DE" sz="2500" dirty="0" smtClean="0"/>
              <a:t> </a:t>
            </a:r>
            <a:r>
              <a:rPr lang="de-DE" sz="2500" dirty="0" err="1" smtClean="0"/>
              <a:t>Semantic</a:t>
            </a:r>
            <a:r>
              <a:rPr lang="de-DE" sz="2500" dirty="0" smtClean="0"/>
              <a:t> Technologies </a:t>
            </a:r>
            <a:r>
              <a:rPr lang="de-DE" sz="2500" dirty="0" err="1" smtClean="0"/>
              <a:t>together</a:t>
            </a:r>
            <a:endParaRPr lang="de-DE" sz="2500" dirty="0" smtClean="0"/>
          </a:p>
          <a:p>
            <a:pPr lvl="1">
              <a:lnSpc>
                <a:spcPct val="90000"/>
              </a:lnSpc>
            </a:pPr>
            <a:r>
              <a:rPr lang="de-DE" sz="2100" dirty="0" smtClean="0"/>
              <a:t>Development </a:t>
            </a:r>
            <a:r>
              <a:rPr lang="de-DE" sz="2100" dirty="0" err="1" smtClean="0"/>
              <a:t>of</a:t>
            </a:r>
            <a:r>
              <a:rPr lang="de-DE" sz="2100" dirty="0" smtClean="0"/>
              <a:t> a </a:t>
            </a:r>
            <a:r>
              <a:rPr lang="de-DE" sz="2100" dirty="0" err="1" smtClean="0"/>
              <a:t>semantically</a:t>
            </a:r>
            <a:r>
              <a:rPr lang="de-DE" sz="2100" dirty="0" smtClean="0"/>
              <a:t> </a:t>
            </a:r>
            <a:r>
              <a:rPr lang="de-DE" sz="2100" dirty="0" err="1" smtClean="0"/>
              <a:t>supported</a:t>
            </a:r>
            <a:r>
              <a:rPr lang="de-DE" sz="2100" dirty="0" smtClean="0"/>
              <a:t> </a:t>
            </a:r>
            <a:r>
              <a:rPr lang="de-DE" sz="2100" dirty="0" err="1" smtClean="0"/>
              <a:t>Incident</a:t>
            </a:r>
            <a:r>
              <a:rPr lang="de-DE" sz="2100" dirty="0" smtClean="0"/>
              <a:t> Management System</a:t>
            </a:r>
            <a:endParaRPr lang="sq-AL" sz="2100" dirty="0" smtClean="0"/>
          </a:p>
          <a:p>
            <a:pPr lvl="1">
              <a:lnSpc>
                <a:spcPct val="90000"/>
              </a:lnSpc>
            </a:pPr>
            <a:r>
              <a:rPr lang="sq-AL" sz="2100" u="sng" dirty="0" smtClean="0"/>
              <a:t>Basic idea</a:t>
            </a:r>
            <a:r>
              <a:rPr lang="sq-AL" sz="2100" dirty="0" smtClean="0"/>
              <a:t>: Representing CERN activities in an </a:t>
            </a:r>
            <a:r>
              <a:rPr lang="de-DE" sz="2100" dirty="0" err="1" smtClean="0"/>
              <a:t>ontological</a:t>
            </a:r>
            <a:r>
              <a:rPr lang="de-DE" sz="2100" dirty="0" smtClean="0"/>
              <a:t> </a:t>
            </a:r>
            <a:r>
              <a:rPr lang="de-DE" sz="2100" dirty="0" err="1" smtClean="0"/>
              <a:t>framework</a:t>
            </a:r>
            <a:r>
              <a:rPr lang="de-DE" sz="2100" dirty="0" smtClean="0"/>
              <a:t> </a:t>
            </a:r>
            <a:r>
              <a:rPr lang="de-DE" sz="2100" dirty="0" err="1" smtClean="0"/>
              <a:t>with</a:t>
            </a:r>
            <a:r>
              <a:rPr lang="de-DE" sz="2100" dirty="0" smtClean="0"/>
              <a:t> </a:t>
            </a:r>
            <a:r>
              <a:rPr lang="de-DE" sz="2100" dirty="0" err="1" smtClean="0"/>
              <a:t>the</a:t>
            </a:r>
            <a:r>
              <a:rPr lang="de-DE" sz="2100" dirty="0" smtClean="0"/>
              <a:t> </a:t>
            </a:r>
            <a:r>
              <a:rPr lang="de-DE" sz="2100" dirty="0" err="1" smtClean="0"/>
              <a:t>objective</a:t>
            </a:r>
            <a:r>
              <a:rPr lang="de-DE" sz="2100" dirty="0" smtClean="0"/>
              <a:t> </a:t>
            </a:r>
            <a:r>
              <a:rPr lang="de-DE" sz="2100" dirty="0" err="1" smtClean="0"/>
              <a:t>of</a:t>
            </a:r>
            <a:r>
              <a:rPr lang="de-DE" sz="2100" dirty="0" smtClean="0"/>
              <a:t> </a:t>
            </a:r>
            <a:r>
              <a:rPr lang="de-DE" sz="2100" dirty="0" err="1" smtClean="0"/>
              <a:t>inferring</a:t>
            </a:r>
            <a:r>
              <a:rPr lang="de-DE" sz="2100" dirty="0" smtClean="0"/>
              <a:t> </a:t>
            </a:r>
            <a:r>
              <a:rPr lang="de-DE" sz="2100" dirty="0" err="1" smtClean="0"/>
              <a:t>Safety</a:t>
            </a:r>
            <a:r>
              <a:rPr lang="de-DE" sz="2100" dirty="0" smtClean="0"/>
              <a:t> </a:t>
            </a:r>
            <a:r>
              <a:rPr lang="de-DE" sz="2100" dirty="0" err="1" smtClean="0"/>
              <a:t>knowledge</a:t>
            </a:r>
            <a:endParaRPr lang="de-DE" sz="2100" dirty="0" smtClean="0"/>
          </a:p>
          <a:p>
            <a:pPr>
              <a:lnSpc>
                <a:spcPct val="90000"/>
              </a:lnSpc>
            </a:pPr>
            <a:r>
              <a:rPr lang="de-DE" sz="2500" dirty="0" smtClean="0"/>
              <a:t>Advantages </a:t>
            </a:r>
            <a:r>
              <a:rPr lang="de-DE" sz="2500" dirty="0" err="1" smtClean="0"/>
              <a:t>of</a:t>
            </a:r>
            <a:r>
              <a:rPr lang="de-DE" sz="2500" dirty="0" smtClean="0"/>
              <a:t> </a:t>
            </a:r>
            <a:r>
              <a:rPr lang="de-DE" sz="2500" dirty="0" err="1" smtClean="0"/>
              <a:t>the</a:t>
            </a:r>
            <a:r>
              <a:rPr lang="de-DE" sz="2500" dirty="0" smtClean="0"/>
              <a:t> </a:t>
            </a:r>
            <a:r>
              <a:rPr lang="de-DE" sz="2500" dirty="0" err="1" smtClean="0"/>
              <a:t>use</a:t>
            </a:r>
            <a:r>
              <a:rPr lang="de-DE" sz="2500" dirty="0" smtClean="0"/>
              <a:t> </a:t>
            </a:r>
            <a:r>
              <a:rPr lang="de-DE" sz="2500" dirty="0" err="1" smtClean="0"/>
              <a:t>of</a:t>
            </a:r>
            <a:r>
              <a:rPr lang="de-DE" sz="2500" dirty="0" smtClean="0"/>
              <a:t> </a:t>
            </a:r>
            <a:r>
              <a:rPr lang="de-DE" sz="2500" dirty="0" err="1" smtClean="0"/>
              <a:t>ontologies</a:t>
            </a:r>
            <a:endParaRPr lang="de-DE" sz="2500" dirty="0" smtClean="0"/>
          </a:p>
          <a:p>
            <a:pPr lvl="1">
              <a:lnSpc>
                <a:spcPct val="90000"/>
              </a:lnSpc>
            </a:pPr>
            <a:r>
              <a:rPr lang="de-DE" sz="2100" dirty="0" smtClean="0"/>
              <a:t>More </a:t>
            </a:r>
            <a:r>
              <a:rPr lang="de-DE" sz="2100" dirty="0" err="1" smtClean="0"/>
              <a:t>tightly</a:t>
            </a:r>
            <a:r>
              <a:rPr lang="de-DE" sz="2100" dirty="0" smtClean="0"/>
              <a:t> </a:t>
            </a:r>
            <a:r>
              <a:rPr lang="de-DE" sz="2100" dirty="0" err="1" smtClean="0"/>
              <a:t>focused</a:t>
            </a:r>
            <a:r>
              <a:rPr lang="de-DE" sz="2100" dirty="0" smtClean="0"/>
              <a:t> </a:t>
            </a:r>
            <a:r>
              <a:rPr lang="de-DE" sz="2100" dirty="0" err="1" smtClean="0"/>
              <a:t>information</a:t>
            </a:r>
            <a:r>
              <a:rPr lang="de-DE" sz="2100" dirty="0" smtClean="0"/>
              <a:t> </a:t>
            </a:r>
            <a:r>
              <a:rPr lang="de-DE" sz="2100" dirty="0" err="1" smtClean="0"/>
              <a:t>supply</a:t>
            </a:r>
            <a:r>
              <a:rPr lang="de-DE" sz="2100" dirty="0" smtClean="0"/>
              <a:t> </a:t>
            </a:r>
            <a:r>
              <a:rPr lang="de-DE" sz="2100" dirty="0" err="1" smtClean="0"/>
              <a:t>and</a:t>
            </a:r>
            <a:r>
              <a:rPr lang="de-DE" sz="2100" dirty="0" smtClean="0"/>
              <a:t> </a:t>
            </a:r>
            <a:r>
              <a:rPr lang="de-DE" sz="2100" dirty="0" err="1" smtClean="0"/>
              <a:t>decision</a:t>
            </a:r>
            <a:r>
              <a:rPr lang="de-DE" sz="2100" dirty="0" smtClean="0"/>
              <a:t> </a:t>
            </a:r>
            <a:r>
              <a:rPr lang="de-DE" sz="2100" dirty="0" err="1" smtClean="0"/>
              <a:t>support</a:t>
            </a:r>
            <a:r>
              <a:rPr lang="de-DE" sz="2100" dirty="0" smtClean="0"/>
              <a:t> </a:t>
            </a:r>
            <a:r>
              <a:rPr lang="de-DE" sz="2100" dirty="0" err="1" smtClean="0"/>
              <a:t>for</a:t>
            </a:r>
            <a:r>
              <a:rPr lang="de-DE" sz="2100" dirty="0" smtClean="0"/>
              <a:t> all </a:t>
            </a:r>
            <a:r>
              <a:rPr lang="de-DE" sz="2100" dirty="0" err="1" smtClean="0"/>
              <a:t>participating</a:t>
            </a:r>
            <a:r>
              <a:rPr lang="de-DE" sz="2100" dirty="0" smtClean="0"/>
              <a:t> </a:t>
            </a:r>
            <a:r>
              <a:rPr lang="de-DE" sz="2100" dirty="0" err="1" smtClean="0"/>
              <a:t>stakeholders</a:t>
            </a:r>
            <a:endParaRPr lang="de-DE" sz="2100" dirty="0" smtClean="0"/>
          </a:p>
          <a:p>
            <a:pPr lvl="1">
              <a:lnSpc>
                <a:spcPct val="90000"/>
              </a:lnSpc>
            </a:pPr>
            <a:r>
              <a:rPr lang="de-DE" sz="2100" dirty="0" smtClean="0"/>
              <a:t>Support in </a:t>
            </a:r>
            <a:r>
              <a:rPr lang="de-DE" sz="2100" dirty="0" err="1" smtClean="0"/>
              <a:t>Risk</a:t>
            </a:r>
            <a:r>
              <a:rPr lang="de-DE" sz="2100" dirty="0" smtClean="0"/>
              <a:t> </a:t>
            </a:r>
            <a:r>
              <a:rPr lang="de-DE" sz="2100" dirty="0" err="1" smtClean="0"/>
              <a:t>Assessment</a:t>
            </a:r>
            <a:r>
              <a:rPr lang="de-DE" sz="2100" dirty="0" smtClean="0"/>
              <a:t> </a:t>
            </a:r>
            <a:r>
              <a:rPr lang="de-DE" sz="2100" dirty="0" err="1" smtClean="0"/>
              <a:t>and</a:t>
            </a:r>
            <a:r>
              <a:rPr lang="de-DE" sz="2100" dirty="0" smtClean="0"/>
              <a:t> </a:t>
            </a:r>
            <a:r>
              <a:rPr lang="de-DE" sz="2100" dirty="0" err="1" smtClean="0"/>
              <a:t>selection</a:t>
            </a:r>
            <a:r>
              <a:rPr lang="de-DE" sz="2100" dirty="0" smtClean="0"/>
              <a:t> </a:t>
            </a:r>
            <a:r>
              <a:rPr lang="de-DE" sz="2100" dirty="0" err="1" smtClean="0"/>
              <a:t>of</a:t>
            </a:r>
            <a:r>
              <a:rPr lang="de-DE" sz="2100" dirty="0" smtClean="0"/>
              <a:t> </a:t>
            </a:r>
            <a:r>
              <a:rPr lang="de-DE" sz="2100" dirty="0" err="1" smtClean="0"/>
              <a:t>prevention</a:t>
            </a:r>
            <a:r>
              <a:rPr lang="de-DE" sz="2100" dirty="0" smtClean="0"/>
              <a:t> </a:t>
            </a:r>
            <a:r>
              <a:rPr lang="de-DE" sz="2100" dirty="0" err="1" smtClean="0"/>
              <a:t>measures</a:t>
            </a:r>
            <a:endParaRPr lang="de-DE" sz="2100" dirty="0" smtClean="0"/>
          </a:p>
          <a:p>
            <a:pPr lvl="1">
              <a:lnSpc>
                <a:spcPct val="90000"/>
              </a:lnSpc>
            </a:pPr>
            <a:r>
              <a:rPr lang="de-DE" sz="2100" dirty="0" err="1" smtClean="0"/>
              <a:t>Better</a:t>
            </a:r>
            <a:r>
              <a:rPr lang="de-DE" sz="2100" dirty="0" smtClean="0"/>
              <a:t> </a:t>
            </a:r>
            <a:r>
              <a:rPr lang="de-DE" sz="2100" dirty="0" err="1" smtClean="0"/>
              <a:t>statistical</a:t>
            </a:r>
            <a:r>
              <a:rPr lang="de-DE" sz="2100" dirty="0" smtClean="0"/>
              <a:t> </a:t>
            </a:r>
            <a:r>
              <a:rPr lang="de-DE" sz="2100" dirty="0" err="1" smtClean="0"/>
              <a:t>data</a:t>
            </a:r>
            <a:r>
              <a:rPr lang="de-DE" sz="2100" dirty="0" smtClean="0"/>
              <a:t> (</a:t>
            </a:r>
            <a:r>
              <a:rPr lang="de-DE" sz="2100" dirty="0" err="1" smtClean="0"/>
              <a:t>Correlations</a:t>
            </a:r>
            <a:r>
              <a:rPr lang="de-DE" sz="2100" dirty="0" smtClean="0"/>
              <a:t> </a:t>
            </a:r>
            <a:r>
              <a:rPr lang="de-DE" sz="2100" dirty="0" err="1" smtClean="0"/>
              <a:t>between</a:t>
            </a:r>
            <a:r>
              <a:rPr lang="de-DE" sz="2100" dirty="0" smtClean="0"/>
              <a:t> </a:t>
            </a:r>
            <a:r>
              <a:rPr lang="de-DE" sz="2100" dirty="0" err="1" smtClean="0"/>
              <a:t>various</a:t>
            </a:r>
            <a:r>
              <a:rPr lang="de-DE" sz="2100" dirty="0" smtClean="0"/>
              <a:t> </a:t>
            </a:r>
            <a:r>
              <a:rPr lang="de-DE" sz="2100" dirty="0" err="1" smtClean="0"/>
              <a:t>resources</a:t>
            </a:r>
            <a:r>
              <a:rPr lang="de-DE" sz="2100" dirty="0" smtClean="0"/>
              <a:t>)</a:t>
            </a:r>
          </a:p>
          <a:p>
            <a:pPr lvl="1">
              <a:lnSpc>
                <a:spcPct val="90000"/>
              </a:lnSpc>
            </a:pPr>
            <a:endParaRPr lang="de-DE" sz="2100" dirty="0" smtClean="0"/>
          </a:p>
          <a:p>
            <a:pPr lvl="1">
              <a:lnSpc>
                <a:spcPct val="90000"/>
              </a:lnSpc>
            </a:pPr>
            <a:endParaRPr lang="en-US" sz="21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2200" dirty="0" smtClean="0"/>
              <a:t>Part 3: Proposal for a semantically based Incident Management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Motivation and goals of my work</a:t>
            </a:r>
            <a:endParaRPr lang="en-US" sz="4000" dirty="0"/>
          </a:p>
        </p:txBody>
      </p:sp>
      <p:sp>
        <p:nvSpPr>
          <p:cNvPr id="6861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1781175" y="88900"/>
          <a:ext cx="6378575" cy="6096000"/>
        </p:xfrm>
        <a:graphic>
          <a:graphicData uri="http://schemas.openxmlformats.org/presentationml/2006/ole">
            <p:oleObj spid="_x0000_s62466" name="Acrobat Document" r:id="rId4" imgW="7973538" imgH="7621064" progId="AcroExch.Document.7">
              <p:embed/>
            </p:oleObj>
          </a:graphicData>
        </a:graphic>
      </p:graphicFrame>
      <p:sp>
        <p:nvSpPr>
          <p:cNvPr id="4" name="Frame 3"/>
          <p:cNvSpPr/>
          <p:nvPr/>
        </p:nvSpPr>
        <p:spPr>
          <a:xfrm rot="5400000">
            <a:off x="-2529053" y="-1464880"/>
            <a:ext cx="11960773" cy="12147332"/>
          </a:xfrm>
          <a:prstGeom prst="frame">
            <a:avLst>
              <a:gd name="adj1" fmla="val 37647"/>
            </a:avLst>
          </a:prstGeom>
          <a:solidFill>
            <a:schemeClr val="tx1">
              <a:alpha val="7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2467" name="Picture 3" descr="\\cern.ch\dfs\Users\l\laprin\Desktop\Semantic Safety Management Framework-C(Präsentation).jpg"/>
          <p:cNvPicPr>
            <a:picLocks noChangeAspect="1" noChangeArrowheads="1"/>
          </p:cNvPicPr>
          <p:nvPr/>
        </p:nvPicPr>
        <p:blipFill>
          <a:blip r:embed="rId5" cstate="print"/>
          <a:srcRect t="50230" r="48558"/>
          <a:stretch>
            <a:fillRect/>
          </a:stretch>
        </p:blipFill>
        <p:spPr bwMode="auto">
          <a:xfrm>
            <a:off x="2209800" y="381000"/>
            <a:ext cx="6204754" cy="5715000"/>
          </a:xfrm>
          <a:prstGeom prst="roundRect">
            <a:avLst>
              <a:gd name="adj" fmla="val 2285"/>
            </a:avLst>
          </a:prstGeom>
          <a:noFill/>
          <a:ln w="28575">
            <a:solidFill>
              <a:schemeClr val="tx1"/>
            </a:solidFill>
          </a:ln>
        </p:spPr>
      </p:pic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152400" y="4953000"/>
            <a:ext cx="8166100" cy="1816100"/>
            <a:chOff x="990600" y="5410429"/>
            <a:chExt cx="8165757" cy="1815882"/>
          </a:xfrm>
        </p:grpSpPr>
        <p:sp>
          <p:nvSpPr>
            <p:cNvPr id="14" name="Rounded Rectangle 13"/>
            <p:cNvSpPr/>
            <p:nvPr/>
          </p:nvSpPr>
          <p:spPr>
            <a:xfrm>
              <a:off x="3136810" y="5562810"/>
              <a:ext cx="6019547" cy="68571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90600" y="5410429"/>
              <a:ext cx="1828723" cy="18158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latin typeface="Berlin Sans FB" pitchFamily="34" charset="0"/>
                </a:rPr>
                <a:t>Incident Management starts with a project.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>
                <a:latin typeface="Berlin Sans FB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u="sng" dirty="0">
                  <a:latin typeface="Berlin Sans FB" pitchFamily="34" charset="0"/>
                </a:rPr>
                <a:t>EXAMPLE</a:t>
              </a:r>
              <a:r>
                <a:rPr lang="de-DE" sz="1600" dirty="0">
                  <a:latin typeface="Berlin Sans FB" pitchFamily="34" charset="0"/>
                </a:rPr>
                <a:t>: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latin typeface="Berlin Sans FB" pitchFamily="34" charset="0"/>
                </a:rPr>
                <a:t>Construction of a </a:t>
              </a:r>
              <a:r>
                <a:rPr lang="de-DE" sz="1600" dirty="0" err="1">
                  <a:latin typeface="Berlin Sans FB" pitchFamily="34" charset="0"/>
                </a:rPr>
                <a:t>new</a:t>
              </a:r>
              <a:r>
                <a:rPr lang="de-DE" sz="1600" dirty="0">
                  <a:latin typeface="Berlin Sans FB" pitchFamily="34" charset="0"/>
                </a:rPr>
                <a:t> </a:t>
              </a:r>
              <a:r>
                <a:rPr lang="de-DE" sz="1600" dirty="0" err="1" smtClean="0">
                  <a:latin typeface="Berlin Sans FB" pitchFamily="34" charset="0"/>
                </a:rPr>
                <a:t>building</a:t>
              </a:r>
              <a:r>
                <a:rPr lang="de-DE" sz="1600" dirty="0" smtClean="0">
                  <a:latin typeface="Berlin Sans FB" pitchFamily="34" charset="0"/>
                </a:rPr>
                <a:t>.</a:t>
              </a:r>
              <a:endParaRPr lang="en-US" sz="1600" dirty="0">
                <a:latin typeface="Berlin Sans FB" pitchFamily="34" charset="0"/>
              </a:endParaRP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152400" y="2590800"/>
            <a:ext cx="8458200" cy="2308225"/>
            <a:chOff x="152400" y="2590699"/>
            <a:chExt cx="8458200" cy="2308324"/>
          </a:xfrm>
        </p:grpSpPr>
        <p:sp>
          <p:nvSpPr>
            <p:cNvPr id="6" name="Right Arrow 5"/>
            <p:cNvSpPr/>
            <p:nvPr/>
          </p:nvSpPr>
          <p:spPr>
            <a:xfrm>
              <a:off x="2133600" y="3200325"/>
              <a:ext cx="6477000" cy="1276405"/>
            </a:xfrm>
            <a:prstGeom prst="rightArrow">
              <a:avLst>
                <a:gd name="adj1" fmla="val 50000"/>
                <a:gd name="adj2" fmla="val 21486"/>
              </a:avLst>
            </a:prstGeom>
            <a:solidFill>
              <a:srgbClr val="FF0000">
                <a:alpha val="0"/>
              </a:srgbClr>
            </a:solidFill>
            <a:ln w="38100"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2400" y="2590699"/>
              <a:ext cx="1828800" cy="23083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latin typeface="Berlin Sans FB" pitchFamily="34" charset="0"/>
                </a:rPr>
                <a:t>A project typically consists of several phases.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>
                <a:latin typeface="Berlin Sans FB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u="sng" dirty="0">
                  <a:latin typeface="Berlin Sans FB" pitchFamily="34" charset="0"/>
                </a:rPr>
                <a:t>EXAMPLE</a:t>
              </a:r>
              <a:r>
                <a:rPr lang="de-DE" sz="1600" dirty="0">
                  <a:latin typeface="Berlin Sans FB" pitchFamily="34" charset="0"/>
                </a:rPr>
                <a:t>: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latin typeface="Berlin Sans FB" pitchFamily="34" charset="0"/>
                </a:rPr>
                <a:t>In our example we focus on the maintenance phase</a:t>
              </a:r>
              <a:endParaRPr lang="en-US" sz="1600" dirty="0">
                <a:latin typeface="Berlin Sans FB" pitchFamily="34" charset="0"/>
              </a:endParaRPr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152400" y="2286000"/>
            <a:ext cx="7170738" cy="2062163"/>
            <a:chOff x="152400" y="2286000"/>
            <a:chExt cx="7171296" cy="2062103"/>
          </a:xfrm>
        </p:grpSpPr>
        <p:sp>
          <p:nvSpPr>
            <p:cNvPr id="13" name="Rounded Rectangle 12"/>
            <p:cNvSpPr/>
            <p:nvPr/>
          </p:nvSpPr>
          <p:spPr>
            <a:xfrm>
              <a:off x="6409225" y="2763824"/>
              <a:ext cx="914471" cy="137156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2400" y="2286000"/>
              <a:ext cx="1828942" cy="20621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latin typeface="Berlin Sans FB" pitchFamily="34" charset="0"/>
                </a:rPr>
                <a:t>The maintenance phase consists of different activities.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>
                <a:latin typeface="Berlin Sans FB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u="sng" dirty="0">
                  <a:latin typeface="Berlin Sans FB" pitchFamily="34" charset="0"/>
                </a:rPr>
                <a:t>EXAMPLE</a:t>
              </a:r>
              <a:r>
                <a:rPr lang="de-DE" sz="1600" dirty="0">
                  <a:latin typeface="Berlin Sans FB" pitchFamily="34" charset="0"/>
                </a:rPr>
                <a:t>: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latin typeface="Berlin Sans FB" pitchFamily="34" charset="0"/>
                </a:rPr>
                <a:t>Repairing the insulation of the roof of building 123</a:t>
              </a:r>
              <a:endParaRPr lang="en-US" sz="1600" dirty="0">
                <a:latin typeface="Berlin Sans FB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52400" y="762000"/>
            <a:ext cx="1828800" cy="47705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latin typeface="Berlin Sans FB" pitchFamily="34" charset="0"/>
              </a:rPr>
              <a:t>First </a:t>
            </a:r>
            <a:r>
              <a:rPr lang="de-DE" sz="1600" dirty="0" err="1" smtClean="0">
                <a:latin typeface="Berlin Sans FB" pitchFamily="34" charset="0"/>
              </a:rPr>
              <a:t>step:The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>
                <a:latin typeface="Berlin Sans FB" pitchFamily="34" charset="0"/>
              </a:rPr>
              <a:t>activity is described using formal standard descriptors.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>
              <a:latin typeface="Berlin Sans FB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u="sng" dirty="0">
                <a:latin typeface="Berlin Sans FB" pitchFamily="34" charset="0"/>
              </a:rPr>
              <a:t>EXAMPLE</a:t>
            </a:r>
            <a:r>
              <a:rPr lang="de-DE" sz="1600" dirty="0">
                <a:latin typeface="Berlin Sans FB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>
                <a:latin typeface="Berlin Sans FB" pitchFamily="34" charset="0"/>
              </a:rPr>
              <a:t>Place</a:t>
            </a:r>
            <a:r>
              <a:rPr lang="de-DE" sz="1600" dirty="0">
                <a:latin typeface="Berlin Sans FB" pitchFamily="34" charset="0"/>
              </a:rPr>
              <a:t>: Roof of Building 123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>
                <a:latin typeface="Berlin Sans FB" pitchFamily="34" charset="0"/>
              </a:rPr>
              <a:t>Target</a:t>
            </a:r>
            <a:r>
              <a:rPr lang="de-DE" sz="1600" dirty="0">
                <a:latin typeface="Berlin Sans FB" pitchFamily="34" charset="0"/>
              </a:rPr>
              <a:t>: </a:t>
            </a:r>
            <a:r>
              <a:rPr lang="de-DE" sz="1600" dirty="0" err="1" smtClean="0">
                <a:latin typeface="Berlin Sans FB" pitchFamily="34" charset="0"/>
              </a:rPr>
              <a:t>Insulation</a:t>
            </a:r>
            <a:endParaRPr lang="de-DE" sz="1600" dirty="0" smtClean="0">
              <a:latin typeface="Berlin Sans FB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Berlin Sans FB" pitchFamily="34" charset="0"/>
            </a:endParaRPr>
          </a:p>
          <a:p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" pitchFamily="34" charset="0"/>
              </a:rPr>
              <a:t>Ordre de Maintenance (ODM),  </a:t>
            </a:r>
          </a:p>
          <a:p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" pitchFamily="34" charset="0"/>
              </a:rPr>
              <a:t>Avis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" pitchFamily="34" charset="0"/>
              </a:rPr>
              <a:t>d´Intervention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" pitchFamily="34" charset="0"/>
              </a:rPr>
              <a:t> (ADI),</a:t>
            </a:r>
          </a:p>
          <a:p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" pitchFamily="34" charset="0"/>
              </a:rPr>
              <a:t>Avis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" pitchFamily="34" charset="0"/>
              </a:rPr>
              <a:t>d´Ouverture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" pitchFamily="34" charset="0"/>
              </a:rPr>
              <a:t> de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" pitchFamily="34" charset="0"/>
              </a:rPr>
              <a:t>Chantiers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" pitchFamily="34" charset="0"/>
              </a:rPr>
              <a:t> (AOC), </a:t>
            </a:r>
            <a:r>
              <a:rPr lang="de-DE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" pitchFamily="34" charset="0"/>
              </a:rPr>
              <a:t>etc</a:t>
            </a:r>
            <a:r>
              <a:rPr lang="de-DE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" pitchFamily="34" charset="0"/>
              </a:rPr>
              <a:t>.</a:t>
            </a:r>
            <a:endParaRPr lang="de-DE" sz="1600" smtClean="0">
              <a:solidFill>
                <a:schemeClr val="tx1">
                  <a:lumMod val="50000"/>
                  <a:lumOff val="50000"/>
                </a:schemeClr>
              </a:solidFill>
              <a:latin typeface="Berlin Sans FB" pitchFamily="34" charset="0"/>
            </a:endParaRPr>
          </a:p>
        </p:txBody>
      </p: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5008563" y="490538"/>
            <a:ext cx="2190750" cy="2176462"/>
            <a:chOff x="5007935" y="490473"/>
            <a:chExt cx="2191267" cy="2176527"/>
          </a:xfrm>
        </p:grpSpPr>
        <p:sp>
          <p:nvSpPr>
            <p:cNvPr id="24" name="Rounded Rectangle 23"/>
            <p:cNvSpPr/>
            <p:nvPr/>
          </p:nvSpPr>
          <p:spPr>
            <a:xfrm>
              <a:off x="5914611" y="490473"/>
              <a:ext cx="609744" cy="38101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rot="16200000" flipV="1">
              <a:off x="5999751" y="1467548"/>
              <a:ext cx="1828855" cy="570047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arrow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ounded Rectangle 27"/>
            <p:cNvSpPr/>
            <p:nvPr/>
          </p:nvSpPr>
          <p:spPr>
            <a:xfrm>
              <a:off x="5007935" y="1074690"/>
              <a:ext cx="609744" cy="38101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10800000">
              <a:off x="5409667" y="1523966"/>
              <a:ext cx="1371924" cy="1143034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arrow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ounded Rectangle 20"/>
          <p:cNvSpPr/>
          <p:nvPr/>
        </p:nvSpPr>
        <p:spPr>
          <a:xfrm>
            <a:off x="6410325" y="2786063"/>
            <a:ext cx="914400" cy="552450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2477" name="Footer Placeholder 2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1793875" y="76200"/>
          <a:ext cx="6378575" cy="6096000"/>
        </p:xfrm>
        <a:graphic>
          <a:graphicData uri="http://schemas.openxmlformats.org/presentationml/2006/ole">
            <p:oleObj spid="_x0000_s21510" name="Acrobat Document" r:id="rId4" imgW="7973538" imgH="7621064" progId="AcroExch.Document.7">
              <p:embed/>
            </p:oleObj>
          </a:graphicData>
        </a:graphic>
      </p:graphicFrame>
      <p:sp>
        <p:nvSpPr>
          <p:cNvPr id="7" name="Frame 6"/>
          <p:cNvSpPr/>
          <p:nvPr/>
        </p:nvSpPr>
        <p:spPr>
          <a:xfrm rot="5400000">
            <a:off x="-657225" y="-3124200"/>
            <a:ext cx="10287000" cy="11201400"/>
          </a:xfrm>
          <a:prstGeom prst="frame">
            <a:avLst>
              <a:gd name="adj1" fmla="val 37700"/>
            </a:avLst>
          </a:prstGeom>
          <a:solidFill>
            <a:schemeClr val="tx1">
              <a:alpha val="7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1508" name="Picture 4" descr="\\cern.ch\dfs\Users\l\laprin\Desktop\Semantic Safety Management Framework-C(Präsentation).jpg"/>
          <p:cNvPicPr>
            <a:picLocks noChangeAspect="1" noChangeArrowheads="1"/>
          </p:cNvPicPr>
          <p:nvPr/>
        </p:nvPicPr>
        <p:blipFill>
          <a:blip r:embed="rId5" cstate="print"/>
          <a:srcRect l="14762" t="17743" r="30627" b="39638"/>
          <a:stretch>
            <a:fillRect/>
          </a:stretch>
        </p:blipFill>
        <p:spPr bwMode="auto">
          <a:xfrm>
            <a:off x="1600200" y="533400"/>
            <a:ext cx="6172200" cy="4585648"/>
          </a:xfrm>
          <a:prstGeom prst="roundRect">
            <a:avLst>
              <a:gd name="adj" fmla="val 4703"/>
            </a:avLst>
          </a:prstGeom>
          <a:noFill/>
          <a:ln>
            <a:solidFill>
              <a:schemeClr val="tx1"/>
            </a:solidFill>
          </a:ln>
        </p:spPr>
      </p:pic>
      <p:sp>
        <p:nvSpPr>
          <p:cNvPr id="9" name="Oval 8"/>
          <p:cNvSpPr/>
          <p:nvPr/>
        </p:nvSpPr>
        <p:spPr>
          <a:xfrm>
            <a:off x="3429000" y="4143375"/>
            <a:ext cx="514350" cy="342900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3619500" y="1409700"/>
            <a:ext cx="2819400" cy="24384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6299200" y="914400"/>
            <a:ext cx="368300" cy="276225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410200" y="2057400"/>
            <a:ext cx="2895600" cy="30469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latin typeface="Berlin Sans FB" pitchFamily="34" charset="0"/>
              </a:rPr>
              <a:t>Next </a:t>
            </a:r>
            <a:r>
              <a:rPr lang="de-DE" sz="1600" dirty="0" err="1" smtClean="0">
                <a:latin typeface="Berlin Sans FB" pitchFamily="34" charset="0"/>
              </a:rPr>
              <a:t>step</a:t>
            </a:r>
            <a:r>
              <a:rPr lang="de-DE" sz="1600" dirty="0">
                <a:latin typeface="Berlin Sans FB" pitchFamily="34" charset="0"/>
              </a:rPr>
              <a:t>: Representing the activity descriptors in the CERN Safety Ontology.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 smtClean="0">
                <a:latin typeface="Berlin Sans FB" pitchFamily="34" charset="0"/>
              </a:rPr>
              <a:t>This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ontology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contains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knowledge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about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what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Safety</a:t>
            </a:r>
            <a:r>
              <a:rPr lang="de-DE" sz="1600" dirty="0" smtClean="0">
                <a:latin typeface="Berlin Sans FB" pitchFamily="34" charset="0"/>
              </a:rPr>
              <a:t> relevant </a:t>
            </a:r>
            <a:r>
              <a:rPr lang="de-DE" sz="1600" dirty="0" err="1" smtClean="0">
                <a:latin typeface="Berlin Sans FB" pitchFamily="34" charset="0"/>
              </a:rPr>
              <a:t>things</a:t>
            </a:r>
            <a:r>
              <a:rPr lang="de-DE" sz="1600" dirty="0" smtClean="0">
                <a:latin typeface="Berlin Sans FB" pitchFamily="34" charset="0"/>
              </a:rPr>
              <a:t> (Human Resources, </a:t>
            </a:r>
            <a:r>
              <a:rPr lang="de-DE" sz="1600" dirty="0" err="1" smtClean="0">
                <a:latin typeface="Berlin Sans FB" pitchFamily="34" charset="0"/>
              </a:rPr>
              <a:t>Buildings</a:t>
            </a:r>
            <a:r>
              <a:rPr lang="de-DE" sz="1600" dirty="0" smtClean="0">
                <a:latin typeface="Berlin Sans FB" pitchFamily="34" charset="0"/>
              </a:rPr>
              <a:t>, </a:t>
            </a:r>
            <a:r>
              <a:rPr lang="de-DE" sz="1600" dirty="0" err="1" smtClean="0">
                <a:latin typeface="Berlin Sans FB" pitchFamily="34" charset="0"/>
              </a:rPr>
              <a:t>Documents</a:t>
            </a:r>
            <a:r>
              <a:rPr lang="de-DE" sz="1600" dirty="0" smtClean="0">
                <a:latin typeface="Berlin Sans FB" pitchFamily="34" charset="0"/>
              </a:rPr>
              <a:t>, etc.) </a:t>
            </a:r>
            <a:r>
              <a:rPr lang="de-DE" sz="1600" dirty="0" err="1" smtClean="0">
                <a:latin typeface="Berlin Sans FB" pitchFamily="34" charset="0"/>
              </a:rPr>
              <a:t>are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and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how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they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are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linked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up</a:t>
            </a:r>
            <a:r>
              <a:rPr lang="de-DE" sz="1600" dirty="0" smtClean="0">
                <a:latin typeface="Berlin Sans FB" pitchFamily="34" charset="0"/>
              </a:rPr>
              <a:t>.</a:t>
            </a:r>
            <a:endParaRPr lang="de-DE" sz="1600" dirty="0">
              <a:latin typeface="Berlin Sans FB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u="sng" dirty="0">
                <a:latin typeface="Berlin Sans FB" pitchFamily="34" charset="0"/>
              </a:rPr>
              <a:t>EXAMPLE</a:t>
            </a:r>
            <a:r>
              <a:rPr lang="de-DE" sz="1600" dirty="0">
                <a:latin typeface="Berlin Sans FB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latin typeface="Berlin Sans FB" pitchFamily="34" charset="0"/>
              </a:rPr>
              <a:t>Putting „Roof of Building 123“ and „Insulation“ in the ontology.</a:t>
            </a:r>
            <a:endParaRPr lang="en-US" sz="1600" dirty="0">
              <a:latin typeface="Berlin Sans FB" pitchFamily="34" charset="0"/>
            </a:endParaRPr>
          </a:p>
        </p:txBody>
      </p:sp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4051300" y="654050"/>
            <a:ext cx="2206625" cy="508000"/>
            <a:chOff x="4051109" y="654241"/>
            <a:chExt cx="2207187" cy="507809"/>
          </a:xfrm>
        </p:grpSpPr>
        <p:sp>
          <p:nvSpPr>
            <p:cNvPr id="24" name="Oval 23"/>
            <p:cNvSpPr/>
            <p:nvPr/>
          </p:nvSpPr>
          <p:spPr>
            <a:xfrm>
              <a:off x="5356366" y="654241"/>
              <a:ext cx="377921" cy="260252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rot="10800000">
              <a:off x="5734288" y="889103"/>
              <a:ext cx="524008" cy="60302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10800000" flipV="1">
              <a:off x="4476667" y="800236"/>
              <a:ext cx="825710" cy="196776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4051109" y="904972"/>
              <a:ext cx="377921" cy="257078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6705600" y="941388"/>
            <a:ext cx="942975" cy="249237"/>
            <a:chOff x="6705600" y="941012"/>
            <a:chExt cx="942976" cy="249614"/>
          </a:xfrm>
        </p:grpSpPr>
        <p:sp>
          <p:nvSpPr>
            <p:cNvPr id="25" name="Oval 24"/>
            <p:cNvSpPr/>
            <p:nvPr/>
          </p:nvSpPr>
          <p:spPr>
            <a:xfrm>
              <a:off x="7267576" y="941012"/>
              <a:ext cx="381000" cy="249614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6705600" y="1053894"/>
              <a:ext cx="508001" cy="6360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5410200" y="1447800"/>
            <a:ext cx="2895600" cy="42783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latin typeface="Berlin Sans FB" pitchFamily="34" charset="0"/>
              </a:rPr>
              <a:t>Searching semantically the CERN Safety Ontology for the descriptors of the activity.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>
              <a:latin typeface="Berlin Sans FB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u="sng" dirty="0">
                <a:latin typeface="Berlin Sans FB" pitchFamily="34" charset="0"/>
              </a:rPr>
              <a:t>EXAMPLE RESULTS</a:t>
            </a:r>
            <a:r>
              <a:rPr lang="de-DE" sz="1600" dirty="0">
                <a:latin typeface="Berlin Sans FB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>
                <a:latin typeface="Berlin Sans FB" pitchFamily="34" charset="0"/>
              </a:rPr>
              <a:t>The insulation is part of the roof of building 123.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>
                <a:latin typeface="Berlin Sans FB" pitchFamily="34" charset="0"/>
              </a:rPr>
              <a:t>Also skylights are part of the roof of building 123.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>
                <a:latin typeface="Berlin Sans FB" pitchFamily="34" charset="0"/>
              </a:rPr>
              <a:t>There was an accident in the past where a man felt through a skylight.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>
              <a:latin typeface="Berlin Sans FB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latin typeface="Berlin Sans FB" pitchFamily="34" charset="0"/>
              </a:rPr>
              <a:t>=&gt; There is a risk of falling through a skylight during repairing the insulation of building 123.</a:t>
            </a:r>
            <a:endParaRPr lang="en-US" sz="1600" dirty="0">
              <a:latin typeface="Berlin Sans FB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10200" y="3197225"/>
            <a:ext cx="2895600" cy="2790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de-DE" sz="1600">
                <a:latin typeface="Berlin Sans FB" pitchFamily="34" charset="0"/>
              </a:rPr>
              <a:t>Prevention measures will be suggested on base of the ontological conclusions.</a:t>
            </a:r>
          </a:p>
          <a:p>
            <a:endParaRPr lang="de-DE" sz="1600">
              <a:latin typeface="Berlin Sans FB" pitchFamily="34" charset="0"/>
            </a:endParaRPr>
          </a:p>
          <a:p>
            <a:r>
              <a:rPr lang="de-DE" sz="1600" u="sng">
                <a:latin typeface="Berlin Sans FB" pitchFamily="34" charset="0"/>
              </a:rPr>
              <a:t>EXAMPLE</a:t>
            </a:r>
            <a:r>
              <a:rPr lang="de-DE" sz="1600">
                <a:latin typeface="Berlin Sans FB" pitchFamily="34" charset="0"/>
              </a:rPr>
              <a:t>: </a:t>
            </a:r>
          </a:p>
          <a:p>
            <a:pPr>
              <a:buFont typeface="Arial" charset="0"/>
              <a:buChar char="•"/>
            </a:pPr>
            <a:r>
              <a:rPr lang="de-DE" sz="1600">
                <a:latin typeface="Berlin Sans FB" pitchFamily="34" charset="0"/>
              </a:rPr>
              <a:t>Forwarding the accident report (when the man felt through a skylight) to the TSO of building 123.</a:t>
            </a:r>
          </a:p>
          <a:p>
            <a:pPr>
              <a:buFont typeface="Arial" charset="0"/>
              <a:buChar char="•"/>
            </a:pPr>
            <a:r>
              <a:rPr lang="de-DE" sz="1600">
                <a:latin typeface="Berlin Sans FB" pitchFamily="34" charset="0"/>
              </a:rPr>
              <a:t>Recommend to cover the skylight with a safeguard.</a:t>
            </a:r>
            <a:endParaRPr lang="en-US" sz="1600">
              <a:latin typeface="Berlin Sans FB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400800" y="2217738"/>
            <a:ext cx="1247775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9" name="Down Arrow 48"/>
          <p:cNvSpPr/>
          <p:nvPr/>
        </p:nvSpPr>
        <p:spPr>
          <a:xfrm rot="4071888">
            <a:off x="4318000" y="769938"/>
            <a:ext cx="180975" cy="171132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600200" y="2209800"/>
            <a:ext cx="25146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2" name="Down Arrow 51"/>
          <p:cNvSpPr/>
          <p:nvPr/>
        </p:nvSpPr>
        <p:spPr>
          <a:xfrm rot="16200000">
            <a:off x="5184775" y="1749425"/>
            <a:ext cx="180975" cy="171132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527" name="Footer Placeholder 2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  <p:sp>
        <p:nvSpPr>
          <p:cNvPr id="29" name="Rounded Rectangle 27"/>
          <p:cNvSpPr/>
          <p:nvPr/>
        </p:nvSpPr>
        <p:spPr>
          <a:xfrm>
            <a:off x="2590800" y="4686300"/>
            <a:ext cx="523875" cy="342900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2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5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1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animBg="1"/>
      <p:bldP spid="9" grpId="2" animBg="1"/>
      <p:bldP spid="16" grpId="0" animBg="1"/>
      <p:bldP spid="16" grpId="1" animBg="1"/>
      <p:bldP spid="19" grpId="1" animBg="1"/>
      <p:bldP spid="44" grpId="0" animBg="1"/>
      <p:bldP spid="44" grpId="1" animBg="1"/>
      <p:bldP spid="47" grpId="0" animBg="1"/>
      <p:bldP spid="49" grpId="0" animBg="1"/>
      <p:bldP spid="50" grpId="0" animBg="1"/>
      <p:bldP spid="52" grpId="0" animBg="1"/>
      <p:bldP spid="29" grpId="0" animBg="1"/>
      <p:bldP spid="2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1793875" y="76200"/>
          <a:ext cx="6378575" cy="6096000"/>
        </p:xfrm>
        <a:graphic>
          <a:graphicData uri="http://schemas.openxmlformats.org/presentationml/2006/ole">
            <p:oleObj spid="_x0000_s51202" name="Acrobat Document" r:id="rId4" imgW="7973538" imgH="7621064" progId="AcroExch.Document.7">
              <p:embed/>
            </p:oleObj>
          </a:graphicData>
        </a:graphic>
      </p:graphicFrame>
      <p:sp>
        <p:nvSpPr>
          <p:cNvPr id="26" name="Frame 25" hidden="1"/>
          <p:cNvSpPr/>
          <p:nvPr/>
        </p:nvSpPr>
        <p:spPr>
          <a:xfrm rot="5400000">
            <a:off x="-657225" y="-3124200"/>
            <a:ext cx="10287000" cy="11201400"/>
          </a:xfrm>
          <a:prstGeom prst="frame">
            <a:avLst>
              <a:gd name="adj1" fmla="val 37700"/>
            </a:avLst>
          </a:prstGeom>
          <a:solidFill>
            <a:schemeClr val="tx1">
              <a:alpha val="7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Frame 26"/>
          <p:cNvSpPr/>
          <p:nvPr/>
        </p:nvSpPr>
        <p:spPr>
          <a:xfrm>
            <a:off x="-342900" y="-3695700"/>
            <a:ext cx="12268200" cy="15506700"/>
          </a:xfrm>
          <a:prstGeom prst="frame">
            <a:avLst>
              <a:gd name="adj1" fmla="val 46172"/>
            </a:avLst>
          </a:prstGeom>
          <a:solidFill>
            <a:schemeClr val="tx1">
              <a:alpha val="7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1203" name="Picture 3" descr="\\cern.ch\dfs\Users\l\laprin\Desktop\Semantic Safety Management Framework-C(Präsentation).jpg"/>
          <p:cNvPicPr>
            <a:picLocks noChangeAspect="1" noChangeArrowheads="1"/>
          </p:cNvPicPr>
          <p:nvPr/>
        </p:nvPicPr>
        <p:blipFill>
          <a:blip r:embed="rId5" cstate="print"/>
          <a:srcRect l="56410" t="31537" r="31170"/>
          <a:stretch>
            <a:fillRect/>
          </a:stretch>
        </p:blipFill>
        <p:spPr bwMode="auto">
          <a:xfrm>
            <a:off x="4419600" y="155365"/>
            <a:ext cx="1219200" cy="6397835"/>
          </a:xfrm>
          <a:prstGeom prst="roundRect">
            <a:avLst>
              <a:gd name="adj" fmla="val 11565"/>
            </a:avLst>
          </a:prstGeom>
          <a:noFill/>
          <a:ln w="28575">
            <a:solidFill>
              <a:schemeClr val="tx1"/>
            </a:solidFill>
          </a:ln>
        </p:spPr>
      </p:pic>
      <p:sp>
        <p:nvSpPr>
          <p:cNvPr id="51208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227" name="Object 3"/>
          <p:cNvGraphicFramePr>
            <a:graphicFrameLocks noChangeAspect="1"/>
          </p:cNvGraphicFramePr>
          <p:nvPr/>
        </p:nvGraphicFramePr>
        <p:xfrm>
          <a:off x="1790700" y="73025"/>
          <a:ext cx="6380163" cy="6097588"/>
        </p:xfrm>
        <a:graphic>
          <a:graphicData uri="http://schemas.openxmlformats.org/presentationml/2006/ole">
            <p:oleObj spid="_x0000_s52227" name="Acrobat Document" r:id="rId4" imgW="7973538" imgH="7621064" progId="AcroExch.Document.7">
              <p:embed/>
            </p:oleObj>
          </a:graphicData>
        </a:graphic>
      </p:graphicFrame>
      <p:sp>
        <p:nvSpPr>
          <p:cNvPr id="6" name="Frame 5"/>
          <p:cNvSpPr/>
          <p:nvPr/>
        </p:nvSpPr>
        <p:spPr>
          <a:xfrm rot="10800000">
            <a:off x="-152399" y="-3733800"/>
            <a:ext cx="14973300" cy="16535399"/>
          </a:xfrm>
          <a:prstGeom prst="frame">
            <a:avLst>
              <a:gd name="adj1" fmla="val 44353"/>
            </a:avLst>
          </a:prstGeom>
          <a:solidFill>
            <a:schemeClr val="tx1">
              <a:alpha val="7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2228" name="Picture 4" descr="\\cern.ch\dfs\Users\l\laprin\Desktop\Semantic Safety Management Framework-C(Präsentation).jpg"/>
          <p:cNvPicPr>
            <a:picLocks noChangeAspect="1" noChangeArrowheads="1"/>
          </p:cNvPicPr>
          <p:nvPr/>
        </p:nvPicPr>
        <p:blipFill>
          <a:blip r:embed="rId5" cstate="print"/>
          <a:srcRect l="74154" t="47011" b="565"/>
          <a:stretch>
            <a:fillRect/>
          </a:stretch>
        </p:blipFill>
        <p:spPr bwMode="auto">
          <a:xfrm>
            <a:off x="3276600" y="228600"/>
            <a:ext cx="3276600" cy="6326948"/>
          </a:xfrm>
          <a:prstGeom prst="roundRect">
            <a:avLst>
              <a:gd name="adj" fmla="val 3805"/>
            </a:avLst>
          </a:prstGeom>
          <a:noFill/>
          <a:ln w="28575">
            <a:solidFill>
              <a:schemeClr val="tx1"/>
            </a:solidFill>
          </a:ln>
        </p:spPr>
      </p:pic>
      <p:sp>
        <p:nvSpPr>
          <p:cNvPr id="11" name="Rounded Rectangle 10"/>
          <p:cNvSpPr/>
          <p:nvPr/>
        </p:nvSpPr>
        <p:spPr>
          <a:xfrm>
            <a:off x="3363913" y="3733800"/>
            <a:ext cx="3113087" cy="652463"/>
          </a:xfrm>
          <a:prstGeom prst="roundRect">
            <a:avLst/>
          </a:prstGeom>
          <a:noFill/>
          <a:ln>
            <a:solidFill>
              <a:srgbClr val="00B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90600" y="2895600"/>
            <a:ext cx="2209800" cy="28007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latin typeface="Berlin Sans FB" pitchFamily="34" charset="0"/>
              </a:rPr>
              <a:t>Incident Analysis is conducted concerning causation, pacifying and prevention of the incident.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>
              <a:latin typeface="Berlin Sans FB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u="sng" dirty="0">
                <a:latin typeface="Berlin Sans FB" pitchFamily="34" charset="0"/>
              </a:rPr>
              <a:t>EXAMPLE</a:t>
            </a:r>
            <a:r>
              <a:rPr lang="de-DE" sz="1600" dirty="0">
                <a:latin typeface="Berlin Sans FB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 smtClean="0">
                <a:latin typeface="Berlin Sans FB" pitchFamily="34" charset="0"/>
              </a:rPr>
              <a:t>Results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concerning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 smtClean="0">
                <a:latin typeface="Berlin Sans FB" pitchFamily="34" charset="0"/>
              </a:rPr>
              <a:t>prevention</a:t>
            </a:r>
            <a:r>
              <a:rPr lang="de-DE" sz="1600" dirty="0" smtClean="0">
                <a:latin typeface="Berlin Sans FB" pitchFamily="34" charset="0"/>
              </a:rPr>
              <a:t>:</a:t>
            </a:r>
            <a:endParaRPr lang="de-DE" sz="1600" dirty="0">
              <a:latin typeface="Berlin Sans FB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latin typeface="Berlin Sans FB" pitchFamily="34" charset="0"/>
              </a:rPr>
              <a:t>Cordoning off the near area of building 123.</a:t>
            </a:r>
          </a:p>
        </p:txBody>
      </p: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990600" y="5029200"/>
            <a:ext cx="4572000" cy="1812925"/>
            <a:chOff x="990600" y="5029200"/>
            <a:chExt cx="4572000" cy="1812707"/>
          </a:xfrm>
        </p:grpSpPr>
        <p:sp>
          <p:nvSpPr>
            <p:cNvPr id="12" name="Rounded Rectangle 11"/>
            <p:cNvSpPr/>
            <p:nvPr/>
          </p:nvSpPr>
          <p:spPr>
            <a:xfrm>
              <a:off x="4267200" y="5410154"/>
              <a:ext cx="1295400" cy="903179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90600" y="5029200"/>
              <a:ext cx="2209800" cy="18127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r>
                <a:rPr lang="de-DE" sz="1600" dirty="0" err="1">
                  <a:latin typeface="Berlin Sans FB" pitchFamily="34" charset="0"/>
                </a:rPr>
                <a:t>Incident</a:t>
              </a:r>
              <a:r>
                <a:rPr lang="de-DE" sz="1600" dirty="0">
                  <a:latin typeface="Berlin Sans FB" pitchFamily="34" charset="0"/>
                </a:rPr>
                <a:t> (</a:t>
              </a:r>
              <a:r>
                <a:rPr lang="de-DE" sz="1600" dirty="0" err="1">
                  <a:latin typeface="Berlin Sans FB" pitchFamily="34" charset="0"/>
                </a:rPr>
                <a:t>accident</a:t>
              </a:r>
              <a:r>
                <a:rPr lang="de-DE" sz="1600" dirty="0">
                  <a:latin typeface="Berlin Sans FB" pitchFamily="34" charset="0"/>
                </a:rPr>
                <a:t> </a:t>
              </a:r>
              <a:r>
                <a:rPr lang="de-DE" sz="1600" dirty="0" err="1">
                  <a:latin typeface="Berlin Sans FB" pitchFamily="34" charset="0"/>
                </a:rPr>
                <a:t>or</a:t>
              </a:r>
              <a:r>
                <a:rPr lang="de-DE" sz="1600" dirty="0">
                  <a:latin typeface="Berlin Sans FB" pitchFamily="34" charset="0"/>
                </a:rPr>
                <a:t> </a:t>
              </a:r>
              <a:r>
                <a:rPr lang="de-DE" sz="1600" dirty="0" err="1">
                  <a:latin typeface="Berlin Sans FB" pitchFamily="34" charset="0"/>
                </a:rPr>
                <a:t>near</a:t>
              </a:r>
              <a:r>
                <a:rPr lang="de-DE" sz="1600" dirty="0">
                  <a:latin typeface="Berlin Sans FB" pitchFamily="34" charset="0"/>
                </a:rPr>
                <a:t> miss) </a:t>
              </a:r>
              <a:r>
                <a:rPr lang="de-DE" sz="1600" dirty="0" err="1">
                  <a:latin typeface="Berlin Sans FB" pitchFamily="34" charset="0"/>
                </a:rPr>
                <a:t>happens</a:t>
              </a:r>
              <a:r>
                <a:rPr lang="de-DE" sz="1600" dirty="0">
                  <a:latin typeface="Berlin Sans FB" pitchFamily="34" charset="0"/>
                </a:rPr>
                <a:t>.</a:t>
              </a:r>
            </a:p>
            <a:p>
              <a:endParaRPr lang="de-DE" sz="1600" dirty="0">
                <a:latin typeface="Berlin Sans FB" pitchFamily="34" charset="0"/>
              </a:endParaRPr>
            </a:p>
            <a:p>
              <a:r>
                <a:rPr lang="de-DE" sz="1600" u="sng" dirty="0">
                  <a:latin typeface="Berlin Sans FB" pitchFamily="34" charset="0"/>
                </a:rPr>
                <a:t>EXAMPLE</a:t>
              </a:r>
              <a:r>
                <a:rPr lang="de-DE" sz="1600" dirty="0">
                  <a:latin typeface="Berlin Sans FB" pitchFamily="34" charset="0"/>
                </a:rPr>
                <a:t>:</a:t>
              </a:r>
            </a:p>
            <a:p>
              <a:r>
                <a:rPr lang="de-DE" sz="1600" dirty="0">
                  <a:latin typeface="Berlin Sans FB" pitchFamily="34" charset="0"/>
                </a:rPr>
                <a:t>The </a:t>
              </a:r>
              <a:r>
                <a:rPr lang="de-DE" sz="1600" dirty="0" err="1">
                  <a:latin typeface="Berlin Sans FB" pitchFamily="34" charset="0"/>
                </a:rPr>
                <a:t>scredwdriver</a:t>
              </a:r>
              <a:r>
                <a:rPr lang="de-DE" sz="1600" dirty="0">
                  <a:latin typeface="Berlin Sans FB" pitchFamily="34" charset="0"/>
                </a:rPr>
                <a:t> </a:t>
              </a:r>
              <a:r>
                <a:rPr lang="de-DE" sz="1600" dirty="0" err="1">
                  <a:latin typeface="Berlin Sans FB" pitchFamily="34" charset="0"/>
                </a:rPr>
                <a:t>goes</a:t>
              </a:r>
              <a:r>
                <a:rPr lang="de-DE" sz="1600" dirty="0">
                  <a:latin typeface="Berlin Sans FB" pitchFamily="34" charset="0"/>
                </a:rPr>
                <a:t> </a:t>
              </a:r>
              <a:r>
                <a:rPr lang="de-DE" sz="1600" dirty="0" err="1">
                  <a:latin typeface="Berlin Sans FB" pitchFamily="34" charset="0"/>
                </a:rPr>
                <a:t>flying</a:t>
              </a:r>
              <a:r>
                <a:rPr lang="de-DE" sz="1600" dirty="0">
                  <a:latin typeface="Berlin Sans FB" pitchFamily="34" charset="0"/>
                </a:rPr>
                <a:t> </a:t>
              </a:r>
              <a:r>
                <a:rPr lang="de-DE" sz="1600" dirty="0" err="1">
                  <a:latin typeface="Berlin Sans FB" pitchFamily="34" charset="0"/>
                </a:rPr>
                <a:t>and</a:t>
              </a:r>
              <a:r>
                <a:rPr lang="de-DE" sz="1600" dirty="0">
                  <a:latin typeface="Berlin Sans FB" pitchFamily="34" charset="0"/>
                </a:rPr>
                <a:t> </a:t>
              </a:r>
              <a:r>
                <a:rPr lang="de-DE" sz="1600" dirty="0" err="1">
                  <a:latin typeface="Berlin Sans FB" pitchFamily="34" charset="0"/>
                </a:rPr>
                <a:t>hits</a:t>
              </a:r>
              <a:r>
                <a:rPr lang="de-DE" sz="1600" dirty="0">
                  <a:latin typeface="Berlin Sans FB" pitchFamily="34" charset="0"/>
                </a:rPr>
                <a:t> a </a:t>
              </a:r>
              <a:r>
                <a:rPr lang="de-DE" sz="1600" dirty="0" err="1">
                  <a:latin typeface="Berlin Sans FB" pitchFamily="34" charset="0"/>
                </a:rPr>
                <a:t>pedestrian´s</a:t>
              </a:r>
              <a:r>
                <a:rPr lang="de-DE" sz="1600" dirty="0">
                  <a:latin typeface="Berlin Sans FB" pitchFamily="34" charset="0"/>
                </a:rPr>
                <a:t> </a:t>
              </a:r>
              <a:r>
                <a:rPr lang="de-DE" sz="1600" dirty="0" err="1">
                  <a:latin typeface="Berlin Sans FB" pitchFamily="34" charset="0"/>
                </a:rPr>
                <a:t>head</a:t>
              </a:r>
              <a:r>
                <a:rPr lang="de-DE" sz="1600" dirty="0">
                  <a:latin typeface="Berlin Sans FB" pitchFamily="34" charset="0"/>
                </a:rPr>
                <a:t>.</a:t>
              </a:r>
              <a:endParaRPr lang="en-US" sz="1600" dirty="0">
                <a:latin typeface="Berlin Sans FB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90600" y="990600"/>
            <a:ext cx="2209800" cy="30353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de-DE" sz="1600" dirty="0" err="1" smtClean="0">
                <a:latin typeface="Berlin Sans FB" pitchFamily="34" charset="0"/>
              </a:rPr>
              <a:t>Then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smtClean="0">
                <a:latin typeface="Berlin Sans FB" pitchFamily="34" charset="0"/>
              </a:rPr>
              <a:t>the</a:t>
            </a:r>
            <a:r>
              <a:rPr lang="de-DE" sz="1600" dirty="0" smtClean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results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of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the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analysis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are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described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using</a:t>
            </a:r>
            <a:r>
              <a:rPr lang="de-DE" sz="1600" dirty="0">
                <a:latin typeface="Berlin Sans FB" pitchFamily="34" charset="0"/>
              </a:rPr>
              <a:t> formal </a:t>
            </a:r>
            <a:r>
              <a:rPr lang="de-DE" sz="1600" dirty="0" err="1">
                <a:latin typeface="Berlin Sans FB" pitchFamily="34" charset="0"/>
              </a:rPr>
              <a:t>standard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descriptors</a:t>
            </a:r>
            <a:r>
              <a:rPr lang="de-DE" sz="1600" dirty="0">
                <a:latin typeface="Berlin Sans FB" pitchFamily="34" charset="0"/>
              </a:rPr>
              <a:t>.</a:t>
            </a:r>
          </a:p>
          <a:p>
            <a:endParaRPr lang="de-DE" sz="1600" dirty="0">
              <a:latin typeface="Berlin Sans FB" pitchFamily="34" charset="0"/>
            </a:endParaRPr>
          </a:p>
          <a:p>
            <a:r>
              <a:rPr lang="de-DE" sz="1600" u="sng" dirty="0">
                <a:latin typeface="Berlin Sans FB" pitchFamily="34" charset="0"/>
              </a:rPr>
              <a:t>EXAMPLE</a:t>
            </a:r>
            <a:r>
              <a:rPr lang="de-DE" sz="1600" dirty="0">
                <a:latin typeface="Berlin Sans FB" pitchFamily="34" charset="0"/>
              </a:rPr>
              <a:t>:</a:t>
            </a:r>
          </a:p>
          <a:p>
            <a:r>
              <a:rPr lang="de-DE" sz="1600" b="1" dirty="0">
                <a:latin typeface="Berlin Sans FB" pitchFamily="34" charset="0"/>
              </a:rPr>
              <a:t>Place</a:t>
            </a:r>
            <a:r>
              <a:rPr lang="de-DE" sz="1600" dirty="0">
                <a:latin typeface="Berlin Sans FB" pitchFamily="34" charset="0"/>
              </a:rPr>
              <a:t>: Roof </a:t>
            </a:r>
            <a:r>
              <a:rPr lang="de-DE" sz="1600" dirty="0" err="1">
                <a:latin typeface="Berlin Sans FB" pitchFamily="34" charset="0"/>
              </a:rPr>
              <a:t>of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Building</a:t>
            </a:r>
            <a:r>
              <a:rPr lang="de-DE" sz="1600" dirty="0">
                <a:latin typeface="Berlin Sans FB" pitchFamily="34" charset="0"/>
              </a:rPr>
              <a:t> 123</a:t>
            </a:r>
          </a:p>
          <a:p>
            <a:r>
              <a:rPr lang="de-DE" sz="1600" b="1" dirty="0">
                <a:latin typeface="Berlin Sans FB" pitchFamily="34" charset="0"/>
              </a:rPr>
              <a:t>Tool</a:t>
            </a:r>
            <a:r>
              <a:rPr lang="de-DE" sz="1600" dirty="0">
                <a:latin typeface="Berlin Sans FB" pitchFamily="34" charset="0"/>
              </a:rPr>
              <a:t>: </a:t>
            </a:r>
            <a:r>
              <a:rPr lang="de-DE" sz="1600" dirty="0" err="1">
                <a:latin typeface="Berlin Sans FB" pitchFamily="34" charset="0"/>
              </a:rPr>
              <a:t>Screwdriver</a:t>
            </a:r>
            <a:endParaRPr lang="de-DE" sz="1600" dirty="0">
              <a:latin typeface="Berlin Sans FB" pitchFamily="34" charset="0"/>
            </a:endParaRPr>
          </a:p>
          <a:p>
            <a:r>
              <a:rPr lang="de-DE" sz="1600" b="1" dirty="0" err="1">
                <a:latin typeface="Berlin Sans FB" pitchFamily="34" charset="0"/>
              </a:rPr>
              <a:t>Risk</a:t>
            </a:r>
            <a:r>
              <a:rPr lang="de-DE" sz="1600" dirty="0">
                <a:latin typeface="Berlin Sans FB" pitchFamily="34" charset="0"/>
              </a:rPr>
              <a:t>:</a:t>
            </a:r>
            <a:r>
              <a:rPr lang="de-DE" sz="1600" b="1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Flying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object</a:t>
            </a:r>
            <a:endParaRPr lang="de-DE" sz="1600" dirty="0">
              <a:latin typeface="Berlin Sans FB" pitchFamily="34" charset="0"/>
            </a:endParaRPr>
          </a:p>
          <a:p>
            <a:r>
              <a:rPr lang="de-DE" sz="1600" b="1" dirty="0" err="1">
                <a:latin typeface="Berlin Sans FB" pitchFamily="34" charset="0"/>
              </a:rPr>
              <a:t>Prevention</a:t>
            </a:r>
            <a:r>
              <a:rPr lang="de-DE" sz="1600" b="1" dirty="0">
                <a:latin typeface="Berlin Sans FB" pitchFamily="34" charset="0"/>
              </a:rPr>
              <a:t> </a:t>
            </a:r>
            <a:r>
              <a:rPr lang="de-DE" sz="1600" b="1" dirty="0" err="1">
                <a:latin typeface="Berlin Sans FB" pitchFamily="34" charset="0"/>
              </a:rPr>
              <a:t>measure</a:t>
            </a:r>
            <a:r>
              <a:rPr lang="de-DE" sz="1600" dirty="0">
                <a:latin typeface="Berlin Sans FB" pitchFamily="34" charset="0"/>
              </a:rPr>
              <a:t>: </a:t>
            </a:r>
            <a:r>
              <a:rPr lang="de-DE" sz="1600" dirty="0" err="1">
                <a:latin typeface="Berlin Sans FB" pitchFamily="34" charset="0"/>
              </a:rPr>
              <a:t>Cordoning</a:t>
            </a:r>
            <a:r>
              <a:rPr lang="de-DE" sz="1600" dirty="0">
                <a:latin typeface="Berlin Sans FB" pitchFamily="34" charset="0"/>
              </a:rPr>
              <a:t> off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3511550" y="1508125"/>
            <a:ext cx="609600" cy="381000"/>
          </a:xfrm>
          <a:prstGeom prst="roundRect">
            <a:avLst/>
          </a:prstGeom>
          <a:noFill/>
          <a:ln>
            <a:solidFill>
              <a:srgbClr val="00B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5705475" y="908050"/>
            <a:ext cx="609600" cy="381000"/>
          </a:xfrm>
          <a:prstGeom prst="roundRect">
            <a:avLst/>
          </a:prstGeom>
          <a:noFill/>
          <a:ln>
            <a:solidFill>
              <a:srgbClr val="00B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5694363" y="1501775"/>
            <a:ext cx="609600" cy="381000"/>
          </a:xfrm>
          <a:prstGeom prst="roundRect">
            <a:avLst/>
          </a:prstGeom>
          <a:noFill/>
          <a:ln>
            <a:solidFill>
              <a:srgbClr val="00B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rot="5400000" flipH="1" flipV="1">
            <a:off x="3429000" y="2438400"/>
            <a:ext cx="762000" cy="0"/>
          </a:xfrm>
          <a:prstGeom prst="straightConnector1">
            <a:avLst/>
          </a:prstGeom>
          <a:ln w="41275">
            <a:solidFill>
              <a:srgbClr val="00B050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3962400" y="1219200"/>
            <a:ext cx="1676400" cy="1600200"/>
          </a:xfrm>
          <a:prstGeom prst="straightConnector1">
            <a:avLst/>
          </a:prstGeom>
          <a:ln w="41275">
            <a:solidFill>
              <a:srgbClr val="00B050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4114800" y="1981200"/>
            <a:ext cx="1782763" cy="838200"/>
          </a:xfrm>
          <a:prstGeom prst="straightConnector1">
            <a:avLst/>
          </a:prstGeom>
          <a:ln w="41275">
            <a:solidFill>
              <a:srgbClr val="00B050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3352800" y="2940050"/>
            <a:ext cx="882650" cy="598488"/>
          </a:xfrm>
          <a:prstGeom prst="roundRect">
            <a:avLst/>
          </a:prstGeom>
          <a:noFill/>
          <a:ln>
            <a:solidFill>
              <a:srgbClr val="00B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2243" name="Footer Placeholder 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3505200" y="890588"/>
            <a:ext cx="609600" cy="381000"/>
          </a:xfrm>
          <a:prstGeom prst="roundRect">
            <a:avLst/>
          </a:prstGeom>
          <a:noFill/>
          <a:ln>
            <a:solidFill>
              <a:srgbClr val="00B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rot="16200000" flipV="1">
            <a:off x="2712244" y="1874044"/>
            <a:ext cx="1738312" cy="152400"/>
          </a:xfrm>
          <a:prstGeom prst="bentConnector4">
            <a:avLst>
              <a:gd name="adj1" fmla="val 27220"/>
              <a:gd name="adj2" fmla="val 281580"/>
            </a:avLst>
          </a:prstGeom>
          <a:ln w="41275">
            <a:solidFill>
              <a:srgbClr val="00B050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7" grpId="0" animBg="1"/>
      <p:bldP spid="17" grpId="1" animBg="1"/>
      <p:bldP spid="25" grpId="0" animBg="1"/>
      <p:bldP spid="27" grpId="0" animBg="1"/>
      <p:bldP spid="28" grpId="0" animBg="1"/>
      <p:bldP spid="29" grpId="0" animBg="1"/>
      <p:bldP spid="26" grpId="0" animBg="1"/>
      <p:bldP spid="4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786" name="Object 2"/>
          <p:cNvGraphicFramePr>
            <a:graphicFrameLocks noChangeAspect="1"/>
          </p:cNvGraphicFramePr>
          <p:nvPr/>
        </p:nvGraphicFramePr>
        <p:xfrm>
          <a:off x="1790700" y="73025"/>
          <a:ext cx="6380163" cy="6097588"/>
        </p:xfrm>
        <a:graphic>
          <a:graphicData uri="http://schemas.openxmlformats.org/presentationml/2006/ole">
            <p:oleObj spid="_x0000_s118786" name="Acrobat Document" r:id="rId4" imgW="7973538" imgH="7621064" progId="AcroExch.Document.7">
              <p:embed/>
            </p:oleObj>
          </a:graphicData>
        </a:graphic>
      </p:graphicFrame>
      <p:sp>
        <p:nvSpPr>
          <p:cNvPr id="30" name="Frame 29"/>
          <p:cNvSpPr/>
          <p:nvPr/>
        </p:nvSpPr>
        <p:spPr>
          <a:xfrm rot="16200000">
            <a:off x="-1309436" y="-5600700"/>
            <a:ext cx="16154399" cy="16230600"/>
          </a:xfrm>
          <a:prstGeom prst="frame">
            <a:avLst>
              <a:gd name="adj1" fmla="val 41710"/>
            </a:avLst>
          </a:prstGeom>
          <a:solidFill>
            <a:schemeClr val="tx1">
              <a:alpha val="7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2228" name="Picture 4" descr="\\cern.ch\dfs\Users\l\laprin\Desktop\Semantic Safety Management Framework-C(Präsentation).jpg"/>
          <p:cNvPicPr>
            <a:picLocks noChangeAspect="1" noChangeArrowheads="1"/>
          </p:cNvPicPr>
          <p:nvPr/>
        </p:nvPicPr>
        <p:blipFill>
          <a:blip r:embed="rId5" cstate="print"/>
          <a:srcRect l="59128" t="17967" b="38898"/>
          <a:stretch>
            <a:fillRect/>
          </a:stretch>
        </p:blipFill>
        <p:spPr bwMode="auto">
          <a:xfrm>
            <a:off x="1600200" y="304800"/>
            <a:ext cx="5688475" cy="5715000"/>
          </a:xfrm>
          <a:prstGeom prst="roundRect">
            <a:avLst>
              <a:gd name="adj" fmla="val 3805"/>
            </a:avLst>
          </a:prstGeom>
          <a:noFill/>
          <a:ln w="28575">
            <a:solidFill>
              <a:schemeClr val="tx1"/>
            </a:solidFill>
          </a:ln>
        </p:spPr>
      </p:pic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3949700" y="4892675"/>
            <a:ext cx="3068638" cy="1082675"/>
            <a:chOff x="3949066" y="4892293"/>
            <a:chExt cx="3068954" cy="1083028"/>
          </a:xfrm>
        </p:grpSpPr>
        <p:sp>
          <p:nvSpPr>
            <p:cNvPr id="33" name="Rounded Rectangle 32"/>
            <p:cNvSpPr/>
            <p:nvPr/>
          </p:nvSpPr>
          <p:spPr>
            <a:xfrm>
              <a:off x="3952241" y="4892293"/>
              <a:ext cx="663643" cy="416061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3949066" y="5546556"/>
              <a:ext cx="662056" cy="416061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355964" y="5559260"/>
              <a:ext cx="662056" cy="416061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990600" y="3124200"/>
            <a:ext cx="2438400" cy="2546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de-DE" sz="1600" dirty="0">
                <a:latin typeface="Berlin Sans FB" pitchFamily="34" charset="0"/>
              </a:rPr>
              <a:t>Next </a:t>
            </a:r>
            <a:r>
              <a:rPr lang="de-DE" sz="1600" dirty="0" err="1">
                <a:latin typeface="Berlin Sans FB" pitchFamily="34" charset="0"/>
              </a:rPr>
              <a:t>step</a:t>
            </a:r>
            <a:r>
              <a:rPr lang="de-DE" sz="1600" dirty="0">
                <a:latin typeface="Berlin Sans FB" pitchFamily="34" charset="0"/>
              </a:rPr>
              <a:t>: </a:t>
            </a:r>
            <a:r>
              <a:rPr lang="de-DE" sz="1600" dirty="0" err="1">
                <a:latin typeface="Berlin Sans FB" pitchFamily="34" charset="0"/>
              </a:rPr>
              <a:t>Representing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the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standard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descriptors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of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analysis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results</a:t>
            </a:r>
            <a:r>
              <a:rPr lang="de-DE" sz="1600" dirty="0">
                <a:latin typeface="Berlin Sans FB" pitchFamily="34" charset="0"/>
              </a:rPr>
              <a:t> in </a:t>
            </a:r>
            <a:r>
              <a:rPr lang="de-DE" sz="1600" dirty="0" err="1">
                <a:latin typeface="Berlin Sans FB" pitchFamily="34" charset="0"/>
              </a:rPr>
              <a:t>the</a:t>
            </a:r>
            <a:r>
              <a:rPr lang="de-DE" sz="1600" dirty="0">
                <a:latin typeface="Berlin Sans FB" pitchFamily="34" charset="0"/>
              </a:rPr>
              <a:t> CERN </a:t>
            </a:r>
            <a:r>
              <a:rPr lang="de-DE" sz="1600" dirty="0" err="1">
                <a:latin typeface="Berlin Sans FB" pitchFamily="34" charset="0"/>
              </a:rPr>
              <a:t>Safety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Ontology</a:t>
            </a:r>
            <a:r>
              <a:rPr lang="de-DE" sz="1600" dirty="0">
                <a:latin typeface="Berlin Sans FB" pitchFamily="34" charset="0"/>
              </a:rPr>
              <a:t>. </a:t>
            </a:r>
          </a:p>
          <a:p>
            <a:endParaRPr lang="de-DE" sz="1600" dirty="0">
              <a:latin typeface="Berlin Sans FB" pitchFamily="34" charset="0"/>
            </a:endParaRPr>
          </a:p>
          <a:p>
            <a:r>
              <a:rPr lang="de-DE" sz="1600" u="sng" dirty="0">
                <a:latin typeface="Berlin Sans FB" pitchFamily="34" charset="0"/>
              </a:rPr>
              <a:t>EXAMPLE</a:t>
            </a:r>
            <a:r>
              <a:rPr lang="de-DE" sz="1600" dirty="0">
                <a:latin typeface="Berlin Sans FB" pitchFamily="34" charset="0"/>
              </a:rPr>
              <a:t>:</a:t>
            </a:r>
          </a:p>
          <a:p>
            <a:r>
              <a:rPr lang="de-DE" sz="1600" dirty="0" err="1">
                <a:latin typeface="Berlin Sans FB" pitchFamily="34" charset="0"/>
              </a:rPr>
              <a:t>Putting</a:t>
            </a:r>
            <a:r>
              <a:rPr lang="de-DE" sz="1600" dirty="0">
                <a:latin typeface="Berlin Sans FB" pitchFamily="34" charset="0"/>
              </a:rPr>
              <a:t> „Roof </a:t>
            </a:r>
            <a:r>
              <a:rPr lang="de-DE" sz="1600" dirty="0" err="1">
                <a:latin typeface="Berlin Sans FB" pitchFamily="34" charset="0"/>
              </a:rPr>
              <a:t>of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Building</a:t>
            </a:r>
            <a:r>
              <a:rPr lang="de-DE" sz="1600" dirty="0">
                <a:latin typeface="Berlin Sans FB" pitchFamily="34" charset="0"/>
              </a:rPr>
              <a:t> 123“, „</a:t>
            </a:r>
            <a:r>
              <a:rPr lang="de-DE" sz="1600" dirty="0" err="1">
                <a:latin typeface="Berlin Sans FB" pitchFamily="34" charset="0"/>
              </a:rPr>
              <a:t>Screwdriver</a:t>
            </a:r>
            <a:r>
              <a:rPr lang="de-DE" sz="1600" dirty="0">
                <a:latin typeface="Berlin Sans FB" pitchFamily="34" charset="0"/>
              </a:rPr>
              <a:t>“, „</a:t>
            </a:r>
            <a:r>
              <a:rPr lang="de-DE" sz="1600" dirty="0" err="1">
                <a:latin typeface="Berlin Sans FB" pitchFamily="34" charset="0"/>
              </a:rPr>
              <a:t>Flying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objects</a:t>
            </a:r>
            <a:r>
              <a:rPr lang="de-DE" sz="1600" dirty="0">
                <a:latin typeface="Berlin Sans FB" pitchFamily="34" charset="0"/>
              </a:rPr>
              <a:t>“ </a:t>
            </a:r>
            <a:r>
              <a:rPr lang="de-DE" sz="1600" dirty="0" err="1">
                <a:latin typeface="Berlin Sans FB" pitchFamily="34" charset="0"/>
              </a:rPr>
              <a:t>and</a:t>
            </a:r>
            <a:r>
              <a:rPr lang="de-DE" sz="1600" dirty="0">
                <a:latin typeface="Berlin Sans FB" pitchFamily="34" charset="0"/>
              </a:rPr>
              <a:t> „</a:t>
            </a:r>
            <a:r>
              <a:rPr lang="de-DE" sz="1600" dirty="0" err="1">
                <a:latin typeface="Berlin Sans FB" pitchFamily="34" charset="0"/>
              </a:rPr>
              <a:t>Cordoning</a:t>
            </a:r>
            <a:r>
              <a:rPr lang="de-DE" sz="1600" dirty="0">
                <a:latin typeface="Berlin Sans FB" pitchFamily="34" charset="0"/>
              </a:rPr>
              <a:t> off“ </a:t>
            </a:r>
            <a:r>
              <a:rPr lang="de-DE" sz="1600" dirty="0" err="1">
                <a:latin typeface="Berlin Sans FB" pitchFamily="34" charset="0"/>
              </a:rPr>
              <a:t>into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the</a:t>
            </a:r>
            <a:r>
              <a:rPr lang="de-DE" sz="1600" dirty="0">
                <a:latin typeface="Berlin Sans FB" pitchFamily="34" charset="0"/>
              </a:rPr>
              <a:t> </a:t>
            </a:r>
            <a:r>
              <a:rPr lang="de-DE" sz="1600" dirty="0" err="1">
                <a:latin typeface="Berlin Sans FB" pitchFamily="34" charset="0"/>
              </a:rPr>
              <a:t>ontology</a:t>
            </a:r>
            <a:r>
              <a:rPr lang="de-DE" sz="1600" dirty="0">
                <a:latin typeface="Berlin Sans FB" pitchFamily="34" charset="0"/>
              </a:rPr>
              <a:t>.</a:t>
            </a:r>
            <a:endParaRPr lang="en-US" sz="1600" dirty="0">
              <a:latin typeface="Berlin Sans FB" pitchFamily="34" charset="0"/>
            </a:endParaRPr>
          </a:p>
        </p:txBody>
      </p: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3105150" y="838200"/>
            <a:ext cx="3775075" cy="4800600"/>
            <a:chOff x="3105151" y="838200"/>
            <a:chExt cx="3775709" cy="4800601"/>
          </a:xfrm>
        </p:grpSpPr>
        <p:grpSp>
          <p:nvGrpSpPr>
            <p:cNvPr id="118799" name="Group 54"/>
            <p:cNvGrpSpPr>
              <a:grpSpLocks/>
            </p:cNvGrpSpPr>
            <p:nvPr/>
          </p:nvGrpSpPr>
          <p:grpSpPr bwMode="auto">
            <a:xfrm>
              <a:off x="3105151" y="838200"/>
              <a:ext cx="2045969" cy="4800601"/>
              <a:chOff x="3105151" y="838200"/>
              <a:chExt cx="2045969" cy="4800601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 rot="16200000" flipV="1">
                <a:off x="2185315" y="2691527"/>
                <a:ext cx="3276601" cy="941546"/>
              </a:xfrm>
              <a:prstGeom prst="straightConnector1">
                <a:avLst/>
              </a:prstGeom>
              <a:ln w="41275">
                <a:solidFill>
                  <a:srgbClr val="00B050"/>
                </a:solidFill>
                <a:tailEnd type="arrow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Rounded Rectangle 40"/>
              <p:cNvSpPr/>
              <p:nvPr/>
            </p:nvSpPr>
            <p:spPr>
              <a:xfrm>
                <a:off x="3105151" y="1112838"/>
                <a:ext cx="427110" cy="304800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4724673" y="838200"/>
                <a:ext cx="427110" cy="304800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44" name="Straight Arrow Connector 43"/>
              <p:cNvCxnSpPr/>
              <p:nvPr/>
            </p:nvCxnSpPr>
            <p:spPr>
              <a:xfrm rot="5400000" flipH="1" flipV="1">
                <a:off x="2629192" y="3314681"/>
                <a:ext cx="4419601" cy="228638"/>
              </a:xfrm>
              <a:prstGeom prst="straightConnector1">
                <a:avLst/>
              </a:prstGeom>
              <a:ln w="41275">
                <a:solidFill>
                  <a:srgbClr val="00B050"/>
                </a:solidFill>
                <a:tailEnd type="arrow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Rounded Rectangle 56"/>
            <p:cNvSpPr/>
            <p:nvPr/>
          </p:nvSpPr>
          <p:spPr>
            <a:xfrm>
              <a:off x="6453751" y="1219200"/>
              <a:ext cx="427109" cy="304800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 rot="16200000" flipV="1">
              <a:off x="4734525" y="3533774"/>
              <a:ext cx="3886201" cy="19053"/>
            </a:xfrm>
            <a:prstGeom prst="straightConnector1">
              <a:avLst/>
            </a:prstGeom>
            <a:ln w="41275">
              <a:solidFill>
                <a:srgbClr val="00B050"/>
              </a:solidFill>
              <a:tailEnd type="arrow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3448050" y="996950"/>
            <a:ext cx="3060700" cy="361950"/>
            <a:chOff x="3448050" y="996950"/>
            <a:chExt cx="3060700" cy="361950"/>
          </a:xfrm>
        </p:grpSpPr>
        <p:cxnSp>
          <p:nvCxnSpPr>
            <p:cNvPr id="63" name="Straight Connector 62"/>
            <p:cNvCxnSpPr/>
            <p:nvPr/>
          </p:nvCxnSpPr>
          <p:spPr>
            <a:xfrm flipV="1">
              <a:off x="3448050" y="996950"/>
              <a:ext cx="1320800" cy="28575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067300" y="1009650"/>
              <a:ext cx="1441450" cy="34925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990600" y="1524000"/>
            <a:ext cx="2438400" cy="2301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de-DE" sz="1600">
                <a:latin typeface="Berlin Sans FB" pitchFamily="34" charset="0"/>
              </a:rPr>
              <a:t>Finally: Updating the relations between the elements of the accident  analysis results.</a:t>
            </a:r>
          </a:p>
          <a:p>
            <a:endParaRPr lang="de-DE" sz="1600">
              <a:latin typeface="Berlin Sans FB" pitchFamily="34" charset="0"/>
            </a:endParaRPr>
          </a:p>
          <a:p>
            <a:r>
              <a:rPr lang="de-DE" sz="1600">
                <a:latin typeface="Berlin Sans FB" pitchFamily="34" charset="0"/>
              </a:rPr>
              <a:t>-&gt; The ontology contains new prevention knowledge for prospective CERN projects.</a:t>
            </a:r>
            <a:endParaRPr lang="en-US" sz="1600">
              <a:latin typeface="Berlin Sans FB" pitchFamily="34" charset="0"/>
            </a:endParaRPr>
          </a:p>
        </p:txBody>
      </p:sp>
      <p:sp>
        <p:nvSpPr>
          <p:cNvPr id="118796" name="Footer Placeholder 2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1" grpId="1" animBg="1"/>
      <p:bldP spid="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Development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ontology</a:t>
            </a:r>
            <a:endParaRPr lang="de-DE" dirty="0" smtClean="0"/>
          </a:p>
          <a:p>
            <a:pPr lvl="1"/>
            <a:r>
              <a:rPr lang="de-DE" dirty="0" err="1" smtClean="0"/>
              <a:t>Cooperative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de-DE" dirty="0" smtClean="0"/>
          </a:p>
          <a:p>
            <a:pPr lvl="1"/>
            <a:r>
              <a:rPr lang="de-DE" dirty="0" err="1" smtClean="0"/>
              <a:t>Finding</a:t>
            </a:r>
            <a:r>
              <a:rPr lang="de-DE" dirty="0" smtClean="0"/>
              <a:t> </a:t>
            </a:r>
            <a:r>
              <a:rPr lang="de-DE" dirty="0" err="1" smtClean="0"/>
              <a:t>methodologies</a:t>
            </a:r>
            <a:endParaRPr lang="de-DE" dirty="0" smtClean="0"/>
          </a:p>
          <a:p>
            <a:r>
              <a:rPr lang="de-DE" dirty="0" err="1" smtClean="0"/>
              <a:t>Defining</a:t>
            </a:r>
            <a:r>
              <a:rPr lang="de-DE" dirty="0" smtClean="0"/>
              <a:t> </a:t>
            </a:r>
            <a:r>
              <a:rPr lang="de-DE" dirty="0" err="1" smtClean="0"/>
              <a:t>languages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formalize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different </a:t>
            </a:r>
            <a:r>
              <a:rPr lang="de-DE" dirty="0" err="1" smtClean="0"/>
              <a:t>activities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smtClean="0"/>
              <a:t>Interfaces</a:t>
            </a:r>
          </a:p>
          <a:p>
            <a:r>
              <a:rPr lang="de-DE" dirty="0" err="1" smtClean="0"/>
              <a:t>Defining</a:t>
            </a:r>
            <a:r>
              <a:rPr lang="de-DE" dirty="0" smtClean="0"/>
              <a:t> </a:t>
            </a:r>
            <a:r>
              <a:rPr lang="de-DE" dirty="0" err="1" smtClean="0"/>
              <a:t>rules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reasoning</a:t>
            </a:r>
            <a:r>
              <a:rPr lang="de-DE" dirty="0" smtClean="0"/>
              <a:t> </a:t>
            </a:r>
            <a:r>
              <a:rPr lang="de-DE" dirty="0" err="1" smtClean="0"/>
              <a:t>processes</a:t>
            </a:r>
            <a:endParaRPr lang="de-DE" dirty="0" smtClean="0"/>
          </a:p>
          <a:p>
            <a:r>
              <a:rPr lang="de-DE" dirty="0" smtClean="0"/>
              <a:t>Integration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existing</a:t>
            </a:r>
            <a:r>
              <a:rPr lang="de-DE" dirty="0" smtClean="0"/>
              <a:t> IT </a:t>
            </a:r>
            <a:r>
              <a:rPr lang="de-DE" dirty="0" err="1" smtClean="0"/>
              <a:t>landscapes</a:t>
            </a:r>
            <a:endParaRPr lang="de-DE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2200" dirty="0" smtClean="0"/>
              <a:t>Part 3: Proposal for a semantically based Incident Management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3600" dirty="0" smtClean="0"/>
              <a:t>Breaking the model down </a:t>
            </a:r>
            <a:r>
              <a:rPr lang="de-DE" sz="3600" dirty="0" err="1" smtClean="0"/>
              <a:t>into</a:t>
            </a:r>
            <a:r>
              <a:rPr lang="de-DE" sz="3600" dirty="0" smtClean="0"/>
              <a:t> </a:t>
            </a:r>
            <a:br>
              <a:rPr lang="de-DE" sz="3600" dirty="0" smtClean="0"/>
            </a:br>
            <a:r>
              <a:rPr lang="de-DE" sz="3600" dirty="0" err="1" smtClean="0"/>
              <a:t>concrete</a:t>
            </a:r>
            <a:r>
              <a:rPr lang="de-DE" sz="3600" dirty="0" smtClean="0"/>
              <a:t> tasks</a:t>
            </a:r>
            <a:endParaRPr lang="en-US" sz="3600" dirty="0"/>
          </a:p>
        </p:txBody>
      </p:sp>
      <p:sp>
        <p:nvSpPr>
          <p:cNvPr id="12083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7672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DE" smtClean="0"/>
              <a:t>About me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University of Wuppertal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Start date at CERN: April 2008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Safety Commission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Supervisor: Ralf Trant (Head of SC)</a:t>
            </a:r>
          </a:p>
          <a:p>
            <a:pPr>
              <a:lnSpc>
                <a:spcPct val="90000"/>
              </a:lnSpc>
            </a:pPr>
            <a:r>
              <a:rPr lang="de-DE" smtClean="0"/>
              <a:t>About my work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Knowledge Representation in the domain of Safety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Focus on semantical methods </a:t>
            </a:r>
          </a:p>
          <a:p>
            <a:pPr>
              <a:lnSpc>
                <a:spcPct val="90000"/>
              </a:lnSpc>
            </a:pPr>
            <a:r>
              <a:rPr lang="de-DE" smtClean="0"/>
              <a:t>About this presentation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Part 1: Basic introduction into the Semantic Web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Part 2: Incident analysis and </a:t>
            </a:r>
            <a:r>
              <a:rPr lang="en-US" sz="2000" smtClean="0"/>
              <a:t>prevention</a:t>
            </a:r>
            <a:r>
              <a:rPr lang="de-DE" sz="200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Part 3: Proposal for a semantically based Incident Management</a:t>
            </a:r>
            <a:endParaRPr lang="en-US" sz="200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General information in advance</a:t>
            </a:r>
            <a:endParaRPr lang="en-US" dirty="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de-DE" dirty="0" smtClean="0"/>
              <a:t>Incident Management is an important field in Safety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de-DE" dirty="0" smtClean="0"/>
              <a:t>Semantical Technology is a very suitable approach for many challenges in the field of Incident Management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de-DE" dirty="0" smtClean="0"/>
              <a:t>Increasingly more projects are started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de-DE" dirty="0" smtClean="0"/>
              <a:t>All necessary technology exists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de-DE" dirty="0" smtClean="0"/>
              <a:t>CERN is a good area of application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de-DE" dirty="0" smtClean="0"/>
              <a:t>All in one place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de-DE" dirty="0" smtClean="0"/>
              <a:t>Also other CERN domains apart from Safety can benefit from a semantically structured knowledge web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smtClean="0"/>
              <a:t>Conclusions</a:t>
            </a:r>
            <a:endParaRPr lang="en-US" dirty="0"/>
          </a:p>
        </p:txBody>
      </p:sp>
      <p:sp>
        <p:nvSpPr>
          <p:cNvPr id="12288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Content Placeholder 1"/>
          <p:cNvSpPr>
            <a:spLocks noGrp="1"/>
          </p:cNvSpPr>
          <p:nvPr>
            <p:ph idx="1"/>
          </p:nvPr>
        </p:nvSpPr>
        <p:spPr>
          <a:xfrm>
            <a:off x="609600" y="2819400"/>
            <a:ext cx="8229600" cy="881063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de-DE" sz="4000" smtClean="0"/>
              <a:t>Thanks for listening.</a:t>
            </a:r>
          </a:p>
        </p:txBody>
      </p:sp>
      <p:sp>
        <p:nvSpPr>
          <p:cNvPr id="12493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1790700" y="73025"/>
          <a:ext cx="6380163" cy="6097588"/>
        </p:xfrm>
        <a:graphic>
          <a:graphicData uri="http://schemas.openxmlformats.org/presentationml/2006/ole">
            <p:oleObj spid="_x0000_s59394" name="Acrobat Document" r:id="rId4" imgW="7973538" imgH="7621064" progId="AcroExch.Document.7">
              <p:embed/>
            </p:oleObj>
          </a:graphicData>
        </a:graphic>
      </p:graphicFrame>
      <p:sp>
        <p:nvSpPr>
          <p:cNvPr id="5" name="Frame 4" hidden="1"/>
          <p:cNvSpPr/>
          <p:nvPr/>
        </p:nvSpPr>
        <p:spPr>
          <a:xfrm>
            <a:off x="-342900" y="-3695700"/>
            <a:ext cx="12268200" cy="15506700"/>
          </a:xfrm>
          <a:prstGeom prst="frame">
            <a:avLst>
              <a:gd name="adj1" fmla="val 46172"/>
            </a:avLst>
          </a:prstGeom>
          <a:solidFill>
            <a:schemeClr val="tx1">
              <a:alpha val="7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3613" y="1447800"/>
            <a:ext cx="437038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89" name="Picture 1" hidden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600200"/>
            <a:ext cx="40259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8435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005262"/>
          </a:xfrm>
        </p:spPr>
        <p:txBody>
          <a:bodyPr anchor="ctr"/>
          <a:lstStyle/>
          <a:p>
            <a:pPr>
              <a:lnSpc>
                <a:spcPct val="200000"/>
              </a:lnSpc>
            </a:pPr>
            <a:r>
              <a:rPr lang="de-DE" sz="2400" smtClean="0"/>
              <a:t>What is the Semantic Web?</a:t>
            </a:r>
          </a:p>
          <a:p>
            <a:pPr>
              <a:lnSpc>
                <a:spcPct val="200000"/>
              </a:lnSpc>
            </a:pPr>
            <a:r>
              <a:rPr lang="de-DE" sz="2400" smtClean="0"/>
              <a:t>How does it work?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Part 1: The Semantic Web</a:t>
            </a:r>
            <a:endParaRPr lang="en-US" dirty="0"/>
          </a:p>
        </p:txBody>
      </p:sp>
      <p:sp>
        <p:nvSpPr>
          <p:cNvPr id="1843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458200" cy="46910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DE" sz="2500" smtClean="0"/>
              <a:t>Recent subfield of „Knowledge Representation“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Collection of languages and methods to represent knowledge in a way that </a:t>
            </a:r>
            <a:r>
              <a:rPr lang="de-DE" sz="1900" smtClean="0"/>
              <a:t>it can be processed partly automatically</a:t>
            </a:r>
          </a:p>
          <a:p>
            <a:pPr>
              <a:lnSpc>
                <a:spcPct val="90000"/>
              </a:lnSpc>
            </a:pPr>
            <a:r>
              <a:rPr lang="de-DE" sz="2400" smtClean="0"/>
              <a:t>Semantic Web is just a label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For the application of these technologies on a global scale </a:t>
            </a:r>
          </a:p>
          <a:p>
            <a:pPr lvl="1">
              <a:lnSpc>
                <a:spcPct val="90000"/>
              </a:lnSpc>
            </a:pPr>
            <a:r>
              <a:rPr lang="de-DE" sz="2000" smtClean="0"/>
              <a:t>Focus is on the technologies behind that label</a:t>
            </a:r>
          </a:p>
          <a:p>
            <a:pPr>
              <a:lnSpc>
                <a:spcPct val="90000"/>
              </a:lnSpc>
            </a:pPr>
            <a:r>
              <a:rPr lang="de-DE" sz="2500" smtClean="0"/>
              <a:t>Semantics is a </a:t>
            </a:r>
            <a:r>
              <a:rPr lang="en-US" sz="2500" smtClean="0"/>
              <a:t>subfield of linguistics</a:t>
            </a:r>
          </a:p>
          <a:p>
            <a:pPr lvl="1">
              <a:lnSpc>
                <a:spcPct val="90000"/>
              </a:lnSpc>
            </a:pPr>
            <a:r>
              <a:rPr lang="en-US" sz="2100" smtClean="0"/>
              <a:t>Study of meaning of words (“What do words mean?”)</a:t>
            </a:r>
          </a:p>
          <a:p>
            <a:pPr lvl="1">
              <a:lnSpc>
                <a:spcPct val="90000"/>
              </a:lnSpc>
            </a:pPr>
            <a:r>
              <a:rPr lang="de-DE" sz="2100" smtClean="0"/>
              <a:t>In contrast to </a:t>
            </a:r>
            <a:r>
              <a:rPr lang="de-DE" sz="2100" u="sng" smtClean="0"/>
              <a:t>syntax</a:t>
            </a:r>
            <a:r>
              <a:rPr lang="de-DE" sz="2100" smtClean="0"/>
              <a:t> („How do words fit together?“) and </a:t>
            </a:r>
            <a:r>
              <a:rPr lang="de-DE" sz="2100" u="sng" smtClean="0"/>
              <a:t>pragmatics</a:t>
            </a:r>
            <a:r>
              <a:rPr lang="de-DE" sz="2100" smtClean="0"/>
              <a:t> („How to do things with words?“)</a:t>
            </a:r>
            <a:endParaRPr lang="en-US" sz="2100" smtClean="0"/>
          </a:p>
          <a:p>
            <a:pPr>
              <a:lnSpc>
                <a:spcPct val="90000"/>
              </a:lnSpc>
            </a:pPr>
            <a:r>
              <a:rPr lang="de-DE" sz="2500" smtClean="0"/>
              <a:t>Subject of increasingly more projects</a:t>
            </a:r>
          </a:p>
          <a:p>
            <a:pPr lvl="1">
              <a:lnSpc>
                <a:spcPct val="90000"/>
              </a:lnSpc>
            </a:pPr>
            <a:r>
              <a:rPr lang="de-DE" sz="2100" smtClean="0"/>
              <a:t>Commercial and research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endParaRPr lang="de-DE" sz="2500" smtClean="0"/>
          </a:p>
          <a:p>
            <a:pPr>
              <a:lnSpc>
                <a:spcPct val="90000"/>
              </a:lnSpc>
            </a:pPr>
            <a:endParaRPr lang="en-US" sz="250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sz="2200" dirty="0" smtClean="0"/>
              <a:t>Part 1: The Semantic Web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3600" dirty="0" smtClean="0"/>
              <a:t>What is it all about?</a:t>
            </a:r>
            <a:endParaRPr lang="en-US" sz="3600" dirty="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3700462"/>
          </a:xfrm>
        </p:spPr>
        <p:txBody>
          <a:bodyPr/>
          <a:lstStyle/>
          <a:p>
            <a:r>
              <a:rPr lang="de-DE" smtClean="0"/>
              <a:t>There is not really a logical gap between World Wide Web and Semantic Web</a:t>
            </a:r>
          </a:p>
          <a:p>
            <a:pPr lvl="1"/>
            <a:r>
              <a:rPr lang="de-DE" smtClean="0"/>
              <a:t>Continuum between the WWW and the Semantic Web</a:t>
            </a:r>
          </a:p>
          <a:p>
            <a:pPr lvl="1"/>
            <a:r>
              <a:rPr lang="de-DE" smtClean="0"/>
              <a:t>Semantic Web is the consequent advancement of the WWW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sz="2200" dirty="0" smtClean="0"/>
              <a:t>Part 1: The Semantic Web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3600" dirty="0" smtClean="0"/>
              <a:t>How does it work?</a:t>
            </a:r>
            <a:endParaRPr lang="en-US" sz="3600" dirty="0"/>
          </a:p>
        </p:txBody>
      </p:sp>
      <p:sp>
        <p:nvSpPr>
          <p:cNvPr id="22531" name="Footer Placeholder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sz="2000" dirty="0" smtClean="0"/>
              <a:t>Part 1: The Semantic Web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The basic idea of the WWW (Hypertext)</a:t>
            </a:r>
            <a:endParaRPr lang="en-US" sz="3200" dirty="0"/>
          </a:p>
        </p:txBody>
      </p:sp>
      <p:grpSp>
        <p:nvGrpSpPr>
          <p:cNvPr id="53" name="Group 52"/>
          <p:cNvGrpSpPr>
            <a:grpSpLocks/>
          </p:cNvGrpSpPr>
          <p:nvPr/>
        </p:nvGrpSpPr>
        <p:grpSpPr bwMode="auto">
          <a:xfrm>
            <a:off x="228600" y="1219200"/>
            <a:ext cx="8401050" cy="5264150"/>
            <a:chOff x="228600" y="1219200"/>
            <a:chExt cx="8401756" cy="5263692"/>
          </a:xfrm>
        </p:grpSpPr>
        <p:grpSp>
          <p:nvGrpSpPr>
            <p:cNvPr id="24608" name="Group 33"/>
            <p:cNvGrpSpPr>
              <a:grpSpLocks/>
            </p:cNvGrpSpPr>
            <p:nvPr/>
          </p:nvGrpSpPr>
          <p:grpSpPr bwMode="auto">
            <a:xfrm>
              <a:off x="3372556" y="1219200"/>
              <a:ext cx="5257800" cy="5263692"/>
              <a:chOff x="3372556" y="1219200"/>
              <a:chExt cx="5257800" cy="5263692"/>
            </a:xfrm>
          </p:grpSpPr>
          <p:pic>
            <p:nvPicPr>
              <p:cNvPr id="24610" name="Picture 3" descr="SpoonGraphics_Icons.jpg"/>
              <p:cNvPicPr>
                <a:picLocks noChangeAspect="1"/>
              </p:cNvPicPr>
              <p:nvPr/>
            </p:nvPicPr>
            <p:blipFill>
              <a:blip r:embed="rId3" cstate="print"/>
              <a:srcRect l="8556" t="5882" r="75935" b="72726"/>
              <a:stretch>
                <a:fillRect/>
              </a:stretch>
            </p:blipFill>
            <p:spPr bwMode="auto">
              <a:xfrm>
                <a:off x="4800600" y="1219200"/>
                <a:ext cx="973667" cy="1342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611" name="Picture 8" descr="SpoonGraphics_Icons.jpg"/>
              <p:cNvPicPr>
                <a:picLocks noChangeAspect="1"/>
              </p:cNvPicPr>
              <p:nvPr/>
            </p:nvPicPr>
            <p:blipFill>
              <a:blip r:embed="rId3" cstate="print"/>
              <a:srcRect l="8556" t="5882" r="75935" b="72726"/>
              <a:stretch>
                <a:fillRect/>
              </a:stretch>
            </p:blipFill>
            <p:spPr bwMode="auto">
              <a:xfrm>
                <a:off x="6228645" y="2148100"/>
                <a:ext cx="973667" cy="1342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612" name="Picture 11" descr="SpoonGraphics_Icons.jpg"/>
              <p:cNvPicPr>
                <a:picLocks noChangeAspect="1"/>
              </p:cNvPicPr>
              <p:nvPr/>
            </p:nvPicPr>
            <p:blipFill>
              <a:blip r:embed="rId3" cstate="print"/>
              <a:srcRect l="8556" t="5882" r="75935" b="72726"/>
              <a:stretch>
                <a:fillRect/>
              </a:stretch>
            </p:blipFill>
            <p:spPr bwMode="auto">
              <a:xfrm>
                <a:off x="7656689" y="3121767"/>
                <a:ext cx="973667" cy="1342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613" name="Picture 14" descr="SpoonGraphics_Icons.jpg"/>
              <p:cNvPicPr>
                <a:picLocks noChangeAspect="1"/>
              </p:cNvPicPr>
              <p:nvPr/>
            </p:nvPicPr>
            <p:blipFill>
              <a:blip r:embed="rId3" cstate="print"/>
              <a:srcRect l="8556" t="5882" r="75935" b="72726"/>
              <a:stretch>
                <a:fillRect/>
              </a:stretch>
            </p:blipFill>
            <p:spPr bwMode="auto">
              <a:xfrm>
                <a:off x="3372556" y="2213011"/>
                <a:ext cx="973667" cy="1342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614" name="Picture 17" descr="SpoonGraphics_Icons.jpg"/>
              <p:cNvPicPr>
                <a:picLocks noChangeAspect="1"/>
              </p:cNvPicPr>
              <p:nvPr/>
            </p:nvPicPr>
            <p:blipFill>
              <a:blip r:embed="rId3" cstate="print"/>
              <a:srcRect l="8556" t="5882" r="75935" b="72726"/>
              <a:stretch>
                <a:fillRect/>
              </a:stretch>
            </p:blipFill>
            <p:spPr bwMode="auto">
              <a:xfrm>
                <a:off x="4800600" y="3186678"/>
                <a:ext cx="973667" cy="1342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615" name="Picture 24" descr="SpoonGraphics_Icons.jpg"/>
              <p:cNvPicPr>
                <a:picLocks noChangeAspect="1"/>
              </p:cNvPicPr>
              <p:nvPr/>
            </p:nvPicPr>
            <p:blipFill>
              <a:blip r:embed="rId3" cstate="print"/>
              <a:srcRect l="8556" t="5882" r="75935" b="72726"/>
              <a:stretch>
                <a:fillRect/>
              </a:stretch>
            </p:blipFill>
            <p:spPr bwMode="auto">
              <a:xfrm>
                <a:off x="4795814" y="5139903"/>
                <a:ext cx="973667" cy="1342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" name="TextBox 4"/>
            <p:cNvSpPr txBox="1"/>
            <p:nvPr/>
          </p:nvSpPr>
          <p:spPr>
            <a:xfrm>
              <a:off x="228600" y="1676360"/>
              <a:ext cx="2362399" cy="13238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r>
                <a:rPr lang="de-DE" sz="1600">
                  <a:latin typeface="Berlin Sans FB" pitchFamily="34" charset="0"/>
                </a:rPr>
                <a:t>The WWW is a large collection of documents. Each document has a unique idendity (Uniform Resource Locator)</a:t>
              </a:r>
              <a:endParaRPr lang="en-US" sz="1600">
                <a:latin typeface="Berlin Sans FB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28600" y="3124200"/>
            <a:ext cx="2362200" cy="8302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latin typeface="Berlin Sans FB" pitchFamily="34" charset="0"/>
              </a:rPr>
              <a:t>The documents are connected among each other</a:t>
            </a:r>
            <a:endParaRPr lang="en-US" sz="1600" dirty="0">
              <a:latin typeface="Berlin Sans FB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28600" y="4114800"/>
            <a:ext cx="2362200" cy="132343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de-DE" sz="1600" u="sng" dirty="0" err="1">
                <a:solidFill>
                  <a:srgbClr val="000000"/>
                </a:solidFill>
                <a:latin typeface="Berlin Sans FB" pitchFamily="34" charset="0"/>
              </a:rPr>
              <a:t>Important</a:t>
            </a:r>
            <a:r>
              <a:rPr lang="de-DE" sz="1600" dirty="0">
                <a:solidFill>
                  <a:srgbClr val="000000"/>
                </a:solidFill>
                <a:latin typeface="Berlin Sans FB" pitchFamily="34" charset="0"/>
              </a:rPr>
              <a:t>:</a:t>
            </a:r>
          </a:p>
          <a:p>
            <a:pPr>
              <a:buFont typeface="Wingdings" pitchFamily="2" charset="2"/>
              <a:buChar char="q"/>
            </a:pPr>
            <a:r>
              <a:rPr lang="de-DE" sz="1600" dirty="0">
                <a:solidFill>
                  <a:srgbClr val="000000"/>
                </a:solidFill>
                <a:latin typeface="Berlin Sans FB" pitchFamily="34" charset="0"/>
              </a:rPr>
              <a:t>All </a:t>
            </a:r>
            <a:r>
              <a:rPr lang="de-DE" sz="1600" dirty="0" err="1">
                <a:solidFill>
                  <a:srgbClr val="000000"/>
                </a:solidFill>
                <a:latin typeface="Berlin Sans FB" pitchFamily="34" charset="0"/>
              </a:rPr>
              <a:t>resources</a:t>
            </a:r>
            <a:r>
              <a:rPr lang="de-DE" sz="1600" dirty="0">
                <a:solidFill>
                  <a:srgbClr val="000000"/>
                </a:solidFill>
                <a:latin typeface="Berlin Sans FB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Berlin Sans FB" pitchFamily="34" charset="0"/>
              </a:rPr>
              <a:t>are</a:t>
            </a:r>
            <a:r>
              <a:rPr lang="de-DE" sz="1600" dirty="0">
                <a:solidFill>
                  <a:srgbClr val="000000"/>
                </a:solidFill>
                <a:latin typeface="Berlin Sans FB" pitchFamily="34" charset="0"/>
              </a:rPr>
              <a:t> „</a:t>
            </a:r>
            <a:r>
              <a:rPr lang="de-DE" sz="1600" dirty="0" err="1">
                <a:solidFill>
                  <a:srgbClr val="000000"/>
                </a:solidFill>
                <a:latin typeface="Berlin Sans FB" pitchFamily="34" charset="0"/>
              </a:rPr>
              <a:t>Documents</a:t>
            </a:r>
            <a:r>
              <a:rPr lang="de-DE" sz="1600" dirty="0">
                <a:solidFill>
                  <a:srgbClr val="000000"/>
                </a:solidFill>
                <a:latin typeface="Berlin Sans FB" pitchFamily="34" charset="0"/>
              </a:rPr>
              <a:t>“</a:t>
            </a:r>
          </a:p>
          <a:p>
            <a:pPr>
              <a:buFont typeface="Wingdings" pitchFamily="2" charset="2"/>
              <a:buChar char="q"/>
            </a:pPr>
            <a:r>
              <a:rPr lang="de-DE" sz="1600" dirty="0">
                <a:solidFill>
                  <a:srgbClr val="000000"/>
                </a:solidFill>
                <a:latin typeface="Berlin Sans FB" pitchFamily="34" charset="0"/>
              </a:rPr>
              <a:t>All </a:t>
            </a:r>
            <a:r>
              <a:rPr lang="de-DE" sz="1600" dirty="0" err="1">
                <a:solidFill>
                  <a:srgbClr val="000000"/>
                </a:solidFill>
                <a:latin typeface="Berlin Sans FB" pitchFamily="34" charset="0"/>
              </a:rPr>
              <a:t>relations</a:t>
            </a:r>
            <a:r>
              <a:rPr lang="de-DE" sz="1600" dirty="0">
                <a:solidFill>
                  <a:srgbClr val="000000"/>
                </a:solidFill>
                <a:latin typeface="Berlin Sans FB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Berlin Sans FB" pitchFamily="34" charset="0"/>
              </a:rPr>
              <a:t>are</a:t>
            </a:r>
            <a:r>
              <a:rPr lang="de-DE" sz="1600" dirty="0">
                <a:solidFill>
                  <a:srgbClr val="000000"/>
                </a:solidFill>
                <a:latin typeface="Berlin Sans FB" pitchFamily="34" charset="0"/>
              </a:rPr>
              <a:t> simple </a:t>
            </a:r>
            <a:r>
              <a:rPr lang="de-DE" sz="1600" dirty="0" err="1">
                <a:solidFill>
                  <a:srgbClr val="000000"/>
                </a:solidFill>
                <a:latin typeface="Berlin Sans FB" pitchFamily="34" charset="0"/>
              </a:rPr>
              <a:t>associative</a:t>
            </a:r>
            <a:r>
              <a:rPr lang="de-DE" sz="1600" dirty="0">
                <a:solidFill>
                  <a:srgbClr val="000000"/>
                </a:solidFill>
                <a:latin typeface="Berlin Sans FB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Berlin Sans FB" pitchFamily="34" charset="0"/>
              </a:rPr>
              <a:t>relations</a:t>
            </a:r>
            <a:endParaRPr lang="en-US" sz="1600" dirty="0">
              <a:solidFill>
                <a:srgbClr val="000000"/>
              </a:solidFill>
              <a:latin typeface="Berlin Sans FB" pitchFamily="34" charset="0"/>
            </a:endParaRPr>
          </a:p>
        </p:txBody>
      </p:sp>
      <p:grpSp>
        <p:nvGrpSpPr>
          <p:cNvPr id="62" name="Group 61"/>
          <p:cNvGrpSpPr>
            <a:grpSpLocks/>
          </p:cNvGrpSpPr>
          <p:nvPr/>
        </p:nvGrpSpPr>
        <p:grpSpPr bwMode="auto">
          <a:xfrm>
            <a:off x="3505200" y="1706563"/>
            <a:ext cx="4964113" cy="4173537"/>
            <a:chOff x="3505200" y="1707340"/>
            <a:chExt cx="4964575" cy="4171980"/>
          </a:xfrm>
        </p:grpSpPr>
        <p:grpSp>
          <p:nvGrpSpPr>
            <p:cNvPr id="24583" name="Group 49"/>
            <p:cNvGrpSpPr>
              <a:grpSpLocks/>
            </p:cNvGrpSpPr>
            <p:nvPr/>
          </p:nvGrpSpPr>
          <p:grpSpPr bwMode="auto">
            <a:xfrm>
              <a:off x="3505200" y="1707340"/>
              <a:ext cx="4964575" cy="4171980"/>
              <a:chOff x="3505200" y="1707340"/>
              <a:chExt cx="4964575" cy="4171980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5065858" y="1707340"/>
                <a:ext cx="177817" cy="117431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451874" y="3135557"/>
                <a:ext cx="177817" cy="119018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8291958" y="3744930"/>
                <a:ext cx="177817" cy="117431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505200" y="2895933"/>
                <a:ext cx="177817" cy="117431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065858" y="3886164"/>
                <a:ext cx="177817" cy="117431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362748" y="5357228"/>
                <a:ext cx="176229" cy="117431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951330" y="2484925"/>
                <a:ext cx="176228" cy="117431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410377" y="1710514"/>
                <a:ext cx="176229" cy="119018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6847199" y="2426209"/>
                <a:ext cx="176228" cy="119019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7849004" y="4103571"/>
                <a:ext cx="176229" cy="117431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432604" y="5761889"/>
                <a:ext cx="177817" cy="117431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942022" y="4168633"/>
                <a:ext cx="176228" cy="117431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 flipV="1">
                <a:off x="5673927" y="4290826"/>
                <a:ext cx="2133799" cy="144726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rot="10800000" flipV="1">
                <a:off x="5323057" y="3809992"/>
                <a:ext cx="2894281" cy="15234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rot="10800000">
                <a:off x="3681429" y="3070493"/>
                <a:ext cx="1219313" cy="106798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 flipV="1">
                <a:off x="4189477" y="1862857"/>
                <a:ext cx="857330" cy="68395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5648524" y="1794619"/>
                <a:ext cx="1133580" cy="63635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rot="5400000">
                <a:off x="5000437" y="3785151"/>
                <a:ext cx="2002678" cy="105261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/>
            <p:cNvSpPr txBox="1"/>
            <p:nvPr/>
          </p:nvSpPr>
          <p:spPr>
            <a:xfrm>
              <a:off x="5943827" y="1905703"/>
              <a:ext cx="457243" cy="2761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dirty="0">
                  <a:latin typeface="Berlin Sans FB" pitchFamily="34" charset="0"/>
                </a:rPr>
                <a:t>href</a:t>
              </a:r>
              <a:endParaRPr lang="en-US" sz="1200" dirty="0">
                <a:latin typeface="Berlin Sans FB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477277" y="3733821"/>
              <a:ext cx="457243" cy="2777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dirty="0">
                  <a:latin typeface="Berlin Sans FB" pitchFamily="34" charset="0"/>
                </a:rPr>
                <a:t>href</a:t>
              </a:r>
              <a:endParaRPr lang="en-US" sz="1200" dirty="0">
                <a:latin typeface="Berlin Sans FB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324862" y="4800223"/>
              <a:ext cx="990692" cy="4617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dirty="0">
                  <a:latin typeface="Berlin Sans FB" pitchFamily="34" charset="0"/>
                </a:rPr>
                <a:t>href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dirty="0">
                  <a:latin typeface="Berlin Sans FB" pitchFamily="34" charset="0"/>
                </a:rPr>
                <a:t>(„See also“)</a:t>
              </a:r>
              <a:endParaRPr lang="en-US" sz="1200" dirty="0">
                <a:latin typeface="Berlin Sans FB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343478" y="2058046"/>
              <a:ext cx="457243" cy="2761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dirty="0">
                  <a:latin typeface="Berlin Sans FB" pitchFamily="34" charset="0"/>
                </a:rPr>
                <a:t>href</a:t>
              </a:r>
              <a:endParaRPr lang="en-US" sz="1200" dirty="0">
                <a:latin typeface="Berlin Sans FB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810028" y="3429134"/>
              <a:ext cx="990692" cy="4617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dirty="0">
                  <a:latin typeface="Berlin Sans FB" pitchFamily="34" charset="0"/>
                </a:rPr>
                <a:t>href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dirty="0">
                  <a:latin typeface="Berlin Sans FB" pitchFamily="34" charset="0"/>
                </a:rPr>
                <a:t>(„See also“)</a:t>
              </a:r>
              <a:endParaRPr lang="en-US" sz="1200" dirty="0">
                <a:latin typeface="Berlin Sans FB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791413" y="4114679"/>
              <a:ext cx="457243" cy="2777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dirty="0">
                  <a:latin typeface="Berlin Sans FB" pitchFamily="34" charset="0"/>
                </a:rPr>
                <a:t>href</a:t>
              </a:r>
              <a:endParaRPr lang="en-US" sz="1200" dirty="0">
                <a:latin typeface="Berlin Sans FB" pitchFamily="34" charset="0"/>
              </a:endParaRPr>
            </a:p>
          </p:txBody>
        </p:sp>
      </p:grpSp>
      <p:sp>
        <p:nvSpPr>
          <p:cNvPr id="24582" name="Footer Placeholder 6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sz="2000" dirty="0" smtClean="0"/>
              <a:t>Part 1: The Semantic Web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The basic idea of the Semantic Web</a:t>
            </a:r>
            <a:endParaRPr lang="en-US" sz="3200" dirty="0"/>
          </a:p>
        </p:txBody>
      </p:sp>
      <p:sp>
        <p:nvSpPr>
          <p:cNvPr id="2662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684713" y="6408738"/>
            <a:ext cx="235108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  <p:grpSp>
        <p:nvGrpSpPr>
          <p:cNvPr id="40" name="Group 39"/>
          <p:cNvGrpSpPr>
            <a:grpSpLocks/>
          </p:cNvGrpSpPr>
          <p:nvPr/>
        </p:nvGrpSpPr>
        <p:grpSpPr bwMode="auto">
          <a:xfrm>
            <a:off x="228600" y="1090613"/>
            <a:ext cx="8829675" cy="5200650"/>
            <a:chOff x="228600" y="1091184"/>
            <a:chExt cx="8830056" cy="5199888"/>
          </a:xfrm>
        </p:grpSpPr>
        <p:grpSp>
          <p:nvGrpSpPr>
            <p:cNvPr id="16" name="Group 15"/>
            <p:cNvGrpSpPr/>
            <p:nvPr/>
          </p:nvGrpSpPr>
          <p:grpSpPr>
            <a:xfrm>
              <a:off x="2895600" y="1219200"/>
              <a:ext cx="6019800" cy="4942820"/>
              <a:chOff x="2590800" y="1219200"/>
              <a:chExt cx="6019800" cy="494282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" name="TextBox 6"/>
              <p:cNvSpPr txBox="1"/>
              <p:nvPr/>
            </p:nvSpPr>
            <p:spPr>
              <a:xfrm>
                <a:off x="4092625" y="2905780"/>
                <a:ext cx="1066800" cy="52322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Lars Aprin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[</a:t>
                </a:r>
                <a:r>
                  <a:rPr lang="de-DE" sz="1400" b="1" dirty="0">
                    <a:latin typeface="Arial" pitchFamily="34" charset="0"/>
                    <a:cs typeface="Arial" pitchFamily="34" charset="0"/>
                  </a:rPr>
                  <a:t>PERSON</a:t>
                </a: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]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648200" y="1295400"/>
                <a:ext cx="1676400" cy="52322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This Presentation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[</a:t>
                </a:r>
                <a:r>
                  <a:rPr lang="de-DE" sz="1400" b="1" dirty="0">
                    <a:latin typeface="Arial" pitchFamily="34" charset="0"/>
                    <a:cs typeface="Arial" pitchFamily="34" charset="0"/>
                  </a:rPr>
                  <a:t>DOCUMENT</a:t>
                </a: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]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590800" y="1600200"/>
                <a:ext cx="1066800" cy="52322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Ralf Trant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[</a:t>
                </a:r>
                <a:r>
                  <a:rPr lang="de-DE" sz="1400" b="1" dirty="0">
                    <a:latin typeface="Arial" pitchFamily="34" charset="0"/>
                    <a:cs typeface="Arial" pitchFamily="34" charset="0"/>
                  </a:rPr>
                  <a:t>PERSON</a:t>
                </a: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]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90800" y="4343400"/>
                <a:ext cx="1828800" cy="52322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Safety Commission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[</a:t>
                </a:r>
                <a:r>
                  <a:rPr lang="de-DE" sz="1400" b="1" dirty="0">
                    <a:latin typeface="Arial" pitchFamily="34" charset="0"/>
                    <a:cs typeface="Arial" pitchFamily="34" charset="0"/>
                  </a:rPr>
                  <a:t>INSTITUTION</a:t>
                </a: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]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733800" y="5638800"/>
                <a:ext cx="1447800" cy="52322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CERN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[</a:t>
                </a:r>
                <a:r>
                  <a:rPr lang="de-DE" sz="1400" b="1" dirty="0">
                    <a:latin typeface="Arial" pitchFamily="34" charset="0"/>
                    <a:cs typeface="Arial" pitchFamily="34" charset="0"/>
                  </a:rPr>
                  <a:t>INSTITUTION</a:t>
                </a: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]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086600" y="5410200"/>
                <a:ext cx="1066800" cy="52322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Geneva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[</a:t>
                </a:r>
                <a:r>
                  <a:rPr lang="de-DE" sz="1400" b="1" dirty="0">
                    <a:latin typeface="Arial" pitchFamily="34" charset="0"/>
                    <a:cs typeface="Arial" pitchFamily="34" charset="0"/>
                  </a:rPr>
                  <a:t>PLACE</a:t>
                </a: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]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486400" y="4048780"/>
                <a:ext cx="1981200" cy="52322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Incident Management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[</a:t>
                </a:r>
                <a:r>
                  <a:rPr lang="de-DE" sz="1400" b="1" dirty="0">
                    <a:latin typeface="Arial" pitchFamily="34" charset="0"/>
                    <a:cs typeface="Arial" pitchFamily="34" charset="0"/>
                  </a:rPr>
                  <a:t>TOPIC</a:t>
                </a: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]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010400" y="2667000"/>
                <a:ext cx="1295400" cy="52322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Labour Safety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[</a:t>
                </a:r>
                <a:r>
                  <a:rPr lang="de-DE" sz="1400" b="1" dirty="0">
                    <a:latin typeface="Arial" pitchFamily="34" charset="0"/>
                    <a:cs typeface="Arial" pitchFamily="34" charset="0"/>
                  </a:rPr>
                  <a:t>TOPIC</a:t>
                </a: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]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162800" y="1219200"/>
                <a:ext cx="1447800" cy="52322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Safety Science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[</a:t>
                </a:r>
                <a:r>
                  <a:rPr lang="de-DE" sz="1400" b="1" dirty="0">
                    <a:latin typeface="Arial" pitchFamily="34" charset="0"/>
                    <a:cs typeface="Arial" pitchFamily="34" charset="0"/>
                  </a:rPr>
                  <a:t>TOPIC</a:t>
                </a:r>
                <a:r>
                  <a:rPr lang="de-DE" sz="1400" dirty="0">
                    <a:latin typeface="Arial" pitchFamily="34" charset="0"/>
                    <a:cs typeface="Arial" pitchFamily="34" charset="0"/>
                  </a:rPr>
                  <a:t>]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228600" y="1676885"/>
              <a:ext cx="2362302" cy="1568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r>
                <a:rPr lang="de-DE" sz="1600">
                  <a:latin typeface="Berlin Sans FB" pitchFamily="34" charset="0"/>
                </a:rPr>
                <a:t>Semantic Web Technologies offer the possibility to define much more types of resources (Uniform Resource Identifier)</a:t>
              </a:r>
            </a:p>
          </p:txBody>
        </p:sp>
      </p:grpSp>
      <p:grpSp>
        <p:nvGrpSpPr>
          <p:cNvPr id="46" name="Group 45"/>
          <p:cNvGrpSpPr>
            <a:grpSpLocks/>
          </p:cNvGrpSpPr>
          <p:nvPr/>
        </p:nvGrpSpPr>
        <p:grpSpPr bwMode="auto">
          <a:xfrm>
            <a:off x="228600" y="1828800"/>
            <a:ext cx="8229600" cy="4154488"/>
            <a:chOff x="228600" y="1828800"/>
            <a:chExt cx="8229600" cy="4153972"/>
          </a:xfrm>
        </p:grpSpPr>
        <p:grpSp>
          <p:nvGrpSpPr>
            <p:cNvPr id="26634" name="Group 44"/>
            <p:cNvGrpSpPr>
              <a:grpSpLocks/>
            </p:cNvGrpSpPr>
            <p:nvPr/>
          </p:nvGrpSpPr>
          <p:grpSpPr bwMode="auto">
            <a:xfrm>
              <a:off x="3276600" y="1828800"/>
              <a:ext cx="5181600" cy="4153972"/>
              <a:chOff x="3276600" y="1828800"/>
              <a:chExt cx="5181600" cy="4153972"/>
            </a:xfrm>
          </p:grpSpPr>
          <p:grpSp>
            <p:nvGrpSpPr>
              <p:cNvPr id="26636" name="Group 41"/>
              <p:cNvGrpSpPr>
                <a:grpSpLocks/>
              </p:cNvGrpSpPr>
              <p:nvPr/>
            </p:nvGrpSpPr>
            <p:grpSpPr bwMode="auto">
              <a:xfrm>
                <a:off x="3276600" y="1828800"/>
                <a:ext cx="5181600" cy="2133600"/>
                <a:chOff x="3276600" y="1828800"/>
                <a:chExt cx="5181600" cy="2133600"/>
              </a:xfrm>
            </p:grpSpPr>
            <p:cxnSp>
              <p:nvCxnSpPr>
                <p:cNvPr id="27" name="Straight Arrow Connector 26"/>
                <p:cNvCxnSpPr/>
                <p:nvPr/>
              </p:nvCxnSpPr>
              <p:spPr>
                <a:xfrm rot="16200000" flipH="1">
                  <a:off x="5257928" y="2590663"/>
                  <a:ext cx="2057144" cy="685800"/>
                </a:xfrm>
                <a:prstGeom prst="straightConnector1">
                  <a:avLst/>
                </a:prstGeom>
                <a:ln w="28575">
                  <a:solidFill>
                    <a:schemeClr val="accent4">
                      <a:lumMod val="60000"/>
                      <a:lumOff val="40000"/>
                    </a:schemeClr>
                  </a:solidFill>
                  <a:tailEnd type="arrow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/>
                <p:cNvSpPr txBox="1"/>
                <p:nvPr/>
              </p:nvSpPr>
              <p:spPr>
                <a:xfrm>
                  <a:off x="5791200" y="2971658"/>
                  <a:ext cx="914400" cy="344445"/>
                </a:xfrm>
                <a:prstGeom prst="flowChartManualInpu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 anchorCtr="1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200" dirty="0">
                      <a:latin typeface="+mn-lt"/>
                    </a:rPr>
                    <a:t>Subject</a:t>
                  </a:r>
                  <a:endParaRPr lang="en-US" sz="1200" dirty="0">
                    <a:latin typeface="+mn-lt"/>
                  </a:endParaRPr>
                </a:p>
              </p:txBody>
            </p:sp>
            <p:cxnSp>
              <p:nvCxnSpPr>
                <p:cNvPr id="30" name="Straight Arrow Connector 29"/>
                <p:cNvCxnSpPr/>
                <p:nvPr/>
              </p:nvCxnSpPr>
              <p:spPr>
                <a:xfrm flipV="1">
                  <a:off x="6934200" y="3276420"/>
                  <a:ext cx="990600" cy="685715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7086600" y="3504992"/>
                  <a:ext cx="609600" cy="344445"/>
                </a:xfrm>
                <a:prstGeom prst="flowChartManualInpu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 anchorCtr="1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200" dirty="0">
                      <a:latin typeface="+mn-lt"/>
                    </a:rPr>
                    <a:t>is_a</a:t>
                  </a:r>
                  <a:endParaRPr lang="en-US" sz="1200" dirty="0">
                    <a:latin typeface="+mn-lt"/>
                  </a:endParaRPr>
                </a:p>
              </p:txBody>
            </p:sp>
            <p:cxnSp>
              <p:nvCxnSpPr>
                <p:cNvPr id="35" name="Straight Arrow Connector 34"/>
                <p:cNvCxnSpPr/>
                <p:nvPr/>
              </p:nvCxnSpPr>
              <p:spPr>
                <a:xfrm rot="5400000" flipH="1" flipV="1">
                  <a:off x="7772447" y="1904953"/>
                  <a:ext cx="761905" cy="60960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>
                  <a:off x="7848600" y="1981181"/>
                  <a:ext cx="609600" cy="344445"/>
                </a:xfrm>
                <a:prstGeom prst="flowChartManualInpu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 anchorCtr="1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200" dirty="0">
                      <a:latin typeface="+mn-lt"/>
                    </a:rPr>
                    <a:t>is_a</a:t>
                  </a:r>
                  <a:endParaRPr lang="en-US" sz="1200" dirty="0">
                    <a:latin typeface="+mn-lt"/>
                  </a:endParaRPr>
                </a:p>
              </p:txBody>
            </p:sp>
            <p:grpSp>
              <p:nvGrpSpPr>
                <p:cNvPr id="26649" name="Group 40"/>
                <p:cNvGrpSpPr>
                  <a:grpSpLocks/>
                </p:cNvGrpSpPr>
                <p:nvPr/>
              </p:nvGrpSpPr>
              <p:grpSpPr bwMode="auto">
                <a:xfrm>
                  <a:off x="3276600" y="1905000"/>
                  <a:ext cx="2438400" cy="1219200"/>
                  <a:chOff x="3276600" y="1905000"/>
                  <a:chExt cx="2438400" cy="1219200"/>
                </a:xfrm>
              </p:grpSpPr>
              <p:cxnSp>
                <p:nvCxnSpPr>
                  <p:cNvPr id="17" name="Straight Arrow Connector 16"/>
                  <p:cNvCxnSpPr/>
                  <p:nvPr/>
                </p:nvCxnSpPr>
                <p:spPr>
                  <a:xfrm rot="16200000" flipH="1">
                    <a:off x="3467157" y="2247797"/>
                    <a:ext cx="914287" cy="838200"/>
                  </a:xfrm>
                  <a:prstGeom prst="straightConnector1">
                    <a:avLst/>
                  </a:prstGeom>
                  <a:ln w="28575">
                    <a:solidFill>
                      <a:srgbClr val="00B050"/>
                    </a:solidFill>
                    <a:tailEnd type="arrow"/>
                  </a:ln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3276600" y="2438325"/>
                    <a:ext cx="1066800" cy="344445"/>
                  </a:xfrm>
                  <a:prstGeom prst="flowChartManualInpu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anchor="ctr" anchorCtr="1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de-DE" sz="1200" dirty="0">
                        <a:latin typeface="+mn-lt"/>
                      </a:rPr>
                      <a:t>supervisor</a:t>
                    </a:r>
                    <a:endParaRPr lang="en-US" sz="1200" dirty="0">
                      <a:latin typeface="+mn-lt"/>
                    </a:endParaRPr>
                  </a:p>
                </p:txBody>
              </p:sp>
              <p:cxnSp>
                <p:nvCxnSpPr>
                  <p:cNvPr id="38" name="Straight Arrow Connector 37"/>
                  <p:cNvCxnSpPr/>
                  <p:nvPr/>
                </p:nvCxnSpPr>
                <p:spPr>
                  <a:xfrm rot="5400000">
                    <a:off x="4876857" y="1981134"/>
                    <a:ext cx="914287" cy="762000"/>
                  </a:xfrm>
                  <a:prstGeom prst="straightConnector1">
                    <a:avLst/>
                  </a:prstGeom>
                  <a:ln w="28575">
                    <a:solidFill>
                      <a:schemeClr val="tx2">
                        <a:lumMod val="60000"/>
                        <a:lumOff val="40000"/>
                      </a:schemeClr>
                    </a:solidFill>
                    <a:tailEnd type="arrow"/>
                  </a:ln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4953000" y="2133563"/>
                    <a:ext cx="762000" cy="344445"/>
                  </a:xfrm>
                  <a:prstGeom prst="flowChartManualInpu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anchor="ctr" anchorCtr="1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de-DE" sz="1200" dirty="0">
                        <a:latin typeface="+mn-lt"/>
                      </a:rPr>
                      <a:t>author</a:t>
                    </a:r>
                    <a:endParaRPr lang="en-US" sz="1200" dirty="0">
                      <a:latin typeface="+mn-lt"/>
                    </a:endParaRPr>
                  </a:p>
                </p:txBody>
              </p:sp>
            </p:grpSp>
          </p:grpSp>
          <p:cxnSp>
            <p:nvCxnSpPr>
              <p:cNvPr id="43" name="Straight Arrow Connector 42"/>
              <p:cNvCxnSpPr/>
              <p:nvPr/>
            </p:nvCxnSpPr>
            <p:spPr>
              <a:xfrm>
                <a:off x="3962400" y="4952612"/>
                <a:ext cx="762000" cy="60952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3851275" y="5081184"/>
                <a:ext cx="796925" cy="344444"/>
              </a:xfrm>
              <a:prstGeom prst="flowChartManualIn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anchor="ctr" anchorCtr="1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200">
                    <a:latin typeface="+mn-lt"/>
                  </a:rPr>
                  <a:t>part_of</a:t>
                </a:r>
                <a:endParaRPr lang="en-US" sz="1200" dirty="0">
                  <a:latin typeface="+mn-lt"/>
                </a:endParaRPr>
              </a:p>
            </p:txBody>
          </p:sp>
          <p:cxnSp>
            <p:nvCxnSpPr>
              <p:cNvPr id="49" name="Straight Arrow Connector 48"/>
              <p:cNvCxnSpPr/>
              <p:nvPr/>
            </p:nvCxnSpPr>
            <p:spPr>
              <a:xfrm rot="10800000" flipV="1">
                <a:off x="3810000" y="3504992"/>
                <a:ext cx="990600" cy="761905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3886200" y="3657373"/>
                <a:ext cx="914400" cy="344445"/>
              </a:xfrm>
              <a:prstGeom prst="flowChartManualIn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anchor="ctr" anchorCtr="1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200">
                    <a:latin typeface="+mn-lt"/>
                  </a:rPr>
                  <a:t>works_at</a:t>
                </a:r>
                <a:endParaRPr lang="en-US" sz="1200" dirty="0">
                  <a:latin typeface="+mn-lt"/>
                </a:endParaRPr>
              </a:p>
            </p:txBody>
          </p:sp>
          <p:cxnSp>
            <p:nvCxnSpPr>
              <p:cNvPr id="52" name="Straight Arrow Connector 51"/>
              <p:cNvCxnSpPr/>
              <p:nvPr/>
            </p:nvCxnSpPr>
            <p:spPr>
              <a:xfrm flipV="1">
                <a:off x="5562600" y="5682771"/>
                <a:ext cx="1803400" cy="184127"/>
              </a:xfrm>
              <a:prstGeom prst="straightConnector1">
                <a:avLst/>
              </a:prstGeom>
              <a:ln w="28575">
                <a:solidFill>
                  <a:srgbClr val="7030A0"/>
                </a:solidFill>
                <a:tailEnd type="arrow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5943600" y="5638327"/>
                <a:ext cx="990600" cy="344445"/>
              </a:xfrm>
              <a:prstGeom prst="flowChartManualIn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anchor="ctr" anchorCtr="1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200" dirty="0">
                    <a:latin typeface="+mn-lt"/>
                  </a:rPr>
                  <a:t>located_in</a:t>
                </a:r>
                <a:endParaRPr lang="en-US" sz="1200" dirty="0">
                  <a:latin typeface="+mn-lt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28600" y="3341499"/>
              <a:ext cx="2362200" cy="10777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latin typeface="Berlin Sans FB" pitchFamily="34" charset="0"/>
                </a:rPr>
                <a:t>Resources are connected among each other by various relations (not only the simple „see-also“ one)</a:t>
              </a:r>
              <a:endParaRPr lang="en-US" sz="1600" dirty="0">
                <a:latin typeface="Berlin Sans FB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28600" y="4495800"/>
            <a:ext cx="2362200" cy="8350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de-DE" sz="1600" dirty="0">
                <a:latin typeface="Berlin Sans FB" pitchFamily="34" charset="0"/>
              </a:rPr>
              <a:t>Different resources grow together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de-DE" sz="1600" dirty="0">
                <a:latin typeface="Berlin Sans FB" pitchFamily="34" charset="0"/>
              </a:rPr>
              <a:t>Automated reasoning</a:t>
            </a:r>
            <a:endParaRPr lang="en-US" sz="1600" dirty="0">
              <a:latin typeface="Berlin Sans FB" pitchFamily="34" charset="0"/>
            </a:endParaRPr>
          </a:p>
        </p:txBody>
      </p:sp>
      <p:cxnSp>
        <p:nvCxnSpPr>
          <p:cNvPr id="65" name="Shape 64"/>
          <p:cNvCxnSpPr/>
          <p:nvPr/>
        </p:nvCxnSpPr>
        <p:spPr>
          <a:xfrm>
            <a:off x="4191000" y="1905000"/>
            <a:ext cx="3733800" cy="3276600"/>
          </a:xfrm>
          <a:prstGeom prst="curvedConnector2">
            <a:avLst/>
          </a:prstGeom>
          <a:ln w="38100">
            <a:solidFill>
              <a:schemeClr val="tx1"/>
            </a:solidFill>
            <a:prstDash val="sysDash"/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562600" y="2743200"/>
            <a:ext cx="2362200" cy="5842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latin typeface="Berlin Sans FB" pitchFamily="34" charset="0"/>
              </a:rPr>
              <a:t>Ralf Trant lives in the area of Geneva</a:t>
            </a:r>
            <a:endParaRPr lang="en-US" sz="1600" dirty="0">
              <a:latin typeface="Berlin Sans FB" pitchFamily="34" charset="0"/>
            </a:endParaRPr>
          </a:p>
        </p:txBody>
      </p:sp>
      <p:cxnSp>
        <p:nvCxnSpPr>
          <p:cNvPr id="68" name="Shape 67"/>
          <p:cNvCxnSpPr/>
          <p:nvPr/>
        </p:nvCxnSpPr>
        <p:spPr>
          <a:xfrm flipV="1">
            <a:off x="4835525" y="3319463"/>
            <a:ext cx="3162300" cy="1304925"/>
          </a:xfrm>
          <a:prstGeom prst="curvedConnector2">
            <a:avLst/>
          </a:prstGeom>
          <a:ln w="38100">
            <a:solidFill>
              <a:schemeClr val="tx1"/>
            </a:solidFill>
            <a:prstDash val="sysDash"/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5638800" y="3810000"/>
            <a:ext cx="2362200" cy="83026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latin typeface="Berlin Sans FB" pitchFamily="34" charset="0"/>
              </a:rPr>
              <a:t>Safety Commission deals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latin typeface="Berlin Sans FB" pitchFamily="34" charset="0"/>
              </a:rPr>
              <a:t>among others with Labour Safety</a:t>
            </a:r>
            <a:endParaRPr lang="en-US" sz="1600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67" grpId="0" animBg="1"/>
      <p:bldP spid="67" grpId="1" animBg="1"/>
      <p:bldP spid="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614862"/>
          </a:xfrm>
        </p:spPr>
        <p:txBody>
          <a:bodyPr>
            <a:normAutofit/>
          </a:bodyPr>
          <a:lstStyle/>
          <a:p>
            <a:r>
              <a:rPr lang="de-DE" sz="2500" dirty="0" err="1" smtClean="0"/>
              <a:t>Ontologies</a:t>
            </a:r>
            <a:r>
              <a:rPr lang="de-DE" sz="2500" dirty="0" smtClean="0"/>
              <a:t> </a:t>
            </a:r>
            <a:r>
              <a:rPr lang="de-DE" sz="2500" dirty="0" err="1" smtClean="0"/>
              <a:t>are</a:t>
            </a:r>
            <a:r>
              <a:rPr lang="de-DE" sz="2500" dirty="0" smtClean="0"/>
              <a:t> </a:t>
            </a:r>
            <a:r>
              <a:rPr lang="de-DE" sz="2500" dirty="0" err="1" smtClean="0"/>
              <a:t>about</a:t>
            </a:r>
            <a:r>
              <a:rPr lang="de-DE" sz="2500" dirty="0" smtClean="0"/>
              <a:t> </a:t>
            </a:r>
            <a:r>
              <a:rPr lang="de-DE" sz="2500" dirty="0" err="1" smtClean="0"/>
              <a:t>ordering</a:t>
            </a:r>
            <a:r>
              <a:rPr lang="de-DE" sz="2500" dirty="0" smtClean="0"/>
              <a:t> </a:t>
            </a:r>
            <a:r>
              <a:rPr lang="de-DE" sz="2500" dirty="0" err="1" smtClean="0"/>
              <a:t>knowledge</a:t>
            </a:r>
            <a:r>
              <a:rPr lang="de-DE" sz="2500" dirty="0" smtClean="0"/>
              <a:t> on a </a:t>
            </a:r>
            <a:r>
              <a:rPr lang="de-DE" sz="2500" dirty="0" err="1" smtClean="0"/>
              <a:t>conceptual</a:t>
            </a:r>
            <a:r>
              <a:rPr lang="de-DE" sz="2500" dirty="0" smtClean="0"/>
              <a:t> </a:t>
            </a:r>
            <a:r>
              <a:rPr lang="de-DE" sz="2500" dirty="0" err="1" smtClean="0"/>
              <a:t>level</a:t>
            </a:r>
            <a:r>
              <a:rPr lang="de-DE" sz="2500" dirty="0" smtClean="0"/>
              <a:t> </a:t>
            </a:r>
          </a:p>
          <a:p>
            <a:pPr lvl="1"/>
            <a:r>
              <a:rPr lang="de-DE" sz="2100" dirty="0" smtClean="0"/>
              <a:t>All relevant </a:t>
            </a:r>
            <a:r>
              <a:rPr lang="de-DE" sz="2100" dirty="0" err="1" smtClean="0"/>
              <a:t>things</a:t>
            </a:r>
            <a:r>
              <a:rPr lang="de-DE" sz="2100" dirty="0" smtClean="0"/>
              <a:t> </a:t>
            </a:r>
            <a:r>
              <a:rPr lang="de-DE" sz="2100" dirty="0" err="1" smtClean="0"/>
              <a:t>and</a:t>
            </a:r>
            <a:r>
              <a:rPr lang="de-DE" sz="2100" dirty="0" smtClean="0"/>
              <a:t> </a:t>
            </a:r>
            <a:r>
              <a:rPr lang="de-DE" sz="2100" dirty="0" err="1" smtClean="0"/>
              <a:t>their</a:t>
            </a:r>
            <a:r>
              <a:rPr lang="de-DE" sz="2100" dirty="0" smtClean="0"/>
              <a:t> </a:t>
            </a:r>
            <a:r>
              <a:rPr lang="de-DE" sz="2100" dirty="0" err="1" smtClean="0"/>
              <a:t>relations</a:t>
            </a:r>
            <a:r>
              <a:rPr lang="de-DE" sz="2100" dirty="0" smtClean="0"/>
              <a:t> </a:t>
            </a:r>
            <a:r>
              <a:rPr lang="de-DE" sz="2100" dirty="0" err="1" smtClean="0"/>
              <a:t>among</a:t>
            </a:r>
            <a:r>
              <a:rPr lang="de-DE" sz="2100" dirty="0" smtClean="0"/>
              <a:t> </a:t>
            </a:r>
            <a:r>
              <a:rPr lang="de-DE" sz="2100" dirty="0" err="1" smtClean="0"/>
              <a:t>each</a:t>
            </a:r>
            <a:r>
              <a:rPr lang="de-DE" sz="2100" dirty="0" smtClean="0"/>
              <a:t> </a:t>
            </a:r>
            <a:r>
              <a:rPr lang="de-DE" sz="2100" dirty="0" err="1" smtClean="0"/>
              <a:t>other</a:t>
            </a:r>
            <a:r>
              <a:rPr lang="de-DE" sz="2100" dirty="0" smtClean="0"/>
              <a:t> </a:t>
            </a:r>
            <a:r>
              <a:rPr lang="de-DE" sz="2100" dirty="0" err="1" smtClean="0"/>
              <a:t>are</a:t>
            </a:r>
            <a:r>
              <a:rPr lang="de-DE" sz="2100" dirty="0" smtClean="0"/>
              <a:t> </a:t>
            </a:r>
            <a:r>
              <a:rPr lang="de-DE" sz="2100" dirty="0" err="1" smtClean="0"/>
              <a:t>described</a:t>
            </a:r>
            <a:endParaRPr lang="de-DE" sz="2100" dirty="0" smtClean="0"/>
          </a:p>
          <a:p>
            <a:pPr lvl="1"/>
            <a:r>
              <a:rPr lang="de-DE" sz="2100" dirty="0" err="1" smtClean="0"/>
              <a:t>Typical</a:t>
            </a:r>
            <a:r>
              <a:rPr lang="de-DE" sz="2100" dirty="0" smtClean="0"/>
              <a:t> </a:t>
            </a:r>
            <a:r>
              <a:rPr lang="de-DE" sz="2100" dirty="0" err="1" smtClean="0"/>
              <a:t>elements</a:t>
            </a:r>
            <a:r>
              <a:rPr lang="de-DE" sz="2100" dirty="0" smtClean="0"/>
              <a:t>: Class, Instance, Relation, Attribute/Values, </a:t>
            </a:r>
            <a:r>
              <a:rPr lang="de-DE" sz="2100" dirty="0" err="1" smtClean="0"/>
              <a:t>Constraints</a:t>
            </a:r>
            <a:r>
              <a:rPr lang="de-DE" sz="2100" dirty="0" smtClean="0"/>
              <a:t> </a:t>
            </a:r>
            <a:r>
              <a:rPr lang="de-DE" sz="2100" dirty="0" err="1" smtClean="0"/>
              <a:t>and</a:t>
            </a:r>
            <a:r>
              <a:rPr lang="de-DE" sz="2100" dirty="0" smtClean="0"/>
              <a:t> Rules</a:t>
            </a:r>
          </a:p>
          <a:p>
            <a:pPr lvl="1"/>
            <a:r>
              <a:rPr lang="de-DE" sz="2100" dirty="0" smtClean="0"/>
              <a:t>On </a:t>
            </a:r>
            <a:r>
              <a:rPr lang="de-DE" sz="2100" dirty="0" err="1" smtClean="0"/>
              <a:t>base</a:t>
            </a:r>
            <a:r>
              <a:rPr lang="de-DE" sz="2100" dirty="0" smtClean="0"/>
              <a:t> </a:t>
            </a:r>
            <a:r>
              <a:rPr lang="de-DE" sz="2100" dirty="0" err="1" smtClean="0"/>
              <a:t>of</a:t>
            </a:r>
            <a:r>
              <a:rPr lang="de-DE" sz="2100" dirty="0" smtClean="0"/>
              <a:t> </a:t>
            </a:r>
            <a:r>
              <a:rPr lang="de-DE" sz="2100" dirty="0" err="1" smtClean="0"/>
              <a:t>Desciption</a:t>
            </a:r>
            <a:r>
              <a:rPr lang="de-DE" sz="2100" dirty="0" smtClean="0"/>
              <a:t> </a:t>
            </a:r>
            <a:r>
              <a:rPr lang="de-DE" sz="2100" dirty="0" err="1" smtClean="0"/>
              <a:t>Logics</a:t>
            </a:r>
            <a:endParaRPr lang="de-DE" sz="2100" dirty="0" smtClean="0"/>
          </a:p>
          <a:p>
            <a:pPr lvl="1"/>
            <a:r>
              <a:rPr lang="de-DE" sz="2100" dirty="0" smtClean="0"/>
              <a:t>Automatic </a:t>
            </a:r>
            <a:r>
              <a:rPr lang="de-DE" sz="2100" dirty="0" err="1" smtClean="0"/>
              <a:t>reasoning</a:t>
            </a:r>
            <a:r>
              <a:rPr lang="de-DE" sz="2100" dirty="0" smtClean="0"/>
              <a:t> </a:t>
            </a:r>
            <a:r>
              <a:rPr lang="de-DE" sz="2100" dirty="0" err="1" smtClean="0"/>
              <a:t>is</a:t>
            </a:r>
            <a:r>
              <a:rPr lang="de-DE" sz="2100" dirty="0" smtClean="0"/>
              <a:t> </a:t>
            </a:r>
            <a:r>
              <a:rPr lang="de-DE" sz="2100" dirty="0" err="1" smtClean="0"/>
              <a:t>possible</a:t>
            </a:r>
            <a:endParaRPr lang="de-DE" sz="2100" dirty="0" smtClean="0"/>
          </a:p>
          <a:p>
            <a:r>
              <a:rPr lang="de-DE" sz="2500" dirty="0" err="1" smtClean="0"/>
              <a:t>There</a:t>
            </a:r>
            <a:r>
              <a:rPr lang="de-DE" sz="2500" dirty="0" smtClean="0"/>
              <a:t> </a:t>
            </a:r>
            <a:r>
              <a:rPr lang="de-DE" sz="2500" dirty="0" err="1" smtClean="0"/>
              <a:t>are</a:t>
            </a:r>
            <a:r>
              <a:rPr lang="de-DE" sz="2500" dirty="0" smtClean="0"/>
              <a:t> </a:t>
            </a:r>
            <a:r>
              <a:rPr lang="de-DE" sz="2500" dirty="0" err="1" smtClean="0"/>
              <a:t>several</a:t>
            </a:r>
            <a:r>
              <a:rPr lang="de-DE" sz="2500" dirty="0" smtClean="0"/>
              <a:t> </a:t>
            </a:r>
            <a:r>
              <a:rPr lang="de-DE" sz="2500" dirty="0" err="1" smtClean="0"/>
              <a:t>languages</a:t>
            </a:r>
            <a:r>
              <a:rPr lang="de-DE" sz="2500" dirty="0" smtClean="0"/>
              <a:t> </a:t>
            </a:r>
            <a:r>
              <a:rPr lang="de-DE" sz="2500" dirty="0" err="1" smtClean="0"/>
              <a:t>to</a:t>
            </a:r>
            <a:r>
              <a:rPr lang="de-DE" sz="2500" dirty="0" smtClean="0"/>
              <a:t> express </a:t>
            </a:r>
            <a:r>
              <a:rPr lang="de-DE" sz="2500" dirty="0" err="1" smtClean="0"/>
              <a:t>ontologies</a:t>
            </a:r>
            <a:endParaRPr lang="de-DE" sz="2500" dirty="0" smtClean="0"/>
          </a:p>
          <a:p>
            <a:pPr lvl="1"/>
            <a:r>
              <a:rPr lang="de-DE" sz="2100" dirty="0" smtClean="0"/>
              <a:t>OWL, RDF(S), F-</a:t>
            </a:r>
            <a:r>
              <a:rPr lang="de-DE" sz="2100" dirty="0" err="1" smtClean="0"/>
              <a:t>Logic</a:t>
            </a:r>
            <a:r>
              <a:rPr lang="de-DE" sz="2100" dirty="0" smtClean="0"/>
              <a:t>, etc.</a:t>
            </a:r>
          </a:p>
          <a:p>
            <a:pPr lvl="1"/>
            <a:r>
              <a:rPr lang="de-DE" sz="2100" dirty="0" err="1" smtClean="0"/>
              <a:t>Languages</a:t>
            </a:r>
            <a:r>
              <a:rPr lang="de-DE" sz="2100" dirty="0" smtClean="0"/>
              <a:t> </a:t>
            </a:r>
            <a:r>
              <a:rPr lang="de-DE" sz="2100" dirty="0" err="1" smtClean="0"/>
              <a:t>are</a:t>
            </a:r>
            <a:r>
              <a:rPr lang="de-DE" sz="2100" dirty="0" smtClean="0"/>
              <a:t> W3C </a:t>
            </a:r>
            <a:r>
              <a:rPr lang="de-DE" sz="2100" dirty="0" err="1" smtClean="0"/>
              <a:t>recommendated</a:t>
            </a:r>
            <a:endParaRPr lang="de-DE" sz="2100" dirty="0" smtClean="0"/>
          </a:p>
          <a:p>
            <a:endParaRPr lang="de-DE" sz="25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2200" dirty="0" smtClean="0"/>
              <a:t>Part 1: The Semantic Web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3100" dirty="0" smtClean="0"/>
              <a:t>Ontologies - The glue of the Semantic Web</a:t>
            </a:r>
            <a:endParaRPr lang="en-US" sz="3100" dirty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11007_29-A4-at-144-dpi.jpg" hidden="1"/>
          <p:cNvPicPr>
            <a:picLocks noChangeAspect="1"/>
          </p:cNvPicPr>
          <p:nvPr/>
        </p:nvPicPr>
        <p:blipFill>
          <a:blip r:embed="rId3" cstate="print"/>
          <a:srcRect l="51137" t="2387" r="1763" b="3419"/>
          <a:stretch>
            <a:fillRect/>
          </a:stretch>
        </p:blipFill>
        <p:spPr>
          <a:xfrm>
            <a:off x="5334000" y="3124200"/>
            <a:ext cx="2290763" cy="30543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072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505200"/>
          </a:xfrm>
        </p:spPr>
        <p:txBody>
          <a:bodyPr anchor="ctr"/>
          <a:lstStyle/>
          <a:p>
            <a:pPr>
              <a:lnSpc>
                <a:spcPct val="200000"/>
              </a:lnSpc>
            </a:pPr>
            <a:r>
              <a:rPr lang="de-DE" sz="2000" smtClean="0"/>
              <a:t>What is Incident Management about?</a:t>
            </a:r>
          </a:p>
          <a:p>
            <a:pPr>
              <a:lnSpc>
                <a:spcPct val="200000"/>
              </a:lnSpc>
            </a:pPr>
            <a:r>
              <a:rPr lang="de-DE" sz="2000" smtClean="0"/>
              <a:t>How does it work?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Part 2: </a:t>
            </a:r>
            <a:r>
              <a:rPr lang="de-DE" sz="4400" dirty="0" err="1" smtClean="0"/>
              <a:t>Incident</a:t>
            </a:r>
            <a:r>
              <a:rPr lang="de-DE" sz="4400" dirty="0" smtClean="0"/>
              <a:t> Management</a:t>
            </a:r>
            <a:endParaRPr lang="en-US" dirty="0"/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"Gentner-Tag" 2009 - Lars Aprin</a:t>
            </a:r>
          </a:p>
        </p:txBody>
      </p:sp>
      <p:pic>
        <p:nvPicPr>
          <p:cNvPr id="6" name="Picture 5" descr="0811007_29-A4-at-144-dpi.jpg"/>
          <p:cNvPicPr>
            <a:picLocks noChangeAspect="1"/>
          </p:cNvPicPr>
          <p:nvPr/>
        </p:nvPicPr>
        <p:blipFill>
          <a:blip r:embed="rId3" cstate="print"/>
          <a:srcRect l="1333" t="2000" r="52000" b="4000"/>
          <a:stretch>
            <a:fillRect/>
          </a:stretch>
        </p:blipFill>
        <p:spPr>
          <a:xfrm>
            <a:off x="6019800" y="1828800"/>
            <a:ext cx="2667000" cy="3581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1746</Words>
  <Application>Microsoft Office PowerPoint</Application>
  <PresentationFormat>Bildschirmpräsentation (4:3)</PresentationFormat>
  <Paragraphs>279</Paragraphs>
  <Slides>22</Slides>
  <Notes>22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4" baseType="lpstr">
      <vt:lpstr>Concourse</vt:lpstr>
      <vt:lpstr>Acrobat Document</vt:lpstr>
      <vt:lpstr>Semantic Web Technologies in the field of  Incident Management</vt:lpstr>
      <vt:lpstr>General information in advance</vt:lpstr>
      <vt:lpstr>Part 1: The Semantic Web</vt:lpstr>
      <vt:lpstr>Part 1: The Semantic Web What is it all about?</vt:lpstr>
      <vt:lpstr>Part 1: The Semantic Web How does it work?</vt:lpstr>
      <vt:lpstr>Part 1: The Semantic Web  The basic idea of the WWW (Hypertext)</vt:lpstr>
      <vt:lpstr>Part 1: The Semantic Web  The basic idea of the Semantic Web</vt:lpstr>
      <vt:lpstr>Part 1: The Semantic Web Ontologies - The glue of the Semantic Web</vt:lpstr>
      <vt:lpstr>Part 2: Incident Management</vt:lpstr>
      <vt:lpstr>Part 2: Incident Management  What is Incident Management?</vt:lpstr>
      <vt:lpstr>Part 2: Incident Management  Incident Analysis: All facets, all views</vt:lpstr>
      <vt:lpstr>Part 3: Proposal for a semantically based Incident Management</vt:lpstr>
      <vt:lpstr>Part 3: Proposal for a semantically based Incident Management Motivation and goals of my work</vt:lpstr>
      <vt:lpstr>Folie 14</vt:lpstr>
      <vt:lpstr>Folie 15</vt:lpstr>
      <vt:lpstr>Folie 16</vt:lpstr>
      <vt:lpstr>Folie 17</vt:lpstr>
      <vt:lpstr>Folie 18</vt:lpstr>
      <vt:lpstr>Part 3: Proposal for a semantically based Incident Management Breaking the model down into  concrete tasks</vt:lpstr>
      <vt:lpstr>Conclusions</vt:lpstr>
      <vt:lpstr>Folie 21</vt:lpstr>
      <vt:lpstr>Folie 22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laprin</dc:creator>
  <cp:lastModifiedBy>Bob</cp:lastModifiedBy>
  <cp:revision>356</cp:revision>
  <dcterms:created xsi:type="dcterms:W3CDTF">2009-11-11T18:13:20Z</dcterms:created>
  <dcterms:modified xsi:type="dcterms:W3CDTF">2009-11-18T08:10:19Z</dcterms:modified>
</cp:coreProperties>
</file>