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30" r:id="rId3"/>
    <p:sldId id="329" r:id="rId4"/>
    <p:sldId id="309" r:id="rId5"/>
    <p:sldId id="331" r:id="rId6"/>
    <p:sldId id="301" r:id="rId7"/>
    <p:sldId id="302" r:id="rId8"/>
    <p:sldId id="289" r:id="rId9"/>
    <p:sldId id="335" r:id="rId10"/>
    <p:sldId id="260" r:id="rId11"/>
    <p:sldId id="304" r:id="rId12"/>
    <p:sldId id="328" r:id="rId13"/>
    <p:sldId id="296" r:id="rId14"/>
    <p:sldId id="318" r:id="rId15"/>
    <p:sldId id="294" r:id="rId16"/>
    <p:sldId id="332" r:id="rId17"/>
    <p:sldId id="277" r:id="rId18"/>
    <p:sldId id="315" r:id="rId19"/>
    <p:sldId id="317" r:id="rId20"/>
    <p:sldId id="311" r:id="rId21"/>
    <p:sldId id="333" r:id="rId22"/>
    <p:sldId id="297" r:id="rId23"/>
    <p:sldId id="334" r:id="rId24"/>
    <p:sldId id="324" r:id="rId25"/>
    <p:sldId id="292" r:id="rId26"/>
    <p:sldId id="319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8701"/>
    <a:srgbClr val="0000FF"/>
    <a:srgbClr val="0000CC"/>
    <a:srgbClr val="01FFF9"/>
    <a:srgbClr val="FF9933"/>
    <a:srgbClr val="FF5050"/>
    <a:srgbClr val="3333FF"/>
    <a:srgbClr val="FFFF0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00" autoAdjust="0"/>
  </p:normalViewPr>
  <p:slideViewPr>
    <p:cSldViewPr>
      <p:cViewPr>
        <p:scale>
          <a:sx n="95" d="100"/>
          <a:sy n="95" d="100"/>
        </p:scale>
        <p:origin x="-1440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587" y="-8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B5916-E7ED-429B-B146-70F9BB8C198C}" type="datetimeFigureOut">
              <a:rPr lang="de-DE" smtClean="0"/>
              <a:pPr/>
              <a:t>17.11.2009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35EC1-122C-4D64-98FB-81C4F0A469EC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DC154-0128-44CB-B384-78DA578D11E7}" type="datetimeFigureOut">
              <a:rPr lang="de-DE" smtClean="0"/>
              <a:pPr/>
              <a:t>17.11.2009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8283-E780-44C9-AD31-B67088A9F90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7A0039-3F2B-43F1-9955-60C1ECE6C95F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1B3673-C9BF-4577-9404-480F2739A34C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4213"/>
            <a:ext cx="4573587" cy="3430587"/>
          </a:xfrm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54" y="4343400"/>
            <a:ext cx="5490893" cy="411626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55D36A-FF80-4B93-91C2-9701AA0A3438}" type="slidenum">
              <a:rPr lang="en-US" smtClean="0">
                <a:latin typeface="Calibri" pitchFamily="34" charset="0"/>
                <a:ea typeface="MS PGothic" pitchFamily="34" charset="-128"/>
              </a:rPr>
              <a:pPr/>
              <a:t>6</a:t>
            </a:fld>
            <a:endParaRPr lang="en-US" dirty="0" smtClean="0">
              <a:latin typeface="Calibri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6B3DC0-EEB3-4B78-914F-2EA7E0B10172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283-E780-44C9-AD31-B67088A9F909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16113"/>
            <a:ext cx="7772400" cy="2017712"/>
          </a:xfrm>
        </p:spPr>
        <p:txBody>
          <a:bodyPr/>
          <a:lstStyle>
            <a:lvl1pPr>
              <a:defRPr sz="4400">
                <a:latin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21163"/>
            <a:ext cx="6400800" cy="1728787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Calibri" pitchFamily="34" charset="0"/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400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15888"/>
            <a:ext cx="691356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7122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fontAlgn="base">
        <a:lnSpc>
          <a:spcPct val="125000"/>
        </a:lnSpc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5000"/>
        </a:lnSpc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71480"/>
            <a:ext cx="8929718" cy="4429156"/>
          </a:xfrm>
        </p:spPr>
        <p:txBody>
          <a:bodyPr/>
          <a:lstStyle/>
          <a:p>
            <a:r>
              <a:rPr lang="de-DE" sz="3600" dirty="0" smtClean="0"/>
              <a:t>Enhancement of the </a:t>
            </a:r>
            <a:br>
              <a:rPr lang="de-DE" sz="3600" dirty="0" smtClean="0"/>
            </a:br>
            <a:r>
              <a:rPr lang="de-DE" sz="3600" dirty="0" smtClean="0"/>
              <a:t>Resonance Ionization Laser Ion Source (RILIS) at ISOLDE</a:t>
            </a:r>
            <a:br>
              <a:rPr lang="de-DE" sz="3600" dirty="0" smtClean="0"/>
            </a:br>
            <a:r>
              <a:rPr lang="de-DE" sz="3600" dirty="0" smtClean="0"/>
              <a:t>-</a:t>
            </a:r>
            <a:br>
              <a:rPr lang="de-DE" sz="3600" dirty="0" smtClean="0"/>
            </a:br>
            <a:r>
              <a:rPr lang="de-DE" sz="3000" dirty="0" smtClean="0"/>
              <a:t>Setting up a complementary all solid-state laser system 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24" y="4572008"/>
            <a:ext cx="7572428" cy="1728787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de-DE" sz="2800" dirty="0" smtClean="0">
                <a:latin typeface="Calibri" pitchFamily="34" charset="0"/>
              </a:rPr>
              <a:t>Sebastian Rothe</a:t>
            </a:r>
          </a:p>
          <a:p>
            <a:pPr>
              <a:lnSpc>
                <a:spcPct val="105000"/>
              </a:lnSpc>
            </a:pPr>
            <a:endParaRPr lang="de-DE" sz="1800" dirty="0" smtClean="0">
              <a:latin typeface="Calibri" pitchFamily="34" charset="0"/>
            </a:endParaRPr>
          </a:p>
          <a:p>
            <a:pPr>
              <a:lnSpc>
                <a:spcPct val="105000"/>
              </a:lnSpc>
            </a:pPr>
            <a:r>
              <a:rPr lang="de-DE" sz="1800" dirty="0" smtClean="0"/>
              <a:t>Gentner Day 2009</a:t>
            </a:r>
            <a:endParaRPr lang="de-DE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214282" y="14285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7" descr="JOGUUNM1-op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214290"/>
            <a:ext cx="1368425" cy="5930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4294967295"/>
          </p:nvPr>
        </p:nvSpPr>
        <p:spPr>
          <a:xfrm>
            <a:off x="1285852" y="3571876"/>
            <a:ext cx="8786874" cy="785818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de-DE" sz="1800" dirty="0" smtClean="0">
                <a:latin typeface="Calibri" pitchFamily="34" charset="0"/>
              </a:rPr>
              <a:t>Resonance ionization: Stepwise resonant excitation of atoms and final ionization </a:t>
            </a:r>
          </a:p>
          <a:p>
            <a:pPr>
              <a:lnSpc>
                <a:spcPct val="100000"/>
              </a:lnSpc>
              <a:buNone/>
            </a:pPr>
            <a:r>
              <a:rPr lang="de-DE" sz="1800" dirty="0" smtClean="0">
                <a:latin typeface="Calibri" pitchFamily="34" charset="0"/>
              </a:rPr>
              <a:t>						Z – selective   &amp;   very efficient</a:t>
            </a:r>
          </a:p>
        </p:txBody>
      </p:sp>
      <p:sp>
        <p:nvSpPr>
          <p:cNvPr id="37" name="Abgerundetes Rechteck 99"/>
          <p:cNvSpPr/>
          <p:nvPr/>
        </p:nvSpPr>
        <p:spPr>
          <a:xfrm>
            <a:off x="2643174" y="642918"/>
            <a:ext cx="6357982" cy="3000396"/>
          </a:xfrm>
          <a:prstGeom prst="roundRect">
            <a:avLst>
              <a:gd name="adj" fmla="val 4036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8" name="AutoShape 934"/>
          <p:cNvSpPr>
            <a:spLocks noChangeArrowheads="1"/>
          </p:cNvSpPr>
          <p:nvPr/>
        </p:nvSpPr>
        <p:spPr bwMode="auto">
          <a:xfrm rot="1812766">
            <a:off x="6195999" y="1404401"/>
            <a:ext cx="1818161" cy="1834619"/>
          </a:xfrm>
          <a:custGeom>
            <a:avLst/>
            <a:gdLst>
              <a:gd name="G0" fmla="+- 4564 0 0"/>
              <a:gd name="G1" fmla="+- -8217291 0 0"/>
              <a:gd name="G2" fmla="+- 0 0 -8217291"/>
              <a:gd name="T0" fmla="*/ 0 256 1"/>
              <a:gd name="T1" fmla="*/ 180 256 1"/>
              <a:gd name="G3" fmla="+- -8217291 T0 T1"/>
              <a:gd name="T2" fmla="*/ 0 256 1"/>
              <a:gd name="T3" fmla="*/ 90 256 1"/>
              <a:gd name="G4" fmla="+- -8217291 T2 T3"/>
              <a:gd name="G5" fmla="*/ G4 2 1"/>
              <a:gd name="T4" fmla="*/ 90 256 1"/>
              <a:gd name="T5" fmla="*/ 0 256 1"/>
              <a:gd name="G6" fmla="+- -8217291 T4 T5"/>
              <a:gd name="G7" fmla="*/ G6 2 1"/>
              <a:gd name="G8" fmla="abs -8217291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564"/>
              <a:gd name="G18" fmla="*/ 4564 1 2"/>
              <a:gd name="G19" fmla="+- G18 5400 0"/>
              <a:gd name="G20" fmla="cos G19 -8217291"/>
              <a:gd name="G21" fmla="sin G19 -8217291"/>
              <a:gd name="G22" fmla="+- G20 10800 0"/>
              <a:gd name="G23" fmla="+- G21 10800 0"/>
              <a:gd name="G24" fmla="+- 10800 0 G20"/>
              <a:gd name="G25" fmla="+- 4564 10800 0"/>
              <a:gd name="G26" fmla="?: G9 G17 G25"/>
              <a:gd name="G27" fmla="?: G9 0 21600"/>
              <a:gd name="G28" fmla="cos 10800 -8217291"/>
              <a:gd name="G29" fmla="sin 10800 -8217291"/>
              <a:gd name="G30" fmla="sin 4564 -8217291"/>
              <a:gd name="G31" fmla="+- G28 10800 0"/>
              <a:gd name="G32" fmla="+- G29 10800 0"/>
              <a:gd name="G33" fmla="+- G30 10800 0"/>
              <a:gd name="G34" fmla="?: G4 0 G31"/>
              <a:gd name="G35" fmla="?: -8217291 G34 0"/>
              <a:gd name="G36" fmla="?: G6 G35 G31"/>
              <a:gd name="G37" fmla="+- 21600 0 G36"/>
              <a:gd name="G38" fmla="?: G4 0 G33"/>
              <a:gd name="G39" fmla="?: -8217291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6351 w 21600"/>
              <a:gd name="T15" fmla="*/ 4537 h 21600"/>
              <a:gd name="T16" fmla="*/ 10800 w 21600"/>
              <a:gd name="T17" fmla="*/ 6236 h 21600"/>
              <a:gd name="T18" fmla="*/ 15249 w 21600"/>
              <a:gd name="T19" fmla="*/ 45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8157" y="7079"/>
                </a:moveTo>
                <a:cubicBezTo>
                  <a:pt x="8929" y="6530"/>
                  <a:pt x="9852" y="6235"/>
                  <a:pt x="10800" y="6236"/>
                </a:cubicBezTo>
                <a:cubicBezTo>
                  <a:pt x="11747" y="6236"/>
                  <a:pt x="12670" y="6530"/>
                  <a:pt x="13442" y="7079"/>
                </a:cubicBezTo>
                <a:lnTo>
                  <a:pt x="17054" y="1995"/>
                </a:lnTo>
                <a:cubicBezTo>
                  <a:pt x="15226" y="697"/>
                  <a:pt x="13041" y="-1"/>
                  <a:pt x="10799" y="0"/>
                </a:cubicBezTo>
                <a:cubicBezTo>
                  <a:pt x="8558" y="0"/>
                  <a:pt x="6373" y="697"/>
                  <a:pt x="4545" y="1995"/>
                </a:cubicBezTo>
                <a:close/>
              </a:path>
            </a:pathLst>
          </a:cu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" name="Rechteck 102"/>
          <p:cNvSpPr/>
          <p:nvPr/>
        </p:nvSpPr>
        <p:spPr>
          <a:xfrm>
            <a:off x="2857488" y="1583754"/>
            <a:ext cx="1357322" cy="20217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0" name="Ellipse 103"/>
          <p:cNvSpPr/>
          <p:nvPr/>
        </p:nvSpPr>
        <p:spPr>
          <a:xfrm>
            <a:off x="4572000" y="1428736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1" name="Ellipse 104"/>
          <p:cNvSpPr/>
          <p:nvPr/>
        </p:nvSpPr>
        <p:spPr>
          <a:xfrm>
            <a:off x="4724400" y="1581136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2" name="Ellipse 105"/>
          <p:cNvSpPr/>
          <p:nvPr/>
        </p:nvSpPr>
        <p:spPr>
          <a:xfrm>
            <a:off x="4857752" y="1428736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3" name="Ellipse 106"/>
          <p:cNvSpPr/>
          <p:nvPr/>
        </p:nvSpPr>
        <p:spPr>
          <a:xfrm>
            <a:off x="4500562" y="1643050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4" name="Ellipse 107"/>
          <p:cNvSpPr/>
          <p:nvPr/>
        </p:nvSpPr>
        <p:spPr>
          <a:xfrm>
            <a:off x="4643438" y="1785926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5" name="Ellipse 108"/>
          <p:cNvSpPr/>
          <p:nvPr/>
        </p:nvSpPr>
        <p:spPr>
          <a:xfrm>
            <a:off x="4929190" y="1714488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6" name="Ellipse 109"/>
          <p:cNvSpPr/>
          <p:nvPr/>
        </p:nvSpPr>
        <p:spPr>
          <a:xfrm>
            <a:off x="4429124" y="1500174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7" name="Flussdiagramm: Verzögerung 110"/>
          <p:cNvSpPr/>
          <p:nvPr/>
        </p:nvSpPr>
        <p:spPr>
          <a:xfrm rot="3914698">
            <a:off x="7809922" y="2429944"/>
            <a:ext cx="357190" cy="357190"/>
          </a:xfrm>
          <a:prstGeom prst="flowChartDelay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48" name="Gekrümmte Verbindung 111"/>
          <p:cNvCxnSpPr/>
          <p:nvPr/>
        </p:nvCxnSpPr>
        <p:spPr>
          <a:xfrm rot="16200000" flipH="1">
            <a:off x="8068724" y="2782320"/>
            <a:ext cx="156704" cy="136528"/>
          </a:xfrm>
          <a:prstGeom prst="curvedConnector3">
            <a:avLst>
              <a:gd name="adj1" fmla="val 50000"/>
            </a:avLst>
          </a:prstGeom>
          <a:noFill/>
          <a:ln w="38100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</p:cxnSp>
      <p:sp>
        <p:nvSpPr>
          <p:cNvPr id="49" name="Textfeld 112"/>
          <p:cNvSpPr txBox="1"/>
          <p:nvPr/>
        </p:nvSpPr>
        <p:spPr>
          <a:xfrm>
            <a:off x="2786050" y="928670"/>
            <a:ext cx="1474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Atom  source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0" name="Textfeld 113"/>
          <p:cNvSpPr txBox="1"/>
          <p:nvPr/>
        </p:nvSpPr>
        <p:spPr>
          <a:xfrm>
            <a:off x="3286116" y="2143116"/>
            <a:ext cx="782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Atoms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1" name="Textfeld 114"/>
          <p:cNvSpPr txBox="1"/>
          <p:nvPr/>
        </p:nvSpPr>
        <p:spPr>
          <a:xfrm>
            <a:off x="3286116" y="307181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Laser beams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2" name="Rechteck 115"/>
          <p:cNvSpPr/>
          <p:nvPr/>
        </p:nvSpPr>
        <p:spPr>
          <a:xfrm>
            <a:off x="6143636" y="1357298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3" name="Rechteck 116"/>
          <p:cNvSpPr/>
          <p:nvPr/>
        </p:nvSpPr>
        <p:spPr>
          <a:xfrm>
            <a:off x="6143636" y="1785926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4" name="Textfeld 117"/>
          <p:cNvSpPr txBox="1"/>
          <p:nvPr/>
        </p:nvSpPr>
        <p:spPr>
          <a:xfrm>
            <a:off x="5616185" y="928670"/>
            <a:ext cx="1098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Ion optics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55" name="Gerade Verbindung mit Pfeil 118"/>
          <p:cNvCxnSpPr/>
          <p:nvPr/>
        </p:nvCxnSpPr>
        <p:spPr>
          <a:xfrm rot="5400000" flipH="1" flipV="1">
            <a:off x="4392611" y="2463793"/>
            <a:ext cx="642942" cy="1588"/>
          </a:xfrm>
          <a:prstGeom prst="straightConnector1">
            <a:avLst/>
          </a:prstGeom>
          <a:noFill/>
          <a:ln w="76200" cap="flat" cmpd="sng" algn="ctr">
            <a:solidFill>
              <a:srgbClr val="0070C0"/>
            </a:solidFill>
            <a:prstDash val="solid"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56" name="Textfeld 119"/>
          <p:cNvSpPr txBox="1"/>
          <p:nvPr/>
        </p:nvSpPr>
        <p:spPr>
          <a:xfrm>
            <a:off x="7572396" y="292893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Experiment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57" name="Gerade Verbindung mit Pfeil 120"/>
          <p:cNvCxnSpPr/>
          <p:nvPr/>
        </p:nvCxnSpPr>
        <p:spPr>
          <a:xfrm>
            <a:off x="5143504" y="1714488"/>
            <a:ext cx="1928826" cy="1588"/>
          </a:xfrm>
          <a:prstGeom prst="straightConnector1">
            <a:avLst/>
          </a:prstGeom>
          <a:noFill/>
          <a:ln w="28575" cap="flat" cmpd="sng" algn="ctr">
            <a:solidFill>
              <a:srgbClr val="0000CC"/>
            </a:solidFill>
            <a:prstDash val="solid"/>
            <a:tailEnd type="arrow"/>
          </a:ln>
          <a:effectLst/>
        </p:spPr>
      </p:cxnSp>
      <p:sp>
        <p:nvSpPr>
          <p:cNvPr id="58" name="Textfeld 121"/>
          <p:cNvSpPr txBox="1"/>
          <p:nvPr/>
        </p:nvSpPr>
        <p:spPr>
          <a:xfrm>
            <a:off x="3286116" y="242886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Ions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59" name="Gerade Verbindung mit Pfeil 122"/>
          <p:cNvCxnSpPr/>
          <p:nvPr/>
        </p:nvCxnSpPr>
        <p:spPr>
          <a:xfrm rot="5400000" flipH="1" flipV="1">
            <a:off x="4499768" y="2713826"/>
            <a:ext cx="571504" cy="1588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60" name="Gerade Verbindung mit Pfeil 123"/>
          <p:cNvCxnSpPr/>
          <p:nvPr/>
        </p:nvCxnSpPr>
        <p:spPr>
          <a:xfrm rot="5400000" flipH="1" flipV="1">
            <a:off x="4535487" y="2963859"/>
            <a:ext cx="642942" cy="1588"/>
          </a:xfrm>
          <a:prstGeom prst="straightConnector1">
            <a:avLst/>
          </a:prstGeom>
          <a:noFill/>
          <a:ln w="76200" cap="flat" cmpd="sng" algn="ctr">
            <a:solidFill>
              <a:srgbClr val="FF9933"/>
            </a:solidFill>
            <a:prstDash val="solid"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62" name="Ellipse 124"/>
          <p:cNvSpPr/>
          <p:nvPr/>
        </p:nvSpPr>
        <p:spPr>
          <a:xfrm>
            <a:off x="3143240" y="2285992"/>
            <a:ext cx="142876" cy="14287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69" name="Ellipse 125"/>
          <p:cNvSpPr/>
          <p:nvPr/>
        </p:nvSpPr>
        <p:spPr>
          <a:xfrm>
            <a:off x="5500694" y="1643050"/>
            <a:ext cx="142876" cy="142876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5" name="Ellipse 126"/>
          <p:cNvSpPr/>
          <p:nvPr/>
        </p:nvSpPr>
        <p:spPr>
          <a:xfrm>
            <a:off x="6500826" y="1643050"/>
            <a:ext cx="142876" cy="142876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8" name="Ellipse 164"/>
          <p:cNvSpPr/>
          <p:nvPr/>
        </p:nvSpPr>
        <p:spPr>
          <a:xfrm>
            <a:off x="3143240" y="2571744"/>
            <a:ext cx="142876" cy="142876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9" name="Textfeld 134"/>
          <p:cNvSpPr txBox="1"/>
          <p:nvPr/>
        </p:nvSpPr>
        <p:spPr>
          <a:xfrm>
            <a:off x="7143768" y="92867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Mass separation</a:t>
            </a: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2" name="Rechteck 161"/>
          <p:cNvSpPr/>
          <p:nvPr/>
        </p:nvSpPr>
        <p:spPr>
          <a:xfrm>
            <a:off x="6296036" y="1357298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3" name="Rechteck 163"/>
          <p:cNvSpPr/>
          <p:nvPr/>
        </p:nvSpPr>
        <p:spPr>
          <a:xfrm>
            <a:off x="6296036" y="1785926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4" name="Rechteck 166"/>
          <p:cNvSpPr/>
          <p:nvPr/>
        </p:nvSpPr>
        <p:spPr>
          <a:xfrm>
            <a:off x="6000760" y="1357298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5" name="Rechteck 167"/>
          <p:cNvSpPr/>
          <p:nvPr/>
        </p:nvSpPr>
        <p:spPr>
          <a:xfrm>
            <a:off x="6000760" y="1785926"/>
            <a:ext cx="71438" cy="285752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96" name="Gerade Verbindung mit Pfeil 171"/>
          <p:cNvCxnSpPr/>
          <p:nvPr/>
        </p:nvCxnSpPr>
        <p:spPr>
          <a:xfrm rot="16200000" flipH="1">
            <a:off x="7612087" y="2152731"/>
            <a:ext cx="384175" cy="190500"/>
          </a:xfrm>
          <a:prstGeom prst="straightConnector1">
            <a:avLst/>
          </a:prstGeom>
          <a:noFill/>
          <a:ln w="28575" cap="flat" cmpd="sng" algn="ctr">
            <a:solidFill>
              <a:srgbClr val="0000CC"/>
            </a:solidFill>
            <a:prstDash val="solid"/>
            <a:tailEnd type="arrow"/>
          </a:ln>
          <a:effectLst/>
        </p:spPr>
      </p:cxnSp>
      <p:sp>
        <p:nvSpPr>
          <p:cNvPr id="97" name="Ellipse 182"/>
          <p:cNvSpPr/>
          <p:nvPr/>
        </p:nvSpPr>
        <p:spPr>
          <a:xfrm>
            <a:off x="7715272" y="2143116"/>
            <a:ext cx="142876" cy="142876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85" name="Abgerundetes Rechteck 158"/>
          <p:cNvSpPr/>
          <p:nvPr/>
        </p:nvSpPr>
        <p:spPr>
          <a:xfrm>
            <a:off x="142844" y="642918"/>
            <a:ext cx="2362137" cy="3000396"/>
          </a:xfrm>
          <a:prstGeom prst="roundRect">
            <a:avLst>
              <a:gd name="adj" fmla="val 4036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200162"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1" name="Text Box 354"/>
          <p:cNvSpPr txBox="1">
            <a:spLocks noChangeArrowheads="1"/>
          </p:cNvSpPr>
          <p:nvPr/>
        </p:nvSpPr>
        <p:spPr bwMode="auto">
          <a:xfrm>
            <a:off x="933345" y="3286124"/>
            <a:ext cx="15001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801344"/>
            <a:r>
              <a:rPr lang="en-US" dirty="0" smtClean="0">
                <a:latin typeface="Calibri" pitchFamily="34" charset="0"/>
              </a:rPr>
              <a:t>Ground state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3" name="Text Box 357"/>
          <p:cNvSpPr txBox="1">
            <a:spLocks noChangeArrowheads="1"/>
          </p:cNvSpPr>
          <p:nvPr/>
        </p:nvSpPr>
        <p:spPr bwMode="auto">
          <a:xfrm>
            <a:off x="1214414" y="1630908"/>
            <a:ext cx="17529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801344"/>
            <a:r>
              <a:rPr lang="en-US" dirty="0" smtClean="0">
                <a:latin typeface="Calibri" pitchFamily="34" charset="0"/>
              </a:rPr>
              <a:t>Rydberg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4" name="Text Box 358"/>
          <p:cNvSpPr txBox="1">
            <a:spLocks noChangeArrowheads="1"/>
          </p:cNvSpPr>
          <p:nvPr/>
        </p:nvSpPr>
        <p:spPr bwMode="auto">
          <a:xfrm>
            <a:off x="1290535" y="928670"/>
            <a:ext cx="10715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801344"/>
            <a:r>
              <a:rPr lang="en-US" dirty="0" smtClean="0">
                <a:latin typeface="Calibri" pitchFamily="34" charset="0"/>
              </a:rPr>
              <a:t>AI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5" name="Text Box 359"/>
          <p:cNvSpPr txBox="1">
            <a:spLocks noChangeArrowheads="1"/>
          </p:cNvSpPr>
          <p:nvPr/>
        </p:nvSpPr>
        <p:spPr bwMode="auto">
          <a:xfrm>
            <a:off x="1290535" y="1357298"/>
            <a:ext cx="6429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801344"/>
            <a:r>
              <a:rPr lang="en-US" dirty="0" smtClean="0">
                <a:latin typeface="Calibri" pitchFamily="34" charset="0"/>
              </a:rPr>
              <a:t>IP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6" name="Text Box 366"/>
          <p:cNvSpPr txBox="1">
            <a:spLocks noChangeArrowheads="1"/>
          </p:cNvSpPr>
          <p:nvPr/>
        </p:nvSpPr>
        <p:spPr bwMode="auto">
          <a:xfrm>
            <a:off x="928662" y="2357430"/>
            <a:ext cx="1895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801344"/>
            <a:r>
              <a:rPr lang="en-US" dirty="0" smtClean="0">
                <a:latin typeface="Calibri" pitchFamily="34" charset="0"/>
              </a:rPr>
              <a:t>Excited states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202" name="Gerade Verbindung mit Pfeil 155"/>
          <p:cNvCxnSpPr/>
          <p:nvPr/>
        </p:nvCxnSpPr>
        <p:spPr>
          <a:xfrm rot="5400000" flipH="1" flipV="1">
            <a:off x="179133" y="2978577"/>
            <a:ext cx="742633" cy="301094"/>
          </a:xfrm>
          <a:prstGeom prst="straightConnector1">
            <a:avLst/>
          </a:prstGeom>
          <a:noFill/>
          <a:ln w="76200" cap="flat" cmpd="sng" algn="ctr">
            <a:solidFill>
              <a:srgbClr val="0070C0"/>
            </a:solidFill>
            <a:prstDash val="solid"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 extrusionH="120650" contourW="635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03" name="Line 345"/>
          <p:cNvSpPr>
            <a:spLocks noChangeShapeType="1"/>
          </p:cNvSpPr>
          <p:nvPr/>
        </p:nvSpPr>
        <p:spPr bwMode="auto">
          <a:xfrm flipH="1" flipV="1">
            <a:off x="471340" y="2214553"/>
            <a:ext cx="235315" cy="528656"/>
          </a:xfrm>
          <a:prstGeom prst="line">
            <a:avLst/>
          </a:prstGeom>
          <a:noFill/>
          <a:ln w="76200" cap="flat" cmpd="sng" algn="ctr">
            <a:solidFill>
              <a:srgbClr val="FF9933"/>
            </a:solidFill>
            <a:prstDash val="solid"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 extrusionH="120650" contourW="635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6" name="Line 340"/>
          <p:cNvSpPr>
            <a:spLocks noChangeShapeType="1"/>
          </p:cNvSpPr>
          <p:nvPr/>
        </p:nvSpPr>
        <p:spPr bwMode="auto">
          <a:xfrm>
            <a:off x="191514" y="3488704"/>
            <a:ext cx="598955" cy="11733"/>
          </a:xfrm>
          <a:prstGeom prst="line">
            <a:avLst/>
          </a:prstGeom>
          <a:noFill/>
          <a:ln w="5715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8" name="Line 343"/>
          <p:cNvSpPr>
            <a:spLocks noChangeShapeType="1"/>
          </p:cNvSpPr>
          <p:nvPr/>
        </p:nvSpPr>
        <p:spPr bwMode="auto">
          <a:xfrm>
            <a:off x="191514" y="2747929"/>
            <a:ext cx="670393" cy="0"/>
          </a:xfrm>
          <a:prstGeom prst="line">
            <a:avLst/>
          </a:prstGeom>
          <a:noFill/>
          <a:ln w="5715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190421" y="857232"/>
            <a:ext cx="1028676" cy="738193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FFEBFA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Line 342"/>
          <p:cNvSpPr>
            <a:spLocks noChangeShapeType="1"/>
          </p:cNvSpPr>
          <p:nvPr/>
        </p:nvSpPr>
        <p:spPr bwMode="auto">
          <a:xfrm>
            <a:off x="191514" y="1721695"/>
            <a:ext cx="1030282" cy="0"/>
          </a:xfrm>
          <a:prstGeom prst="line">
            <a:avLst/>
          </a:prstGeom>
          <a:noFill/>
          <a:ln w="5715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9" name="Line 349"/>
          <p:cNvSpPr>
            <a:spLocks noChangeShapeType="1"/>
          </p:cNvSpPr>
          <p:nvPr/>
        </p:nvSpPr>
        <p:spPr bwMode="auto">
          <a:xfrm>
            <a:off x="204677" y="1142984"/>
            <a:ext cx="1000132" cy="0"/>
          </a:xfrm>
          <a:prstGeom prst="line">
            <a:avLst/>
          </a:prstGeom>
          <a:noFill/>
          <a:ln w="5715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90" name="Line 350"/>
          <p:cNvSpPr>
            <a:spLocks noChangeShapeType="1"/>
          </p:cNvSpPr>
          <p:nvPr/>
        </p:nvSpPr>
        <p:spPr bwMode="auto">
          <a:xfrm>
            <a:off x="191514" y="1565991"/>
            <a:ext cx="1030282" cy="0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197" name="Group 369"/>
          <p:cNvGrpSpPr>
            <a:grpSpLocks/>
          </p:cNvGrpSpPr>
          <p:nvPr/>
        </p:nvGrpSpPr>
        <p:grpSpPr bwMode="auto">
          <a:xfrm>
            <a:off x="361841" y="1158830"/>
            <a:ext cx="714384" cy="1055724"/>
            <a:chOff x="-556110" y="4379"/>
            <a:chExt cx="1100473" cy="895"/>
          </a:xfrm>
        </p:grpSpPr>
        <p:sp>
          <p:nvSpPr>
            <p:cNvPr id="198" name="Line 347"/>
            <p:cNvSpPr>
              <a:spLocks noChangeShapeType="1"/>
            </p:cNvSpPr>
            <p:nvPr/>
          </p:nvSpPr>
          <p:spPr bwMode="auto">
            <a:xfrm flipV="1">
              <a:off x="11949" y="4527"/>
              <a:ext cx="0" cy="747"/>
            </a:xfrm>
            <a:prstGeom prst="lin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 extrusionH="120650" contourW="635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9" name="Line 348"/>
            <p:cNvSpPr>
              <a:spLocks noChangeShapeType="1"/>
            </p:cNvSpPr>
            <p:nvPr/>
          </p:nvSpPr>
          <p:spPr bwMode="auto">
            <a:xfrm flipH="1" flipV="1">
              <a:off x="544357" y="4379"/>
              <a:ext cx="6" cy="895"/>
            </a:xfrm>
            <a:prstGeom prst="lin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 extrusionH="120650" contourW="635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00" name="Line 368"/>
            <p:cNvSpPr>
              <a:spLocks noChangeShapeType="1"/>
            </p:cNvSpPr>
            <p:nvPr/>
          </p:nvSpPr>
          <p:spPr bwMode="auto">
            <a:xfrm flipV="1">
              <a:off x="-556110" y="4863"/>
              <a:ext cx="0" cy="408"/>
            </a:xfrm>
            <a:prstGeom prst="lin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 extrusionH="120650" contourW="635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201" name="Line 341"/>
          <p:cNvSpPr>
            <a:spLocks noChangeShapeType="1"/>
          </p:cNvSpPr>
          <p:nvPr/>
        </p:nvSpPr>
        <p:spPr bwMode="auto">
          <a:xfrm>
            <a:off x="191514" y="2202963"/>
            <a:ext cx="1030282" cy="0"/>
          </a:xfrm>
          <a:prstGeom prst="line">
            <a:avLst/>
          </a:prstGeom>
          <a:noFill/>
          <a:ln w="5715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142844" y="4357694"/>
            <a:ext cx="8858312" cy="2357454"/>
            <a:chOff x="142844" y="4357694"/>
            <a:chExt cx="8858312" cy="2357454"/>
          </a:xfrm>
        </p:grpSpPr>
        <p:sp>
          <p:nvSpPr>
            <p:cNvPr id="219" name="Abgerundetes Rechteck 158"/>
            <p:cNvSpPr/>
            <p:nvPr/>
          </p:nvSpPr>
          <p:spPr>
            <a:xfrm>
              <a:off x="142844" y="4357694"/>
              <a:ext cx="8858312" cy="2357454"/>
            </a:xfrm>
            <a:prstGeom prst="roundRect">
              <a:avLst>
                <a:gd name="adj" fmla="val 4036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200162">
                <a:defRPr/>
              </a:pPr>
              <a:endParaRPr lang="en-US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pic>
          <p:nvPicPr>
            <p:cNvPr id="207" name="Picture 2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28000"/>
            </a:blip>
            <a:srcRect/>
            <a:stretch>
              <a:fillRect/>
            </a:stretch>
          </p:blipFill>
          <p:spPr bwMode="auto">
            <a:xfrm>
              <a:off x="142844" y="4603356"/>
              <a:ext cx="7432675" cy="2035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4" name="Group 73"/>
          <p:cNvGrpSpPr/>
          <p:nvPr/>
        </p:nvGrpSpPr>
        <p:grpSpPr>
          <a:xfrm>
            <a:off x="1011208" y="5524116"/>
            <a:ext cx="6445608" cy="560232"/>
            <a:chOff x="1011208" y="5524116"/>
            <a:chExt cx="6445608" cy="560232"/>
          </a:xfrm>
        </p:grpSpPr>
        <p:grpSp>
          <p:nvGrpSpPr>
            <p:cNvPr id="208" name="Group 46"/>
            <p:cNvGrpSpPr>
              <a:grpSpLocks/>
            </p:cNvGrpSpPr>
            <p:nvPr/>
          </p:nvGrpSpPr>
          <p:grpSpPr bwMode="auto">
            <a:xfrm>
              <a:off x="1011208" y="5524116"/>
              <a:ext cx="4759325" cy="338138"/>
              <a:chOff x="1421" y="2214"/>
              <a:chExt cx="2998" cy="213"/>
            </a:xfrm>
          </p:grpSpPr>
          <p:sp>
            <p:nvSpPr>
              <p:cNvPr id="209" name="AutoShape 29"/>
              <p:cNvSpPr>
                <a:spLocks noChangeArrowheads="1"/>
              </p:cNvSpPr>
              <p:nvPr/>
            </p:nvSpPr>
            <p:spPr bwMode="auto">
              <a:xfrm>
                <a:off x="1421" y="2227"/>
                <a:ext cx="2998" cy="155"/>
              </a:xfrm>
              <a:prstGeom prst="roundRect">
                <a:avLst>
                  <a:gd name="adj" fmla="val 16667"/>
                </a:avLst>
              </a:prstGeom>
              <a:solidFill>
                <a:srgbClr val="0000FF">
                  <a:alpha val="52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E5DEB8"/>
                </a:outerShdw>
              </a:effectLst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0" name="Text Box 33"/>
              <p:cNvSpPr txBox="1">
                <a:spLocks noChangeArrowheads="1"/>
              </p:cNvSpPr>
              <p:nvPr/>
            </p:nvSpPr>
            <p:spPr bwMode="auto">
              <a:xfrm>
                <a:off x="3446" y="2220"/>
                <a:ext cx="748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eaLnBrk="0" hangingPunct="0"/>
                <a:r>
                  <a:rPr lang="en-US" sz="14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charset="0"/>
                  </a:rPr>
                  <a:t>Z selection</a:t>
                </a:r>
              </a:p>
            </p:txBody>
          </p:sp>
          <p:sp>
            <p:nvSpPr>
              <p:cNvPr id="211" name="Text Box 34"/>
              <p:cNvSpPr txBox="1">
                <a:spLocks noChangeArrowheads="1"/>
              </p:cNvSpPr>
              <p:nvPr/>
            </p:nvSpPr>
            <p:spPr bwMode="auto">
              <a:xfrm>
                <a:off x="1511" y="2214"/>
                <a:ext cx="626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eaLnBrk="0" hangingPunct="0"/>
                <a:r>
                  <a:rPr lang="en-US" sz="16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charset="0"/>
                  </a:rPr>
                  <a:t>R I L I S</a:t>
                </a:r>
              </a:p>
            </p:txBody>
          </p:sp>
        </p:grpSp>
        <p:sp>
          <p:nvSpPr>
            <p:cNvPr id="217" name="TextBox 216"/>
            <p:cNvSpPr txBox="1"/>
            <p:nvPr/>
          </p:nvSpPr>
          <p:spPr>
            <a:xfrm>
              <a:off x="6143636" y="5715016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   RILIS (Z)</a:t>
              </a:r>
              <a:endParaRPr lang="en-US" dirty="0"/>
            </a:p>
          </p:txBody>
        </p:sp>
      </p:grpSp>
      <p:sp>
        <p:nvSpPr>
          <p:cNvPr id="71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Resonance Ionization Laser Ion Source - RILIS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2064610" y="4031063"/>
            <a:ext cx="6827537" cy="3082925"/>
            <a:chOff x="2064610" y="4031063"/>
            <a:chExt cx="6827537" cy="3082925"/>
          </a:xfrm>
        </p:grpSpPr>
        <p:grpSp>
          <p:nvGrpSpPr>
            <p:cNvPr id="75" name="Group 74"/>
            <p:cNvGrpSpPr/>
            <p:nvPr/>
          </p:nvGrpSpPr>
          <p:grpSpPr>
            <a:xfrm>
              <a:off x="2064610" y="4031063"/>
              <a:ext cx="1525390" cy="3082925"/>
              <a:chOff x="2064610" y="4031063"/>
              <a:chExt cx="1525390" cy="3082925"/>
            </a:xfrm>
          </p:grpSpPr>
          <p:sp>
            <p:nvSpPr>
              <p:cNvPr id="212" name="AutoShape 28"/>
              <p:cNvSpPr>
                <a:spLocks noChangeArrowheads="1"/>
              </p:cNvSpPr>
              <p:nvPr/>
            </p:nvSpPr>
            <p:spPr bwMode="auto">
              <a:xfrm rot="2720086">
                <a:off x="1230280" y="5446319"/>
                <a:ext cx="3082925" cy="252413"/>
              </a:xfrm>
              <a:prstGeom prst="roundRect">
                <a:avLst>
                  <a:gd name="adj" fmla="val 24074"/>
                </a:avLst>
              </a:prstGeom>
              <a:solidFill>
                <a:srgbClr val="FF0000">
                  <a:alpha val="56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E5DEB8">
                    <a:alpha val="81000"/>
                  </a:srgbClr>
                </a:outerShdw>
              </a:effectLst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3" name="Text Box 31"/>
              <p:cNvSpPr txBox="1">
                <a:spLocks noChangeArrowheads="1"/>
              </p:cNvSpPr>
              <p:nvPr/>
            </p:nvSpPr>
            <p:spPr bwMode="auto">
              <a:xfrm rot="2724792">
                <a:off x="1445691" y="4862218"/>
                <a:ext cx="154561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eaLnBrk="0" hangingPunct="0"/>
                <a:r>
                  <a:rPr lang="en-US" sz="14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charset="0"/>
                  </a:rPr>
                  <a:t>Mass selection</a:t>
                </a:r>
              </a:p>
            </p:txBody>
          </p:sp>
          <p:sp>
            <p:nvSpPr>
              <p:cNvPr id="214" name="Text Box 32"/>
              <p:cNvSpPr txBox="1">
                <a:spLocks noChangeArrowheads="1"/>
              </p:cNvSpPr>
              <p:nvPr/>
            </p:nvSpPr>
            <p:spPr bwMode="auto">
              <a:xfrm rot="2724792">
                <a:off x="2792346" y="6098881"/>
                <a:ext cx="128753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eaLnBrk="0" hangingPunct="0"/>
                <a:r>
                  <a:rPr lang="en-US" sz="14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charset="0"/>
                  </a:rPr>
                  <a:t>GPS or HRS</a:t>
                </a:r>
              </a:p>
            </p:txBody>
          </p:sp>
          <p:pic>
            <p:nvPicPr>
              <p:cNvPr id="215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12987" y="5395515"/>
                <a:ext cx="565150" cy="590550"/>
              </a:xfrm>
              <a:prstGeom prst="rect">
                <a:avLst/>
              </a:prstGeom>
              <a:ln w="635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  <p:sp>
          <p:nvSpPr>
            <p:cNvPr id="73" name="TextBox 72"/>
            <p:cNvSpPr txBox="1"/>
            <p:nvPr/>
          </p:nvSpPr>
          <p:spPr>
            <a:xfrm>
              <a:off x="6136264" y="5974486"/>
              <a:ext cx="27558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+ Mass separation (Q/A) </a:t>
              </a:r>
            </a:p>
            <a:p>
              <a:r>
                <a:rPr lang="de-DE" dirty="0" smtClean="0"/>
                <a:t>= Isotope selection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642918"/>
            <a:ext cx="40719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Dye lasers pumped by frequency doubled Nd:YAG  (Edgewave), 10kHz</a:t>
            </a:r>
          </a:p>
          <a:p>
            <a:endParaRPr lang="de-DE" dirty="0" smtClean="0">
              <a:latin typeface="Calibri" pitchFamily="34" charset="0"/>
            </a:endParaRPr>
          </a:p>
          <a:p>
            <a:pPr eaLnBrk="0" hangingPunct="0"/>
            <a:r>
              <a:rPr lang="en-US" u="sng" dirty="0" smtClean="0">
                <a:latin typeface="Calibri" pitchFamily="34" charset="0"/>
              </a:rPr>
              <a:t>Wavelength tuning range: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Fundamental (</a:t>
            </a:r>
            <a:r>
              <a:rPr lang="en-US" dirty="0" smtClean="0">
                <a:latin typeface="Symbol" pitchFamily="18" charset="2"/>
              </a:rPr>
              <a:t>w</a:t>
            </a:r>
            <a:r>
              <a:rPr lang="en-US" dirty="0" smtClean="0">
                <a:latin typeface="Calibri" pitchFamily="34" charset="0"/>
              </a:rPr>
              <a:t>)	</a:t>
            </a:r>
            <a:r>
              <a:rPr lang="en-US" dirty="0" smtClean="0">
                <a:solidFill>
                  <a:srgbClr val="918701"/>
                </a:solidFill>
                <a:latin typeface="Calibri" pitchFamily="34" charset="0"/>
              </a:rPr>
              <a:t>540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CC3300"/>
                </a:solidFill>
                <a:latin typeface="Calibri" pitchFamily="34" charset="0"/>
              </a:rPr>
              <a:t>- 850 nm  </a:t>
            </a:r>
            <a:r>
              <a:rPr lang="en-US" dirty="0" smtClean="0">
                <a:latin typeface="Calibri" pitchFamily="34" charset="0"/>
              </a:rPr>
              <a:t>(8 W)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2nd harmonic (2</a:t>
            </a:r>
            <a:r>
              <a:rPr lang="en-US" dirty="0" smtClean="0">
                <a:latin typeface="Symbol" pitchFamily="18" charset="2"/>
              </a:rPr>
              <a:t>w</a:t>
            </a:r>
            <a:r>
              <a:rPr lang="en-US" dirty="0" smtClean="0">
                <a:latin typeface="Calibri" pitchFamily="34" charset="0"/>
              </a:rPr>
              <a:t>)	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210 - 425 nm  </a:t>
            </a:r>
            <a:r>
              <a:rPr lang="en-US" dirty="0" smtClean="0">
                <a:latin typeface="Calibri" pitchFamily="34" charset="0"/>
              </a:rPr>
              <a:t>(2 W)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3rd harmonic (3</a:t>
            </a:r>
            <a:r>
              <a:rPr lang="en-US" dirty="0" smtClean="0">
                <a:latin typeface="Symbol" pitchFamily="18" charset="2"/>
              </a:rPr>
              <a:t>w</a:t>
            </a:r>
            <a:r>
              <a:rPr lang="en-US" dirty="0" smtClean="0">
                <a:latin typeface="Calibri" pitchFamily="34" charset="0"/>
              </a:rPr>
              <a:t>)	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213 - 265 nm</a:t>
            </a:r>
            <a:r>
              <a:rPr lang="en-US" dirty="0" smtClean="0">
                <a:solidFill>
                  <a:srgbClr val="CC3300"/>
                </a:solidFill>
                <a:latin typeface="Calibri" pitchFamily="34" charset="0"/>
              </a:rPr>
              <a:t>  </a:t>
            </a:r>
            <a:r>
              <a:rPr lang="en-US" dirty="0" smtClean="0">
                <a:latin typeface="Calibri" pitchFamily="34" charset="0"/>
              </a:rPr>
              <a:t>(.15W)</a:t>
            </a:r>
            <a:endParaRPr lang="en-US" i="1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pic>
        <p:nvPicPr>
          <p:cNvPr id="4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876"/>
            <a:ext cx="3857652" cy="289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bmarsh\Desktop\laser pics\P1020527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14356"/>
            <a:ext cx="3929090" cy="294681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86314" y="2857496"/>
            <a:ext cx="357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RILIS operation per year:  &gt;&gt; 2000 h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929198"/>
            <a:ext cx="49291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>
                <a:latin typeface="Calibri" pitchFamily="34" charset="0"/>
              </a:rPr>
              <a:t>Time needed for elment change: 	       </a:t>
            </a:r>
            <a:r>
              <a:rPr lang="de-DE" sz="2800" dirty="0" smtClean="0">
                <a:solidFill>
                  <a:srgbClr val="FF0000"/>
                </a:solidFill>
                <a:latin typeface="Calibri" pitchFamily="34" charset="0"/>
              </a:rPr>
              <a:t>2 - 3 days</a:t>
            </a:r>
          </a:p>
        </p:txBody>
      </p:sp>
      <p:sp>
        <p:nvSpPr>
          <p:cNvPr id="10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Current Status of RILIS Dye Lasers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428625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Problem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2844" y="928670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latin typeface="Calibri" pitchFamily="34" charset="0"/>
              </a:rPr>
              <a:t>2 Pump lasers</a:t>
            </a:r>
            <a:endParaRPr lang="de-DE" dirty="0" smtClean="0">
              <a:latin typeface="Calibri" pitchFamily="34" charset="0"/>
            </a:endParaRPr>
          </a:p>
          <a:p>
            <a:r>
              <a:rPr lang="de-DE" dirty="0" smtClean="0">
                <a:latin typeface="Calibri" pitchFamily="34" charset="0"/>
              </a:rPr>
              <a:t>Nd:YAG, Photonics Industries, 532 nm, 60 W at 10 kHz</a:t>
            </a:r>
          </a:p>
        </p:txBody>
      </p:sp>
      <p:pic>
        <p:nvPicPr>
          <p:cNvPr id="10" name="Picture 2" descr="H:\_Drive S\Inventor\tripler_cern_plateversion\tripler_assembly.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000296" y="2786034"/>
            <a:ext cx="7732294" cy="4071966"/>
          </a:xfrm>
          <a:prstGeom prst="rect">
            <a:avLst/>
          </a:prstGeom>
          <a:noFill/>
        </p:spPr>
      </p:pic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4500562" y="2143116"/>
            <a:ext cx="4340229" cy="3424243"/>
            <a:chOff x="4561" y="2360"/>
            <a:chExt cx="1784" cy="1283"/>
          </a:xfrm>
        </p:grpSpPr>
        <p:pic>
          <p:nvPicPr>
            <p:cNvPr id="15" name="Picture 21" descr="DSCN349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4561" y="2360"/>
              <a:ext cx="1784" cy="128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6" name="Line 22"/>
            <p:cNvSpPr>
              <a:spLocks noChangeShapeType="1"/>
            </p:cNvSpPr>
            <p:nvPr/>
          </p:nvSpPr>
          <p:spPr bwMode="auto">
            <a:xfrm rot="10800000" flipH="1" flipV="1">
              <a:off x="5926" y="2691"/>
              <a:ext cx="29" cy="361"/>
            </a:xfrm>
            <a:prstGeom prst="line">
              <a:avLst/>
            </a:prstGeom>
            <a:noFill/>
            <a:ln w="31750">
              <a:solidFill>
                <a:srgbClr val="66FF33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 rot="10800000" flipV="1">
              <a:off x="5736" y="2694"/>
              <a:ext cx="194" cy="140"/>
            </a:xfrm>
            <a:prstGeom prst="line">
              <a:avLst/>
            </a:prstGeom>
            <a:noFill/>
            <a:ln w="31750">
              <a:solidFill>
                <a:srgbClr val="66FF33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Line 24"/>
            <p:cNvSpPr>
              <a:spLocks noChangeShapeType="1"/>
            </p:cNvSpPr>
            <p:nvPr/>
          </p:nvSpPr>
          <p:spPr bwMode="auto">
            <a:xfrm rot="10800000">
              <a:off x="5782" y="3290"/>
              <a:ext cx="60" cy="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 rot="10800000">
              <a:off x="5635" y="3286"/>
              <a:ext cx="41" cy="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 rot="10800000">
              <a:off x="5223" y="3268"/>
              <a:ext cx="222" cy="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rot="10800000" flipV="1">
              <a:off x="5550" y="2934"/>
              <a:ext cx="70" cy="49"/>
            </a:xfrm>
            <a:prstGeom prst="line">
              <a:avLst/>
            </a:prstGeom>
            <a:noFill/>
            <a:ln w="31750">
              <a:solidFill>
                <a:srgbClr val="66FF33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 rot="10800000" flipV="1">
              <a:off x="5231" y="3223"/>
              <a:ext cx="43" cy="4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" name="Line 29"/>
            <p:cNvSpPr>
              <a:spLocks noChangeShapeType="1"/>
            </p:cNvSpPr>
            <p:nvPr/>
          </p:nvSpPr>
          <p:spPr bwMode="auto">
            <a:xfrm rot="10800000" flipV="1">
              <a:off x="5310" y="3038"/>
              <a:ext cx="157" cy="109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4" name="Line 30"/>
            <p:cNvSpPr>
              <a:spLocks noChangeShapeType="1"/>
            </p:cNvSpPr>
            <p:nvPr/>
          </p:nvSpPr>
          <p:spPr bwMode="auto">
            <a:xfrm rot="10800000">
              <a:off x="5951" y="3053"/>
              <a:ext cx="283" cy="0"/>
            </a:xfrm>
            <a:prstGeom prst="line">
              <a:avLst/>
            </a:prstGeom>
            <a:noFill/>
            <a:ln w="31750">
              <a:solidFill>
                <a:srgbClr val="66FF33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 rot="10800000">
              <a:off x="4587" y="3039"/>
              <a:ext cx="81" cy="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 rot="10800000">
              <a:off x="4812" y="3037"/>
              <a:ext cx="654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 rot="10800000" flipV="1">
              <a:off x="5335" y="3026"/>
              <a:ext cx="153" cy="114"/>
            </a:xfrm>
            <a:prstGeom prst="line">
              <a:avLst/>
            </a:prstGeom>
            <a:noFill/>
            <a:ln w="31750">
              <a:solidFill>
                <a:srgbClr val="66FF33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142844" y="2000240"/>
            <a:ext cx="43231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u="sng" dirty="0" smtClean="0">
                <a:latin typeface="Calibri" pitchFamily="34" charset="0"/>
              </a:rPr>
              <a:t>2 Frequency Conversion Units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1 W 2</a:t>
            </a:r>
            <a:r>
              <a:rPr lang="en-US" baseline="30000" dirty="0" smtClean="0">
                <a:latin typeface="Calibri" pitchFamily="34" charset="0"/>
              </a:rPr>
              <a:t>nd</a:t>
            </a:r>
            <a:r>
              <a:rPr lang="en-US" dirty="0" smtClean="0">
                <a:latin typeface="Calibri" pitchFamily="34" charset="0"/>
              </a:rPr>
              <a:t>  harmonic   350 - 470 nm  (blue)</a:t>
            </a:r>
          </a:p>
          <a:p>
            <a:pPr eaLnBrk="0" hangingPunct="0"/>
            <a:r>
              <a:rPr lang="en-US" dirty="0" smtClean="0">
                <a:latin typeface="Calibri" pitchFamily="34" charset="0"/>
              </a:rPr>
              <a:t>0.2W 3</a:t>
            </a:r>
            <a:r>
              <a:rPr lang="en-US" baseline="30000" dirty="0" smtClean="0">
                <a:latin typeface="Calibri" pitchFamily="34" charset="0"/>
              </a:rPr>
              <a:t>rd</a:t>
            </a:r>
            <a:r>
              <a:rPr lang="en-US" dirty="0" smtClean="0">
                <a:latin typeface="Calibri" pitchFamily="34" charset="0"/>
              </a:rPr>
              <a:t> , 4</a:t>
            </a:r>
            <a:r>
              <a:rPr lang="en-US" baseline="30000" dirty="0" smtClean="0">
                <a:latin typeface="Calibri" pitchFamily="34" charset="0"/>
              </a:rPr>
              <a:t>th</a:t>
            </a:r>
            <a:r>
              <a:rPr lang="en-US" dirty="0" smtClean="0">
                <a:latin typeface="Calibri" pitchFamily="34" charset="0"/>
              </a:rPr>
              <a:t>  harmonic 205 - 315 nm  (UV)</a:t>
            </a:r>
          </a:p>
          <a:p>
            <a:endParaRPr lang="de-DE" dirty="0" smtClean="0">
              <a:latin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357686" y="8572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u="sng" dirty="0" smtClean="0">
                <a:latin typeface="Calibri" pitchFamily="34" charset="0"/>
              </a:rPr>
              <a:t>3 Solid state Ti:sapphire lasers </a:t>
            </a:r>
          </a:p>
          <a:p>
            <a:r>
              <a:rPr lang="de-DE" dirty="0" smtClean="0">
                <a:latin typeface="Calibri" pitchFamily="34" charset="0"/>
              </a:rPr>
              <a:t>Design adapted from University of Mainz</a:t>
            </a:r>
          </a:p>
          <a:p>
            <a:r>
              <a:rPr lang="en-US" dirty="0" smtClean="0">
                <a:latin typeface="Calibri" pitchFamily="34" charset="0"/>
              </a:rPr>
              <a:t>Wavelength tuning range:</a:t>
            </a:r>
          </a:p>
          <a:p>
            <a:r>
              <a:rPr lang="en-US" dirty="0" smtClean="0">
                <a:latin typeface="Calibri" pitchFamily="34" charset="0"/>
              </a:rPr>
              <a:t>3-5W Fundamental  690 - 980 nm  (red - IR)</a:t>
            </a:r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</p:txBody>
      </p:sp>
      <p:sp>
        <p:nvSpPr>
          <p:cNvPr id="30" name="Rectangle 291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Solution: Installation af a second laser system : Solid State Ti:Sa Lasers  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91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Ti:Sa Laser System at University of Mainz   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pic>
        <p:nvPicPr>
          <p:cNvPr id="9" name="Grafik 17" descr="G:\DCIM\100CANON\IMG_2813.JPG"/>
          <p:cNvPicPr/>
          <p:nvPr/>
        </p:nvPicPr>
        <p:blipFill>
          <a:blip r:embed="rId2" cstate="screen"/>
          <a:srcRect t="8349"/>
          <a:stretch>
            <a:fillRect/>
          </a:stretch>
        </p:blipFill>
        <p:spPr bwMode="auto">
          <a:xfrm>
            <a:off x="214282" y="571480"/>
            <a:ext cx="8643998" cy="5214974"/>
          </a:xfrm>
          <a:prstGeom prst="rect">
            <a:avLst/>
          </a:prstGeom>
          <a:noFill/>
        </p:spPr>
      </p:pic>
      <p:sp>
        <p:nvSpPr>
          <p:cNvPr id="11" name="Textfeld 24"/>
          <p:cNvSpPr txBox="1"/>
          <p:nvPr/>
        </p:nvSpPr>
        <p:spPr>
          <a:xfrm>
            <a:off x="6572264" y="1142984"/>
            <a:ext cx="1704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UMz</a:t>
            </a:r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RISIKO</a:t>
            </a:r>
          </a:p>
          <a:p>
            <a:r>
              <a:rPr lang="de-DE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Mass</a:t>
            </a:r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de-DE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separator</a:t>
            </a:r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Textfeld 10"/>
          <p:cNvSpPr txBox="1"/>
          <p:nvPr/>
        </p:nvSpPr>
        <p:spPr>
          <a:xfrm rot="20855332">
            <a:off x="4101925" y="3153570"/>
            <a:ext cx="800629" cy="366143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FCU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" name="Textfeld 10"/>
          <p:cNvSpPr txBox="1"/>
          <p:nvPr/>
        </p:nvSpPr>
        <p:spPr>
          <a:xfrm rot="21097815">
            <a:off x="5812681" y="2856351"/>
            <a:ext cx="1137925" cy="369332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Ti:Sa 1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7" name="Textfeld 10"/>
          <p:cNvSpPr txBox="1"/>
          <p:nvPr/>
        </p:nvSpPr>
        <p:spPr>
          <a:xfrm rot="20494312">
            <a:off x="7355091" y="3477366"/>
            <a:ext cx="1314796" cy="646331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Wide tuning Ti:Sa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8" name="Textfeld 10"/>
          <p:cNvSpPr txBox="1"/>
          <p:nvPr/>
        </p:nvSpPr>
        <p:spPr>
          <a:xfrm rot="20629308">
            <a:off x="6461091" y="3181879"/>
            <a:ext cx="1137925" cy="369332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Ti:Sa 2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Textfeld 10"/>
          <p:cNvSpPr txBox="1"/>
          <p:nvPr/>
        </p:nvSpPr>
        <p:spPr>
          <a:xfrm rot="21082141">
            <a:off x="4237663" y="1827682"/>
            <a:ext cx="1137925" cy="369332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Cr:Fo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0" name="Textfeld 10"/>
          <p:cNvSpPr txBox="1"/>
          <p:nvPr/>
        </p:nvSpPr>
        <p:spPr>
          <a:xfrm rot="20676692">
            <a:off x="395026" y="3943939"/>
            <a:ext cx="2553786" cy="646331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Test Chamber MABU</a:t>
            </a:r>
          </a:p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(Mz Atomic Beam Unit)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1" name="Textfeld 10"/>
          <p:cNvSpPr txBox="1"/>
          <p:nvPr/>
        </p:nvSpPr>
        <p:spPr>
          <a:xfrm rot="20928078">
            <a:off x="2305625" y="1925319"/>
            <a:ext cx="2219823" cy="923330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Pump laser 1064 nm</a:t>
            </a:r>
          </a:p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Pump laser 532 nm</a:t>
            </a:r>
          </a:p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Pump laser 532 nm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2" name="Textfeld 9"/>
          <p:cNvSpPr txBox="1"/>
          <p:nvPr/>
        </p:nvSpPr>
        <p:spPr>
          <a:xfrm>
            <a:off x="642910" y="5929330"/>
            <a:ext cx="8286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Development laser system at University of Mainz</a:t>
            </a:r>
          </a:p>
          <a:p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copies at </a:t>
            </a:r>
            <a:r>
              <a:rPr lang="de-DE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TRIUMF, ORNL, JYFL, </a:t>
            </a:r>
            <a:r>
              <a:rPr lang="de-DE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CERN &amp; GANIL (under construction)</a:t>
            </a:r>
            <a:endParaRPr lang="de-DE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6" name="Text Box 4"/>
          <p:cNvSpPr txBox="1">
            <a:spLocks noChangeArrowheads="1"/>
          </p:cNvSpPr>
          <p:nvPr/>
        </p:nvSpPr>
        <p:spPr bwMode="auto">
          <a:xfrm>
            <a:off x="219075" y="3789363"/>
            <a:ext cx="957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Calibri" pitchFamily="34" charset="0"/>
              </a:rPr>
              <a:t>off-line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325643" name="Picture 11" descr="wor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125538"/>
            <a:ext cx="7129463" cy="3914775"/>
          </a:xfrm>
          <a:prstGeom prst="rect">
            <a:avLst/>
          </a:prstGeom>
          <a:noFill/>
        </p:spPr>
      </p:pic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567244" y="1776415"/>
            <a:ext cx="1614489" cy="784226"/>
            <a:chOff x="2832" y="1119"/>
            <a:chExt cx="1017" cy="494"/>
          </a:xfrm>
        </p:grpSpPr>
        <p:sp>
          <p:nvSpPr>
            <p:cNvPr id="325645" name="Oval 13"/>
            <p:cNvSpPr>
              <a:spLocks noChangeAspect="1" noChangeArrowheads="1"/>
            </p:cNvSpPr>
            <p:nvPr/>
          </p:nvSpPr>
          <p:spPr bwMode="auto">
            <a:xfrm>
              <a:off x="2832" y="1590"/>
              <a:ext cx="23" cy="23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cxnSp>
          <p:nvCxnSpPr>
            <p:cNvPr id="325648" name="AutoShape 16"/>
            <p:cNvCxnSpPr>
              <a:cxnSpLocks noChangeShapeType="1"/>
              <a:stCxn id="151" idx="2"/>
            </p:cNvCxnSpPr>
            <p:nvPr/>
          </p:nvCxnSpPr>
          <p:spPr bwMode="auto">
            <a:xfrm rot="5400000">
              <a:off x="3137" y="862"/>
              <a:ext cx="456" cy="969"/>
            </a:xfrm>
            <a:prstGeom prst="bentConnector2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703764" y="1654177"/>
            <a:ext cx="3470275" cy="1001713"/>
            <a:chOff x="2918" y="1042"/>
            <a:chExt cx="2186" cy="631"/>
          </a:xfrm>
        </p:grpSpPr>
        <p:sp>
          <p:nvSpPr>
            <p:cNvPr id="325654" name="Oval 22"/>
            <p:cNvSpPr>
              <a:spLocks noChangeAspect="1" noChangeArrowheads="1"/>
            </p:cNvSpPr>
            <p:nvPr/>
          </p:nvSpPr>
          <p:spPr bwMode="auto">
            <a:xfrm>
              <a:off x="2918" y="1650"/>
              <a:ext cx="23" cy="23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cxnSp>
          <p:nvCxnSpPr>
            <p:cNvPr id="325655" name="AutoShape 23"/>
            <p:cNvCxnSpPr>
              <a:cxnSpLocks noChangeShapeType="1"/>
              <a:stCxn id="131" idx="2"/>
              <a:endCxn id="325654" idx="6"/>
            </p:cNvCxnSpPr>
            <p:nvPr/>
          </p:nvCxnSpPr>
          <p:spPr bwMode="auto">
            <a:xfrm rot="5400000">
              <a:off x="3713" y="270"/>
              <a:ext cx="619" cy="2163"/>
            </a:xfrm>
            <a:prstGeom prst="bentConnector2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325660" name="Oval 28"/>
          <p:cNvSpPr>
            <a:spLocks noChangeAspect="1" noChangeArrowheads="1"/>
          </p:cNvSpPr>
          <p:nvPr/>
        </p:nvSpPr>
        <p:spPr bwMode="auto">
          <a:xfrm>
            <a:off x="4813300" y="2008188"/>
            <a:ext cx="36513" cy="3651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cxnSp>
        <p:nvCxnSpPr>
          <p:cNvPr id="325664" name="AutoShape 32"/>
          <p:cNvCxnSpPr>
            <a:cxnSpLocks noChangeShapeType="1"/>
            <a:stCxn id="99" idx="2"/>
            <a:endCxn id="325660" idx="6"/>
          </p:cNvCxnSpPr>
          <p:nvPr/>
        </p:nvCxnSpPr>
        <p:spPr bwMode="auto">
          <a:xfrm rot="16200000" flipH="1">
            <a:off x="4355350" y="1531980"/>
            <a:ext cx="178315" cy="810612"/>
          </a:xfrm>
          <a:prstGeom prst="bentConnector4">
            <a:avLst>
              <a:gd name="adj1" fmla="val 83829"/>
              <a:gd name="adj2" fmla="val -6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4657724" y="2552700"/>
            <a:ext cx="809625" cy="3040063"/>
            <a:chOff x="2889" y="1608"/>
            <a:chExt cx="510" cy="1915"/>
          </a:xfrm>
          <a:solidFill>
            <a:srgbClr val="FF0000"/>
          </a:solidFill>
        </p:grpSpPr>
        <p:cxnSp>
          <p:nvCxnSpPr>
            <p:cNvPr id="325666" name="AutoShape 34"/>
            <p:cNvCxnSpPr>
              <a:cxnSpLocks noChangeShapeType="1"/>
              <a:stCxn id="158" idx="0"/>
              <a:endCxn id="325702" idx="5"/>
            </p:cNvCxnSpPr>
            <p:nvPr/>
          </p:nvCxnSpPr>
          <p:spPr bwMode="auto">
            <a:xfrm rot="16200000" flipV="1">
              <a:off x="2222" y="2346"/>
              <a:ext cx="1883" cy="471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25670" name="Oval 38"/>
            <p:cNvSpPr>
              <a:spLocks noChangeAspect="1" noChangeArrowheads="1"/>
            </p:cNvSpPr>
            <p:nvPr/>
          </p:nvSpPr>
          <p:spPr bwMode="auto">
            <a:xfrm>
              <a:off x="2889" y="1608"/>
              <a:ext cx="23" cy="2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</p:grpSp>
      <p:sp>
        <p:nvSpPr>
          <p:cNvPr id="325686" name="Oval 54"/>
          <p:cNvSpPr>
            <a:spLocks noChangeAspect="1" noChangeArrowheads="1"/>
          </p:cNvSpPr>
          <p:nvPr/>
        </p:nvSpPr>
        <p:spPr bwMode="auto">
          <a:xfrm>
            <a:off x="2051050" y="2498725"/>
            <a:ext cx="36513" cy="3651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cxnSp>
        <p:nvCxnSpPr>
          <p:cNvPr id="325689" name="AutoShape 57"/>
          <p:cNvCxnSpPr>
            <a:cxnSpLocks noChangeShapeType="1"/>
            <a:endCxn id="325686" idx="4"/>
          </p:cNvCxnSpPr>
          <p:nvPr/>
        </p:nvCxnSpPr>
        <p:spPr bwMode="auto">
          <a:xfrm flipV="1">
            <a:off x="1916113" y="2535238"/>
            <a:ext cx="153987" cy="857250"/>
          </a:xfrm>
          <a:prstGeom prst="bentConnector2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25690" name="Text Box 58"/>
          <p:cNvSpPr txBox="1">
            <a:spLocks noChangeArrowheads="1"/>
          </p:cNvSpPr>
          <p:nvPr/>
        </p:nvSpPr>
        <p:spPr bwMode="auto">
          <a:xfrm>
            <a:off x="458788" y="2540000"/>
            <a:ext cx="949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 b="1">
                <a:solidFill>
                  <a:schemeClr val="bg1"/>
                </a:solidFill>
                <a:latin typeface="Calibri" pitchFamily="34" charset="0"/>
              </a:rPr>
              <a:t>TRILIS</a:t>
            </a:r>
          </a:p>
        </p:txBody>
      </p:sp>
      <p:sp>
        <p:nvSpPr>
          <p:cNvPr id="325702" name="Oval 70"/>
          <p:cNvSpPr>
            <a:spLocks noChangeAspect="1" noChangeArrowheads="1"/>
          </p:cNvSpPr>
          <p:nvPr/>
        </p:nvSpPr>
        <p:spPr bwMode="auto">
          <a:xfrm flipH="1">
            <a:off x="4714876" y="2571744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325703" name="Oval 71"/>
          <p:cNvSpPr>
            <a:spLocks noChangeAspect="1" noChangeArrowheads="1"/>
          </p:cNvSpPr>
          <p:nvPr/>
        </p:nvSpPr>
        <p:spPr bwMode="auto">
          <a:xfrm flipH="1">
            <a:off x="4572000" y="2600325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grpSp>
        <p:nvGrpSpPr>
          <p:cNvPr id="14" name="Group 74"/>
          <p:cNvGrpSpPr>
            <a:grpSpLocks/>
          </p:cNvGrpSpPr>
          <p:nvPr/>
        </p:nvGrpSpPr>
        <p:grpSpPr bwMode="auto">
          <a:xfrm>
            <a:off x="7380297" y="2852736"/>
            <a:ext cx="803276" cy="2790591"/>
            <a:chOff x="4554" y="1807"/>
            <a:chExt cx="506" cy="1782"/>
          </a:xfrm>
        </p:grpSpPr>
        <p:sp>
          <p:nvSpPr>
            <p:cNvPr id="325707" name="Oval 75"/>
            <p:cNvSpPr>
              <a:spLocks noChangeAspect="1" noChangeArrowheads="1"/>
            </p:cNvSpPr>
            <p:nvPr/>
          </p:nvSpPr>
          <p:spPr bwMode="auto">
            <a:xfrm>
              <a:off x="4554" y="1807"/>
              <a:ext cx="23" cy="2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cxnSp>
          <p:nvCxnSpPr>
            <p:cNvPr id="325708" name="AutoShape 76"/>
            <p:cNvCxnSpPr>
              <a:cxnSpLocks noChangeShapeType="1"/>
              <a:endCxn id="325707" idx="3"/>
            </p:cNvCxnSpPr>
            <p:nvPr/>
          </p:nvCxnSpPr>
          <p:spPr bwMode="auto">
            <a:xfrm rot="16200000" flipV="1">
              <a:off x="3927" y="2457"/>
              <a:ext cx="1763" cy="502"/>
            </a:xfrm>
            <a:prstGeom prst="bentConnector3">
              <a:avLst>
                <a:gd name="adj1" fmla="val 87270"/>
              </a:avLst>
            </a:prstGeom>
            <a:noFill/>
            <a:ln w="3810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106" name="Group 105"/>
          <p:cNvGrpSpPr/>
          <p:nvPr/>
        </p:nvGrpSpPr>
        <p:grpSpPr>
          <a:xfrm>
            <a:off x="3143240" y="428604"/>
            <a:ext cx="1714512" cy="1448933"/>
            <a:chOff x="5357818" y="1265688"/>
            <a:chExt cx="1500198" cy="1448933"/>
          </a:xfrm>
        </p:grpSpPr>
        <p:grpSp>
          <p:nvGrpSpPr>
            <p:cNvPr id="101" name="Group 100"/>
            <p:cNvGrpSpPr/>
            <p:nvPr/>
          </p:nvGrpSpPr>
          <p:grpSpPr>
            <a:xfrm>
              <a:off x="5429256" y="1265688"/>
              <a:ext cx="1428760" cy="1448933"/>
              <a:chOff x="4786314" y="-1524429"/>
              <a:chExt cx="1928826" cy="1738758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97" name="Rounded Rectangle 96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32566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>
                      <a:solidFill>
                        <a:schemeClr val="bg1"/>
                      </a:solidFill>
                      <a:latin typeface="Calibri" pitchFamily="34" charset="0"/>
                    </a:rPr>
                    <a:t>FURIOS</a:t>
                  </a:r>
                </a:p>
              </p:txBody>
            </p:sp>
          </p:grpSp>
          <p:sp>
            <p:nvSpPr>
              <p:cNvPr id="99" name="Rounded Rectangle 98"/>
              <p:cNvSpPr/>
              <p:nvPr/>
            </p:nvSpPr>
            <p:spPr>
              <a:xfrm>
                <a:off x="4832034" y="-1071584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de-DE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IGISOL, Jyväskylä</a:t>
                </a:r>
              </a:p>
              <a:p>
                <a:pPr lvl="0"/>
                <a:r>
                  <a:rPr lang="de-DE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gas cell</a:t>
                </a:r>
              </a:p>
              <a:p>
                <a:pPr lvl="0"/>
                <a:r>
                  <a:rPr lang="de-DE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rep. rate ~10 kHz</a:t>
                </a:r>
              </a:p>
              <a:p>
                <a:pPr lvl="0"/>
                <a:r>
                  <a:rPr lang="de-DE" sz="1400" dirty="0" smtClean="0">
                    <a:solidFill>
                      <a:srgbClr val="FF3300"/>
                    </a:solidFill>
                    <a:latin typeface="Calibri" pitchFamily="34" charset="0"/>
                  </a:rPr>
                  <a:t>ti:sa</a:t>
                </a:r>
                <a:r>
                  <a:rPr lang="de-DE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 laser </a:t>
                </a:r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325663" name="Text Box 31"/>
            <p:cNvSpPr txBox="1">
              <a:spLocks noChangeArrowheads="1"/>
            </p:cNvSpPr>
            <p:nvPr/>
          </p:nvSpPr>
          <p:spPr bwMode="auto">
            <a:xfrm>
              <a:off x="5357818" y="1643050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endParaRPr lang="de-DE" sz="1400" dirty="0">
                <a:latin typeface="Calibri" pitchFamily="34" charset="0"/>
              </a:endParaRPr>
            </a:p>
          </p:txBody>
        </p:sp>
      </p:grpSp>
      <p:grpSp>
        <p:nvGrpSpPr>
          <p:cNvPr id="134" name="Group 100"/>
          <p:cNvGrpSpPr/>
          <p:nvPr/>
        </p:nvGrpSpPr>
        <p:grpSpPr>
          <a:xfrm>
            <a:off x="23781" y="2500306"/>
            <a:ext cx="1905013" cy="1448933"/>
            <a:chOff x="4786314" y="-1524429"/>
            <a:chExt cx="1928826" cy="1738758"/>
          </a:xfrm>
        </p:grpSpPr>
        <p:grpSp>
          <p:nvGrpSpPr>
            <p:cNvPr id="136" name="Group 99"/>
            <p:cNvGrpSpPr/>
            <p:nvPr/>
          </p:nvGrpSpPr>
          <p:grpSpPr>
            <a:xfrm>
              <a:off x="4786314" y="-1524429"/>
              <a:ext cx="1928826" cy="1738758"/>
              <a:chOff x="3143240" y="-1667305"/>
              <a:chExt cx="1928826" cy="1738758"/>
            </a:xfrm>
          </p:grpSpPr>
          <p:sp>
            <p:nvSpPr>
              <p:cNvPr id="138" name="Rounded Rectangle 137"/>
              <p:cNvSpPr/>
              <p:nvPr/>
            </p:nvSpPr>
            <p:spPr>
              <a:xfrm>
                <a:off x="3143240" y="-1571659"/>
                <a:ext cx="1928826" cy="1643112"/>
              </a:xfrm>
              <a:prstGeom prst="roundRect">
                <a:avLst>
                  <a:gd name="adj" fmla="val 7743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39" name="Text Box 30"/>
              <p:cNvSpPr txBox="1">
                <a:spLocks noChangeArrowheads="1"/>
              </p:cNvSpPr>
              <p:nvPr/>
            </p:nvSpPr>
            <p:spPr bwMode="auto">
              <a:xfrm>
                <a:off x="3143240" y="-1667305"/>
                <a:ext cx="1928826" cy="554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2400" b="1" dirty="0" smtClean="0">
                    <a:solidFill>
                      <a:schemeClr val="bg1"/>
                    </a:solidFill>
                    <a:latin typeface="Calibri" pitchFamily="34" charset="0"/>
                  </a:rPr>
                  <a:t>TRILIS</a:t>
                </a:r>
                <a:endParaRPr lang="de-DE" sz="2400" b="1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37" name="Rounded Rectangle 136"/>
            <p:cNvSpPr/>
            <p:nvPr/>
          </p:nvSpPr>
          <p:spPr>
            <a:xfrm>
              <a:off x="4834534" y="-1095792"/>
              <a:ext cx="1832385" cy="1250623"/>
            </a:xfrm>
            <a:prstGeom prst="roundRect">
              <a:avLst>
                <a:gd name="adj" fmla="val 823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TRIUMF, Vancouver</a:t>
              </a:r>
            </a:p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hot cavity </a:t>
              </a:r>
            </a:p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rep. rate  10 kHz</a:t>
              </a:r>
            </a:p>
            <a:p>
              <a:pPr lvl="0"/>
              <a:r>
                <a:rPr lang="en-US" sz="1400" dirty="0" smtClean="0">
                  <a:solidFill>
                    <a:srgbClr val="FF0000"/>
                  </a:solidFill>
                  <a:latin typeface="Calibri" pitchFamily="34" charset="0"/>
                </a:rPr>
                <a:t>ti:sa</a:t>
              </a:r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 laser</a:t>
              </a:r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1926214" y="2859088"/>
            <a:ext cx="917000" cy="2166583"/>
            <a:chOff x="1162" y="1788"/>
            <a:chExt cx="574" cy="1302"/>
          </a:xfrm>
        </p:grpSpPr>
        <p:sp>
          <p:nvSpPr>
            <p:cNvPr id="325675" name="Oval 43"/>
            <p:cNvSpPr>
              <a:spLocks noChangeAspect="1" noChangeArrowheads="1"/>
            </p:cNvSpPr>
            <p:nvPr/>
          </p:nvSpPr>
          <p:spPr bwMode="auto">
            <a:xfrm>
              <a:off x="1713" y="1788"/>
              <a:ext cx="23" cy="23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cxnSp>
          <p:nvCxnSpPr>
            <p:cNvPr id="325678" name="AutoShape 46"/>
            <p:cNvCxnSpPr>
              <a:cxnSpLocks noChangeShapeType="1"/>
              <a:endCxn id="325675" idx="4"/>
            </p:cNvCxnSpPr>
            <p:nvPr/>
          </p:nvCxnSpPr>
          <p:spPr bwMode="auto">
            <a:xfrm flipV="1">
              <a:off x="1162" y="1811"/>
              <a:ext cx="563" cy="1279"/>
            </a:xfrm>
            <a:prstGeom prst="bentConnector2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146" name="Group 145"/>
          <p:cNvGrpSpPr/>
          <p:nvPr/>
        </p:nvGrpSpPr>
        <p:grpSpPr>
          <a:xfrm>
            <a:off x="238095" y="4071942"/>
            <a:ext cx="1905013" cy="1448933"/>
            <a:chOff x="23781" y="4071942"/>
            <a:chExt cx="1905013" cy="1448933"/>
          </a:xfrm>
        </p:grpSpPr>
        <p:grpSp>
          <p:nvGrpSpPr>
            <p:cNvPr id="140" name="Group 100"/>
            <p:cNvGrpSpPr/>
            <p:nvPr/>
          </p:nvGrpSpPr>
          <p:grpSpPr>
            <a:xfrm>
              <a:off x="23781" y="4071942"/>
              <a:ext cx="1905013" cy="1448933"/>
              <a:chOff x="4786314" y="-1524429"/>
              <a:chExt cx="1928826" cy="1738758"/>
            </a:xfrm>
          </p:grpSpPr>
          <p:grpSp>
            <p:nvGrpSpPr>
              <p:cNvPr id="141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143" name="Rounded Rectangle 142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14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ORNL</a:t>
                  </a:r>
                  <a:endParaRPr lang="de-DE" sz="2400" b="1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142" name="Rounded Rectangle 141"/>
              <p:cNvSpPr/>
              <p:nvPr/>
            </p:nvSpPr>
            <p:spPr>
              <a:xfrm>
                <a:off x="4832034" y="-1071584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Oak Ridge (off-line)</a:t>
                </a:r>
              </a:p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hot cavity </a:t>
                </a:r>
              </a:p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rep. rate ~10 kHz</a:t>
                </a:r>
              </a:p>
              <a:p>
                <a:pPr lvl="0"/>
                <a:r>
                  <a:rPr lang="en-US" sz="1400" dirty="0" smtClean="0">
                    <a:solidFill>
                      <a:srgbClr val="FF0000"/>
                    </a:solidFill>
                    <a:latin typeface="Calibri" pitchFamily="34" charset="0"/>
                  </a:rPr>
                  <a:t>ti:sa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 laser</a:t>
                </a:r>
              </a:p>
            </p:txBody>
          </p:sp>
        </p:grpSp>
        <p:pic>
          <p:nvPicPr>
            <p:cNvPr id="145" name="Picture 49" descr="under_constructi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728" y="4143380"/>
              <a:ext cx="364244" cy="379402"/>
            </a:xfrm>
            <a:prstGeom prst="rect">
              <a:avLst/>
            </a:prstGeom>
            <a:noFill/>
          </p:spPr>
        </p:pic>
      </p:grpSp>
      <p:grpSp>
        <p:nvGrpSpPr>
          <p:cNvPr id="147" name="Group 146"/>
          <p:cNvGrpSpPr/>
          <p:nvPr/>
        </p:nvGrpSpPr>
        <p:grpSpPr>
          <a:xfrm>
            <a:off x="5286380" y="357166"/>
            <a:ext cx="1714512" cy="1448933"/>
            <a:chOff x="5357818" y="1265688"/>
            <a:chExt cx="1500198" cy="1448933"/>
          </a:xfrm>
        </p:grpSpPr>
        <p:grpSp>
          <p:nvGrpSpPr>
            <p:cNvPr id="148" name="Group 100"/>
            <p:cNvGrpSpPr/>
            <p:nvPr/>
          </p:nvGrpSpPr>
          <p:grpSpPr>
            <a:xfrm>
              <a:off x="5429256" y="1265688"/>
              <a:ext cx="1428760" cy="1448933"/>
              <a:chOff x="4786314" y="-1524429"/>
              <a:chExt cx="1928826" cy="1738758"/>
            </a:xfrm>
          </p:grpSpPr>
          <p:grpSp>
            <p:nvGrpSpPr>
              <p:cNvPr id="150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152" name="Rounded Rectangle 151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0000CC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153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LISOL</a:t>
                  </a:r>
                  <a:endParaRPr lang="de-DE" sz="2400" b="1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151" name="Rounded Rectangle 150"/>
              <p:cNvSpPr/>
              <p:nvPr/>
            </p:nvSpPr>
            <p:spPr>
              <a:xfrm>
                <a:off x="4832034" y="-1071584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Louvain-la-Neuve</a:t>
                </a:r>
              </a:p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gas cell</a:t>
                </a:r>
              </a:p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rep. rate &lt;200Hz</a:t>
                </a:r>
              </a:p>
              <a:p>
                <a:r>
                  <a:rPr lang="de-DE" sz="1400" dirty="0" smtClean="0">
                    <a:solidFill>
                      <a:srgbClr val="0000FF"/>
                    </a:solidFill>
                    <a:latin typeface="Calibri" pitchFamily="34" charset="0"/>
                  </a:rPr>
                  <a:t>dye</a:t>
                </a:r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 laser</a:t>
                </a:r>
                <a:endParaRPr lang="de-DE" sz="1400" dirty="0">
                  <a:solidFill>
                    <a:schemeClr val="tx1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49" name="Text Box 31"/>
            <p:cNvSpPr txBox="1">
              <a:spLocks noChangeArrowheads="1"/>
            </p:cNvSpPr>
            <p:nvPr/>
          </p:nvSpPr>
          <p:spPr bwMode="auto">
            <a:xfrm>
              <a:off x="5357818" y="1643050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endParaRPr lang="de-DE" sz="1400" dirty="0">
                <a:latin typeface="Calibri" pitchFamily="34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4572000" y="5214950"/>
            <a:ext cx="1714512" cy="1448933"/>
            <a:chOff x="5357818" y="1265688"/>
            <a:chExt cx="1500198" cy="1448933"/>
          </a:xfrm>
        </p:grpSpPr>
        <p:grpSp>
          <p:nvGrpSpPr>
            <p:cNvPr id="155" name="Group 100"/>
            <p:cNvGrpSpPr/>
            <p:nvPr/>
          </p:nvGrpSpPr>
          <p:grpSpPr>
            <a:xfrm>
              <a:off x="5429256" y="1265688"/>
              <a:ext cx="1428760" cy="1448933"/>
              <a:chOff x="4786314" y="-1524429"/>
              <a:chExt cx="1928826" cy="1738758"/>
            </a:xfrm>
          </p:grpSpPr>
          <p:grpSp>
            <p:nvGrpSpPr>
              <p:cNvPr id="157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159" name="Rounded Rectangle 158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16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RISIKO</a:t>
                  </a:r>
                  <a:endParaRPr lang="de-DE" sz="2400" b="1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158" name="Rounded Rectangle 157"/>
              <p:cNvSpPr/>
              <p:nvPr/>
            </p:nvSpPr>
            <p:spPr>
              <a:xfrm>
                <a:off x="4832034" y="-1071584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Mainz (off-line)</a:t>
                </a:r>
              </a:p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hot cavity </a:t>
                </a:r>
              </a:p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rep. rate ~10 kHz</a:t>
                </a:r>
              </a:p>
              <a:p>
                <a:pPr lvl="0"/>
                <a:r>
                  <a:rPr lang="en-US" sz="1400" dirty="0" smtClean="0">
                    <a:solidFill>
                      <a:srgbClr val="FF0000"/>
                    </a:solidFill>
                    <a:latin typeface="Calibri" pitchFamily="34" charset="0"/>
                  </a:rPr>
                  <a:t>ti:sa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 laser</a:t>
                </a:r>
              </a:p>
            </p:txBody>
          </p:sp>
        </p:grpSp>
        <p:sp>
          <p:nvSpPr>
            <p:cNvPr id="156" name="Text Box 31"/>
            <p:cNvSpPr txBox="1">
              <a:spLocks noChangeArrowheads="1"/>
            </p:cNvSpPr>
            <p:nvPr/>
          </p:nvSpPr>
          <p:spPr bwMode="auto">
            <a:xfrm>
              <a:off x="5357818" y="1643050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endParaRPr lang="de-DE" sz="1400" dirty="0">
                <a:latin typeface="Calibri" pitchFamily="34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7286644" y="5194777"/>
            <a:ext cx="1714512" cy="1448933"/>
            <a:chOff x="5357818" y="1265688"/>
            <a:chExt cx="1500198" cy="1448933"/>
          </a:xfrm>
        </p:grpSpPr>
        <p:grpSp>
          <p:nvGrpSpPr>
            <p:cNvPr id="171" name="Group 100"/>
            <p:cNvGrpSpPr/>
            <p:nvPr/>
          </p:nvGrpSpPr>
          <p:grpSpPr>
            <a:xfrm>
              <a:off x="5429256" y="1265688"/>
              <a:ext cx="1428760" cy="1448933"/>
              <a:chOff x="4786314" y="-1524429"/>
              <a:chExt cx="1928826" cy="1738758"/>
            </a:xfrm>
          </p:grpSpPr>
          <p:grpSp>
            <p:nvGrpSpPr>
              <p:cNvPr id="173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175" name="Rounded Rectangle 174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0000CC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17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TIARA</a:t>
                  </a:r>
                  <a:endParaRPr lang="de-DE" sz="2400" b="1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174" name="Rounded Rectangle 173"/>
              <p:cNvSpPr/>
              <p:nvPr/>
            </p:nvSpPr>
            <p:spPr>
              <a:xfrm>
                <a:off x="4832034" y="-1071584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Takasaki</a:t>
                </a:r>
              </a:p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hot cavity</a:t>
                </a:r>
              </a:p>
              <a:p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rep. rate 300Hz</a:t>
                </a:r>
              </a:p>
              <a:p>
                <a:r>
                  <a:rPr lang="de-DE" sz="1400" dirty="0" smtClean="0">
                    <a:solidFill>
                      <a:srgbClr val="0000FF"/>
                    </a:solidFill>
                    <a:latin typeface="Calibri" pitchFamily="34" charset="0"/>
                  </a:rPr>
                  <a:t>dye</a:t>
                </a:r>
                <a:r>
                  <a:rPr lang="de-DE" sz="1400" dirty="0" smtClean="0">
                    <a:solidFill>
                      <a:schemeClr val="tx1"/>
                    </a:solidFill>
                    <a:latin typeface="Calibri" pitchFamily="34" charset="0"/>
                  </a:rPr>
                  <a:t> laser</a:t>
                </a:r>
                <a:endParaRPr lang="de-DE" sz="1400" dirty="0">
                  <a:solidFill>
                    <a:schemeClr val="tx1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72" name="Text Box 31"/>
            <p:cNvSpPr txBox="1">
              <a:spLocks noChangeArrowheads="1"/>
            </p:cNvSpPr>
            <p:nvPr/>
          </p:nvSpPr>
          <p:spPr bwMode="auto">
            <a:xfrm>
              <a:off x="5357818" y="1643050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endParaRPr lang="de-DE" sz="1400" dirty="0">
                <a:latin typeface="Calibri" pitchFamily="34" charset="0"/>
              </a:endParaRPr>
            </a:p>
          </p:txBody>
        </p:sp>
      </p:grpSp>
      <p:sp>
        <p:nvSpPr>
          <p:cNvPr id="177" name="Rectangle 291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Laser Ion Sources World-Wide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grpSp>
        <p:nvGrpSpPr>
          <p:cNvPr id="178" name="Group 42"/>
          <p:cNvGrpSpPr>
            <a:grpSpLocks/>
          </p:cNvGrpSpPr>
          <p:nvPr/>
        </p:nvGrpSpPr>
        <p:grpSpPr bwMode="auto">
          <a:xfrm>
            <a:off x="3285454" y="-1"/>
            <a:ext cx="1286037" cy="5429769"/>
            <a:chOff x="938" y="1788"/>
            <a:chExt cx="805" cy="3263"/>
          </a:xfrm>
        </p:grpSpPr>
        <p:sp>
          <p:nvSpPr>
            <p:cNvPr id="179" name="Oval 43"/>
            <p:cNvSpPr>
              <a:spLocks noChangeAspect="1" noChangeArrowheads="1"/>
            </p:cNvSpPr>
            <p:nvPr/>
          </p:nvSpPr>
          <p:spPr bwMode="auto">
            <a:xfrm>
              <a:off x="1713" y="1788"/>
              <a:ext cx="23" cy="23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cxnSp>
          <p:nvCxnSpPr>
            <p:cNvPr id="180" name="AutoShape 46"/>
            <p:cNvCxnSpPr>
              <a:cxnSpLocks noChangeShapeType="1"/>
            </p:cNvCxnSpPr>
            <p:nvPr/>
          </p:nvCxnSpPr>
          <p:spPr bwMode="auto">
            <a:xfrm rot="5400000" flipH="1" flipV="1">
              <a:off x="482" y="3790"/>
              <a:ext cx="1717" cy="805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162" name="Group 161"/>
          <p:cNvGrpSpPr/>
          <p:nvPr/>
        </p:nvGrpSpPr>
        <p:grpSpPr>
          <a:xfrm>
            <a:off x="2428860" y="5286388"/>
            <a:ext cx="1714512" cy="1448933"/>
            <a:chOff x="5357818" y="1265688"/>
            <a:chExt cx="1500198" cy="1448933"/>
          </a:xfrm>
        </p:grpSpPr>
        <p:grpSp>
          <p:nvGrpSpPr>
            <p:cNvPr id="163" name="Group 100"/>
            <p:cNvGrpSpPr/>
            <p:nvPr/>
          </p:nvGrpSpPr>
          <p:grpSpPr>
            <a:xfrm>
              <a:off x="5429256" y="1265688"/>
              <a:ext cx="1428760" cy="1448933"/>
              <a:chOff x="4786314" y="-1524429"/>
              <a:chExt cx="1928826" cy="1738758"/>
            </a:xfrm>
          </p:grpSpPr>
          <p:grpSp>
            <p:nvGrpSpPr>
              <p:cNvPr id="165" name="Group 99"/>
              <p:cNvGrpSpPr/>
              <p:nvPr/>
            </p:nvGrpSpPr>
            <p:grpSpPr>
              <a:xfrm>
                <a:off x="4786314" y="-1524429"/>
                <a:ext cx="1928826" cy="1738758"/>
                <a:chOff x="3143240" y="-1667305"/>
                <a:chExt cx="1928826" cy="1738758"/>
              </a:xfrm>
            </p:grpSpPr>
            <p:sp>
              <p:nvSpPr>
                <p:cNvPr id="167" name="Rounded Rectangle 166"/>
                <p:cNvSpPr/>
                <p:nvPr/>
              </p:nvSpPr>
              <p:spPr>
                <a:xfrm>
                  <a:off x="3143240" y="-1571659"/>
                  <a:ext cx="1928826" cy="1643112"/>
                </a:xfrm>
                <a:prstGeom prst="roundRect">
                  <a:avLst>
                    <a:gd name="adj" fmla="val 774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libri" pitchFamily="34" charset="0"/>
                  </a:endParaRPr>
                </a:p>
              </p:txBody>
            </p:sp>
            <p:sp>
              <p:nvSpPr>
                <p:cNvPr id="16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143240" y="-1667305"/>
                  <a:ext cx="1928826" cy="5540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2400" b="1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GISELE</a:t>
                  </a:r>
                  <a:endParaRPr lang="de-DE" sz="2400" b="1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166" name="Rounded Rectangle 165"/>
              <p:cNvSpPr/>
              <p:nvPr/>
            </p:nvSpPr>
            <p:spPr>
              <a:xfrm>
                <a:off x="4832034" y="-1071585"/>
                <a:ext cx="1832385" cy="1250623"/>
              </a:xfrm>
              <a:prstGeom prst="roundRect">
                <a:avLst>
                  <a:gd name="adj" fmla="val 82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GANIL, Caen</a:t>
                </a:r>
              </a:p>
              <a:p>
                <a:pPr lvl="0"/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rep. rate ~10 kHz</a:t>
                </a:r>
              </a:p>
              <a:p>
                <a:pPr lvl="0"/>
                <a:r>
                  <a:rPr lang="en-US" sz="1400" dirty="0" smtClean="0">
                    <a:solidFill>
                      <a:srgbClr val="FF0000"/>
                    </a:solidFill>
                    <a:latin typeface="Calibri" pitchFamily="34" charset="0"/>
                  </a:rPr>
                  <a:t>ti:sa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Calibri" pitchFamily="34" charset="0"/>
                  </a:rPr>
                  <a:t> laser</a:t>
                </a:r>
              </a:p>
            </p:txBody>
          </p:sp>
        </p:grpSp>
        <p:sp>
          <p:nvSpPr>
            <p:cNvPr id="164" name="Text Box 31"/>
            <p:cNvSpPr txBox="1">
              <a:spLocks noChangeArrowheads="1"/>
            </p:cNvSpPr>
            <p:nvPr/>
          </p:nvSpPr>
          <p:spPr bwMode="auto">
            <a:xfrm>
              <a:off x="5357818" y="1643050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endParaRPr lang="de-DE" sz="1400" dirty="0">
                <a:latin typeface="Calibri" pitchFamily="34" charset="0"/>
              </a:endParaRPr>
            </a:p>
          </p:txBody>
        </p:sp>
      </p:grpSp>
      <p:sp>
        <p:nvSpPr>
          <p:cNvPr id="128" name="Text Box 31"/>
          <p:cNvSpPr txBox="1">
            <a:spLocks noChangeArrowheads="1"/>
          </p:cNvSpPr>
          <p:nvPr/>
        </p:nvSpPr>
        <p:spPr bwMode="auto">
          <a:xfrm>
            <a:off x="7572396" y="663090"/>
            <a:ext cx="16271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de-DE" sz="1400" dirty="0">
              <a:latin typeface="Calibri" pitchFamily="34" charset="0"/>
            </a:endParaRPr>
          </a:p>
        </p:txBody>
      </p:sp>
      <p:pic>
        <p:nvPicPr>
          <p:cNvPr id="223" name="Picture 49" descr="under_constru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5357826"/>
            <a:ext cx="364244" cy="379402"/>
          </a:xfrm>
          <a:prstGeom prst="rect">
            <a:avLst/>
          </a:prstGeom>
          <a:noFill/>
        </p:spPr>
      </p:pic>
      <p:grpSp>
        <p:nvGrpSpPr>
          <p:cNvPr id="231" name="Group 230"/>
          <p:cNvGrpSpPr/>
          <p:nvPr/>
        </p:nvGrpSpPr>
        <p:grpSpPr>
          <a:xfrm>
            <a:off x="7358082" y="214290"/>
            <a:ext cx="1643074" cy="1441835"/>
            <a:chOff x="7643834" y="285728"/>
            <a:chExt cx="1643074" cy="1441835"/>
          </a:xfrm>
        </p:grpSpPr>
        <p:sp>
          <p:nvSpPr>
            <p:cNvPr id="131" name="Rounded Rectangle 130"/>
            <p:cNvSpPr/>
            <p:nvPr/>
          </p:nvSpPr>
          <p:spPr>
            <a:xfrm>
              <a:off x="7643834" y="357166"/>
              <a:ext cx="1632869" cy="1369230"/>
            </a:xfrm>
            <a:prstGeom prst="roundRect">
              <a:avLst>
                <a:gd name="adj" fmla="val 7743"/>
              </a:avLst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228" name="Group 227"/>
            <p:cNvGrpSpPr/>
            <p:nvPr/>
          </p:nvGrpSpPr>
          <p:grpSpPr>
            <a:xfrm>
              <a:off x="8858280" y="357166"/>
              <a:ext cx="428628" cy="1370397"/>
              <a:chOff x="10909572" y="500041"/>
              <a:chExt cx="428628" cy="1522663"/>
            </a:xfrm>
          </p:grpSpPr>
          <p:sp>
            <p:nvSpPr>
              <p:cNvPr id="214" name="Rounded Rectangle 213"/>
              <p:cNvSpPr/>
              <p:nvPr/>
            </p:nvSpPr>
            <p:spPr>
              <a:xfrm>
                <a:off x="10981010" y="500041"/>
                <a:ext cx="357190" cy="1522663"/>
              </a:xfrm>
              <a:prstGeom prst="roundRect">
                <a:avLst>
                  <a:gd name="adj" fmla="val 2881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226" name="Rounded Rectangle 225"/>
              <p:cNvSpPr/>
              <p:nvPr/>
            </p:nvSpPr>
            <p:spPr>
              <a:xfrm>
                <a:off x="10909572" y="500041"/>
                <a:ext cx="214314" cy="1522663"/>
              </a:xfrm>
              <a:prstGeom prst="roundRect">
                <a:avLst>
                  <a:gd name="adj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130" name="Rounded Rectangle 129"/>
            <p:cNvSpPr/>
            <p:nvPr/>
          </p:nvSpPr>
          <p:spPr>
            <a:xfrm>
              <a:off x="7683426" y="642918"/>
              <a:ext cx="1551226" cy="1042163"/>
            </a:xfrm>
            <a:prstGeom prst="roundRect">
              <a:avLst>
                <a:gd name="adj" fmla="val 823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ISOLDE, Geneva</a:t>
              </a:r>
            </a:p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hot cavity</a:t>
              </a:r>
            </a:p>
            <a:p>
              <a:pPr lvl="0"/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rep. rate ~10 kHz</a:t>
              </a:r>
            </a:p>
            <a:p>
              <a:pPr lvl="0"/>
              <a:r>
                <a:rPr lang="en-US" sz="1400" dirty="0" smtClean="0">
                  <a:solidFill>
                    <a:srgbClr val="0000FF"/>
                  </a:solidFill>
                  <a:latin typeface="Calibri" pitchFamily="34" charset="0"/>
                </a:rPr>
                <a:t>dye </a:t>
              </a:r>
              <a:r>
                <a:rPr lang="en-US" sz="1400" dirty="0" smtClean="0">
                  <a:solidFill>
                    <a:schemeClr val="tx1"/>
                  </a:solidFill>
                  <a:latin typeface="Calibri" pitchFamily="34" charset="0"/>
                </a:rPr>
                <a:t>+</a:t>
              </a:r>
              <a:r>
                <a:rPr lang="en-US" sz="1400" dirty="0" smtClean="0">
                  <a:solidFill>
                    <a:srgbClr val="0000FF"/>
                  </a:solidFill>
                  <a:latin typeface="Calibri" pitchFamily="34" charset="0"/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  <a:latin typeface="Calibri" pitchFamily="34" charset="0"/>
                </a:rPr>
                <a:t>ti:sa</a:t>
              </a:r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 laser</a:t>
              </a:r>
            </a:p>
          </p:txBody>
        </p:sp>
        <p:sp>
          <p:nvSpPr>
            <p:cNvPr id="132" name="Text Box 30"/>
            <p:cNvSpPr txBox="1">
              <a:spLocks noChangeArrowheads="1"/>
            </p:cNvSpPr>
            <p:nvPr/>
          </p:nvSpPr>
          <p:spPr bwMode="auto">
            <a:xfrm>
              <a:off x="7643834" y="285728"/>
              <a:ext cx="16430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de-DE" sz="2400" b="1" dirty="0" smtClean="0">
                  <a:solidFill>
                    <a:schemeClr val="bg1"/>
                  </a:solidFill>
                  <a:latin typeface="Calibri" pitchFamily="34" charset="0"/>
                </a:rPr>
                <a:t>RILIS</a:t>
              </a:r>
              <a:endParaRPr lang="de-DE" sz="24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pic>
        <p:nvPicPr>
          <p:cNvPr id="232" name="Picture 49" descr="under_constru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36912" y="285728"/>
            <a:ext cx="364244" cy="3794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H:\backup_laptop_20091010\Daten\mathematica\mixing\mixing_crof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8685356" cy="55007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86512" y="1071546"/>
            <a:ext cx="59535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de-DE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</a:rPr>
              <a:t>Dye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2396" y="171448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de-DE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</a:rPr>
              <a:t>Ti:Sa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235743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de-DE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</a:rPr>
              <a:t>2x Dye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478632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3x Dye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300037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de-DE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</a:rPr>
              <a:t>2x Ti:Sa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43240" y="4929198"/>
            <a:ext cx="35719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421481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de-DE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</a:rPr>
              <a:t>3x Ti:Sa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Dye Laser vs. Ti:Sa Laser – Tuning ranges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8662" y="6072206"/>
            <a:ext cx="275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Dye: Green  to Red + UV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72198" y="6072206"/>
            <a:ext cx="2426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Ti:Sa: Near IR  + Blue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:\_Drive S\Mathematica\riselementspsegenerator\riselem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4493052" cy="257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5929330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Green: successfully tested</a:t>
            </a:r>
          </a:p>
          <a:p>
            <a:r>
              <a:rPr lang="de-DE" dirty="0" smtClean="0"/>
              <a:t>Blue: known to be accessible (scheme known but not yet tested )</a:t>
            </a:r>
            <a:endParaRPr lang="en-US" dirty="0"/>
          </a:p>
        </p:txBody>
      </p:sp>
      <p:sp>
        <p:nvSpPr>
          <p:cNvPr id="2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Dye Laser vs. Ti:Sa Laser – Periodic Table of Accessible Elements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7224" y="1285860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Dye laser</a:t>
            </a:r>
          </a:p>
          <a:p>
            <a:r>
              <a:rPr lang="de-DE" dirty="0" smtClean="0"/>
              <a:t>46 elements tested</a:t>
            </a:r>
            <a:endParaRPr lang="en-US" dirty="0"/>
          </a:p>
        </p:txBody>
      </p:sp>
      <p:pic>
        <p:nvPicPr>
          <p:cNvPr id="17412" name="Picture 4" descr="H:\_Drive S\Mathematica\riselementspsegenerator\riseleme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85926"/>
            <a:ext cx="4495443" cy="257176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5429256" y="1285860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Ti:Sa laser</a:t>
            </a:r>
          </a:p>
          <a:p>
            <a:r>
              <a:rPr lang="de-DE" dirty="0" smtClean="0"/>
              <a:t>35 elements tested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5929330"/>
            <a:ext cx="6865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Green: successfully tested</a:t>
            </a:r>
          </a:p>
          <a:p>
            <a:r>
              <a:rPr lang="de-DE" dirty="0" smtClean="0"/>
              <a:t>Blue: known to be accessible / scheme developed not yet tested  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-10858608" y="9644106"/>
            <a:ext cx="7985939" cy="5057762"/>
            <a:chOff x="714348" y="1500174"/>
            <a:chExt cx="7985939" cy="5057762"/>
          </a:xfrm>
        </p:grpSpPr>
        <p:pic>
          <p:nvPicPr>
            <p:cNvPr id="15" name="Picture 1" descr="H:\backup_laptop_20091010\Daten\mathematica\mixing\mixing_crof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1500174"/>
              <a:ext cx="7985939" cy="505776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6466294" y="1643050"/>
              <a:ext cx="544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Dye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43820" y="2900359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Ti:Sa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71736" y="2773916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2x Dye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14480" y="5357826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3x Dye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86116" y="4071942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2x Ti:Sa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143240" y="4929198"/>
              <a:ext cx="357190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14612" y="4845618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3x Ti:Sa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2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Dye Laser  &amp;  Ti:Sa Laser – Periodic Table of Accessible Elements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pic>
        <p:nvPicPr>
          <p:cNvPr id="29" name="Picture 2" descr="H:\_Drive S\Mathematica\riselementspsegenerator\riseleme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4" y="857232"/>
            <a:ext cx="8715404" cy="498593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2285984" y="1214422"/>
            <a:ext cx="264320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Combined</a:t>
            </a:r>
          </a:p>
          <a:p>
            <a:r>
              <a:rPr lang="de-DE" sz="2000" dirty="0" smtClean="0"/>
              <a:t>54 elements tested </a:t>
            </a:r>
          </a:p>
          <a:p>
            <a:endParaRPr lang="de-DE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Laser Ion Source </a:t>
            </a:r>
          </a:p>
          <a:p>
            <a:r>
              <a:rPr lang="de-DE" dirty="0" smtClean="0"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latin typeface="Calibri" pitchFamily="34" charset="0"/>
              </a:rPr>
              <a:t>Agenda</a:t>
            </a:r>
          </a:p>
          <a:p>
            <a:r>
              <a:rPr lang="de-DE" dirty="0" smtClean="0">
                <a:latin typeface="Calibri" pitchFamily="34" charset="0"/>
              </a:rPr>
              <a:t>Summary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714357"/>
          <a:ext cx="9143999" cy="459196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032658"/>
                <a:gridCol w="2477301"/>
                <a:gridCol w="2951572"/>
                <a:gridCol w="1682468"/>
              </a:tblGrid>
              <a:tr h="385023">
                <a:tc>
                  <a:txBody>
                    <a:bodyPr/>
                    <a:lstStyle/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Dye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Ti:Sa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Both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85023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Active Medium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&gt; 10 different dyes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Ti</a:t>
                      </a:r>
                      <a:r>
                        <a:rPr lang="de-DE" sz="2000" baseline="0" dirty="0" smtClean="0">
                          <a:latin typeface="Calibri" pitchFamily="34" charset="0"/>
                        </a:rPr>
                        <a:t> doped sapphire crystal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10272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Tuning range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540 – 850 nm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680 – 980 nm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540 – 980 nm</a:t>
                      </a:r>
                      <a:r>
                        <a:rPr lang="de-DE" sz="2000" baseline="0" dirty="0" smtClean="0">
                          <a:latin typeface="Calibri" pitchFamily="34" charset="0"/>
                        </a:rPr>
                        <a:t>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5237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Power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Up to 8 W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3- 5 W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1195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Power stability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Decreases during operation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Stable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1927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Switch elements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2-3 Days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1</a:t>
                      </a:r>
                      <a:r>
                        <a:rPr lang="de-DE" sz="2000" baseline="0" dirty="0" smtClean="0">
                          <a:latin typeface="Calibri" pitchFamily="34" charset="0"/>
                        </a:rPr>
                        <a:t> Day  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4 hours 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93933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Maintenance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renew dye solutions if decomposed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~ none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877193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Schemes</a:t>
                      </a:r>
                      <a:r>
                        <a:rPr lang="de-DE" sz="2000" baseline="0" dirty="0" smtClean="0">
                          <a:latin typeface="Calibri" pitchFamily="34" charset="0"/>
                        </a:rPr>
                        <a:t> developed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46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35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Calibri" pitchFamily="34" charset="0"/>
                        </a:rPr>
                        <a:t>54  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Dye Laser  &amp;  Ti:Sa Laser – Pros and Cons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7" name="Smiley Face 6"/>
          <p:cNvSpPr/>
          <p:nvPr/>
        </p:nvSpPr>
        <p:spPr>
          <a:xfrm>
            <a:off x="6500826" y="2571744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miley Face 7"/>
          <p:cNvSpPr/>
          <p:nvPr/>
        </p:nvSpPr>
        <p:spPr>
          <a:xfrm>
            <a:off x="6500826" y="3143248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miley Face 8"/>
          <p:cNvSpPr/>
          <p:nvPr/>
        </p:nvSpPr>
        <p:spPr>
          <a:xfrm>
            <a:off x="3786182" y="2000240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miley Face 9"/>
          <p:cNvSpPr/>
          <p:nvPr/>
        </p:nvSpPr>
        <p:spPr>
          <a:xfrm>
            <a:off x="6500826" y="3714752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miley Face 10"/>
          <p:cNvSpPr/>
          <p:nvPr/>
        </p:nvSpPr>
        <p:spPr>
          <a:xfrm>
            <a:off x="8358214" y="3143248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miley Face 11"/>
          <p:cNvSpPr/>
          <p:nvPr/>
        </p:nvSpPr>
        <p:spPr>
          <a:xfrm>
            <a:off x="8643966" y="3143248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5786454"/>
            <a:ext cx="835824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Having two independent laser systems reduces switching time between elements daramatically.</a:t>
            </a:r>
            <a:endParaRPr lang="en-US" dirty="0"/>
          </a:p>
        </p:txBody>
      </p:sp>
      <p:sp>
        <p:nvSpPr>
          <p:cNvPr id="14" name="Smiley Face 13"/>
          <p:cNvSpPr/>
          <p:nvPr/>
        </p:nvSpPr>
        <p:spPr>
          <a:xfrm>
            <a:off x="8429652" y="4643446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571472" y="928670"/>
            <a:ext cx="8296275" cy="4992687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October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first parts are delivered (Crystals, Q-Switches, BiFi)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November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Pump lasers arrive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first parts of Ti:Sa are in mechanical workshop in Mainz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December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Delivery of resonator mirrors and etalons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January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Prototype of new Ti:Sa is ready to be tested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Winter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Lasersystem is complete and ready to be tested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Spring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First off-line laser ions</a:t>
            </a:r>
          </a:p>
          <a:p>
            <a:pPr marL="1257300" lvl="2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Step-wise installation at  RILIS laser cabin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endParaRPr lang="de-DE" dirty="0" smtClean="0">
              <a:latin typeface="Calibri" pitchFamily="34" charset="0"/>
            </a:endParaRP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de-DE" dirty="0" smtClean="0">
                <a:latin typeface="Calibri" pitchFamily="34" charset="0"/>
              </a:rPr>
              <a:t>First on-line laser ions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endParaRPr lang="en-US" dirty="0">
              <a:latin typeface="Calibri" pitchFamily="34" charset="0"/>
            </a:endParaRP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Duo-RILIS</a:t>
            </a:r>
            <a:r>
              <a:rPr lang="en-US" dirty="0">
                <a:latin typeface="Calibri" pitchFamily="34" charset="0"/>
              </a:rPr>
              <a:t>: two laser systems available for operation with a possibility of quick switch from one element to </a:t>
            </a:r>
            <a:r>
              <a:rPr lang="en-US" dirty="0" smtClean="0">
                <a:latin typeface="Calibri" pitchFamily="34" charset="0"/>
              </a:rPr>
              <a:t>another</a:t>
            </a: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</a:endParaRPr>
          </a:p>
          <a:p>
            <a:pPr marL="342900" indent="-342900" eaLnBrk="0" hangingPunct="0">
              <a:buClr>
                <a:schemeClr val="accent1"/>
              </a:buClr>
              <a:buSzPct val="7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Combination of Dye + Ti:Sa for one ionization scheme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 rot="-5400000">
            <a:off x="-719930" y="1862930"/>
            <a:ext cx="2190748" cy="369888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buFont typeface="Times New Roman" pitchFamily="18" charset="0"/>
              <a:buNone/>
            </a:pPr>
            <a:r>
              <a:rPr lang="en-US" dirty="0" smtClean="0">
                <a:latin typeface="Calibri" pitchFamily="34" charset="0"/>
              </a:rPr>
              <a:t>2009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 rot="-5400000">
            <a:off x="-593731" y="3927479"/>
            <a:ext cx="1938350" cy="369888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buFont typeface="Times New Roman" pitchFamily="18" charset="0"/>
              <a:buNone/>
            </a:pPr>
            <a:r>
              <a:rPr lang="en-US" dirty="0" smtClean="0">
                <a:latin typeface="Calibri" pitchFamily="34" charset="0"/>
              </a:rPr>
              <a:t>2010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 rot="-5400000">
            <a:off x="-512757" y="5784855"/>
            <a:ext cx="1776402" cy="369888"/>
          </a:xfrm>
          <a:prstGeom prst="rect">
            <a:avLst/>
          </a:prstGeom>
          <a:solidFill>
            <a:srgbClr val="FFCC99"/>
          </a:solidFill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buFont typeface="Times New Roman" pitchFamily="18" charset="0"/>
              <a:buNone/>
            </a:pPr>
            <a:r>
              <a:rPr lang="en-US" dirty="0" smtClean="0">
                <a:latin typeface="Calibri" pitchFamily="34" charset="0"/>
              </a:rPr>
              <a:t>2011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Roadmap of RILIS upgrade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latin typeface="Calibri" pitchFamily="34" charset="0"/>
              </a:rPr>
              <a:t>Summary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Summary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For selective production of Isotopes one needs a Laser Ion Source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143116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 speed up switching between elements, a second laser system is needed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3143248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The new system will be a Mainz-Type solid-state Ti:Sapphire system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478632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First parts arrived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3929066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Ti:Sa &amp; Dye complement one another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913563" cy="649287"/>
          </a:xfrm>
        </p:spPr>
        <p:txBody>
          <a:bodyPr/>
          <a:lstStyle/>
          <a:p>
            <a:r>
              <a:rPr lang="de-DE" dirty="0" smtClean="0"/>
              <a:t>Acknowledgements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620" y="2500306"/>
            <a:ext cx="1094723" cy="138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357826"/>
            <a:ext cx="223259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285860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643182"/>
            <a:ext cx="1714512" cy="94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681010" y="4193288"/>
            <a:ext cx="2749274" cy="593034"/>
            <a:chOff x="68" y="73"/>
            <a:chExt cx="1549" cy="334"/>
          </a:xfrm>
        </p:grpSpPr>
        <p:pic>
          <p:nvPicPr>
            <p:cNvPr id="8" name="Picture 17" descr="JOGUUNM1-opt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" y="73"/>
              <a:ext cx="771" cy="334"/>
            </a:xfrm>
            <a:prstGeom prst="rect">
              <a:avLst/>
            </a:prstGeom>
            <a:noFill/>
          </p:spPr>
        </p:pic>
        <p:sp>
          <p:nvSpPr>
            <p:cNvPr id="9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852" y="206"/>
              <a:ext cx="765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9935"/>
                </a:avLst>
              </a:prstTxWarp>
            </a:bodyPr>
            <a:lstStyle/>
            <a:p>
              <a:pPr algn="ctr"/>
              <a:r>
                <a:rPr lang="de-DE" sz="800" kern="1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33CC">
                      <a:alpha val="50000"/>
                    </a:srgbClr>
                  </a:solidFill>
                  <a:latin typeface="Magneto" pitchFamily="82" charset="0"/>
                </a:rPr>
                <a:t>Larissa</a:t>
              </a:r>
              <a:endParaRPr lang="de-DE" sz="800" kern="10" dirty="0">
                <a:ln w="3175">
                  <a:noFill/>
                  <a:round/>
                  <a:headEnd/>
                  <a:tailEnd/>
                </a:ln>
                <a:solidFill>
                  <a:srgbClr val="0033CC">
                    <a:alpha val="50000"/>
                  </a:srgbClr>
                </a:solidFill>
                <a:latin typeface="Magneto" pitchFamily="82" charset="0"/>
              </a:endParaRP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86182" y="2643182"/>
            <a:ext cx="4130675" cy="92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eaLnBrk="0" hangingPunct="0">
              <a:buFont typeface="Times New Roman" pitchFamily="18" charset="0"/>
              <a:buNone/>
            </a:pPr>
            <a:r>
              <a:rPr lang="en-US" dirty="0">
                <a:latin typeface="Calibri" pitchFamily="34" charset="0"/>
              </a:rPr>
              <a:t>KTH – Royal Institute of </a:t>
            </a:r>
            <a:r>
              <a:rPr lang="en-US" dirty="0" smtClean="0">
                <a:latin typeface="Calibri" pitchFamily="34" charset="0"/>
              </a:rPr>
              <a:t>Technology  &amp;</a:t>
            </a:r>
          </a:p>
          <a:p>
            <a:pPr eaLnBrk="0" hangingPunct="0">
              <a:buFont typeface="Times New Roman" pitchFamily="18" charset="0"/>
              <a:buNone/>
            </a:pPr>
            <a:r>
              <a:rPr lang="de-DE" dirty="0" smtClean="0">
                <a:latin typeface="Calibri" pitchFamily="34" charset="0"/>
              </a:rPr>
              <a:t>Knuth and Alice Wallenberg Foundation</a:t>
            </a:r>
            <a:endParaRPr lang="en-US" dirty="0">
              <a:latin typeface="Calibri" pitchFamily="34" charset="0"/>
            </a:endParaRPr>
          </a:p>
          <a:p>
            <a:pPr eaLnBrk="0" hangingPunct="0"/>
            <a:r>
              <a:rPr lang="en-US" dirty="0">
                <a:latin typeface="Calibri" pitchFamily="34" charset="0"/>
              </a:rPr>
              <a:t>Stockholm, Sweden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786182" y="1643050"/>
            <a:ext cx="2274149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buFont typeface="Times New Roman" pitchFamily="18" charset="0"/>
              <a:buNone/>
            </a:pPr>
            <a:r>
              <a:rPr lang="en-US" dirty="0">
                <a:latin typeface="Calibri" pitchFamily="34" charset="0"/>
              </a:rPr>
              <a:t>CERN, EN </a:t>
            </a:r>
            <a:r>
              <a:rPr lang="en-US" dirty="0" smtClean="0">
                <a:latin typeface="Calibri" pitchFamily="34" charset="0"/>
              </a:rPr>
              <a:t>department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Rectangle 109"/>
          <p:cNvSpPr>
            <a:spLocks noChangeArrowheads="1"/>
          </p:cNvSpPr>
          <p:nvPr/>
        </p:nvSpPr>
        <p:spPr bwMode="auto">
          <a:xfrm>
            <a:off x="3857620" y="4286256"/>
            <a:ext cx="557216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dirty="0">
                <a:latin typeface="Calibri" pitchFamily="34" charset="0"/>
              </a:rPr>
              <a:t>University of </a:t>
            </a:r>
            <a:r>
              <a:rPr lang="en-US" dirty="0" smtClean="0">
                <a:latin typeface="Calibri" pitchFamily="34" charset="0"/>
              </a:rPr>
              <a:t>Mainz, Working group LARISSA</a:t>
            </a:r>
          </a:p>
          <a:p>
            <a:pPr eaLnBrk="0" hangingPunct="0"/>
            <a:r>
              <a:rPr lang="de-DE" dirty="0" smtClean="0">
                <a:latin typeface="Calibri" pitchFamily="34" charset="0"/>
              </a:rPr>
              <a:t>Mainz, Germany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Rectangle 109"/>
          <p:cNvSpPr>
            <a:spLocks noChangeArrowheads="1"/>
          </p:cNvSpPr>
          <p:nvPr/>
        </p:nvSpPr>
        <p:spPr bwMode="auto">
          <a:xfrm>
            <a:off x="3786182" y="5500702"/>
            <a:ext cx="55721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dirty="0" smtClean="0">
                <a:latin typeface="Calibri" pitchFamily="34" charset="0"/>
              </a:rPr>
              <a:t>BMBF – Bundesministerium für Bildung und Forschung</a:t>
            </a: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6215082"/>
            <a:ext cx="2600280" cy="21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6182" y="2857496"/>
            <a:ext cx="8712200" cy="5616575"/>
          </a:xfrm>
        </p:spPr>
        <p:txBody>
          <a:bodyPr/>
          <a:lstStyle/>
          <a:p>
            <a:r>
              <a:rPr lang="de-DE" dirty="0" smtClean="0"/>
              <a:t>Thank you.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785794"/>
            <a:ext cx="88582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...02/2009 </a:t>
            </a:r>
          </a:p>
          <a:p>
            <a:r>
              <a:rPr lang="de-DE" u="sng" dirty="0" smtClean="0"/>
              <a:t>Diploma thesis at Uni Mainz: Resonance ionisation spectroscopy on Si</a:t>
            </a:r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Construction and specification of a Cr:forsterite laser  (Cr:Fo)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Integration into existing laser system of Ti:sapphire lasers (Ti:Sa)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Resonance ionisation spectroscopy (RIS) on Si &amp; Sc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Developments on the Frequency Conversion Unit 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 Installation at JYFL/Jyväskylä, Finaland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05-06/2009 </a:t>
            </a:r>
          </a:p>
          <a:p>
            <a:r>
              <a:rPr lang="de-DE" u="sng" dirty="0" smtClean="0"/>
              <a:t>Research visit to TRIUMF/Vancouver, Canada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Installation of Cr:Fo at TRILIS (TRIUMF Resonance Laser Ion Source)</a:t>
            </a:r>
          </a:p>
          <a:p>
            <a:endParaRPr lang="de-DE" dirty="0" smtClean="0"/>
          </a:p>
          <a:p>
            <a:r>
              <a:rPr lang="de-DE" dirty="0" smtClean="0"/>
              <a:t>08/2009 </a:t>
            </a:r>
          </a:p>
          <a:p>
            <a:r>
              <a:rPr lang="de-DE" u="sng" dirty="0" smtClean="0"/>
              <a:t>CERN/ISOLDE User</a:t>
            </a:r>
          </a:p>
          <a:p>
            <a:endParaRPr lang="de-DE" dirty="0" smtClean="0"/>
          </a:p>
          <a:p>
            <a:r>
              <a:rPr lang="de-DE" dirty="0" smtClean="0"/>
              <a:t>09/2009 </a:t>
            </a:r>
          </a:p>
          <a:p>
            <a:r>
              <a:rPr lang="de-DE" u="sng" dirty="0" smtClean="0"/>
              <a:t>Start of Ph.D. at CERN in ISOLDE/RILIS team (EN-STI/LP)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144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17" descr="JOGUUNM1-op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1643050"/>
            <a:ext cx="1368425" cy="593034"/>
          </a:xfrm>
          <a:prstGeom prst="rect">
            <a:avLst/>
          </a:prstGeom>
          <a:noFill/>
        </p:spPr>
      </p:pic>
      <p:pic>
        <p:nvPicPr>
          <p:cNvPr id="8" name="Picture 66" descr="JYFL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2571744"/>
            <a:ext cx="547668" cy="616127"/>
          </a:xfrm>
          <a:prstGeom prst="rect">
            <a:avLst/>
          </a:prstGeom>
          <a:noFill/>
        </p:spPr>
      </p:pic>
      <p:pic>
        <p:nvPicPr>
          <p:cNvPr id="1027" name="Picture 3" descr="C:\Documents and Settings\srothe\Desktop\triumf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714752"/>
            <a:ext cx="1329703" cy="939775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86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About myself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85850" y="-214338"/>
            <a:ext cx="10930014" cy="83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ISOLDE Introduction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7" name="Rectangle 296"/>
          <p:cNvSpPr>
            <a:spLocks noChangeArrowheads="1"/>
          </p:cNvSpPr>
          <p:nvPr/>
        </p:nvSpPr>
        <p:spPr bwMode="auto">
          <a:xfrm>
            <a:off x="142844" y="428604"/>
            <a:ext cx="241933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ea typeface="ＭＳ Ｐゴシック" pitchFamily="65" charset="-128"/>
              </a:rPr>
              <a:t>ISOLDE is an isotope production facility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  <a:ea typeface="ＭＳ Ｐゴシック" pitchFamily="65" charset="-128"/>
            </a:endParaRPr>
          </a:p>
        </p:txBody>
      </p:sp>
      <p:sp>
        <p:nvSpPr>
          <p:cNvPr id="10" name="Rectangle 296"/>
          <p:cNvSpPr>
            <a:spLocks noChangeArrowheads="1"/>
          </p:cNvSpPr>
          <p:nvPr/>
        </p:nvSpPr>
        <p:spPr bwMode="auto">
          <a:xfrm>
            <a:off x="142844" y="2671700"/>
            <a:ext cx="342902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Intensity 10</a:t>
            </a:r>
            <a:r>
              <a:rPr 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11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down to 1 ions/s</a:t>
            </a:r>
          </a:p>
        </p:txBody>
      </p:sp>
      <p:sp>
        <p:nvSpPr>
          <p:cNvPr id="12" name="Rectangle 296"/>
          <p:cNvSpPr>
            <a:spLocks noChangeArrowheads="1"/>
          </p:cNvSpPr>
          <p:nvPr/>
        </p:nvSpPr>
        <p:spPr bwMode="auto">
          <a:xfrm>
            <a:off x="152400" y="2100196"/>
            <a:ext cx="499110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Isotope range </a:t>
            </a:r>
            <a:r>
              <a:rPr 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6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He to </a:t>
            </a:r>
            <a:r>
              <a:rPr 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232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Ra    (Z: 2-88, N:4-144)</a:t>
            </a:r>
          </a:p>
        </p:txBody>
      </p:sp>
      <p:sp>
        <p:nvSpPr>
          <p:cNvPr id="14" name="Rectangle 296"/>
          <p:cNvSpPr>
            <a:spLocks noChangeArrowheads="1"/>
          </p:cNvSpPr>
          <p:nvPr/>
        </p:nvSpPr>
        <p:spPr bwMode="auto">
          <a:xfrm>
            <a:off x="176711" y="3429000"/>
            <a:ext cx="271464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Half lifes 10 ms to stable</a:t>
            </a:r>
          </a:p>
        </p:txBody>
      </p:sp>
      <p:sp>
        <p:nvSpPr>
          <p:cNvPr id="15" name="Rectangle 296"/>
          <p:cNvSpPr>
            <a:spLocks noChangeArrowheads="1"/>
          </p:cNvSpPr>
          <p:nvPr/>
        </p:nvSpPr>
        <p:spPr bwMode="auto">
          <a:xfrm>
            <a:off x="6500826" y="2786058"/>
            <a:ext cx="2500450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</a:rPr>
              <a:t>Up to now &gt;800 isotopes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of </a:t>
            </a: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</a:rPr>
              <a:t>70 elements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have been produced at ISOLDE</a:t>
            </a:r>
          </a:p>
        </p:txBody>
      </p:sp>
      <p:sp>
        <p:nvSpPr>
          <p:cNvPr id="16" name="Rectangle 296"/>
          <p:cNvSpPr>
            <a:spLocks noChangeArrowheads="1"/>
          </p:cNvSpPr>
          <p:nvPr/>
        </p:nvSpPr>
        <p:spPr bwMode="auto">
          <a:xfrm>
            <a:off x="142844" y="1247198"/>
            <a:ext cx="5643602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Of the 3100 known isotopes, 256 are stable.  Only 83 radioactive isotopes are found in nature.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14810" y="4357694"/>
            <a:ext cx="2071702" cy="4071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296"/>
          <p:cNvSpPr>
            <a:spLocks noChangeArrowheads="1"/>
          </p:cNvSpPr>
          <p:nvPr/>
        </p:nvSpPr>
        <p:spPr bwMode="auto">
          <a:xfrm>
            <a:off x="3143240" y="5429264"/>
            <a:ext cx="4500594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Energy range 10</a:t>
            </a:r>
            <a:r>
              <a:rPr 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-6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eV (10 mK) to 3 MeV/u</a:t>
            </a:r>
          </a:p>
          <a:p>
            <a:pPr eaLnBrk="1" hangingPunct="1"/>
            <a:r>
              <a:rPr lang="de-DE" sz="2000" dirty="0" smtClean="0">
                <a:solidFill>
                  <a:schemeClr val="tx1"/>
                </a:solidFill>
                <a:latin typeface="Calibri" pitchFamily="34" charset="0"/>
              </a:rPr>
              <a:t> - Trapped in ISOLTRAP or WITCH</a:t>
            </a:r>
          </a:p>
          <a:p>
            <a:pPr eaLnBrk="1" hangingPunct="1"/>
            <a:r>
              <a:rPr lang="de-DE" sz="2000" dirty="0" smtClean="0">
                <a:solidFill>
                  <a:schemeClr val="tx1"/>
                </a:solidFill>
                <a:latin typeface="Calibri" pitchFamily="34" charset="0"/>
              </a:rPr>
              <a:t>-  Post accelerated by REX-ISOLDE </a:t>
            </a:r>
            <a:endParaRPr lang="en-US" sz="20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444" t="55820" r="33987"/>
          <a:stretch>
            <a:fillRect/>
          </a:stretch>
        </p:blipFill>
        <p:spPr bwMode="auto">
          <a:xfrm>
            <a:off x="7929586" y="4786322"/>
            <a:ext cx="1000132" cy="156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5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88"/>
          <p:cNvGrpSpPr>
            <a:grpSpLocks/>
          </p:cNvGrpSpPr>
          <p:nvPr/>
        </p:nvGrpSpPr>
        <p:grpSpPr bwMode="auto">
          <a:xfrm>
            <a:off x="450850" y="838200"/>
            <a:ext cx="4197350" cy="2303463"/>
            <a:chOff x="284" y="748"/>
            <a:chExt cx="2644" cy="1451"/>
          </a:xfrm>
        </p:grpSpPr>
        <p:grpSp>
          <p:nvGrpSpPr>
            <p:cNvPr id="3" name="Group 486"/>
            <p:cNvGrpSpPr>
              <a:grpSpLocks/>
            </p:cNvGrpSpPr>
            <p:nvPr/>
          </p:nvGrpSpPr>
          <p:grpSpPr bwMode="auto">
            <a:xfrm>
              <a:off x="320" y="748"/>
              <a:ext cx="2608" cy="1451"/>
              <a:chOff x="320" y="748"/>
              <a:chExt cx="2608" cy="1451"/>
            </a:xfrm>
          </p:grpSpPr>
          <p:sp>
            <p:nvSpPr>
              <p:cNvPr id="112649" name="AutoShape 9"/>
              <p:cNvSpPr>
                <a:spLocks noChangeArrowheads="1"/>
              </p:cNvSpPr>
              <p:nvPr/>
            </p:nvSpPr>
            <p:spPr bwMode="auto">
              <a:xfrm>
                <a:off x="320" y="748"/>
                <a:ext cx="2608" cy="1451"/>
              </a:xfrm>
              <a:prstGeom prst="rightArrowCallout">
                <a:avLst>
                  <a:gd name="adj1" fmla="val 20556"/>
                  <a:gd name="adj2" fmla="val 33333"/>
                  <a:gd name="adj3" fmla="val 17225"/>
                  <a:gd name="adj4" fmla="val 85870"/>
                </a:avLst>
              </a:prstGeom>
              <a:solidFill>
                <a:schemeClr val="bg1">
                  <a:lumMod val="75000"/>
                  <a:alpha val="69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GB" dirty="0">
                  <a:latin typeface="Calibri" pitchFamily="34" charset="0"/>
                </a:endParaRPr>
              </a:p>
            </p:txBody>
          </p:sp>
          <p:pic>
            <p:nvPicPr>
              <p:cNvPr id="112646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6" y="960"/>
                <a:ext cx="2256" cy="1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12647" name="Rectangle 7"/>
            <p:cNvSpPr>
              <a:spLocks noChangeArrowheads="1"/>
            </p:cNvSpPr>
            <p:nvPr/>
          </p:nvSpPr>
          <p:spPr bwMode="auto">
            <a:xfrm>
              <a:off x="284" y="758"/>
              <a:ext cx="8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Production</a:t>
              </a:r>
            </a:p>
          </p:txBody>
        </p:sp>
      </p:grpSp>
      <p:grpSp>
        <p:nvGrpSpPr>
          <p:cNvPr id="4" name="Group 493"/>
          <p:cNvGrpSpPr>
            <a:grpSpLocks/>
          </p:cNvGrpSpPr>
          <p:nvPr/>
        </p:nvGrpSpPr>
        <p:grpSpPr bwMode="auto">
          <a:xfrm>
            <a:off x="4635500" y="838200"/>
            <a:ext cx="3822700" cy="2317750"/>
            <a:chOff x="2920" y="748"/>
            <a:chExt cx="2408" cy="1460"/>
          </a:xfr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2663" name="Rectangle 23"/>
            <p:cNvSpPr>
              <a:spLocks noChangeArrowheads="1"/>
            </p:cNvSpPr>
            <p:nvPr/>
          </p:nvSpPr>
          <p:spPr bwMode="auto">
            <a:xfrm>
              <a:off x="2920" y="748"/>
              <a:ext cx="2408" cy="1460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 pitchFamily="34" charset="0"/>
              </a:endParaRPr>
            </a:p>
          </p:txBody>
        </p:sp>
        <p:sp>
          <p:nvSpPr>
            <p:cNvPr id="112651" name="Rectangle 11"/>
            <p:cNvSpPr>
              <a:spLocks noChangeArrowheads="1"/>
            </p:cNvSpPr>
            <p:nvPr/>
          </p:nvSpPr>
          <p:spPr bwMode="auto">
            <a:xfrm>
              <a:off x="2932" y="752"/>
              <a:ext cx="1562" cy="2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Ionization / Extraction</a:t>
              </a:r>
              <a:endParaRPr lang="en-U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5" name="Group 491"/>
          <p:cNvGrpSpPr>
            <a:grpSpLocks/>
          </p:cNvGrpSpPr>
          <p:nvPr/>
        </p:nvGrpSpPr>
        <p:grpSpPr bwMode="auto">
          <a:xfrm>
            <a:off x="4800600" y="1250950"/>
            <a:ext cx="3352800" cy="1600200"/>
            <a:chOff x="2968" y="1008"/>
            <a:chExt cx="2112" cy="1008"/>
          </a:xfrm>
          <a:solidFill>
            <a:schemeClr val="bg1">
              <a:lumMod val="75000"/>
            </a:schemeClr>
          </a:solidFill>
        </p:grpSpPr>
        <p:pic>
          <p:nvPicPr>
            <p:cNvPr id="112666" name="Picture 2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68" y="1008"/>
              <a:ext cx="2112" cy="10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2668" name="Rectangle 28"/>
            <p:cNvSpPr>
              <a:spLocks noChangeArrowheads="1"/>
            </p:cNvSpPr>
            <p:nvPr/>
          </p:nvSpPr>
          <p:spPr bwMode="auto">
            <a:xfrm>
              <a:off x="3648" y="1392"/>
              <a:ext cx="381" cy="15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2AA630"/>
                  </a:solidFill>
                  <a:effectLst/>
                  <a:latin typeface="Calibri" pitchFamily="34" charset="0"/>
                </a:rPr>
                <a:t>Effusion</a:t>
              </a:r>
            </a:p>
          </p:txBody>
        </p:sp>
        <p:sp>
          <p:nvSpPr>
            <p:cNvPr id="112669" name="Rectangle 29"/>
            <p:cNvSpPr>
              <a:spLocks noChangeArrowheads="1"/>
            </p:cNvSpPr>
            <p:nvPr/>
          </p:nvSpPr>
          <p:spPr bwMode="auto">
            <a:xfrm>
              <a:off x="3620" y="1142"/>
              <a:ext cx="440" cy="15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F31315"/>
                  </a:solidFill>
                  <a:effectLst/>
                  <a:latin typeface="Calibri" pitchFamily="34" charset="0"/>
                </a:rPr>
                <a:t>Ionization</a:t>
              </a:r>
            </a:p>
          </p:txBody>
        </p:sp>
      </p:grpSp>
      <p:grpSp>
        <p:nvGrpSpPr>
          <p:cNvPr id="6" name="Group 492"/>
          <p:cNvGrpSpPr>
            <a:grpSpLocks/>
          </p:cNvGrpSpPr>
          <p:nvPr/>
        </p:nvGrpSpPr>
        <p:grpSpPr bwMode="auto">
          <a:xfrm>
            <a:off x="457200" y="1997075"/>
            <a:ext cx="8001000" cy="3862391"/>
            <a:chOff x="288" y="1478"/>
            <a:chExt cx="5040" cy="2433"/>
          </a:xfrm>
        </p:grpSpPr>
        <p:grpSp>
          <p:nvGrpSpPr>
            <p:cNvPr id="7" name="Group 490"/>
            <p:cNvGrpSpPr>
              <a:grpSpLocks/>
            </p:cNvGrpSpPr>
            <p:nvPr/>
          </p:nvGrpSpPr>
          <p:grpSpPr bwMode="auto">
            <a:xfrm>
              <a:off x="288" y="1478"/>
              <a:ext cx="5040" cy="2433"/>
              <a:chOff x="288" y="1478"/>
              <a:chExt cx="5040" cy="2433"/>
            </a:xfrm>
          </p:grpSpPr>
          <p:sp>
            <p:nvSpPr>
              <p:cNvPr id="112654" name="AutoShape 14"/>
              <p:cNvSpPr>
                <a:spLocks noChangeArrowheads="1"/>
              </p:cNvSpPr>
              <p:nvPr/>
            </p:nvSpPr>
            <p:spPr bwMode="auto">
              <a:xfrm>
                <a:off x="320" y="2623"/>
                <a:ext cx="2616" cy="1288"/>
              </a:xfrm>
              <a:prstGeom prst="rightArrowCallout">
                <a:avLst>
                  <a:gd name="adj1" fmla="val 20556"/>
                  <a:gd name="adj2" fmla="val 33333"/>
                  <a:gd name="adj3" fmla="val 19464"/>
                  <a:gd name="adj4" fmla="val 85870"/>
                </a:avLst>
              </a:prstGeom>
              <a:solidFill>
                <a:schemeClr val="bg1">
                  <a:lumMod val="75000"/>
                  <a:alpha val="81000"/>
                </a:schemeClr>
              </a:solidFill>
              <a:ln w="6350">
                <a:solidFill>
                  <a:schemeClr val="accent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b="0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112653" name="Rectangle 13"/>
              <p:cNvSpPr>
                <a:spLocks noChangeArrowheads="1"/>
              </p:cNvSpPr>
              <p:nvPr/>
            </p:nvSpPr>
            <p:spPr bwMode="auto">
              <a:xfrm>
                <a:off x="288" y="2605"/>
                <a:ext cx="135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</a:rPr>
                  <a:t>Isotope Separation</a:t>
                </a:r>
              </a:p>
            </p:txBody>
          </p:sp>
          <p:cxnSp>
            <p:nvCxnSpPr>
              <p:cNvPr id="112662" name="AutoShape 22"/>
              <p:cNvCxnSpPr>
                <a:cxnSpLocks noChangeShapeType="1"/>
                <a:stCxn id="112663" idx="3"/>
                <a:endCxn id="112654" idx="1"/>
              </p:cNvCxnSpPr>
              <p:nvPr/>
            </p:nvCxnSpPr>
            <p:spPr bwMode="auto">
              <a:xfrm flipH="1">
                <a:off x="320" y="1478"/>
                <a:ext cx="5008" cy="1789"/>
              </a:xfrm>
              <a:prstGeom prst="bentConnector5">
                <a:avLst>
                  <a:gd name="adj1" fmla="val -2875"/>
                  <a:gd name="adj2" fmla="val 52404"/>
                  <a:gd name="adj3" fmla="val 102875"/>
                </a:avLst>
              </a:prstGeom>
              <a:noFill/>
              <a:ln w="76200">
                <a:solidFill>
                  <a:schemeClr val="tx1">
                    <a:alpha val="32000"/>
                  </a:schemeClr>
                </a:solidFill>
                <a:miter lim="800000"/>
                <a:headEnd/>
                <a:tailEnd type="triangle" w="med" len="sm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</p:cxnSp>
          <p:pic>
            <p:nvPicPr>
              <p:cNvPr id="112671" name="Picture 31" descr="gps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t="10075"/>
              <a:stretch>
                <a:fillRect/>
              </a:stretch>
            </p:blipFill>
            <p:spPr bwMode="auto">
              <a:xfrm>
                <a:off x="336" y="2840"/>
                <a:ext cx="2064" cy="1071"/>
              </a:xfrm>
              <a:prstGeom prst="rect">
                <a:avLst/>
              </a:prstGeom>
              <a:noFill/>
            </p:spPr>
          </p:pic>
        </p:grpSp>
        <p:sp>
          <p:nvSpPr>
            <p:cNvPr id="112672" name="Text Box 32"/>
            <p:cNvSpPr txBox="1">
              <a:spLocks noChangeArrowheads="1"/>
            </p:cNvSpPr>
            <p:nvPr/>
          </p:nvSpPr>
          <p:spPr bwMode="auto">
            <a:xfrm>
              <a:off x="1488" y="3414"/>
              <a:ext cx="50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Q/A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97400" y="3736992"/>
            <a:ext cx="4189442" cy="2120900"/>
            <a:chOff x="4597400" y="3321050"/>
            <a:chExt cx="4189442" cy="2120900"/>
          </a:xfrm>
        </p:grpSpPr>
        <p:grpSp>
          <p:nvGrpSpPr>
            <p:cNvPr id="8" name="Group 494"/>
            <p:cNvGrpSpPr>
              <a:grpSpLocks/>
            </p:cNvGrpSpPr>
            <p:nvPr/>
          </p:nvGrpSpPr>
          <p:grpSpPr bwMode="auto">
            <a:xfrm>
              <a:off x="4597400" y="3321050"/>
              <a:ext cx="3886200" cy="2120900"/>
              <a:chOff x="2896" y="2312"/>
              <a:chExt cx="2448" cy="1336"/>
            </a:xfrm>
          </p:grpSpPr>
          <p:sp>
            <p:nvSpPr>
              <p:cNvPr id="112658" name="Rectangle 18"/>
              <p:cNvSpPr>
                <a:spLocks noChangeArrowheads="1"/>
              </p:cNvSpPr>
              <p:nvPr/>
            </p:nvSpPr>
            <p:spPr bwMode="auto">
              <a:xfrm>
                <a:off x="2936" y="2352"/>
                <a:ext cx="2408" cy="1296"/>
              </a:xfrm>
              <a:prstGeom prst="rect">
                <a:avLst/>
              </a:prstGeom>
              <a:solidFill>
                <a:schemeClr val="bg1">
                  <a:lumMod val="75000"/>
                  <a:alpha val="81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GB" dirty="0">
                  <a:latin typeface="Calibri" pitchFamily="34" charset="0"/>
                </a:endParaRPr>
              </a:p>
            </p:txBody>
          </p:sp>
          <p:sp>
            <p:nvSpPr>
              <p:cNvPr id="112659" name="Rectangle 19"/>
              <p:cNvSpPr>
                <a:spLocks noChangeArrowheads="1"/>
              </p:cNvSpPr>
              <p:nvPr/>
            </p:nvSpPr>
            <p:spPr bwMode="auto">
              <a:xfrm>
                <a:off x="2896" y="2312"/>
                <a:ext cx="1304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</a:rPr>
                  <a:t>Post acceleration</a:t>
                </a:r>
              </a:p>
              <a:p>
                <a:r>
                  <a:rPr lang="en-US" sz="2000" b="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</a:rPr>
                  <a:t>or to </a:t>
                </a:r>
                <a:r>
                  <a:rPr lang="en-US" sz="2000" b="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</a:rPr>
                  <a:t>Experiment: </a:t>
                </a:r>
                <a:endParaRPr lang="en-US" sz="20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endParaRPr>
              </a:p>
            </p:txBody>
          </p:sp>
          <p:pic>
            <p:nvPicPr>
              <p:cNvPr id="112678" name="Picture 38" descr="rexprin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24" y="3216"/>
                <a:ext cx="1296" cy="359"/>
              </a:xfrm>
              <a:prstGeom prst="rect">
                <a:avLst/>
              </a:prstGeom>
              <a:noFill/>
            </p:spPr>
          </p:pic>
          <p:pic>
            <p:nvPicPr>
              <p:cNvPr id="112679" name="Picture 39" descr="falle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769" y="2400"/>
                <a:ext cx="519" cy="509"/>
              </a:xfrm>
              <a:prstGeom prst="rect">
                <a:avLst/>
              </a:prstGeom>
              <a:noFill/>
            </p:spPr>
          </p:pic>
          <p:pic>
            <p:nvPicPr>
              <p:cNvPr id="112680" name="Picture 4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132" y="2797"/>
                <a:ext cx="1428" cy="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2681" name="Rectangle 41"/>
              <p:cNvSpPr>
                <a:spLocks noChangeArrowheads="1"/>
              </p:cNvSpPr>
              <p:nvPr/>
            </p:nvSpPr>
            <p:spPr bwMode="auto">
              <a:xfrm>
                <a:off x="4752" y="2880"/>
                <a:ext cx="56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b="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</a:rPr>
                  <a:t>ISOLTRAP</a:t>
                </a:r>
              </a:p>
            </p:txBody>
          </p:sp>
          <p:pic>
            <p:nvPicPr>
              <p:cNvPr id="112682" name="Picture 42" descr="exogam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00" y="3010"/>
                <a:ext cx="664" cy="507"/>
              </a:xfrm>
              <a:prstGeom prst="rect">
                <a:avLst/>
              </a:prstGeom>
              <a:noFill/>
            </p:spPr>
          </p:pic>
        </p:grpSp>
        <p:sp>
          <p:nvSpPr>
            <p:cNvPr id="34" name="TextBox 33"/>
            <p:cNvSpPr txBox="1"/>
            <p:nvPr/>
          </p:nvSpPr>
          <p:spPr>
            <a:xfrm>
              <a:off x="7572396" y="5143512"/>
              <a:ext cx="12144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(Examples)</a:t>
              </a:r>
              <a:endParaRPr lang="en-US" sz="1200" dirty="0"/>
            </a:p>
          </p:txBody>
        </p:sp>
      </p:grpSp>
      <p:sp>
        <p:nvSpPr>
          <p:cNvPr id="3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ISOLDE Introduction - The ISOL process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1" descr="H:\_Drive S\Vorträge\vortrag_gentner2009\ishall_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15350" cy="6373812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6929454" y="1284498"/>
            <a:ext cx="1143008" cy="572866"/>
            <a:chOff x="7000892" y="1355936"/>
            <a:chExt cx="1143008" cy="572866"/>
          </a:xfrm>
        </p:grpSpPr>
        <p:cxnSp>
          <p:nvCxnSpPr>
            <p:cNvPr id="14" name="Straight Arrow Connector 13"/>
            <p:cNvCxnSpPr/>
            <p:nvPr/>
          </p:nvCxnSpPr>
          <p:spPr>
            <a:xfrm rot="10262119" flipV="1">
              <a:off x="7000892" y="1357298"/>
              <a:ext cx="1143008" cy="57150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9486027">
              <a:off x="7108933" y="1355936"/>
              <a:ext cx="97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de-DE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Calibri" pitchFamily="34" charset="0"/>
                </a:rPr>
                <a:t>Protons</a:t>
              </a:r>
              <a:endPara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cxnSp>
        <p:nvCxnSpPr>
          <p:cNvPr id="20" name="Straight Arrow Connector 19"/>
          <p:cNvCxnSpPr>
            <a:stCxn id="21" idx="3"/>
          </p:cNvCxnSpPr>
          <p:nvPr/>
        </p:nvCxnSpPr>
        <p:spPr>
          <a:xfrm>
            <a:off x="2202537" y="2399220"/>
            <a:ext cx="1155017" cy="672590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28662" y="2214554"/>
            <a:ext cx="127387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HRS Target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43306" y="1571612"/>
            <a:ext cx="1271310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GPS Target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15206" y="4714884"/>
            <a:ext cx="1579920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Control Room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1472" y="450057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Magnets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>
          <a:xfrm flipV="1">
            <a:off x="1634584" y="3786190"/>
            <a:ext cx="2080160" cy="899046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7" idx="2"/>
          </p:cNvCxnSpPr>
          <p:nvPr/>
        </p:nvCxnSpPr>
        <p:spPr>
          <a:xfrm rot="16200000" flipH="1">
            <a:off x="4110079" y="2109825"/>
            <a:ext cx="1059430" cy="721667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00892" y="5786454"/>
            <a:ext cx="144571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Experiments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6286512" y="5143512"/>
            <a:ext cx="714380" cy="827608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5" idx="1"/>
          </p:cNvCxnSpPr>
          <p:nvPr/>
        </p:nvCxnSpPr>
        <p:spPr>
          <a:xfrm rot="10800000">
            <a:off x="5929322" y="5429264"/>
            <a:ext cx="1071570" cy="541856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1"/>
          </p:cNvCxnSpPr>
          <p:nvPr/>
        </p:nvCxnSpPr>
        <p:spPr>
          <a:xfrm rot="10800000" flipV="1">
            <a:off x="4929190" y="5971120"/>
            <a:ext cx="2071702" cy="243962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32" idx="0"/>
          </p:cNvCxnSpPr>
          <p:nvPr/>
        </p:nvCxnSpPr>
        <p:spPr>
          <a:xfrm rot="16200000" flipV="1">
            <a:off x="7610186" y="4319904"/>
            <a:ext cx="642942" cy="147018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3" idx="3"/>
          </p:cNvCxnSpPr>
          <p:nvPr/>
        </p:nvCxnSpPr>
        <p:spPr>
          <a:xfrm flipV="1">
            <a:off x="1634584" y="3714752"/>
            <a:ext cx="2794540" cy="970484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33" idx="3"/>
          </p:cNvCxnSpPr>
          <p:nvPr/>
        </p:nvCxnSpPr>
        <p:spPr>
          <a:xfrm flipV="1">
            <a:off x="1634584" y="3429000"/>
            <a:ext cx="3937548" cy="1256236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ISOLDE Introduction - Overview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10" y="3071810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Laser Cabin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071670" y="3286124"/>
            <a:ext cx="2857520" cy="285752"/>
          </a:xfrm>
          <a:prstGeom prst="straightConnector1">
            <a:avLst/>
          </a:prstGeom>
          <a:ln w="2222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431800" y="857232"/>
            <a:ext cx="8712200" cy="4000500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</a:rPr>
              <a:t>Introduction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Myself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ISOLDE</a:t>
            </a:r>
          </a:p>
          <a:p>
            <a:pPr lvl="1"/>
            <a:r>
              <a:rPr lang="de-DE" sz="2400" dirty="0" smtClean="0">
                <a:latin typeface="Calibri" pitchFamily="34" charset="0"/>
              </a:rPr>
              <a:t>RILIS Laser Ion Source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The new Laser System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Facts</a:t>
            </a:r>
          </a:p>
          <a:p>
            <a:pPr lvl="1"/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Comparison of established Dye and new Ti:Sa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Agenda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Summary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786114" y="28574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/>
                <a:cs typeface="Arial" charset="0"/>
              </a:rPr>
              <a:t>Outline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5341</TotalTime>
  <Words>1168</Words>
  <Application>Microsoft Office PowerPoint</Application>
  <PresentationFormat>On-screen Show (4:3)</PresentationFormat>
  <Paragraphs>347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Larissa-Design</vt:lpstr>
      <vt:lpstr>Enhancement of the  Resonance Ionization Laser Ion Source (RILIS) at ISOLDE - Setting up a complementary all solid-state laser system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Acknowledgements</vt:lpstr>
      <vt:lpstr>Slide 26</vt:lpstr>
    </vt:vector>
  </TitlesOfParts>
  <Company>Zentrum für Datenverarbeitung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 Day 2009</dc:title>
  <dc:creator>Sebastian Rothe</dc:creator>
  <cp:lastModifiedBy>Sebastian Rothe</cp:lastModifiedBy>
  <cp:revision>395</cp:revision>
  <dcterms:created xsi:type="dcterms:W3CDTF">2006-03-12T10:06:43Z</dcterms:created>
  <dcterms:modified xsi:type="dcterms:W3CDTF">2009-11-17T22:32:58Z</dcterms:modified>
</cp:coreProperties>
</file>