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9" r:id="rId10"/>
    <p:sldId id="270" r:id="rId11"/>
    <p:sldId id="266" r:id="rId12"/>
    <p:sldId id="263" r:id="rId13"/>
    <p:sldId id="267" r:id="rId14"/>
    <p:sldId id="276" r:id="rId15"/>
    <p:sldId id="272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38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1752D-4476-4507-A097-387517648DC0}" type="datetimeFigureOut">
              <a:rPr lang="en-US" smtClean="0"/>
              <a:pPr/>
              <a:t>11/18/2009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B620B-2000-47D9-8A9C-488D354AD4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the Detector,</a:t>
            </a:r>
            <a:r>
              <a:rPr lang="en-US" baseline="0" dirty="0" smtClean="0"/>
              <a:t> or right away close up of the interesting parts, and a table detailing numbers, as well as the numbers for the SID like detector…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C589D-EA5E-439E-B3CE-A8DF0D82657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C589D-EA5E-439E-B3CE-A8DF0D82657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C589D-EA5E-439E-B3CE-A8DF0D82657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Simulations of </a:t>
            </a:r>
            <a:br>
              <a:rPr lang="en-US" dirty="0" smtClean="0"/>
            </a:br>
            <a:r>
              <a:rPr lang="en-US" dirty="0" smtClean="0"/>
              <a:t>Beam-Beam-Background </a:t>
            </a:r>
            <a:br>
              <a:rPr lang="en-US" dirty="0" smtClean="0"/>
            </a:br>
            <a:r>
              <a:rPr lang="en-US" dirty="0" smtClean="0"/>
              <a:t>in a CLIC Detector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André Sailer (PH-LCD &amp; HU Berlin)</a:t>
            </a:r>
          </a:p>
          <a:p>
            <a:r>
              <a:rPr lang="en-US" dirty="0" smtClean="0"/>
              <a:t>Supervisors: </a:t>
            </a:r>
          </a:p>
          <a:p>
            <a:r>
              <a:rPr lang="en-US" dirty="0" smtClean="0"/>
              <a:t>Konrad Elsener (PH-LCD)</a:t>
            </a:r>
          </a:p>
          <a:p>
            <a:r>
              <a:rPr lang="en-US" dirty="0" smtClean="0"/>
              <a:t>Thomas Lohse (HU Berlin)</a:t>
            </a:r>
            <a:endParaRPr lang="en-US" dirty="0"/>
          </a:p>
        </p:txBody>
      </p:sp>
      <p:pic>
        <p:nvPicPr>
          <p:cNvPr id="4" name="Picture 3" descr="CLIC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19575" cy="1143000"/>
          </a:xfrm>
          <a:prstGeom prst="rect">
            <a:avLst/>
          </a:prstGeom>
        </p:spPr>
      </p:pic>
      <p:pic>
        <p:nvPicPr>
          <p:cNvPr id="5" name="Picture 4" descr="HUB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537190"/>
            <a:ext cx="1320810" cy="132081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Very Forward Tagging (BeamCal)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Tag Electrons with angles above ≈ 10 mrad</a:t>
            </a:r>
          </a:p>
          <a:p>
            <a:r>
              <a:rPr lang="en-US" dirty="0" smtClean="0">
                <a:sym typeface="Wingdings" pitchFamily="2" charset="2"/>
              </a:rPr>
              <a:t>Electron veto removes Background only, does not remove Signal Events</a:t>
            </a:r>
          </a:p>
          <a:p>
            <a:r>
              <a:rPr lang="en-US" dirty="0" smtClean="0">
                <a:sym typeface="Wingdings" pitchFamily="2" charset="2"/>
              </a:rPr>
              <a:t>Large background from incoherent Pairs in BeamCal</a:t>
            </a:r>
          </a:p>
          <a:p>
            <a:r>
              <a:rPr lang="en-US" dirty="0" smtClean="0">
                <a:sym typeface="Wingdings" pitchFamily="2" charset="2"/>
              </a:rPr>
              <a:t>Will have pairs from more than 1 BX in BeamCal</a:t>
            </a:r>
          </a:p>
          <a:p>
            <a:r>
              <a:rPr lang="en-US" dirty="0" smtClean="0">
                <a:sym typeface="Wingdings" pitchFamily="2" charset="2"/>
              </a:rPr>
              <a:t>Study if Electrons can be recognized above the background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Content Placeholder 14" descr="electrontheta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138022"/>
            <a:ext cx="2362200" cy="2290978"/>
          </a:xfrm>
        </p:spPr>
      </p:pic>
      <p:sp>
        <p:nvSpPr>
          <p:cNvPr id="22" name="Rectangle 21"/>
          <p:cNvSpPr/>
          <p:nvPr/>
        </p:nvSpPr>
        <p:spPr>
          <a:xfrm>
            <a:off x="4572000" y="3810000"/>
            <a:ext cx="4572000" cy="2590800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010400" y="14478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PT for Muons and Angles of Electrons for eeµµ</a:t>
            </a:r>
            <a:endParaRPr lang="en-US" dirty="0"/>
          </a:p>
        </p:txBody>
      </p:sp>
      <p:pic>
        <p:nvPicPr>
          <p:cNvPr id="13" name="Picture 12" descr="BCalEvent_12mrad_1BX_P05.png"/>
          <p:cNvPicPr>
            <a:picLocks noChangeAspect="1"/>
          </p:cNvPicPr>
          <p:nvPr/>
        </p:nvPicPr>
        <p:blipFill>
          <a:blip r:embed="rId3"/>
          <a:srcRect l="66667" b="51263"/>
          <a:stretch>
            <a:fillRect/>
          </a:stretch>
        </p:blipFill>
        <p:spPr>
          <a:xfrm>
            <a:off x="4648200" y="3855597"/>
            <a:ext cx="2187318" cy="2109521"/>
          </a:xfrm>
          <a:prstGeom prst="rect">
            <a:avLst/>
          </a:prstGeom>
        </p:spPr>
      </p:pic>
      <p:pic>
        <p:nvPicPr>
          <p:cNvPr id="14" name="Picture 13" descr="BCalEvent_12mrad_1BX_P05.png"/>
          <p:cNvPicPr>
            <a:picLocks noChangeAspect="1"/>
          </p:cNvPicPr>
          <p:nvPr/>
        </p:nvPicPr>
        <p:blipFill>
          <a:blip r:embed="rId3"/>
          <a:srcRect t="50000" r="67500"/>
          <a:stretch>
            <a:fillRect/>
          </a:stretch>
        </p:blipFill>
        <p:spPr>
          <a:xfrm>
            <a:off x="6810375" y="3855597"/>
            <a:ext cx="2132634" cy="21642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48200" y="6019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Deposited Energy integrated over all Layers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6463100" y="49669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GeV/Cell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8596700" y="4966901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GeV/Cell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0332" y="3990318"/>
            <a:ext cx="2143126" cy="225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QD0</a:t>
            </a:r>
            <a:endParaRPr lang="en-US" dirty="0"/>
          </a:p>
        </p:txBody>
      </p:sp>
      <p:pic>
        <p:nvPicPr>
          <p:cNvPr id="9" name="Content Placeholder 8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t="38895" b="38847"/>
          <a:stretch>
            <a:fillRect/>
          </a:stretch>
        </p:blipFill>
        <p:spPr>
          <a:xfrm>
            <a:off x="4648200" y="2020669"/>
            <a:ext cx="4419600" cy="152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Final Focus Quadrupole</a:t>
            </a:r>
          </a:p>
          <a:p>
            <a:r>
              <a:rPr lang="en-US" dirty="0" smtClean="0"/>
              <a:t>Hybrid Magnet for large gradient of 575 T/m</a:t>
            </a:r>
          </a:p>
          <a:p>
            <a:r>
              <a:rPr lang="en-US" dirty="0" smtClean="0"/>
              <a:t>Must be very stable (~0.1 nm</a:t>
            </a:r>
            <a:r>
              <a:rPr lang="en-US" dirty="0" smtClean="0"/>
              <a:t>) against vibrations</a:t>
            </a:r>
            <a:endParaRPr lang="en-US" dirty="0" smtClean="0"/>
          </a:p>
          <a:p>
            <a:r>
              <a:rPr lang="en-US" dirty="0" smtClean="0"/>
              <a:t>Major issue for integration </a:t>
            </a:r>
            <a:r>
              <a:rPr lang="en-US" dirty="0" smtClean="0"/>
              <a:t>into detector</a:t>
            </a:r>
            <a:endParaRPr lang="en-US" dirty="0" smtClean="0"/>
          </a:p>
          <a:p>
            <a:r>
              <a:rPr lang="en-US" dirty="0" smtClean="0"/>
              <a:t>Implement more realistic QD0 into Simulation Software to determine energy deposit from background and back-scattering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01755" y="1258669"/>
            <a:ext cx="1027845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QD0</a:t>
            </a:r>
          </a:p>
          <a:p>
            <a:pPr algn="ctr"/>
            <a:r>
              <a:rPr lang="en-US" dirty="0" smtClean="0"/>
              <a:t>R=35mm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3" idx="2"/>
          </p:cNvCxnSpPr>
          <p:nvPr/>
        </p:nvCxnSpPr>
        <p:spPr>
          <a:xfrm rot="16200000" flipH="1">
            <a:off x="7477339" y="2143339"/>
            <a:ext cx="914400" cy="4377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Up Arrow Callout 20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24" name="Up Arrow Callout 23"/>
          <p:cNvSpPr/>
          <p:nvPr/>
        </p:nvSpPr>
        <p:spPr>
          <a:xfrm>
            <a:off x="710453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grpSp>
        <p:nvGrpSpPr>
          <p:cNvPr id="3" name="Group 29"/>
          <p:cNvGrpSpPr/>
          <p:nvPr/>
        </p:nvGrpSpPr>
        <p:grpSpPr>
          <a:xfrm>
            <a:off x="8534400" y="2008889"/>
            <a:ext cx="381794" cy="1524000"/>
            <a:chOff x="6247606" y="1981994"/>
            <a:chExt cx="381794" cy="1524000"/>
          </a:xfrm>
        </p:grpSpPr>
        <p:cxnSp>
          <p:nvCxnSpPr>
            <p:cNvPr id="32" name="Straight Arrow Connector 31"/>
            <p:cNvCxnSpPr/>
            <p:nvPr/>
          </p:nvCxnSpPr>
          <p:spPr>
            <a:xfrm rot="16200000">
              <a:off x="5486400" y="2743200"/>
              <a:ext cx="152400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949434" y="2627215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60 cm</a:t>
              </a:r>
              <a:endParaRPr lang="en-US" dirty="0"/>
            </a:p>
          </p:txBody>
        </p:sp>
      </p:grpSp>
      <p:pic>
        <p:nvPicPr>
          <p:cNvPr id="18" name="Content Placeholder 5" descr="6.tif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343400"/>
            <a:ext cx="218152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96200" y="59436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M. Modena, CERN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Intra-Train-Feedback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Detect Offset in outgoing Beam position with Beam Position Monitor (BPM)</a:t>
            </a:r>
          </a:p>
          <a:p>
            <a:r>
              <a:rPr lang="en-US" dirty="0" smtClean="0"/>
              <a:t>Correct with Kicker</a:t>
            </a:r>
          </a:p>
          <a:p>
            <a:r>
              <a:rPr lang="en-US" dirty="0" smtClean="0"/>
              <a:t>“Regain” Luminosity</a:t>
            </a:r>
          </a:p>
          <a:p>
            <a:r>
              <a:rPr lang="en-US" dirty="0" smtClean="0"/>
              <a:t>Has to be very fast</a:t>
            </a:r>
          </a:p>
          <a:p>
            <a:r>
              <a:rPr lang="en-US" dirty="0" smtClean="0"/>
              <a:t>Has to be very close to IP or the Train is through before corrections can be applied</a:t>
            </a:r>
          </a:p>
          <a:p>
            <a:r>
              <a:rPr lang="en-US" dirty="0" smtClean="0"/>
              <a:t>These objects are rather susceptible to radiation</a:t>
            </a:r>
          </a:p>
          <a:p>
            <a:r>
              <a:rPr lang="en-US" dirty="0" smtClean="0"/>
              <a:t>Recent Addition in Simulation</a:t>
            </a:r>
          </a:p>
          <a:p>
            <a:r>
              <a:rPr lang="en-US" dirty="0" smtClean="0">
                <a:sym typeface="Wingdings" pitchFamily="2" charset="2"/>
              </a:rPr>
              <a:t>Study energy deposition from Beam-Beam-Background</a:t>
            </a:r>
          </a:p>
          <a:p>
            <a:r>
              <a:rPr lang="en-US" dirty="0" smtClean="0"/>
              <a:t>Improve shielding if necessary</a:t>
            </a:r>
            <a:endParaRPr lang="en-US" dirty="0"/>
          </a:p>
        </p:txBody>
      </p:sp>
      <p:pic>
        <p:nvPicPr>
          <p:cNvPr id="6" name="Content Placeholder 4" descr="fwp09XZ.eps"/>
          <p:cNvPicPr>
            <a:picLocks noChangeAspect="1"/>
          </p:cNvPicPr>
          <p:nvPr/>
        </p:nvPicPr>
        <p:blipFill>
          <a:blip r:embed="rId2"/>
          <a:srcRect r="9313"/>
          <a:stretch>
            <a:fillRect/>
          </a:stretch>
        </p:blipFill>
        <p:spPr>
          <a:xfrm>
            <a:off x="4648200" y="1828800"/>
            <a:ext cx="4318000" cy="1524000"/>
          </a:xfrm>
          <a:prstGeom prst="rect">
            <a:avLst/>
          </a:prstGeom>
        </p:spPr>
      </p:pic>
      <p:sp>
        <p:nvSpPr>
          <p:cNvPr id="8" name="Up Arrow Callout 7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9" name="Up Arrow Callout 8"/>
          <p:cNvSpPr/>
          <p:nvPr/>
        </p:nvSpPr>
        <p:spPr>
          <a:xfrm>
            <a:off x="7080312" y="3376248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3615" y="1219200"/>
            <a:ext cx="234827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Beam Position Monitor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rot="16200000" flipH="1">
            <a:off x="5979841" y="1636441"/>
            <a:ext cx="849868" cy="754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3600" y="3810000"/>
            <a:ext cx="74789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Kicker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rot="5400000" flipH="1" flipV="1">
            <a:off x="6206775" y="2853974"/>
            <a:ext cx="1066800" cy="845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 l="21409" t="15953" r="21133"/>
          <a:stretch>
            <a:fillRect/>
          </a:stretch>
        </p:blipFill>
        <p:spPr bwMode="auto">
          <a:xfrm rot="5400000" flipH="1">
            <a:off x="5067300" y="4305300"/>
            <a:ext cx="1981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5638800" y="5943600"/>
            <a:ext cx="3809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Model of a Strip line kicker: From “Design of a Strip-Line extraction  Kicker for CTF3 combiner Ring, I. Rodriguez et al.</a:t>
            </a:r>
            <a:endParaRPr lang="en-US" sz="11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Incoherent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Incoherent Pairs hit objects in Forward Region</a:t>
            </a:r>
          </a:p>
          <a:p>
            <a:pPr lvl="1"/>
            <a:r>
              <a:rPr lang="en-US" dirty="0" smtClean="0"/>
              <a:t>LumiCal, BeamCal, QD0 (BPM, Kicker)</a:t>
            </a:r>
          </a:p>
          <a:p>
            <a:pPr lvl="1"/>
            <a:r>
              <a:rPr lang="en-US" dirty="0" smtClean="0"/>
              <a:t>Some particles are scattering back into the Vertex Detector (VXD)</a:t>
            </a:r>
          </a:p>
          <a:p>
            <a:r>
              <a:rPr lang="en-US" dirty="0" smtClean="0"/>
              <a:t>Study how changes in the Forward Region affect the Background in the </a:t>
            </a:r>
            <a:r>
              <a:rPr lang="en-US" dirty="0" smtClean="0"/>
              <a:t>Detector</a:t>
            </a:r>
          </a:p>
          <a:p>
            <a:pPr lvl="1"/>
            <a:r>
              <a:rPr lang="en-US" dirty="0" smtClean="0"/>
              <a:t>Location of BeamCal</a:t>
            </a:r>
          </a:p>
          <a:p>
            <a:pPr lvl="1"/>
            <a:r>
              <a:rPr lang="en-US" dirty="0" smtClean="0"/>
              <a:t>Additional Objects</a:t>
            </a:r>
          </a:p>
          <a:p>
            <a:pPr lvl="1"/>
            <a:r>
              <a:rPr lang="en-US" dirty="0" smtClean="0"/>
              <a:t>Geometry of vacuum tube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Using MC information to identify back scattering surface/origin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pic>
        <p:nvPicPr>
          <p:cNvPr id="8" name="Picture 7" descr="p07_ZVertexVX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2971800"/>
            <a:ext cx="3535601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Detector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 Double Layers</a:t>
            </a:r>
          </a:p>
          <a:p>
            <a:r>
              <a:rPr lang="en-US" dirty="0" smtClean="0"/>
              <a:t>In Z from -125 to +125 mm</a:t>
            </a:r>
          </a:p>
          <a:p>
            <a:r>
              <a:rPr lang="en-US" dirty="0" smtClean="0"/>
              <a:t>R = 31, 46, 60 mm</a:t>
            </a:r>
          </a:p>
          <a:p>
            <a:r>
              <a:rPr lang="en-US" dirty="0" smtClean="0"/>
              <a:t>50 micron Silicon</a:t>
            </a:r>
          </a:p>
          <a:p>
            <a:pPr lvl="1"/>
            <a:r>
              <a:rPr lang="en-US" dirty="0" smtClean="0"/>
              <a:t>Threshold: 3.4 keV</a:t>
            </a:r>
          </a:p>
          <a:p>
            <a:r>
              <a:rPr lang="en-US" dirty="0" smtClean="0"/>
              <a:t>+ Electronics + Support</a:t>
            </a:r>
          </a:p>
        </p:txBody>
      </p:sp>
      <p:pic>
        <p:nvPicPr>
          <p:cNvPr id="9" name="Content Placeholder 8" descr="vertex_4545.eps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5659" t="24623" r="6963" b="25921"/>
          <a:stretch>
            <a:fillRect/>
          </a:stretch>
        </p:blipFill>
        <p:spPr>
          <a:xfrm>
            <a:off x="4606331" y="1933575"/>
            <a:ext cx="3975694" cy="34861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itDensityinSubsequentB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784728"/>
            <a:ext cx="2697401" cy="2616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in the Vertex Detector</a:t>
            </a:r>
            <a:endParaRPr lang="en-US" dirty="0"/>
          </a:p>
        </p:txBody>
      </p:sp>
      <p:pic>
        <p:nvPicPr>
          <p:cNvPr id="13" name="Content Placeholder 12" descr="p07_VXDHitsTime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7262" y="1060071"/>
            <a:ext cx="2828481" cy="2743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Time separation between direct Hits and back-scattered </a:t>
            </a:r>
            <a:r>
              <a:rPr lang="en-US" dirty="0" smtClean="0"/>
              <a:t>Hits</a:t>
            </a:r>
          </a:p>
          <a:p>
            <a:pPr lvl="1"/>
            <a:r>
              <a:rPr lang="en-US" dirty="0" smtClean="0"/>
              <a:t>Particles travel ~30cm per ns</a:t>
            </a:r>
            <a:endParaRPr lang="en-US" dirty="0" smtClean="0"/>
          </a:p>
          <a:p>
            <a:r>
              <a:rPr lang="en-US" dirty="0" smtClean="0"/>
              <a:t>Background from several bunch crossings </a:t>
            </a:r>
            <a:r>
              <a:rPr lang="en-US" dirty="0" smtClean="0"/>
              <a:t>overlap</a:t>
            </a:r>
          </a:p>
          <a:p>
            <a:pPr lvl="1"/>
            <a:r>
              <a:rPr lang="en-US" dirty="0" smtClean="0"/>
              <a:t>1BX every 0.5 ns</a:t>
            </a:r>
            <a:endParaRPr lang="en-US" dirty="0" smtClean="0"/>
          </a:p>
          <a:p>
            <a:r>
              <a:rPr lang="en-US" dirty="0" smtClean="0"/>
              <a:t>Detector is only </a:t>
            </a:r>
            <a:r>
              <a:rPr lang="en-US" dirty="0" smtClean="0"/>
              <a:t>read out after several bunch crossings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Reduce </a:t>
            </a:r>
            <a:r>
              <a:rPr lang="en-US" dirty="0" smtClean="0"/>
              <a:t>back-scattering particles from forward region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Working on Forward Region for CLIC Detectors</a:t>
            </a:r>
          </a:p>
          <a:p>
            <a:r>
              <a:rPr lang="en-US" dirty="0" smtClean="0"/>
              <a:t>Implement(ed) realistic Forward Region in Simulation</a:t>
            </a:r>
          </a:p>
          <a:p>
            <a:r>
              <a:rPr lang="en-US" dirty="0" smtClean="0"/>
              <a:t>Issues stemming from Electron Positron Pairs from Beam-Beam-Interaction</a:t>
            </a:r>
          </a:p>
          <a:p>
            <a:r>
              <a:rPr lang="en-US" dirty="0" smtClean="0"/>
              <a:t>Studying Background in the Detector</a:t>
            </a:r>
          </a:p>
          <a:p>
            <a:r>
              <a:rPr lang="en-US" dirty="0" smtClean="0"/>
              <a:t>Studying Radiation Dose </a:t>
            </a:r>
          </a:p>
          <a:p>
            <a:pPr lvl="1"/>
            <a:r>
              <a:rPr lang="en-US" dirty="0" smtClean="0"/>
              <a:t>QD0, BPM, Kicker, BeamCal, LumiCal</a:t>
            </a:r>
          </a:p>
          <a:p>
            <a:r>
              <a:rPr lang="en-US" dirty="0" smtClean="0"/>
              <a:t>Studying Energy Deposition in Forward Calorimeters (mostly BeamCal) for Electron Tagging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(Compact Linear Collider)</a:t>
            </a:r>
          </a:p>
          <a:p>
            <a:r>
              <a:rPr lang="en-US" dirty="0" smtClean="0"/>
              <a:t>Beam-Beam-Interaction and Beam-Beam-Background</a:t>
            </a:r>
          </a:p>
          <a:p>
            <a:r>
              <a:rPr lang="en-US" dirty="0" smtClean="0"/>
              <a:t>CLIC Detector Forward Region Elements</a:t>
            </a:r>
          </a:p>
          <a:p>
            <a:r>
              <a:rPr lang="en-US" dirty="0" smtClean="0"/>
              <a:t>Radiation Dose</a:t>
            </a:r>
          </a:p>
          <a:p>
            <a:r>
              <a:rPr lang="en-US" dirty="0" smtClean="0"/>
              <a:t>Background in the Vertex Detector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Linear Collider (CLIC)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 Christian’s Talk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Beam-Beam-Interaction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want a large Luminosity 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Small Beams</a:t>
            </a:r>
            <a:endParaRPr lang="en-US" dirty="0" smtClean="0"/>
          </a:p>
          <a:p>
            <a:r>
              <a:rPr lang="en-US" dirty="0" smtClean="0"/>
              <a:t>Beam Parameters</a:t>
            </a:r>
          </a:p>
          <a:p>
            <a:pPr lvl="1"/>
            <a:r>
              <a:rPr lang="en-US" dirty="0" smtClean="0"/>
              <a:t>Height </a:t>
            </a:r>
            <a:r>
              <a:rPr lang="el-GR" dirty="0" smtClean="0"/>
              <a:t>σ</a:t>
            </a:r>
            <a:r>
              <a:rPr lang="en-US" baseline="-25000" dirty="0" smtClean="0"/>
              <a:t>y</a:t>
            </a:r>
            <a:r>
              <a:rPr lang="en-US" dirty="0" smtClean="0"/>
              <a:t>: 1nm</a:t>
            </a:r>
          </a:p>
          <a:p>
            <a:pPr lvl="1"/>
            <a:r>
              <a:rPr lang="en-US" dirty="0" smtClean="0"/>
              <a:t>Width </a:t>
            </a:r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: </a:t>
            </a:r>
            <a:r>
              <a:rPr lang="en-US" dirty="0" smtClean="0"/>
              <a:t>45 </a:t>
            </a:r>
            <a:r>
              <a:rPr lang="en-US" dirty="0" smtClean="0"/>
              <a:t>nm</a:t>
            </a:r>
          </a:p>
          <a:p>
            <a:pPr lvl="1"/>
            <a:r>
              <a:rPr lang="en-US" dirty="0" smtClean="0"/>
              <a:t>Particles (Bunch charge) N: 3.7x10</a:t>
            </a:r>
            <a:r>
              <a:rPr lang="en-US" baseline="30000" dirty="0" smtClean="0"/>
              <a:t>9</a:t>
            </a:r>
          </a:p>
          <a:p>
            <a:r>
              <a:rPr lang="en-US" dirty="0" smtClean="0"/>
              <a:t>But high field density causes Beam-Beam-Interaction</a:t>
            </a:r>
          </a:p>
          <a:p>
            <a:r>
              <a:rPr lang="en-US" dirty="0" smtClean="0"/>
              <a:t>Particles are deflected / pinched</a:t>
            </a:r>
          </a:p>
          <a:p>
            <a:r>
              <a:rPr lang="en-US" dirty="0" smtClean="0"/>
              <a:t>Produce photons (Beamstrahlung)</a:t>
            </a:r>
          </a:p>
          <a:p>
            <a:pPr lvl="1"/>
            <a:r>
              <a:rPr lang="en-US" dirty="0" smtClean="0"/>
              <a:t>Energy of annihilating particles is reduced from nominal value</a:t>
            </a:r>
          </a:p>
          <a:p>
            <a:pPr lvl="1"/>
            <a:r>
              <a:rPr lang="en-US" dirty="0" smtClean="0"/>
              <a:t>Only 30% of Luminosity in top 1%</a:t>
            </a:r>
          </a:p>
          <a:p>
            <a:r>
              <a:rPr lang="en-US" dirty="0" smtClean="0"/>
              <a:t>Photons interact with Particles and/or Field</a:t>
            </a:r>
          </a:p>
          <a:p>
            <a:r>
              <a:rPr lang="en-US" dirty="0" smtClean="0"/>
              <a:t>Photons produce Electron-Positron-pairs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191000" y="1447800"/>
          <a:ext cx="1866900" cy="1328738"/>
        </p:xfrm>
        <a:graphic>
          <a:graphicData uri="http://schemas.openxmlformats.org/presentationml/2006/ole">
            <p:oleObj spid="_x0000_s1026" name="Equation" r:id="rId3" imgW="660240" imgH="469800" progId="Equation.3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124200"/>
            <a:ext cx="2339975" cy="1381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EnergyProbability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19800" y="3733800"/>
            <a:ext cx="3017046" cy="2926080"/>
          </a:xfrm>
        </p:spPr>
      </p:pic>
      <p:pic>
        <p:nvPicPr>
          <p:cNvPr id="9" name="Picture 8" descr="EnergyvsAng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066800"/>
            <a:ext cx="3017047" cy="292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Beam-Beam-Background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Photons interacting with electrons/positrons of the other bunch</a:t>
            </a:r>
          </a:p>
          <a:p>
            <a:pPr lvl="1"/>
            <a:r>
              <a:rPr lang="en-US" dirty="0" smtClean="0"/>
              <a:t>Incoherent Pairs: ~ 350000 per Bunch Crossing</a:t>
            </a:r>
          </a:p>
          <a:p>
            <a:r>
              <a:rPr lang="en-US" dirty="0" smtClean="0"/>
              <a:t>Photons interacting with EM-Field</a:t>
            </a:r>
          </a:p>
          <a:p>
            <a:pPr lvl="1"/>
            <a:r>
              <a:rPr lang="en-US" dirty="0" smtClean="0"/>
              <a:t>Coherent Pairs: ~ 3.8x10</a:t>
            </a:r>
            <a:r>
              <a:rPr lang="en-US" baseline="30000" dirty="0" smtClean="0"/>
              <a:t>8 </a:t>
            </a:r>
            <a:r>
              <a:rPr lang="en-US" dirty="0" smtClean="0"/>
              <a:t>per Bunch Crossing</a:t>
            </a:r>
          </a:p>
          <a:p>
            <a:pPr lvl="2"/>
            <a:r>
              <a:rPr lang="en-US" dirty="0" smtClean="0"/>
              <a:t>A lot of Energy</a:t>
            </a:r>
          </a:p>
          <a:p>
            <a:pPr lvl="2"/>
            <a:r>
              <a:rPr lang="en-US" dirty="0" smtClean="0"/>
              <a:t>But at smaller angle than incoherent Pairs</a:t>
            </a:r>
          </a:p>
          <a:p>
            <a:pPr lvl="2"/>
            <a:r>
              <a:rPr lang="en-US" dirty="0" smtClean="0"/>
              <a:t>Aperture for outgoing beam must be large enough (~10 mrad)</a:t>
            </a:r>
          </a:p>
          <a:p>
            <a:r>
              <a:rPr lang="en-US" dirty="0" smtClean="0"/>
              <a:t>Gamma-Gamma to Hadrons</a:t>
            </a:r>
          </a:p>
          <a:p>
            <a:pPr lvl="1"/>
            <a:r>
              <a:rPr lang="en-US" dirty="0" smtClean="0"/>
              <a:t>About 3 Events per BX</a:t>
            </a:r>
          </a:p>
          <a:p>
            <a:r>
              <a:rPr lang="en-US" dirty="0" smtClean="0"/>
              <a:t>Simulation of Beam-Beam-Interactions are done with Guinea-Pig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Studies based on ILD Detector Concept for the International Linear Collider (ILC)</a:t>
            </a:r>
          </a:p>
          <a:p>
            <a:r>
              <a:rPr lang="en-US" dirty="0" smtClean="0"/>
              <a:t>Using Geant4 based Simulation Software Mokka</a:t>
            </a:r>
          </a:p>
          <a:p>
            <a:r>
              <a:rPr lang="en-US" dirty="0" smtClean="0"/>
              <a:t>A few </a:t>
            </a:r>
            <a:r>
              <a:rPr lang="en-US" dirty="0" smtClean="0"/>
              <a:t>changes </a:t>
            </a:r>
            <a:r>
              <a:rPr lang="en-US" dirty="0" smtClean="0"/>
              <a:t>to adapt to CLIC</a:t>
            </a:r>
          </a:p>
          <a:p>
            <a:pPr lvl="1"/>
            <a:r>
              <a:rPr lang="en-US" dirty="0" smtClean="0"/>
              <a:t>Crossing Angle 20 mrad</a:t>
            </a:r>
          </a:p>
          <a:p>
            <a:pPr lvl="1"/>
            <a:r>
              <a:rPr lang="en-US" dirty="0" smtClean="0"/>
              <a:t>More Interaction Length in HCAL</a:t>
            </a:r>
          </a:p>
          <a:p>
            <a:pPr lvl="1"/>
            <a:r>
              <a:rPr lang="en-US" dirty="0" smtClean="0"/>
              <a:t>Vertex Detector moved outside due to Background from Beam-Beam-Interaction</a:t>
            </a:r>
          </a:p>
        </p:txBody>
      </p:sp>
      <p:pic>
        <p:nvPicPr>
          <p:cNvPr id="6" name="Picture 5" descr="CLIC01ildfwp07_XZ.eps"/>
          <p:cNvPicPr>
            <a:picLocks noChangeAspect="1"/>
          </p:cNvPicPr>
          <p:nvPr/>
        </p:nvPicPr>
        <p:blipFill>
          <a:blip r:embed="rId2" cstate="print"/>
          <a:srcRect l="48279" t="34444" r="24179" b="47778"/>
          <a:stretch>
            <a:fillRect/>
          </a:stretch>
        </p:blipFill>
        <p:spPr>
          <a:xfrm>
            <a:off x="5638800" y="1219200"/>
            <a:ext cx="3048000" cy="30480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473007" y="4495800"/>
            <a:ext cx="4670993" cy="2053002"/>
            <a:chOff x="4396807" y="3352800"/>
            <a:chExt cx="4670993" cy="2053002"/>
          </a:xfrm>
        </p:grpSpPr>
        <p:pic>
          <p:nvPicPr>
            <p:cNvPr id="7" name="Picture 6" descr="CLIC01ildfwp04XZForwardRegion.eps"/>
            <p:cNvPicPr>
              <a:picLocks noChangeAspect="1"/>
            </p:cNvPicPr>
            <p:nvPr/>
          </p:nvPicPr>
          <p:blipFill>
            <a:blip r:embed="rId3" cstate="print"/>
            <a:srcRect t="38889" b="38889"/>
            <a:stretch>
              <a:fillRect/>
            </a:stretch>
          </p:blipFill>
          <p:spPr>
            <a:xfrm>
              <a:off x="4412489" y="3555166"/>
              <a:ext cx="4655311" cy="160270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549207" y="3352800"/>
              <a:ext cx="108585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LumiCal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39932" y="3438525"/>
              <a:ext cx="108585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BeamCal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59132" y="4648200"/>
              <a:ext cx="108585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QD0</a:t>
              </a:r>
              <a:endParaRPr lang="en-US" dirty="0"/>
            </a:p>
          </p:txBody>
        </p:sp>
        <p:sp>
          <p:nvSpPr>
            <p:cNvPr id="12" name="Up Arrow Callout 11"/>
            <p:cNvSpPr/>
            <p:nvPr/>
          </p:nvSpPr>
          <p:spPr>
            <a:xfrm>
              <a:off x="4396807" y="5048250"/>
              <a:ext cx="996888" cy="357552"/>
            </a:xfrm>
            <a:prstGeom prst="upArrowCallou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2.5 m</a:t>
              </a:r>
              <a:endParaRPr lang="en-US" dirty="0"/>
            </a:p>
          </p:txBody>
        </p:sp>
        <p:sp>
          <p:nvSpPr>
            <p:cNvPr id="13" name="Up Arrow Callout 12"/>
            <p:cNvSpPr/>
            <p:nvPr/>
          </p:nvSpPr>
          <p:spPr>
            <a:xfrm>
              <a:off x="7049832" y="5038725"/>
              <a:ext cx="996888" cy="357552"/>
            </a:xfrm>
            <a:prstGeom prst="upArrowCallou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3.5 m</a:t>
              </a: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15000" y="1524000"/>
            <a:ext cx="61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Yoke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638800" y="22860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Coil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9800" y="2667000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HCal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76800" y="2971800"/>
            <a:ext cx="77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Ecal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15000" y="3352800"/>
            <a:ext cx="858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Tracker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6858089" y="2589917"/>
            <a:ext cx="2589828" cy="79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Left Arrow Callout 21"/>
          <p:cNvSpPr/>
          <p:nvPr/>
        </p:nvSpPr>
        <p:spPr>
          <a:xfrm>
            <a:off x="8153400" y="1673838"/>
            <a:ext cx="990600" cy="914400"/>
          </a:xfrm>
          <a:prstGeom prst="leftArrowCallout">
            <a:avLst>
              <a:gd name="adj1" fmla="val 25000"/>
              <a:gd name="adj2" fmla="val 0"/>
              <a:gd name="adj3" fmla="val 12255"/>
              <a:gd name="adj4" fmla="val 8868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 smtClean="0"/>
              <a:t>Radius: </a:t>
            </a:r>
          </a:p>
          <a:p>
            <a:pPr algn="ctr"/>
            <a:r>
              <a:rPr lang="en-US" smtClean="0"/>
              <a:t>7 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LumiCal</a:t>
            </a:r>
            <a:endParaRPr lang="en-US" dirty="0"/>
          </a:p>
        </p:txBody>
      </p:sp>
      <p:pic>
        <p:nvPicPr>
          <p:cNvPr id="9" name="Content Placeholder 8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38895" b="38847"/>
          <a:stretch>
            <a:fillRect/>
          </a:stretch>
        </p:blipFill>
        <p:spPr>
          <a:xfrm>
            <a:off x="4648200" y="2020669"/>
            <a:ext cx="4419600" cy="152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71474" y="1600200"/>
            <a:ext cx="4305301" cy="4800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Silicon-Tungsten (Si-W) Sandwich Calorimeter</a:t>
            </a:r>
          </a:p>
          <a:p>
            <a:r>
              <a:rPr lang="en-US" sz="2400" dirty="0" smtClean="0"/>
              <a:t>Counts Bhabha (e+e-</a:t>
            </a:r>
            <a:r>
              <a:rPr lang="en-US" sz="2400" dirty="0" smtClean="0">
                <a:sym typeface="Wingdings" pitchFamily="2" charset="2"/>
              </a:rPr>
              <a:t>e+e-)</a:t>
            </a:r>
            <a:r>
              <a:rPr lang="en-US" sz="2400" dirty="0" smtClean="0"/>
              <a:t> events to measure Luminosity</a:t>
            </a:r>
          </a:p>
          <a:p>
            <a:r>
              <a:rPr lang="en-US" sz="2400" dirty="0" smtClean="0"/>
              <a:t>Centered on Outgoing Beam axis</a:t>
            </a:r>
          </a:p>
          <a:p>
            <a:r>
              <a:rPr lang="en-US" sz="2400" dirty="0" smtClean="0"/>
              <a:t>Inner radius: 10 cm</a:t>
            </a:r>
          </a:p>
          <a:p>
            <a:pPr lvl="1"/>
            <a:r>
              <a:rPr lang="en-US" sz="2000" dirty="0" smtClean="0"/>
              <a:t>Incoherent Pairs</a:t>
            </a:r>
          </a:p>
          <a:p>
            <a:r>
              <a:rPr lang="en-US" sz="2400" dirty="0" smtClean="0"/>
              <a:t>Outer Radius: 25 cm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48200" y="1487269"/>
            <a:ext cx="14478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LumiCal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5" idx="2"/>
          </p:cNvCxnSpPr>
          <p:nvPr/>
        </p:nvCxnSpPr>
        <p:spPr>
          <a:xfrm rot="5400000">
            <a:off x="5156716" y="2033885"/>
            <a:ext cx="392668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Up Arrow Callout 23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30" name="Up Arrow Callout 29"/>
          <p:cNvSpPr/>
          <p:nvPr/>
        </p:nvSpPr>
        <p:spPr>
          <a:xfrm>
            <a:off x="710453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grpSp>
        <p:nvGrpSpPr>
          <p:cNvPr id="2" name="Group 37"/>
          <p:cNvGrpSpPr/>
          <p:nvPr/>
        </p:nvGrpSpPr>
        <p:grpSpPr>
          <a:xfrm>
            <a:off x="8534400" y="2008889"/>
            <a:ext cx="381794" cy="1524000"/>
            <a:chOff x="6247606" y="1981994"/>
            <a:chExt cx="381794" cy="1524000"/>
          </a:xfrm>
        </p:grpSpPr>
        <p:cxnSp>
          <p:nvCxnSpPr>
            <p:cNvPr id="32" name="Straight Arrow Connector 31"/>
            <p:cNvCxnSpPr/>
            <p:nvPr/>
          </p:nvCxnSpPr>
          <p:spPr>
            <a:xfrm rot="16200000">
              <a:off x="5486400" y="2743200"/>
              <a:ext cx="152400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949434" y="2627215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60 cm</a:t>
              </a:r>
              <a:endParaRPr lang="en-US" dirty="0"/>
            </a:p>
          </p:txBody>
        </p:sp>
      </p:grpSp>
      <p:pic>
        <p:nvPicPr>
          <p:cNvPr id="14" name="Picture 13" descr="EnergyvsAng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41153" y="3733800"/>
            <a:ext cx="3017047" cy="2926080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BeamCal</a:t>
            </a:r>
            <a:endParaRPr lang="en-US" dirty="0"/>
          </a:p>
        </p:txBody>
      </p:sp>
      <p:pic>
        <p:nvPicPr>
          <p:cNvPr id="9" name="Content Placeholder 8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38895" b="38847"/>
          <a:stretch>
            <a:fillRect/>
          </a:stretch>
        </p:blipFill>
        <p:spPr>
          <a:xfrm>
            <a:off x="4648200" y="2020669"/>
            <a:ext cx="4419600" cy="152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(?)-Tungsten Sandwich Calorimeter</a:t>
            </a:r>
          </a:p>
          <a:p>
            <a:pPr lvl="1"/>
            <a:r>
              <a:rPr lang="en-US" dirty="0" smtClean="0"/>
              <a:t>Located on outgoing beam pipe</a:t>
            </a:r>
          </a:p>
          <a:p>
            <a:pPr lvl="1"/>
            <a:r>
              <a:rPr lang="en-US" dirty="0" smtClean="0"/>
              <a:t>~3.5 cm inner radius</a:t>
            </a:r>
          </a:p>
          <a:p>
            <a:pPr lvl="2"/>
            <a:r>
              <a:rPr lang="en-US" dirty="0" smtClean="0"/>
              <a:t>Avoid Coherent Pairs</a:t>
            </a:r>
          </a:p>
          <a:p>
            <a:pPr lvl="1"/>
            <a:r>
              <a:rPr lang="en-US" dirty="0" smtClean="0"/>
              <a:t>Outer radius to complement LumiCal coverage (~20 cm)</a:t>
            </a:r>
          </a:p>
          <a:p>
            <a:r>
              <a:rPr lang="en-US" dirty="0" smtClean="0"/>
              <a:t>Dump for incoherent pairs</a:t>
            </a:r>
          </a:p>
          <a:p>
            <a:pPr lvl="1"/>
            <a:r>
              <a:rPr lang="en-US" dirty="0" smtClean="0"/>
              <a:t>Collision/Luminosity Monitoring</a:t>
            </a:r>
          </a:p>
          <a:p>
            <a:pPr lvl="1"/>
            <a:r>
              <a:rPr lang="en-US" dirty="0" smtClean="0"/>
              <a:t>Dose in Detector: ~10 MGy</a:t>
            </a:r>
          </a:p>
          <a:p>
            <a:r>
              <a:rPr lang="en-US" dirty="0" smtClean="0"/>
              <a:t>Masking against back-scattering particles from post-collision line</a:t>
            </a:r>
          </a:p>
          <a:p>
            <a:r>
              <a:rPr lang="en-US" dirty="0" smtClean="0"/>
              <a:t>Electron Veto for 2-Photon events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9800" y="1143000"/>
            <a:ext cx="213360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BeamCal </a:t>
            </a:r>
          </a:p>
          <a:p>
            <a:pPr algn="ctr"/>
            <a:r>
              <a:rPr lang="en-US" dirty="0" smtClean="0"/>
              <a:t>(with 10cm graphite)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16200000" flipH="1">
            <a:off x="6838267" y="2037664"/>
            <a:ext cx="496668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Content Placeholder 7" descr="BeamCalFrontFace.eps"/>
          <p:cNvPicPr>
            <a:picLocks noChangeAspect="1"/>
          </p:cNvPicPr>
          <p:nvPr/>
        </p:nvPicPr>
        <p:blipFill>
          <a:blip r:embed="rId4" cstate="print"/>
          <a:srcRect l="20914" t="24789" r="7382" b="26999"/>
          <a:stretch>
            <a:fillRect/>
          </a:stretch>
        </p:blipFill>
        <p:spPr>
          <a:xfrm>
            <a:off x="7086600" y="4343400"/>
            <a:ext cx="1314450" cy="1369219"/>
          </a:xfrm>
          <a:prstGeom prst="rect">
            <a:avLst/>
          </a:prstGeom>
        </p:spPr>
      </p:pic>
      <p:pic>
        <p:nvPicPr>
          <p:cNvPr id="27" name="Picture 8" descr="BeamCalSide.eps"/>
          <p:cNvPicPr>
            <a:picLocks noChangeAspect="1"/>
          </p:cNvPicPr>
          <p:nvPr/>
        </p:nvPicPr>
        <p:blipFill>
          <a:blip r:embed="rId5" cstate="print"/>
          <a:srcRect l="43034" t="30000" r="15652" b="34444"/>
          <a:stretch>
            <a:fillRect/>
          </a:stretch>
        </p:blipFill>
        <p:spPr bwMode="auto">
          <a:xfrm>
            <a:off x="5715000" y="4368800"/>
            <a:ext cx="10668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7315200" y="5726668"/>
            <a:ext cx="13716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Front View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35819" y="5715000"/>
            <a:ext cx="185416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Side View:</a:t>
            </a:r>
          </a:p>
          <a:p>
            <a:pPr algn="ctr"/>
            <a:r>
              <a:rPr lang="en-US" dirty="0" smtClean="0"/>
              <a:t>Graphite – (?) - W</a:t>
            </a:r>
            <a:endParaRPr lang="en-US" dirty="0"/>
          </a:p>
        </p:txBody>
      </p:sp>
      <p:sp>
        <p:nvSpPr>
          <p:cNvPr id="21" name="Up Arrow Callout 20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24" name="Up Arrow Callout 23"/>
          <p:cNvSpPr/>
          <p:nvPr/>
        </p:nvSpPr>
        <p:spPr>
          <a:xfrm>
            <a:off x="710453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grpSp>
        <p:nvGrpSpPr>
          <p:cNvPr id="2" name="Group 29"/>
          <p:cNvGrpSpPr/>
          <p:nvPr/>
        </p:nvGrpSpPr>
        <p:grpSpPr>
          <a:xfrm>
            <a:off x="8534400" y="2008889"/>
            <a:ext cx="381794" cy="1524000"/>
            <a:chOff x="6247606" y="1981994"/>
            <a:chExt cx="381794" cy="1524000"/>
          </a:xfrm>
        </p:grpSpPr>
        <p:cxnSp>
          <p:nvCxnSpPr>
            <p:cNvPr id="32" name="Straight Arrow Connector 31"/>
            <p:cNvCxnSpPr/>
            <p:nvPr/>
          </p:nvCxnSpPr>
          <p:spPr>
            <a:xfrm rot="16200000">
              <a:off x="5486400" y="2743200"/>
              <a:ext cx="152400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949434" y="2627215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60 cm</a:t>
              </a:r>
              <a:endParaRPr lang="en-US" dirty="0"/>
            </a:p>
          </p:txBody>
        </p: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Photon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l-GR" dirty="0" smtClean="0"/>
              <a:t>σ</a:t>
            </a:r>
            <a:r>
              <a:rPr lang="en-US" dirty="0" smtClean="0"/>
              <a:t> ≈ 280nb</a:t>
            </a:r>
          </a:p>
          <a:p>
            <a:r>
              <a:rPr lang="en-US" dirty="0" smtClean="0"/>
              <a:t> 			</a:t>
            </a:r>
            <a:r>
              <a:rPr lang="el-GR" dirty="0" smtClean="0"/>
              <a:t>σ</a:t>
            </a:r>
            <a:r>
              <a:rPr lang="en-US" dirty="0" smtClean="0"/>
              <a:t> ≈ 4700nb</a:t>
            </a:r>
          </a:p>
          <a:p>
            <a:r>
              <a:rPr lang="en-US" dirty="0" smtClean="0"/>
              <a:t>Electrons at very small angles</a:t>
            </a:r>
          </a:p>
          <a:p>
            <a:pPr lvl="1"/>
            <a:r>
              <a:rPr lang="en-US" dirty="0" smtClean="0"/>
              <a:t>BeamCal</a:t>
            </a:r>
          </a:p>
          <a:p>
            <a:r>
              <a:rPr lang="en-US" dirty="0" smtClean="0"/>
              <a:t>SuSy Signal:</a:t>
            </a:r>
          </a:p>
          <a:p>
            <a:pPr lvl="1"/>
            <a:r>
              <a:rPr lang="en-US" dirty="0" smtClean="0"/>
              <a:t>Smuon, Stau Pair Production</a:t>
            </a:r>
          </a:p>
          <a:p>
            <a:pPr lvl="1"/>
            <a:r>
              <a:rPr lang="en-US" dirty="0" smtClean="0"/>
              <a:t>Signature: Two leptons and missing energy</a:t>
            </a:r>
          </a:p>
          <a:p>
            <a:pPr lvl="1"/>
            <a:r>
              <a:rPr lang="en-US" dirty="0" smtClean="0"/>
              <a:t>Cross Section: few nb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Gentner Day - Beam-Beam-Background at CLIC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multiperipheral3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600200"/>
            <a:ext cx="2590800" cy="2663942"/>
          </a:xfrm>
          <a:prstGeom prst="rect">
            <a:avLst/>
          </a:prstGeom>
        </p:spPr>
      </p:pic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066800" y="1752600"/>
          <a:ext cx="1708150" cy="347663"/>
        </p:xfrm>
        <a:graphic>
          <a:graphicData uri="http://schemas.openxmlformats.org/presentationml/2006/ole">
            <p:oleObj spid="_x0000_s2050" name="Equation" r:id="rId4" imgW="685800" imgH="13968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038225" y="2324100"/>
          <a:ext cx="1838325" cy="381000"/>
        </p:xfrm>
        <a:graphic>
          <a:graphicData uri="http://schemas.openxmlformats.org/presentationml/2006/ole">
            <p:oleObj spid="_x0000_s2051" name="Equation" r:id="rId5" imgW="71100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992</Words>
  <Application>Microsoft Office PowerPoint</Application>
  <PresentationFormat>On-screen Show (4:3)</PresentationFormat>
  <Paragraphs>213</Paragraphs>
  <Slides>16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Simulations of  Beam-Beam-Background  in a CLIC Detector</vt:lpstr>
      <vt:lpstr>Content</vt:lpstr>
      <vt:lpstr>Compact Linear Collider (CLIC)</vt:lpstr>
      <vt:lpstr>Beam-Beam-Interaction</vt:lpstr>
      <vt:lpstr>Beam-Beam-Background</vt:lpstr>
      <vt:lpstr>CLIC_ILD Detector</vt:lpstr>
      <vt:lpstr>LumiCal</vt:lpstr>
      <vt:lpstr>BeamCal</vt:lpstr>
      <vt:lpstr>Two Photon Background</vt:lpstr>
      <vt:lpstr>Very Forward Tagging (BeamCal)</vt:lpstr>
      <vt:lpstr>QD0</vt:lpstr>
      <vt:lpstr>Intra-Train-Feedback</vt:lpstr>
      <vt:lpstr>Incoherent Pairs</vt:lpstr>
      <vt:lpstr>Vertex Detector</vt:lpstr>
      <vt:lpstr>Background in the Vertex Detector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 of Beam-Beam-Background in a CLIC Detector</dc:title>
  <dc:creator/>
  <cp:lastModifiedBy>NICE</cp:lastModifiedBy>
  <cp:revision>139</cp:revision>
  <dcterms:created xsi:type="dcterms:W3CDTF">2006-08-16T00:00:00Z</dcterms:created>
  <dcterms:modified xsi:type="dcterms:W3CDTF">2009-11-18T08:48:44Z</dcterms:modified>
</cp:coreProperties>
</file>