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38"/>
  </p:notesMasterIdLst>
  <p:sldIdLst>
    <p:sldId id="256" r:id="rId3"/>
    <p:sldId id="288" r:id="rId4"/>
    <p:sldId id="441" r:id="rId5"/>
    <p:sldId id="500" r:id="rId6"/>
    <p:sldId id="501" r:id="rId7"/>
    <p:sldId id="502" r:id="rId8"/>
    <p:sldId id="499" r:id="rId9"/>
    <p:sldId id="457" r:id="rId10"/>
    <p:sldId id="486" r:id="rId11"/>
    <p:sldId id="487" r:id="rId12"/>
    <p:sldId id="488" r:id="rId13"/>
    <p:sldId id="489" r:id="rId14"/>
    <p:sldId id="490" r:id="rId15"/>
    <p:sldId id="491" r:id="rId16"/>
    <p:sldId id="463" r:id="rId17"/>
    <p:sldId id="470" r:id="rId18"/>
    <p:sldId id="471" r:id="rId19"/>
    <p:sldId id="473" r:id="rId20"/>
    <p:sldId id="464" r:id="rId21"/>
    <p:sldId id="492" r:id="rId22"/>
    <p:sldId id="493" r:id="rId23"/>
    <p:sldId id="494" r:id="rId24"/>
    <p:sldId id="495" r:id="rId25"/>
    <p:sldId id="498" r:id="rId26"/>
    <p:sldId id="497" r:id="rId27"/>
    <p:sldId id="496" r:id="rId28"/>
    <p:sldId id="440" r:id="rId29"/>
    <p:sldId id="377" r:id="rId30"/>
    <p:sldId id="404" r:id="rId31"/>
    <p:sldId id="418" r:id="rId32"/>
    <p:sldId id="419" r:id="rId33"/>
    <p:sldId id="425" r:id="rId34"/>
    <p:sldId id="417" r:id="rId35"/>
    <p:sldId id="468" r:id="rId36"/>
    <p:sldId id="25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46" autoAdjust="0"/>
    <p:restoredTop sz="94601" autoAdjust="0"/>
  </p:normalViewPr>
  <p:slideViewPr>
    <p:cSldViewPr snapToGrid="0" snapToObjects="1">
      <p:cViewPr varScale="1">
        <p:scale>
          <a:sx n="135" d="100"/>
          <a:sy n="135" d="100"/>
        </p:scale>
        <p:origin x="12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A12 Quench heater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Summary on QH-firings in RB&amp;RQ.A12 at 500V-charge level, 09/03/2018, 11:30 – 16:00 B. </a:t>
            </a:r>
            <a:r>
              <a:rPr lang="en-US" dirty="0" err="1"/>
              <a:t>Panev</a:t>
            </a:r>
            <a:r>
              <a:rPr lang="en-US" dirty="0"/>
              <a:t>, Z. </a:t>
            </a:r>
            <a:r>
              <a:rPr lang="en-US" dirty="0" err="1"/>
              <a:t>Charifoulline</a:t>
            </a:r>
            <a:r>
              <a:rPr lang="en-US" dirty="0"/>
              <a:t> </a:t>
            </a:r>
            <a:endParaRPr lang="en-US" dirty="0"/>
          </a:p>
          <a:p>
            <a:pPr lvl="1"/>
            <a:r>
              <a:rPr lang="en-US" dirty="0"/>
              <a:t>RB-circuit, 154 MBs: </a:t>
            </a:r>
            <a:endParaRPr lang="en-US" dirty="0"/>
          </a:p>
          <a:p>
            <a:pPr marL="635508" lvl="2" indent="0">
              <a:buNone/>
            </a:pPr>
            <a:r>
              <a:rPr lang="en-US" dirty="0" smtClean="0">
                <a:latin typeface="Wingdings" charset="2"/>
              </a:rPr>
              <a:t> </a:t>
            </a:r>
            <a:r>
              <a:rPr lang="en-US" dirty="0" smtClean="0"/>
              <a:t>154 </a:t>
            </a:r>
            <a:r>
              <a:rPr lang="en-US" dirty="0"/>
              <a:t>x 4 = 616 quench heaters were fired in an automatic way;</a:t>
            </a:r>
            <a:br>
              <a:rPr lang="en-US" dirty="0"/>
            </a:br>
            <a:r>
              <a:rPr lang="en-US" dirty="0">
                <a:latin typeface="Wingdings" charset="2"/>
              </a:rPr>
              <a:t> </a:t>
            </a:r>
            <a:r>
              <a:rPr lang="en-US" dirty="0"/>
              <a:t>C30L2 – was not charged during the test, now at 900V;</a:t>
            </a:r>
            <a:br>
              <a:rPr lang="en-US" dirty="0"/>
            </a:br>
            <a:r>
              <a:rPr lang="en-US" dirty="0">
                <a:latin typeface="Wingdings" charset="2"/>
              </a:rPr>
              <a:t> </a:t>
            </a:r>
            <a:r>
              <a:rPr lang="en-US" dirty="0"/>
              <a:t>B33L2#4 – jumps on the current, I_HDS_4; considered as the measurement issue (see the next page); </a:t>
            </a:r>
            <a:endParaRPr lang="en-US" dirty="0" smtClean="0"/>
          </a:p>
          <a:p>
            <a:pPr marL="635508" lvl="2" indent="0">
              <a:buNone/>
            </a:pPr>
            <a:r>
              <a:rPr lang="en-US" dirty="0" smtClean="0">
                <a:latin typeface="Wingdings" charset="2"/>
              </a:rPr>
              <a:t> </a:t>
            </a:r>
            <a:r>
              <a:rPr lang="en-US" dirty="0"/>
              <a:t>All other discharge curves are ok;</a:t>
            </a:r>
            <a:br>
              <a:rPr lang="en-US" dirty="0"/>
            </a:br>
            <a:r>
              <a:rPr lang="en-US" dirty="0">
                <a:latin typeface="Wingdings" charset="2"/>
              </a:rPr>
              <a:t> </a:t>
            </a:r>
            <a:r>
              <a:rPr lang="en-US" dirty="0"/>
              <a:t>All magnets are in 900V now; </a:t>
            </a:r>
            <a:endParaRPr lang="en-US" dirty="0"/>
          </a:p>
          <a:p>
            <a:pPr lvl="1"/>
            <a:r>
              <a:rPr lang="en-US" dirty="0"/>
              <a:t>Conclusion – </a:t>
            </a:r>
            <a:r>
              <a:rPr lang="en-US" b="1" dirty="0"/>
              <a:t>Green light for the next step: discharge from 900V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RQ-circuit</a:t>
            </a:r>
            <a:r>
              <a:rPr lang="en-US" dirty="0"/>
              <a:t>, 47 MQs: </a:t>
            </a:r>
            <a:endParaRPr lang="en-US" dirty="0"/>
          </a:p>
          <a:p>
            <a:pPr marL="448056" lvl="1" indent="0">
              <a:buNone/>
            </a:pPr>
            <a:r>
              <a:rPr lang="en-US" dirty="0" smtClean="0">
                <a:latin typeface="Wingdings" charset="2"/>
              </a:rPr>
              <a:t> </a:t>
            </a:r>
            <a:r>
              <a:rPr lang="en-US" dirty="0" smtClean="0"/>
              <a:t>47 </a:t>
            </a:r>
            <a:r>
              <a:rPr lang="en-US" dirty="0"/>
              <a:t>x 2 = 94 quench heaters were fired;</a:t>
            </a:r>
            <a:br>
              <a:rPr lang="en-US" dirty="0"/>
            </a:br>
            <a:r>
              <a:rPr lang="en-US" dirty="0">
                <a:latin typeface="Wingdings" charset="2"/>
              </a:rPr>
              <a:t> </a:t>
            </a:r>
            <a:r>
              <a:rPr lang="en-US" dirty="0"/>
              <a:t>12R1 – the newly installed QH power supply was not OK; it is replaced and tested by QPS-team; 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>
                <a:latin typeface="Wingdings" charset="2"/>
              </a:rPr>
              <a:t> </a:t>
            </a:r>
            <a:r>
              <a:rPr lang="en-US" dirty="0"/>
              <a:t>32L2 – PM Data is not correctly synchronized with QH triggering;</a:t>
            </a:r>
            <a:br>
              <a:rPr lang="en-US" dirty="0"/>
            </a:br>
            <a:r>
              <a:rPr lang="en-US" dirty="0">
                <a:latin typeface="Wingdings" charset="2"/>
              </a:rPr>
              <a:t> </a:t>
            </a:r>
            <a:r>
              <a:rPr lang="en-US" dirty="0"/>
              <a:t>All magnets are in 900V now; </a:t>
            </a:r>
            <a:endParaRPr lang="en-US" dirty="0"/>
          </a:p>
          <a:p>
            <a:pPr lvl="1"/>
            <a:r>
              <a:rPr lang="en-US" dirty="0"/>
              <a:t>Conclusion – </a:t>
            </a:r>
            <a:r>
              <a:rPr lang="en-US" b="1" dirty="0"/>
              <a:t>Green light for the next step: discharge from 900V </a:t>
            </a:r>
            <a:r>
              <a:rPr lang="en-US" b="1" dirty="0" smtClean="0"/>
              <a:t>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ML2 and XL2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4668" y="1066800"/>
            <a:ext cx="7171489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16457" y="4310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RCBXV1.L2: FGC keeps </a:t>
            </a:r>
            <a:r>
              <a:rPr lang="en-US" dirty="0" smtClean="0"/>
              <a:t>rebooting </a:t>
            </a:r>
            <a:r>
              <a:rPr lang="mr-IN" dirty="0" smtClean="0"/>
              <a:t>–</a:t>
            </a:r>
            <a:r>
              <a:rPr lang="en-US" dirty="0" smtClean="0"/>
              <a:t> issue not fixed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00933" y="5071621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793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XR2 and MR2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7693" y="1066800"/>
            <a:ext cx="7105439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0412" y="4242062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0412" y="4677266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32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A23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8623" y="2501335"/>
            <a:ext cx="3841423" cy="20675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77527" y="1419926"/>
            <a:ext cx="6096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of the 600 A circuits released yesterday and ongoing</a:t>
            </a:r>
          </a:p>
          <a:p>
            <a:r>
              <a:rPr lang="en-US" dirty="0" smtClean="0"/>
              <a:t>The rest is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547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2702" y="3900325"/>
            <a:ext cx="4133654" cy="240966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275" y="818072"/>
            <a:ext cx="4133654" cy="309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35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ML4 and MR4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9814" y="1066800"/>
            <a:ext cx="4241196" cy="49260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21065" y="4440025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50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316" y="1066800"/>
            <a:ext cx="4434192" cy="49260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19941" y="2752627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RCD quenched twice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0984" y="4430597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Blocked due to long </a:t>
            </a:r>
            <a:r>
              <a:rPr lang="en-US" smtClean="0"/>
              <a:t>last test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3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LL5 and XL5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7658" y="1066800"/>
            <a:ext cx="3598877" cy="49260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19167" y="5552388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15060" y="471340"/>
            <a:ext cx="394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LSA value to be updated: tests today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5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XR5 and LR5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951" y="2749619"/>
            <a:ext cx="5515506" cy="36067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594" y="768875"/>
            <a:ext cx="5508863" cy="199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91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A56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89575" y="490194"/>
            <a:ext cx="503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600 A circuits released and powering started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4855" y="1066800"/>
            <a:ext cx="7151115" cy="492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1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7000" y="6066064"/>
            <a:ext cx="1534886" cy="7015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00402" y="4534689"/>
            <a:ext cx="5485100" cy="109762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US" b="1" dirty="0" smtClean="0"/>
              <a:t>Mirko Pojer and Matteo </a:t>
            </a:r>
            <a:r>
              <a:rPr lang="en-US" b="1" dirty="0" err="1" smtClean="0"/>
              <a:t>Solfaroli</a:t>
            </a:r>
            <a:endParaRPr lang="en-US" b="1" dirty="0" smtClean="0"/>
          </a:p>
          <a:p>
            <a:pPr marL="36576" indent="0" algn="r">
              <a:buNone/>
            </a:pPr>
            <a:r>
              <a:rPr lang="en-US" sz="2100" dirty="0" smtClean="0"/>
              <a:t>Beams Department</a:t>
            </a:r>
          </a:p>
          <a:p>
            <a:pPr marL="36576" indent="0" algn="r">
              <a:buNone/>
            </a:pPr>
            <a:r>
              <a:rPr lang="en-US" sz="2100" dirty="0" smtClean="0"/>
              <a:t>Operation Group</a:t>
            </a:r>
          </a:p>
          <a:p>
            <a:pPr marL="36576" indent="0" algn="r">
              <a:buNone/>
            </a:pPr>
            <a:endParaRPr lang="en-US" sz="2600" dirty="0" smtClean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8265984" cy="1826363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Re-commissioning of the superconducting circuits</a:t>
            </a:r>
          </a:p>
          <a:p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Meeting </a:t>
            </a:r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n.7</a:t>
            </a:r>
            <a:endParaRPr lang="en-GB" sz="43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" y="498021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ML6 and MR6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41358"/>
            <a:ext cx="8226425" cy="23768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68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A67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365" y="1748823"/>
            <a:ext cx="6592940" cy="409601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716" y="2337550"/>
            <a:ext cx="6579909" cy="41018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6717" y="160256"/>
            <a:ext cx="6579909" cy="221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62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A78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663" y="2497692"/>
            <a:ext cx="5208603" cy="422378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008" y="593376"/>
            <a:ext cx="5208603" cy="422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68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ML8 and XL8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1797" y="1066800"/>
            <a:ext cx="3776843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98895" y="4590854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done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4416" y="4081544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15060" y="471340"/>
            <a:ext cx="394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LSA value to be updated: tests today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7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XR8 and MR8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0656" y="1069093"/>
            <a:ext cx="3430958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62760" y="5194168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done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54904" y="4684858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re-done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15060" y="471340"/>
            <a:ext cx="394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LSA value to be updated: tests today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7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A81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735" y="2888465"/>
            <a:ext cx="3774975" cy="358460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828" y="3452638"/>
            <a:ext cx="3773208" cy="30659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828" y="393364"/>
            <a:ext cx="3772961" cy="306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ML1 and XL1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43548"/>
            <a:ext cx="8226425" cy="477251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15060" y="471340"/>
            <a:ext cx="394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LSA value to be updated: tests today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4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3467" y="2671638"/>
            <a:ext cx="5398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/>
              <a:t>For the future…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335352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main converter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I would like to ask you to foresee a window of about half a day during hardware commissioning for the calibration of all the LHC main dipole and quadrupole and inner triplet converters.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can also be done per sector in which case I would require about ½ hour per sector.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is done by me remotely in coordination with the engineer in charge. It requires the converters to be </a:t>
            </a:r>
            <a:r>
              <a:rPr lang="en-US" sz="1600" b="1" dirty="0"/>
              <a:t>unlock</a:t>
            </a:r>
            <a:r>
              <a:rPr lang="en-US" sz="1600" dirty="0"/>
              <a:t> and </a:t>
            </a:r>
            <a:r>
              <a:rPr lang="en-US" sz="1600" b="1" dirty="0"/>
              <a:t>OFF</a:t>
            </a:r>
            <a:r>
              <a:rPr lang="en-US" sz="1600" dirty="0"/>
              <a:t>, with </a:t>
            </a:r>
            <a:r>
              <a:rPr lang="en-US" sz="1600" b="1" dirty="0"/>
              <a:t>all faults cleared</a:t>
            </a:r>
            <a:r>
              <a:rPr lang="en-US" sz="1600" dirty="0"/>
              <a:t>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The calibration </a:t>
            </a:r>
            <a:r>
              <a:rPr lang="en-US" sz="1600" b="1" dirty="0"/>
              <a:t>simulates a current of 13kA</a:t>
            </a:r>
            <a:r>
              <a:rPr lang="en-US" sz="1600" dirty="0"/>
              <a:t> in the converter so any interlocks that might trip the converter at that current need to be masked. I will let you evaluate when is the best moment to do it, minimizing the impact on commissioning.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Miguel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9051" y="5441108"/>
            <a:ext cx="523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organized possibly at the end of next week!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 required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856515"/>
            <a:ext cx="6907696" cy="473970"/>
          </a:xfrm>
        </p:spPr>
        <p:txBody>
          <a:bodyPr/>
          <a:lstStyle/>
          <a:p>
            <a:r>
              <a:rPr lang="en-US" dirty="0" smtClean="0"/>
              <a:t>To be done after circuit commissioning (if time allows)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46" y="942312"/>
            <a:ext cx="6232427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7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advancement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538"/>
            <a:ext cx="8226854" cy="480153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Beam </a:t>
            </a:r>
            <a:r>
              <a:rPr lang="en-US" dirty="0" smtClean="0"/>
              <a:t>screen conditioning done in all sectors: </a:t>
            </a:r>
            <a:r>
              <a:rPr lang="en-US" dirty="0" err="1" smtClean="0"/>
              <a:t>cryo</a:t>
            </a:r>
            <a:r>
              <a:rPr lang="en-US" dirty="0" smtClean="0"/>
              <a:t> now fully available all over the ring (test on QURC-A of IP8 at the end if time permits)</a:t>
            </a:r>
          </a:p>
          <a:p>
            <a:endParaRPr lang="en-US" dirty="0" smtClean="0"/>
          </a:p>
          <a:p>
            <a:r>
              <a:rPr lang="en-US" dirty="0" smtClean="0"/>
              <a:t>Some circuits still to be released by QPS, among them few Mains</a:t>
            </a:r>
          </a:p>
          <a:p>
            <a:endParaRPr lang="en-US" dirty="0" smtClean="0"/>
          </a:p>
          <a:p>
            <a:r>
              <a:rPr lang="en-US" dirty="0" smtClean="0"/>
              <a:t>Main Dipoles released in </a:t>
            </a:r>
            <a:r>
              <a:rPr lang="en-US" dirty="0" smtClean="0"/>
              <a:t>6 sectors; one circuit to be powered to 6.5 TeV </a:t>
            </a:r>
            <a:r>
              <a:rPr lang="en-US" dirty="0" err="1" smtClean="0"/>
              <a:t>e.c</a:t>
            </a:r>
            <a:r>
              <a:rPr lang="en-US" dirty="0" smtClean="0"/>
              <a:t>. today</a:t>
            </a:r>
            <a:endParaRPr lang="en-US" dirty="0" smtClean="0"/>
          </a:p>
          <a:p>
            <a:r>
              <a:rPr lang="en-US" dirty="0" smtClean="0"/>
              <a:t>Main Quadrupoles released in </a:t>
            </a:r>
            <a:r>
              <a:rPr lang="en-US" dirty="0" smtClean="0"/>
              <a:t>7 sectors</a:t>
            </a:r>
          </a:p>
          <a:p>
            <a:r>
              <a:rPr lang="en-US" dirty="0" smtClean="0"/>
              <a:t>30/94 IPDs/IPQs fully commissioned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All IPDs </a:t>
            </a:r>
            <a:r>
              <a:rPr lang="en-US" i="1" dirty="0" smtClean="0">
                <a:solidFill>
                  <a:srgbClr val="FF0000"/>
                </a:solidFill>
              </a:rPr>
              <a:t>PIC2-circuit_quench_via_QPS</a:t>
            </a:r>
            <a:r>
              <a:rPr lang="en-US" dirty="0" smtClean="0">
                <a:solidFill>
                  <a:srgbClr val="FF0000"/>
                </a:solidFill>
              </a:rPr>
              <a:t> have been failed by PIC due to missing data: </a:t>
            </a:r>
            <a:r>
              <a:rPr lang="en-US" dirty="0" smtClean="0">
                <a:solidFill>
                  <a:srgbClr val="FF0000"/>
                </a:solidFill>
              </a:rPr>
              <a:t>automatic analysis is still not good.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Many tests failed the automatic analysis and have to be manually signed in </a:t>
            </a:r>
            <a:r>
              <a:rPr lang="en-US" dirty="0" err="1" smtClean="0"/>
              <a:t>Acc_testing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PNO.x1 </a:t>
            </a:r>
            <a:r>
              <a:rPr lang="en-US" dirty="0" smtClean="0"/>
              <a:t>not yet done on IT 600 A: need to change the current and synchronize (we’ll do once all circuits of a powering SS are OK)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PIC-</a:t>
            </a:r>
            <a:r>
              <a:rPr lang="en-US" dirty="0" err="1" smtClean="0">
                <a:solidFill>
                  <a:srgbClr val="FF0000"/>
                </a:solidFill>
              </a:rPr>
              <a:t>Cryo</a:t>
            </a:r>
            <a:r>
              <a:rPr lang="en-US" dirty="0" smtClean="0">
                <a:solidFill>
                  <a:srgbClr val="FF0000"/>
                </a:solidFill>
              </a:rPr>
              <a:t> connection to be tested now that all powering subsectors are available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Cooling </a:t>
            </a:r>
            <a:r>
              <a:rPr lang="en-US" dirty="0" smtClean="0">
                <a:solidFill>
                  <a:srgbClr val="FF0000"/>
                </a:solidFill>
              </a:rPr>
              <a:t>water interlock to be tested in all sectors this week (to be agreed with CV)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13 kA calibration to be probably done on </a:t>
            </a:r>
            <a:r>
              <a:rPr lang="en-US" u="sng" dirty="0" smtClean="0">
                <a:solidFill>
                  <a:srgbClr val="FF0000"/>
                </a:solidFill>
              </a:rPr>
              <a:t>Friday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654" y="799906"/>
            <a:ext cx="49784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97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Specific Powering Tests – High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4698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92077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Local (30 m) localisation of shorts in RCS.A78B2, RCO.A78B1, RCO.A78B2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the powering tests. </a:t>
                      </a:r>
                      <a:endParaRPr lang="en-GB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</a:t>
                      </a:r>
                      <a:r>
                        <a:rPr lang="en-GB" sz="17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(400 m) localisation of short in RCO.A45B1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RB circuits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64777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4a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Voltage pick-up of the QPS due to current in the bypass diode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Anytime during YETS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&lt;20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5092337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4b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Heater-induced quench on 2 MB’s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389445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Quench heaters test in S12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YETS, during the QPS IST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6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RQF.A23 and RQD.A78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3333481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1282" y="591067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7974" y="1872343"/>
            <a:ext cx="8970611" cy="151311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605" y="3423634"/>
            <a:ext cx="8970611" cy="20151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9605" y="5481370"/>
            <a:ext cx="8970611" cy="46389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27896" y="2086049"/>
            <a:ext cx="242406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Installation </a:t>
            </a:r>
            <a:r>
              <a:rPr lang="en-US" sz="2000" dirty="0" smtClean="0">
                <a:solidFill>
                  <a:srgbClr val="FF0000"/>
                </a:solidFill>
              </a:rPr>
              <a:t>finalized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5543" y="4960070"/>
            <a:ext cx="291214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900 </a:t>
            </a:r>
            <a:r>
              <a:rPr lang="en-US" sz="2000" dirty="0" smtClean="0">
                <a:solidFill>
                  <a:srgbClr val="FF0000"/>
                </a:solidFill>
              </a:rPr>
              <a:t>V </a:t>
            </a:r>
            <a:r>
              <a:rPr lang="en-US" sz="2000" smtClean="0">
                <a:solidFill>
                  <a:srgbClr val="FF0000"/>
                </a:solidFill>
              </a:rPr>
              <a:t>tests </a:t>
            </a:r>
            <a:r>
              <a:rPr lang="en-US" sz="2000" smtClean="0">
                <a:solidFill>
                  <a:srgbClr val="FF0000"/>
                </a:solidFill>
              </a:rPr>
              <a:t>to be done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Specific Powering Tests – Medium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29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69450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7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RQD/F circuits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ROD.A56B1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Internal resistance of 3-6 MB’s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YETS or during powering tests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Investigate degradation of RCBXH/V in</a:t>
                      </a:r>
                      <a:r>
                        <a:rPr lang="en-GB" sz="16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IR1/5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0756" y="578494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74319" y="4399951"/>
            <a:ext cx="861847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Results </a:t>
            </a:r>
            <a:r>
              <a:rPr lang="en-US" sz="140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investigations priori to YETS: </a:t>
            </a:r>
            <a:endParaRPr lang="en-US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Short could not be reproduced in RCO.A45B1 (only few 100kOhms occasionally visible)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 heater induced quenches performed in S45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Location of increased resistance in ROD identified, segment in question to be bypassed in LS2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None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the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12 RCBXH/V circuits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showed any visible degradation after having been cycled many times and after having seen quite a bit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radiation.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conclusions will be made after the powering test in March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2018.</a:t>
            </a:r>
          </a:p>
          <a:p>
            <a:endParaRPr lang="en-US" sz="1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320" y="1882430"/>
            <a:ext cx="8970611" cy="5794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319" y="3737985"/>
            <a:ext cx="8970611" cy="479181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5319" y="2570425"/>
            <a:ext cx="8970611" cy="11675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9177" y="3266667"/>
            <a:ext cx="285046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smtClean="0">
                <a:solidFill>
                  <a:srgbClr val="FF0000"/>
                </a:solidFill>
              </a:rPr>
              <a:t>installed in S34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2" y="398259"/>
            <a:ext cx="7234177" cy="405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27" y="2565675"/>
            <a:ext cx="7315200" cy="411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182756" y="233493"/>
            <a:ext cx="380802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Powering at high current for RQ5.R2 and </a:t>
            </a:r>
            <a:r>
              <a:rPr lang="en-US" dirty="0" smtClean="0">
                <a:solidFill>
                  <a:srgbClr val="FF0000"/>
                </a:solidFill>
              </a:rPr>
              <a:t>RCD.A23B1 could be done today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97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Conical connection check in UA27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problem with the conical connection after LS1, MPE would like to repeat the conical connection measurements in UA27</a:t>
            </a:r>
          </a:p>
          <a:p>
            <a:pPr lvl="1"/>
            <a:r>
              <a:rPr lang="en-US" dirty="0" smtClean="0"/>
              <a:t>System installed before end of YETS</a:t>
            </a:r>
          </a:p>
          <a:p>
            <a:pPr lvl="1"/>
            <a:r>
              <a:rPr lang="en-US" dirty="0" smtClean="0"/>
              <a:t>Measurements parasitically done</a:t>
            </a:r>
          </a:p>
          <a:p>
            <a:pPr lvl="1"/>
            <a:r>
              <a:rPr lang="en-US" dirty="0" smtClean="0"/>
              <a:t>System to be </a:t>
            </a:r>
            <a:r>
              <a:rPr lang="en-US" dirty="0"/>
              <a:t>r</a:t>
            </a:r>
            <a:r>
              <a:rPr lang="en-US" dirty="0" smtClean="0"/>
              <a:t>emoved at the end of commissioning (condemnation required)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future future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IPQs: PNO.a7 sometimes fails on </a:t>
            </a:r>
            <a:r>
              <a:rPr lang="en-US" i="1" dirty="0" smtClean="0"/>
              <a:t>Wait PCs to be FAULT_OFF</a:t>
            </a:r>
            <a:r>
              <a:rPr lang="en-US" dirty="0" smtClean="0"/>
              <a:t>; should probably increase the timeout</a:t>
            </a:r>
          </a:p>
          <a:p>
            <a:r>
              <a:rPr lang="en-US" dirty="0" smtClean="0"/>
              <a:t>For all, but in particular the 600 A: should separate the </a:t>
            </a:r>
            <a:r>
              <a:rPr lang="en-US" dirty="0" err="1" smtClean="0"/>
              <a:t>PNO@training_current</a:t>
            </a:r>
            <a:r>
              <a:rPr lang="en-US" dirty="0" smtClean="0"/>
              <a:t> from the other tests</a:t>
            </a:r>
          </a:p>
          <a:p>
            <a:r>
              <a:rPr lang="en-US" dirty="0" smtClean="0"/>
              <a:t>For 600 A: should reset the EE automatically after</a:t>
            </a:r>
            <a:r>
              <a:rPr lang="en-US" i="1" dirty="0" smtClean="0"/>
              <a:t> SOF mode</a:t>
            </a:r>
          </a:p>
          <a:p>
            <a:r>
              <a:rPr lang="mr-IN" i="1" dirty="0" smtClean="0"/>
              <a:t>…</a:t>
            </a:r>
            <a:r>
              <a:rPr lang="en-US" i="1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634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274" y="166073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 for the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2569"/>
          <a:stretch/>
        </p:blipFill>
        <p:spPr>
          <a:xfrm>
            <a:off x="5575955" y="139609"/>
            <a:ext cx="3438096" cy="206883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5380" y="2208445"/>
            <a:ext cx="7350708" cy="442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7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RBs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7746"/>
            <a:ext cx="8226425" cy="37441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6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RQD/Fs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813" y="826614"/>
            <a:ext cx="6441343" cy="271646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326" y="3537339"/>
            <a:ext cx="6437829" cy="271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03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EPC interventions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950272"/>
              </p:ext>
            </p:extLst>
          </p:nvPr>
        </p:nvGraphicFramePr>
        <p:xfrm>
          <a:off x="457200" y="1685568"/>
          <a:ext cx="8226425" cy="36884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9079"/>
                <a:gridCol w="1081763"/>
                <a:gridCol w="595389"/>
                <a:gridCol w="595389"/>
                <a:gridCol w="1576521"/>
                <a:gridCol w="704403"/>
                <a:gridCol w="838576"/>
                <a:gridCol w="1115305"/>
              </a:tblGrid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u="none" strike="noStrike">
                          <a:effectLst/>
                        </a:rPr>
                        <a:t>RPLA.30R5.RCBH29.R5B1</a:t>
                      </a:r>
                      <a:endParaRPr lang="sk-SK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13.03.18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Solved in Remote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RPHGA.RR13.RQ10.L1B2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RR13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05.03.18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RPHGA.RR13.RQ7.L1B1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RR13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05.03.18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RPHGB.RR13.RQ6.L1B2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RR13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05.03.18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RPHGB.RR57.RQ6.R5B2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RR57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09.03.18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RPMBB.RR77.RQTL9.R7B1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HCRPMBB___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RR77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RPMBB.RR77.RQTL9.R7B2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HCRPMBB___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>
                          <a:effectLst/>
                        </a:rPr>
                        <a:t>RR77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RPHGA.UA23.RQ7.L2B1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09.03.18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RPMBB.UA23.RCBXV1.L2</a:t>
                      </a:r>
                      <a:endParaRPr lang="en-US" sz="1000" b="0" i="0" u="none" strike="noStrike">
                        <a:solidFill>
                          <a:srgbClr val="9C0006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HCRPMBB___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Valérie Montabonnet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13.03.18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Water Leak</a:t>
                      </a:r>
                      <a:endParaRPr lang="en-US" sz="1000" b="0" i="0" u="none" strike="noStrike" dirty="0">
                        <a:solidFill>
                          <a:srgbClr val="9C0006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RPMBB.UA23.RCBXV2.L2</a:t>
                      </a:r>
                      <a:endParaRPr lang="en-US" sz="1000" b="0" i="0" u="none" strike="noStrike">
                        <a:solidFill>
                          <a:srgbClr val="9C0006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Water Leak</a:t>
                      </a:r>
                      <a:endParaRPr lang="en-US" sz="1000" b="0" i="0" u="none" strike="noStrike">
                        <a:solidFill>
                          <a:srgbClr val="9C0006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RPHGA.UA47.RQ8.R4B2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05.03.18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RPLB.UA47.RCO.A45B1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RPLB.UA63.RCO.A56B2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RPHGA.UJ67.RQ8.R6B1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18.01.18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/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RPHF.UA83.RD1.L8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RPHF.UA83.RD2.L8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RPHGA.UA83.RQ10.L8B1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11.12.17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Done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RPHGA.UA83.RQ10.L8B2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HCRPHGA___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11.12.17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RPLB.UA87.RCBYH5.R8B2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RPHGB.UA83.RQ6.L8B2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HCRPHGB___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18.01.18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RPLB.UA83.RCO.A78B1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  <a:tr h="167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RPLB.UA83.RCO.A78B2</a:t>
                      </a:r>
                      <a:endParaRPr lang="en-US" sz="1000" b="0" i="0" u="none" strike="noStrike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RPLB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LHC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UA83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(r) Julien Chanois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u="none" strike="noStrike">
                          <a:effectLst/>
                        </a:rPr>
                        <a:t>12.03.18</a:t>
                      </a:r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Done</a:t>
                      </a:r>
                      <a:endParaRPr lang="en-US" sz="1000" b="0" i="0" u="none" strike="noStrike" dirty="0">
                        <a:solidFill>
                          <a:srgbClr val="006100"/>
                        </a:solidFill>
                        <a:effectLst/>
                        <a:latin typeface="Calibri" charset="0"/>
                      </a:endParaRPr>
                    </a:p>
                  </a:txBody>
                  <a:tcPr marL="5589" marR="5589" marT="5589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470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4154" y="1066800"/>
            <a:ext cx="3292516" cy="4926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XR1 and LR1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78490" y="5128181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analysis to be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26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37" y="2979028"/>
            <a:ext cx="5005018" cy="28850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37" y="1155945"/>
            <a:ext cx="5005018" cy="1836293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98387" y="3385121"/>
            <a:ext cx="4996207" cy="2885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9576" y="537941"/>
            <a:ext cx="5005018" cy="287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66475</TotalTime>
  <Words>1357</Words>
  <Application>Microsoft Macintosh PowerPoint</Application>
  <PresentationFormat>On-screen Show (4:3)</PresentationFormat>
  <Paragraphs>415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Calibri</vt:lpstr>
      <vt:lpstr>Copperplate</vt:lpstr>
      <vt:lpstr>Courier New</vt:lpstr>
      <vt:lpstr>Mangal</vt:lpstr>
      <vt:lpstr>Wingdings</vt:lpstr>
      <vt:lpstr>Arial</vt:lpstr>
      <vt:lpstr>CERNCorporate4-3</vt:lpstr>
      <vt:lpstr>1_CERNCorporate4-3</vt:lpstr>
      <vt:lpstr>PowerPoint Presentation</vt:lpstr>
      <vt:lpstr>PowerPoint Presentation</vt:lpstr>
      <vt:lpstr>General advancement</vt:lpstr>
      <vt:lpstr>Test status</vt:lpstr>
      <vt:lpstr>RBs</vt:lpstr>
      <vt:lpstr>RQD/Fs</vt:lpstr>
      <vt:lpstr>EPC interventions</vt:lpstr>
      <vt:lpstr>XR1 and LR1</vt:lpstr>
      <vt:lpstr>A12</vt:lpstr>
      <vt:lpstr>A12 Quench heater test</vt:lpstr>
      <vt:lpstr>ML2 and XL2</vt:lpstr>
      <vt:lpstr>XR2 and MR2</vt:lpstr>
      <vt:lpstr>A23</vt:lpstr>
      <vt:lpstr>A34</vt:lpstr>
      <vt:lpstr>ML4 and MR4</vt:lpstr>
      <vt:lpstr>A45</vt:lpstr>
      <vt:lpstr>LL5 and XL5</vt:lpstr>
      <vt:lpstr>XR5 and LR5</vt:lpstr>
      <vt:lpstr>A56</vt:lpstr>
      <vt:lpstr>ML6 and MR6</vt:lpstr>
      <vt:lpstr>A67</vt:lpstr>
      <vt:lpstr>A78</vt:lpstr>
      <vt:lpstr>ML8 and XL8</vt:lpstr>
      <vt:lpstr>XR8 and MR8</vt:lpstr>
      <vt:lpstr>A81</vt:lpstr>
      <vt:lpstr>ML1 and XL1</vt:lpstr>
      <vt:lpstr>PowerPoint Presentation</vt:lpstr>
      <vt:lpstr>LHC main converter calibration</vt:lpstr>
      <vt:lpstr>Additional tests required by EPC</vt:lpstr>
      <vt:lpstr>Specific Powering Tests – High Priority</vt:lpstr>
      <vt:lpstr>Specific Powering Tests – Medium Priority</vt:lpstr>
      <vt:lpstr>PowerPoint Presentation</vt:lpstr>
      <vt:lpstr>Conical connection check in UA27</vt:lpstr>
      <vt:lpstr>For the future future…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384</cp:revision>
  <dcterms:created xsi:type="dcterms:W3CDTF">2015-11-05T15:38:47Z</dcterms:created>
  <dcterms:modified xsi:type="dcterms:W3CDTF">2018-03-13T07:24:56Z</dcterms:modified>
</cp:coreProperties>
</file>