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4"/>
  </p:notesMasterIdLst>
  <p:sldIdLst>
    <p:sldId id="367" r:id="rId2"/>
    <p:sldId id="381" r:id="rId3"/>
    <p:sldId id="382" r:id="rId4"/>
    <p:sldId id="386" r:id="rId5"/>
    <p:sldId id="380" r:id="rId6"/>
    <p:sldId id="375" r:id="rId7"/>
    <p:sldId id="378" r:id="rId8"/>
    <p:sldId id="379" r:id="rId9"/>
    <p:sldId id="374" r:id="rId10"/>
    <p:sldId id="369" r:id="rId11"/>
    <p:sldId id="387" r:id="rId12"/>
    <p:sldId id="368" r:id="rId13"/>
    <p:sldId id="371" r:id="rId14"/>
    <p:sldId id="372" r:id="rId15"/>
    <p:sldId id="370" r:id="rId16"/>
    <p:sldId id="373" r:id="rId17"/>
    <p:sldId id="385" r:id="rId18"/>
    <p:sldId id="391" r:id="rId19"/>
    <p:sldId id="388" r:id="rId20"/>
    <p:sldId id="389" r:id="rId21"/>
    <p:sldId id="383" r:id="rId22"/>
    <p:sldId id="390" r:id="rId23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1ACDFB"/>
    <a:srgbClr val="CC4EE3"/>
    <a:srgbClr val="9400FD"/>
    <a:srgbClr val="45EC35"/>
    <a:srgbClr val="FF6563"/>
    <a:srgbClr val="E13E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67" autoAdjust="0"/>
    <p:restoredTop sz="86860" autoAdjust="0"/>
  </p:normalViewPr>
  <p:slideViewPr>
    <p:cSldViewPr snapToGrid="0" snapToObjects="1">
      <p:cViewPr varScale="1">
        <p:scale>
          <a:sx n="131" d="100"/>
          <a:sy n="131" d="100"/>
        </p:scale>
        <p:origin x="-568" y="-10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3A2F14-E7B1-0A4B-8DFE-B954B7661D64}" type="datetimeFigureOut">
              <a:rPr lang="en-US" smtClean="0"/>
              <a:t>12/03/18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E76F5A-AD13-C24E-A044-3737517BEA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67183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8F18B3-E3C4-5340-89AE-0E31D5888BB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0721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6"/>
            <a:ext cx="7772400" cy="1102519"/>
          </a:xfrm>
        </p:spPr>
        <p:txBody>
          <a:bodyPr/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919EA-100B-7D40-B566-091B642DC3A1}" type="datetimeFigureOut">
              <a:rPr lang="en-US" smtClean="0"/>
              <a:t>12/03/18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22167-A993-7D4B-8F4D-B334D5AEF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5708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919EA-100B-7D40-B566-091B642DC3A1}" type="datetimeFigureOut">
              <a:rPr lang="en-US" smtClean="0"/>
              <a:t>12/03/18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22167-A993-7D4B-8F4D-B334D5AEF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4636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919EA-100B-7D40-B566-091B642DC3A1}" type="datetimeFigureOut">
              <a:rPr lang="en-US" smtClean="0"/>
              <a:t>12/03/18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22167-A993-7D4B-8F4D-B334D5AEF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287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919EA-100B-7D40-B566-091B642DC3A1}" type="datetimeFigureOut">
              <a:rPr lang="en-US" smtClean="0"/>
              <a:t>12/03/18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22167-A993-7D4B-8F4D-B334D5AEF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850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919EA-100B-7D40-B566-091B642DC3A1}" type="datetimeFigureOut">
              <a:rPr lang="en-US" smtClean="0"/>
              <a:t>12/03/18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22167-A993-7D4B-8F4D-B334D5AEF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9280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919EA-100B-7D40-B566-091B642DC3A1}" type="datetimeFigureOut">
              <a:rPr lang="en-US" smtClean="0"/>
              <a:t>12/03/18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22167-A993-7D4B-8F4D-B334D5AEF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23981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919EA-100B-7D40-B566-091B642DC3A1}" type="datetimeFigureOut">
              <a:rPr lang="en-US" smtClean="0"/>
              <a:t>12/03/18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22167-A993-7D4B-8F4D-B334D5AEF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788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919EA-100B-7D40-B566-091B642DC3A1}" type="datetimeFigureOut">
              <a:rPr lang="en-US" smtClean="0"/>
              <a:t>12/03/18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22167-A993-7D4B-8F4D-B334D5AEF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02193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919EA-100B-7D40-B566-091B642DC3A1}" type="datetimeFigureOut">
              <a:rPr lang="en-US" smtClean="0"/>
              <a:t>12/03/18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22167-A993-7D4B-8F4D-B334D5AEF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2325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15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95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15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919EA-100B-7D40-B566-091B642DC3A1}" type="datetimeFigureOut">
              <a:rPr lang="en-US" smtClean="0"/>
              <a:t>12/03/18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22167-A993-7D4B-8F4D-B334D5AEF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1158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10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919EA-100B-7D40-B566-091B642DC3A1}" type="datetimeFigureOut">
              <a:rPr lang="en-US" smtClean="0"/>
              <a:t>12/03/18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22167-A993-7D4B-8F4D-B334D5AEF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9426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8919EA-100B-7D40-B566-091B642DC3A1}" type="datetimeFigureOut">
              <a:rPr lang="en-US" smtClean="0"/>
              <a:t>12/03/18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222167-A993-7D4B-8F4D-B334D5AEF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1347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microsoft.com/office/2007/relationships/hdphoto" Target="../media/hdphoto2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microsoft.com/office/2007/relationships/hdphoto" Target="../media/hdphoto3.wdp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microsoft.com/office/2007/relationships/hdphoto" Target="../media/hdphoto4.wdp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4" Type="http://schemas.openxmlformats.org/officeDocument/2006/relationships/image" Target="../media/image6.png"/><Relationship Id="rId5" Type="http://schemas.microsoft.com/office/2007/relationships/hdphoto" Target="../media/hdphoto6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microsoft.com/office/2007/relationships/hdphoto" Target="../media/hdphoto7.wdp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microsoft.com/office/2007/relationships/hdphoto" Target="../media/hdphoto8.wdp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microsoft.com/office/2007/relationships/hdphoto" Target="../media/hdphoto9.wdp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microsoft.com/office/2007/relationships/hdphoto" Target="../media/hdphoto10.wdp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indico.cern.ch/event/713728/timetable/%2320180314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767765" y="2263768"/>
            <a:ext cx="295832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i="1" dirty="0" smtClean="0">
                <a:solidFill>
                  <a:srgbClr val="000000"/>
                </a:solidFill>
                <a:latin typeface="Avenir Black"/>
                <a:cs typeface="Avenir Black"/>
              </a:rPr>
              <a:t>So, what’s up?</a:t>
            </a:r>
            <a:endParaRPr lang="en-US" sz="3000" i="1" dirty="0">
              <a:solidFill>
                <a:srgbClr val="000000"/>
              </a:solidFill>
              <a:latin typeface="Avenir Black"/>
              <a:cs typeface="Avenir Black"/>
            </a:endParaRPr>
          </a:p>
        </p:txBody>
      </p:sp>
    </p:spTree>
    <p:extLst>
      <p:ext uri="{BB962C8B-B14F-4D97-AF65-F5344CB8AC3E}">
        <p14:creationId xmlns:p14="http://schemas.microsoft.com/office/powerpoint/2010/main" val="25979401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821996" y="1177513"/>
            <a:ext cx="347308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i="1" dirty="0" smtClean="0">
                <a:solidFill>
                  <a:srgbClr val="E06DE4"/>
                </a:solidFill>
                <a:latin typeface="Avenir Black"/>
                <a:cs typeface="Avenir Black"/>
              </a:rPr>
              <a:t>Parallel universes</a:t>
            </a:r>
            <a:endParaRPr lang="en-US" sz="3000" i="1" dirty="0">
              <a:solidFill>
                <a:srgbClr val="E06DE4"/>
              </a:solidFill>
              <a:latin typeface="Avenir Black"/>
              <a:cs typeface="Avenir Black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62637" y="1520238"/>
            <a:ext cx="199732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i="1" dirty="0" smtClean="0">
                <a:latin typeface="Avenir Black"/>
                <a:cs typeface="Avenir Black"/>
              </a:rPr>
              <a:t>MARKUS</a:t>
            </a:r>
            <a:endParaRPr lang="en-US" sz="3000" i="1" dirty="0">
              <a:latin typeface="Avenir Black"/>
              <a:cs typeface="Avenir Black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805" b="89790" l="10000" r="90000">
                        <a14:foregroundMark x1="53200" y1="18018" x2="53200" y2="18018"/>
                        <a14:foregroundMark x1="50800" y1="19219" x2="50800" y2="19219"/>
                        <a14:foregroundMark x1="55200" y1="18619" x2="59000" y2="22823"/>
                        <a14:foregroundMark x1="50000" y1="20420" x2="48800" y2="22222"/>
                        <a14:foregroundMark x1="58800" y1="24024" x2="58800" y2="29129"/>
                        <a14:foregroundMark x1="59600" y1="30030" x2="59600" y2="30030"/>
                        <a14:foregroundMark x1="49200" y1="41441" x2="49200" y2="41441"/>
                        <a14:foregroundMark x1="67000" y1="57958" x2="67000" y2="57958"/>
                        <a14:foregroundMark x1="77400" y1="47447" x2="73600" y2="53453"/>
                        <a14:backgroundMark x1="27200" y1="40240" x2="27200" y2="40240"/>
                        <a14:backgroundMark x1="67600" y1="11111" x2="67600" y2="11111"/>
                        <a14:backgroundMark x1="65600" y1="14414" x2="65600" y2="1441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463002" y="1883956"/>
            <a:ext cx="6233785" cy="4008816"/>
          </a:xfrm>
          <a:prstGeom prst="rect">
            <a:avLst/>
          </a:prstGeom>
          <a:scene3d>
            <a:camera prst="orthographicFront">
              <a:rot lat="0" lon="21299999" rev="0"/>
            </a:camera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14064443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21994" y="1177513"/>
            <a:ext cx="236086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i="1" dirty="0" err="1" smtClean="0">
                <a:solidFill>
                  <a:srgbClr val="E06DE4"/>
                </a:solidFill>
                <a:latin typeface="Avenir Black"/>
                <a:cs typeface="Avenir Black"/>
              </a:rPr>
              <a:t>IdeaSquare</a:t>
            </a:r>
            <a:endParaRPr lang="en-US" sz="3000" i="1" dirty="0">
              <a:solidFill>
                <a:srgbClr val="E06DE4"/>
              </a:solidFill>
              <a:latin typeface="Avenir Black"/>
              <a:cs typeface="Avenir Black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62637" y="1549326"/>
            <a:ext cx="150565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i="1" dirty="0" smtClean="0">
                <a:latin typeface="Avenir Black"/>
                <a:cs typeface="Avenir Black"/>
              </a:rPr>
              <a:t>HARRI</a:t>
            </a:r>
            <a:endParaRPr lang="en-US" sz="3000" i="1" dirty="0">
              <a:latin typeface="Avenir Black"/>
              <a:cs typeface="Avenir Black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1875" b="67500" l="53889" r="94722">
                        <a14:foregroundMark x1="66528" y1="47708" x2="55972" y2="52604"/>
                        <a14:foregroundMark x1="55139" y1="53958" x2="74722" y2="63542"/>
                        <a14:foregroundMark x1="86389" y1="62604" x2="78056" y2="65417"/>
                        <a14:foregroundMark x1="55139" y1="55937" x2="55139" y2="65000"/>
                        <a14:foregroundMark x1="57639" y1="65208" x2="75278" y2="66146"/>
                        <a14:backgroundMark x1="80556" y1="44688" x2="80556" y2="44688"/>
                        <a14:backgroundMark x1="63750" y1="40938" x2="63750" y2="40938"/>
                        <a14:backgroundMark x1="63750" y1="39583" x2="63750" y2="39583"/>
                        <a14:backgroundMark x1="78333" y1="39167" x2="78333" y2="39167"/>
                        <a14:backgroundMark x1="87917" y1="50625" x2="87917" y2="50625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</a:extLst>
          </a:blip>
          <a:srcRect l="48879" b="32516"/>
          <a:stretch/>
        </p:blipFill>
        <p:spPr>
          <a:xfrm>
            <a:off x="-106636" y="0"/>
            <a:ext cx="3412338" cy="6006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13459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67993" y="1177513"/>
            <a:ext cx="287369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i="1" dirty="0" smtClean="0">
                <a:solidFill>
                  <a:srgbClr val="E06DE4"/>
                </a:solidFill>
                <a:latin typeface="Avenir Black"/>
                <a:cs typeface="Avenir Black"/>
              </a:rPr>
              <a:t>Various topics</a:t>
            </a:r>
            <a:endParaRPr lang="en-US" sz="3000" i="1" dirty="0">
              <a:solidFill>
                <a:srgbClr val="E06DE4"/>
              </a:solidFill>
              <a:latin typeface="Avenir Black"/>
              <a:cs typeface="Avenir Black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390042" y="1539433"/>
            <a:ext cx="142755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i="1" dirty="0" smtClean="0">
                <a:solidFill>
                  <a:srgbClr val="000000"/>
                </a:solidFill>
                <a:latin typeface="Avenir Black"/>
                <a:cs typeface="Avenir Black"/>
              </a:rPr>
              <a:t>TUULI</a:t>
            </a:r>
            <a:endParaRPr lang="en-US" sz="3000" i="1" dirty="0">
              <a:solidFill>
                <a:srgbClr val="000000"/>
              </a:solidFill>
              <a:latin typeface="Avenir Black"/>
              <a:cs typeface="Avenir Black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>
                        <a14:foregroundMark x1="48730" y1="53880" x2="47461" y2="84480"/>
                        <a14:foregroundMark x1="54980" y1="57833" x2="55176" y2="61786"/>
                        <a14:foregroundMark x1="18848" y1="61201" x2="18848" y2="67789"/>
                        <a14:backgroundMark x1="44629" y1="13324" x2="62891" y2="58126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082216" y="1731511"/>
            <a:ext cx="7247691" cy="4834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61504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821993" y="1179257"/>
            <a:ext cx="3969358" cy="9310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3000" i="1" dirty="0" smtClean="0">
                <a:solidFill>
                  <a:srgbClr val="E06DE4"/>
                </a:solidFill>
                <a:latin typeface="Avenir Black"/>
                <a:cs typeface="Avenir Black"/>
              </a:rPr>
              <a:t>Orientation through </a:t>
            </a:r>
          </a:p>
          <a:p>
            <a:pPr>
              <a:lnSpc>
                <a:spcPct val="90000"/>
              </a:lnSpc>
            </a:pPr>
            <a:r>
              <a:rPr lang="en-US" sz="3000" i="1" dirty="0" smtClean="0">
                <a:solidFill>
                  <a:srgbClr val="E06DE4"/>
                </a:solidFill>
                <a:latin typeface="Avenir Black"/>
                <a:cs typeface="Avenir Black"/>
              </a:rPr>
              <a:t>motion</a:t>
            </a:r>
            <a:endParaRPr lang="en-US" sz="3000" i="1" dirty="0">
              <a:solidFill>
                <a:srgbClr val="E06DE4"/>
              </a:solidFill>
              <a:latin typeface="Avenir Black"/>
              <a:cs typeface="Avenir Black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62637" y="1918202"/>
            <a:ext cx="293755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i="1" dirty="0" err="1" smtClean="0">
                <a:latin typeface="Avenir Black"/>
                <a:cs typeface="Avenir Black"/>
              </a:rPr>
              <a:t>Romain</a:t>
            </a:r>
            <a:r>
              <a:rPr lang="en-US" sz="3000" i="1" dirty="0" smtClean="0">
                <a:latin typeface="Avenir Black"/>
                <a:cs typeface="Avenir Black"/>
              </a:rPr>
              <a:t> Muller</a:t>
            </a:r>
            <a:endParaRPr lang="en-US" sz="3000" i="1" dirty="0">
              <a:latin typeface="Avenir Black"/>
              <a:cs typeface="Avenir Black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9970" r="89426">
                        <a14:foregroundMark x1="36858" y1="48943" x2="36858" y2="48943"/>
                        <a14:foregroundMark x1="61329" y1="48338" x2="61329" y2="48338"/>
                        <a14:backgroundMark x1="16314" y1="36254" x2="16314" y2="36254"/>
                        <a14:backgroundMark x1="18731" y1="66465" x2="18731" y2="66465"/>
                        <a14:backgroundMark x1="27190" y1="95166" x2="27190" y2="95166"/>
                        <a14:backgroundMark x1="29305" y1="91843" x2="29305" y2="91843"/>
                        <a14:backgroundMark x1="28701" y1="84894" x2="28701" y2="84894"/>
                        <a14:backgroundMark x1="17523" y1="58610" x2="17523" y2="58610"/>
                        <a14:backgroundMark x1="12991" y1="49849" x2="12991" y2="49849"/>
                      </a14:backgroundRemoval>
                    </a14:imgEffect>
                    <a14:imgEffect>
                      <a14:colorTemperature colorTemp="8800"/>
                    </a14:imgEffect>
                    <a14:imgEffect>
                      <a14:saturation sat="3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56454" y="2365639"/>
            <a:ext cx="2885320" cy="2809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48341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7618" b="90582" l="26146" r="73646">
                        <a14:foregroundMark x1="69167" y1="74377" x2="48542" y2="89335"/>
                        <a14:foregroundMark x1="58750" y1="18560" x2="58750" y2="18560"/>
                        <a14:foregroundMark x1="70417" y1="58310" x2="68750" y2="85734"/>
                        <a14:backgroundMark x1="67188" y1="28255" x2="69896" y2="45983"/>
                      </a14:backgroundRemoval>
                    </a14:imgEffect>
                  </a14:imgLayer>
                </a14:imgProps>
              </a:ext>
            </a:extLst>
          </a:blip>
          <a:srcRect l="30069" t="37231" r="58021" b="40753"/>
          <a:stretch/>
        </p:blipFill>
        <p:spPr>
          <a:xfrm>
            <a:off x="-132493" y="3914730"/>
            <a:ext cx="1212622" cy="126438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821996" y="1177513"/>
            <a:ext cx="120711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i="1" dirty="0" smtClean="0">
                <a:solidFill>
                  <a:srgbClr val="E06DE4"/>
                </a:solidFill>
                <a:latin typeface="Avenir Black"/>
                <a:cs typeface="Avenir Black"/>
              </a:rPr>
              <a:t>Ski-fi</a:t>
            </a:r>
            <a:endParaRPr lang="en-US" sz="3000" i="1" dirty="0">
              <a:solidFill>
                <a:srgbClr val="E06DE4"/>
              </a:solidFill>
              <a:latin typeface="Avenir Black"/>
              <a:cs typeface="Avenir Black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62637" y="1520238"/>
            <a:ext cx="172687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i="1" dirty="0" smtClean="0">
                <a:latin typeface="Avenir Black"/>
                <a:cs typeface="Avenir Black"/>
              </a:rPr>
              <a:t>RAGHU</a:t>
            </a:r>
            <a:endParaRPr lang="en-US" sz="3000" i="1" dirty="0">
              <a:latin typeface="Avenir Black"/>
              <a:cs typeface="Avenir Black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7618" b="90582" l="26146" r="73646">
                        <a14:foregroundMark x1="69167" y1="74377" x2="48542" y2="89335"/>
                        <a14:foregroundMark x1="58750" y1="18560" x2="58750" y2="18560"/>
                        <a14:foregroundMark x1="70417" y1="58310" x2="68750" y2="85734"/>
                        <a14:backgroundMark x1="67188" y1="28255" x2="69896" y2="45983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</a:extLst>
          </a:blip>
          <a:srcRect l="25253" t="6923" r="28928"/>
          <a:stretch/>
        </p:blipFill>
        <p:spPr>
          <a:xfrm>
            <a:off x="-132493" y="1864516"/>
            <a:ext cx="2876598" cy="4403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06322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1852" l="10000" r="90000">
                        <a14:foregroundMark x1="36250" y1="44074" x2="22813" y2="73889"/>
                        <a14:foregroundMark x1="24375" y1="80926" x2="31771" y2="91852"/>
                        <a14:backgroundMark x1="43125" y1="74630" x2="43958" y2="89444"/>
                        <a14:backgroundMark x1="42813" y1="69074" x2="42813" y2="70926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</a:extLst>
          </a:blip>
          <a:srcRect l="19509" r="47688" b="42647"/>
          <a:stretch/>
        </p:blipFill>
        <p:spPr>
          <a:xfrm>
            <a:off x="-332346" y="1440184"/>
            <a:ext cx="4035840" cy="370331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367995" y="1177513"/>
            <a:ext cx="392703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i="1" dirty="0" smtClean="0">
                <a:solidFill>
                  <a:srgbClr val="E06DE4"/>
                </a:solidFill>
                <a:latin typeface="Avenir Black"/>
                <a:cs typeface="Avenir Black"/>
              </a:rPr>
              <a:t>Ethics </a:t>
            </a:r>
            <a:r>
              <a:rPr lang="en-US" sz="3000" i="1" dirty="0" smtClean="0">
                <a:solidFill>
                  <a:srgbClr val="E06DE4"/>
                </a:solidFill>
                <a:latin typeface="Avenir Black"/>
                <a:cs typeface="Avenir Black"/>
              </a:rPr>
              <a:t>of Innovation</a:t>
            </a:r>
            <a:endParaRPr lang="en-US" sz="3000" i="1" dirty="0">
              <a:solidFill>
                <a:srgbClr val="E06DE4"/>
              </a:solidFill>
              <a:latin typeface="Avenir Black"/>
              <a:cs typeface="Avenir Black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25300" y="1539657"/>
            <a:ext cx="194846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i="1" dirty="0" smtClean="0">
                <a:latin typeface="Avenir Black"/>
                <a:cs typeface="Avenir Black"/>
              </a:rPr>
              <a:t>GENEVA</a:t>
            </a:r>
            <a:endParaRPr lang="en-US" sz="3000" i="1" dirty="0">
              <a:latin typeface="Avenir Black"/>
              <a:cs typeface="Avenir Black"/>
            </a:endParaRPr>
          </a:p>
        </p:txBody>
      </p:sp>
    </p:spTree>
    <p:extLst>
      <p:ext uri="{BB962C8B-B14F-4D97-AF65-F5344CB8AC3E}">
        <p14:creationId xmlns:p14="http://schemas.microsoft.com/office/powerpoint/2010/main" val="41363446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369" b="95567" l="3723" r="89894">
                        <a14:foregroundMark x1="26773" y1="58688" x2="45567" y2="79433"/>
                        <a14:foregroundMark x1="59574" y1="75887" x2="47872" y2="88121"/>
                        <a14:foregroundMark x1="12057" y1="62057" x2="43440" y2="84929"/>
                        <a14:foregroundMark x1="11879" y1="72518" x2="29965" y2="84220"/>
                        <a14:foregroundMark x1="12057" y1="77305" x2="24291" y2="86702"/>
                        <a14:foregroundMark x1="8511" y1="92199" x2="35638" y2="918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257520" y="1922970"/>
            <a:ext cx="4035724" cy="3977254"/>
          </a:xfrm>
          <a:prstGeom prst="rect">
            <a:avLst/>
          </a:prstGeom>
          <a:effectLst>
            <a:glow rad="12700">
              <a:schemeClr val="tx1">
                <a:alpha val="39000"/>
              </a:schemeClr>
            </a:glow>
            <a:softEdge rad="12700"/>
          </a:effectLst>
        </p:spPr>
      </p:pic>
      <p:sp>
        <p:nvSpPr>
          <p:cNvPr id="7" name="TextBox 6"/>
          <p:cNvSpPr txBox="1"/>
          <p:nvPr/>
        </p:nvSpPr>
        <p:spPr>
          <a:xfrm>
            <a:off x="3821994" y="1177513"/>
            <a:ext cx="192614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i="1" dirty="0" smtClean="0">
                <a:solidFill>
                  <a:srgbClr val="E06DE4"/>
                </a:solidFill>
                <a:latin typeface="Avenir Black"/>
                <a:cs typeface="Avenir Black"/>
              </a:rPr>
              <a:t>Message</a:t>
            </a:r>
            <a:endParaRPr lang="en-US" sz="3000" i="1" dirty="0">
              <a:solidFill>
                <a:srgbClr val="E06DE4"/>
              </a:solidFill>
              <a:latin typeface="Avenir Black"/>
              <a:cs typeface="Avenir Black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62637" y="1520238"/>
            <a:ext cx="204733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i="1" dirty="0" smtClean="0">
                <a:latin typeface="Avenir Black"/>
                <a:cs typeface="Avenir Black"/>
              </a:rPr>
              <a:t>CLAUDIA</a:t>
            </a:r>
            <a:endParaRPr lang="en-US" sz="3000" i="1" dirty="0">
              <a:latin typeface="Avenir Black"/>
              <a:cs typeface="Avenir Black"/>
            </a:endParaRPr>
          </a:p>
        </p:txBody>
      </p:sp>
    </p:spTree>
    <p:extLst>
      <p:ext uri="{BB962C8B-B14F-4D97-AF65-F5344CB8AC3E}">
        <p14:creationId xmlns:p14="http://schemas.microsoft.com/office/powerpoint/2010/main" val="17970940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821993" y="1177513"/>
            <a:ext cx="406438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i="1" dirty="0" smtClean="0">
                <a:solidFill>
                  <a:srgbClr val="E06DE4"/>
                </a:solidFill>
                <a:latin typeface="Avenir Black"/>
                <a:cs typeface="Avenir Black"/>
              </a:rPr>
              <a:t>Exponential thinking</a:t>
            </a:r>
            <a:endParaRPr lang="en-US" sz="3000" i="1" dirty="0">
              <a:solidFill>
                <a:srgbClr val="E06DE4"/>
              </a:solidFill>
              <a:latin typeface="Avenir Black"/>
              <a:cs typeface="Avenir Black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62638" y="1520238"/>
            <a:ext cx="290139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i="1" dirty="0" smtClean="0">
                <a:latin typeface="Avenir Black"/>
                <a:cs typeface="Avenir Black"/>
              </a:rPr>
              <a:t>PABLO </a:t>
            </a:r>
            <a:r>
              <a:rPr lang="en-US" sz="3000" i="1" dirty="0" smtClean="0">
                <a:latin typeface="Avenir Black"/>
                <a:cs typeface="Avenir Black"/>
              </a:rPr>
              <a:t>TELLO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8964" b="89026" l="10000" r="100000">
                        <a14:foregroundMark x1="67400" y1="56260" x2="98200" y2="68315"/>
                        <a14:foregroundMark x1="66400" y1="58269" x2="54400" y2="85162"/>
                        <a14:foregroundMark x1="28600" y1="80680" x2="55800" y2="87017"/>
                        <a14:foregroundMark x1="97000" y1="71252" x2="82600" y2="88253"/>
                        <a14:foregroundMark x1="62600" y1="79444" x2="80000" y2="82071"/>
                        <a14:foregroundMark x1="31400" y1="67388" x2="34400" y2="71561"/>
                        <a14:foregroundMark x1="17000" y1="85781" x2="17000" y2="85781"/>
                        <a14:foregroundMark x1="20200" y1="82226" x2="20000" y2="85008"/>
                        <a14:foregroundMark x1="29800" y1="86090" x2="36000" y2="86090"/>
                        <a14:foregroundMark x1="62000" y1="86553" x2="77600" y2="86708"/>
                        <a14:foregroundMark x1="97000" y1="86708" x2="95200" y2="86708"/>
                        <a14:foregroundMark x1="74600" y1="87481" x2="74600" y2="87481"/>
                        <a14:foregroundMark x1="46400" y1="86399" x2="46400" y2="86399"/>
                        <a14:foregroundMark x1="10800" y1="80062" x2="10800" y2="80062"/>
                        <a14:foregroundMark x1="11800" y1="81762" x2="11800" y2="81762"/>
                        <a14:foregroundMark x1="11600" y1="73725" x2="11600" y2="73725"/>
                        <a14:foregroundMark x1="11400" y1="71561" x2="11400" y2="71561"/>
                        <a14:foregroundMark x1="11200" y1="77434" x2="11200" y2="77434"/>
                        <a14:foregroundMark x1="16800" y1="87326" x2="16800" y2="87326"/>
                        <a14:foregroundMark x1="30200" y1="87326" x2="30200" y2="87326"/>
                        <a14:foregroundMark x1="47800" y1="87481" x2="47800" y2="87481"/>
                        <a14:foregroundMark x1="64200" y1="87481" x2="64200" y2="87481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39513" y="1920315"/>
            <a:ext cx="3377357" cy="4313437"/>
          </a:xfrm>
          <a:prstGeom prst="rect">
            <a:avLst/>
          </a:prstGeom>
        </p:spPr>
      </p:pic>
      <p:sp>
        <p:nvSpPr>
          <p:cNvPr id="7" name="Explosion 2 6"/>
          <p:cNvSpPr/>
          <p:nvPr/>
        </p:nvSpPr>
        <p:spPr>
          <a:xfrm>
            <a:off x="1618921" y="1920315"/>
            <a:ext cx="3426185" cy="3426185"/>
          </a:xfrm>
          <a:prstGeom prst="irregularSeal2">
            <a:avLst/>
          </a:prstGeom>
          <a:solidFill>
            <a:srgbClr val="FFFF00"/>
          </a:solidFill>
          <a:ln w="5715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 rot="20128992">
            <a:off x="2520796" y="3427535"/>
            <a:ext cx="143409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i="1" dirty="0" smtClean="0">
                <a:latin typeface="Avenir Black"/>
                <a:cs typeface="Avenir Black"/>
              </a:rPr>
              <a:t>POW</a:t>
            </a:r>
            <a:r>
              <a:rPr lang="en-US" sz="3000" i="1" dirty="0">
                <a:latin typeface="Avenir Black"/>
                <a:cs typeface="Avenir Black"/>
              </a:rPr>
              <a:t>!</a:t>
            </a:r>
            <a:endParaRPr lang="en-US" sz="3000" i="1" dirty="0" smtClean="0">
              <a:latin typeface="Avenir Black"/>
              <a:cs typeface="Avenir Black"/>
            </a:endParaRPr>
          </a:p>
        </p:txBody>
      </p:sp>
    </p:spTree>
    <p:extLst>
      <p:ext uri="{BB962C8B-B14F-4D97-AF65-F5344CB8AC3E}">
        <p14:creationId xmlns:p14="http://schemas.microsoft.com/office/powerpoint/2010/main" val="6090797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21994" y="1177513"/>
            <a:ext cx="447717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i="1" dirty="0" smtClean="0">
                <a:solidFill>
                  <a:srgbClr val="E06DE4"/>
                </a:solidFill>
                <a:latin typeface="Avenir Black"/>
                <a:cs typeface="Avenir Black"/>
              </a:rPr>
              <a:t>Technology application </a:t>
            </a:r>
            <a:endParaRPr lang="en-US" sz="3000" i="1" dirty="0">
              <a:solidFill>
                <a:srgbClr val="E06DE4"/>
              </a:solidFill>
              <a:latin typeface="Avenir Black"/>
              <a:cs typeface="Avenir Black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91719" y="1578414"/>
            <a:ext cx="232509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i="1" dirty="0" smtClean="0">
                <a:latin typeface="Avenir Black"/>
                <a:cs typeface="Avenir Black"/>
              </a:rPr>
              <a:t>GIOVANNI</a:t>
            </a:r>
            <a:endParaRPr lang="en-US" sz="3000" i="1" dirty="0">
              <a:latin typeface="Avenir Black"/>
              <a:cs typeface="Avenir Black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742" l="7494" r="100000">
                        <a14:foregroundMark x1="13695" y1="52455" x2="44186" y2="94315"/>
                        <a14:foregroundMark x1="41602" y1="67700" x2="48062" y2="92765"/>
                        <a14:foregroundMark x1="10336" y1="74935" x2="32041" y2="96641"/>
                        <a14:foregroundMark x1="9302" y1="79070" x2="14987" y2="99742"/>
                        <a14:foregroundMark x1="35142" y1="45736" x2="10594" y2="29974"/>
                        <a14:foregroundMark x1="17054" y1="26873" x2="29974" y2="31525"/>
                        <a14:foregroundMark x1="9044" y1="33075" x2="10853" y2="64599"/>
                        <a14:foregroundMark x1="74419" y1="63307" x2="89147" y2="94315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508077" y="2103324"/>
            <a:ext cx="3775003" cy="3775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2398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922462" y="2131796"/>
            <a:ext cx="339307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i="1" dirty="0" smtClean="0">
                <a:latin typeface="Avenir Black"/>
                <a:cs typeface="Avenir Black"/>
              </a:rPr>
              <a:t>Before LUNCH…</a:t>
            </a:r>
            <a:endParaRPr lang="en-US" sz="3000" i="1" dirty="0">
              <a:latin typeface="Avenir Black"/>
              <a:cs typeface="Avenir Black"/>
            </a:endParaRPr>
          </a:p>
        </p:txBody>
      </p:sp>
    </p:spTree>
    <p:extLst>
      <p:ext uri="{BB962C8B-B14F-4D97-AF65-F5344CB8AC3E}">
        <p14:creationId xmlns:p14="http://schemas.microsoft.com/office/powerpoint/2010/main" val="19322150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618345" y="2709613"/>
            <a:ext cx="4022143" cy="460848"/>
          </a:xfrm>
          <a:prstGeom prst="rect">
            <a:avLst/>
          </a:prstGeom>
          <a:solidFill>
            <a:srgbClr val="1ACDF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9400FD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618345" y="2062730"/>
            <a:ext cx="4022143" cy="642333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2618345" y="1577951"/>
            <a:ext cx="4022143" cy="642333"/>
          </a:xfrm>
          <a:prstGeom prst="rect">
            <a:avLst/>
          </a:prstGeom>
          <a:solidFill>
            <a:srgbClr val="CC4EE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9400FD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18345" y="1674911"/>
            <a:ext cx="402214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i="1" dirty="0" err="1" smtClean="0">
                <a:solidFill>
                  <a:srgbClr val="000000"/>
                </a:solidFill>
                <a:latin typeface="Avenir Black"/>
                <a:cs typeface="Avenir Black"/>
              </a:rPr>
              <a:t>Reguest</a:t>
            </a:r>
            <a:endParaRPr lang="en-US" sz="3000" i="1" dirty="0">
              <a:solidFill>
                <a:srgbClr val="000000"/>
              </a:solidFill>
              <a:latin typeface="Avenir Black"/>
              <a:cs typeface="Avenir Black"/>
            </a:endParaRPr>
          </a:p>
          <a:p>
            <a:r>
              <a:rPr lang="en-US" sz="3000" i="1" dirty="0" err="1" smtClean="0">
                <a:solidFill>
                  <a:srgbClr val="000000"/>
                </a:solidFill>
                <a:latin typeface="Avenir Black"/>
                <a:cs typeface="Avenir Black"/>
              </a:rPr>
              <a:t>WiFi</a:t>
            </a:r>
            <a:endParaRPr lang="en-US" sz="3000" i="1" dirty="0" smtClean="0">
              <a:solidFill>
                <a:srgbClr val="000000"/>
              </a:solidFill>
              <a:latin typeface="Avenir Black"/>
              <a:cs typeface="Avenir Black"/>
            </a:endParaRPr>
          </a:p>
          <a:p>
            <a:r>
              <a:rPr lang="en-US" sz="3000" i="1" dirty="0" smtClean="0">
                <a:solidFill>
                  <a:srgbClr val="000000"/>
                </a:solidFill>
                <a:latin typeface="Avenir Black"/>
                <a:cs typeface="Avenir Black"/>
              </a:rPr>
              <a:t>Outline of the 3 days</a:t>
            </a:r>
          </a:p>
        </p:txBody>
      </p:sp>
    </p:spTree>
    <p:extLst>
      <p:ext uri="{BB962C8B-B14F-4D97-AF65-F5344CB8AC3E}">
        <p14:creationId xmlns:p14="http://schemas.microsoft.com/office/powerpoint/2010/main" val="2250263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27064" y="433877"/>
            <a:ext cx="3295178" cy="642333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21891" y="473854"/>
            <a:ext cx="339729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i="1" dirty="0" smtClean="0">
                <a:latin typeface="Avenir Black"/>
                <a:cs typeface="Avenir Black"/>
              </a:rPr>
              <a:t>Talk to Strangers</a:t>
            </a:r>
            <a:endParaRPr lang="en-US" sz="3000" i="1" dirty="0">
              <a:latin typeface="Avenir Black"/>
              <a:cs typeface="Avenir Black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02503" y="1363116"/>
            <a:ext cx="7605377" cy="3093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i="1" dirty="0" smtClean="0">
                <a:latin typeface="Avenir Black"/>
                <a:cs typeface="Avenir Black"/>
              </a:rPr>
              <a:t>Introduce yourself and what you are doing at </a:t>
            </a:r>
            <a:r>
              <a:rPr lang="en-US" sz="1500" i="1" dirty="0" err="1" smtClean="0">
                <a:latin typeface="Avenir Black"/>
                <a:cs typeface="Avenir Black"/>
              </a:rPr>
              <a:t>IdeaSquare</a:t>
            </a:r>
            <a:r>
              <a:rPr lang="en-US" sz="1500" i="1" dirty="0" smtClean="0">
                <a:latin typeface="Avenir Black"/>
                <a:cs typeface="Avenir Black"/>
              </a:rPr>
              <a:t>. </a:t>
            </a:r>
          </a:p>
          <a:p>
            <a:r>
              <a:rPr lang="en-US" sz="1500" i="1" dirty="0" smtClean="0">
                <a:latin typeface="Avenir Black"/>
                <a:cs typeface="Avenir Black"/>
              </a:rPr>
              <a:t>(mention you ar</a:t>
            </a:r>
            <a:r>
              <a:rPr lang="en-US" sz="1500" i="1" dirty="0" smtClean="0">
                <a:latin typeface="Avenir Black"/>
                <a:cs typeface="Avenir Black"/>
              </a:rPr>
              <a:t>e a student ;)</a:t>
            </a:r>
            <a:endParaRPr lang="en-US" sz="1500" i="1" dirty="0" smtClean="0">
              <a:latin typeface="Avenir Black"/>
              <a:cs typeface="Avenir Black"/>
            </a:endParaRPr>
          </a:p>
          <a:p>
            <a:endParaRPr lang="en-US" sz="1500" i="1" dirty="0">
              <a:latin typeface="Avenir Black"/>
              <a:cs typeface="Avenir Black"/>
            </a:endParaRPr>
          </a:p>
          <a:p>
            <a:r>
              <a:rPr lang="en-US" sz="1500" i="1" dirty="0" smtClean="0">
                <a:latin typeface="Avenir Black"/>
                <a:cs typeface="Avenir Black"/>
              </a:rPr>
              <a:t>Ask about what the person is doing, what they love about it… </a:t>
            </a:r>
          </a:p>
          <a:p>
            <a:r>
              <a:rPr lang="en-US" sz="1500" i="1" dirty="0" smtClean="0">
                <a:latin typeface="Avenir Black"/>
                <a:cs typeface="Avenir Black"/>
              </a:rPr>
              <a:t>see if you can find something in common.</a:t>
            </a:r>
          </a:p>
          <a:p>
            <a:endParaRPr lang="en-US" sz="1500" i="1" dirty="0">
              <a:latin typeface="Avenir Black"/>
              <a:cs typeface="Avenir Black"/>
            </a:endParaRPr>
          </a:p>
          <a:p>
            <a:r>
              <a:rPr lang="en-US" sz="1500" i="1" dirty="0" smtClean="0">
                <a:latin typeface="Avenir Black"/>
                <a:cs typeface="Avenir Black"/>
              </a:rPr>
              <a:t>! Write down the name and the experiment ! </a:t>
            </a:r>
          </a:p>
          <a:p>
            <a:endParaRPr lang="en-US" sz="1500" i="1" dirty="0">
              <a:latin typeface="Avenir Black"/>
              <a:cs typeface="Avenir Black"/>
            </a:endParaRPr>
          </a:p>
          <a:p>
            <a:r>
              <a:rPr lang="en-US" sz="1500" i="1" dirty="0" smtClean="0">
                <a:latin typeface="Avenir Black"/>
                <a:cs typeface="Avenir Black"/>
              </a:rPr>
              <a:t>Invite for sessions:</a:t>
            </a:r>
          </a:p>
          <a:p>
            <a:pPr marL="342900" indent="-342900">
              <a:buFontTx/>
              <a:buChar char="-"/>
            </a:pPr>
            <a:r>
              <a:rPr lang="en-US" sz="1500" i="1" dirty="0" smtClean="0">
                <a:latin typeface="Avenir Black"/>
                <a:cs typeface="Avenir Black"/>
              </a:rPr>
              <a:t>Thursday afternoon 14-16</a:t>
            </a:r>
          </a:p>
          <a:p>
            <a:pPr marL="342900" indent="-342900">
              <a:buFontTx/>
              <a:buChar char="-"/>
            </a:pPr>
            <a:r>
              <a:rPr lang="en-US" sz="1500" i="1" dirty="0" smtClean="0">
                <a:latin typeface="Avenir Black"/>
                <a:cs typeface="Avenir Black"/>
              </a:rPr>
              <a:t>Friday 11-14 or presentations at 14 --&gt;</a:t>
            </a:r>
          </a:p>
          <a:p>
            <a:endParaRPr lang="en-US" sz="1500" i="1" dirty="0" smtClean="0">
              <a:latin typeface="Avenir Black"/>
              <a:cs typeface="Avenir Black"/>
            </a:endParaRPr>
          </a:p>
          <a:p>
            <a:r>
              <a:rPr lang="en-US" sz="1500" i="1" dirty="0" smtClean="0">
                <a:latin typeface="Avenir Black"/>
                <a:cs typeface="Avenir Black"/>
              </a:rPr>
              <a:t>Be ready to report back </a:t>
            </a:r>
            <a:r>
              <a:rPr lang="en-US" sz="1500" i="1" dirty="0" smtClean="0">
                <a:solidFill>
                  <a:srgbClr val="CC4EE3"/>
                </a:solidFill>
                <a:latin typeface="Avenir Black"/>
                <a:cs typeface="Avenir Black"/>
              </a:rPr>
              <a:t>14:15</a:t>
            </a:r>
            <a:endParaRPr lang="en-US" sz="1500" i="1" dirty="0">
              <a:solidFill>
                <a:srgbClr val="CC4EE3"/>
              </a:solidFill>
              <a:latin typeface="Avenir Black"/>
              <a:cs typeface="Avenir Black"/>
            </a:endParaRPr>
          </a:p>
        </p:txBody>
      </p:sp>
    </p:spTree>
    <p:extLst>
      <p:ext uri="{BB962C8B-B14F-4D97-AF65-F5344CB8AC3E}">
        <p14:creationId xmlns:p14="http://schemas.microsoft.com/office/powerpoint/2010/main" val="174153046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674202"/>
            <a:ext cx="9144000" cy="620578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655548" y="4365545"/>
            <a:ext cx="3295178" cy="642333"/>
          </a:xfrm>
          <a:prstGeom prst="rect">
            <a:avLst/>
          </a:prstGeom>
          <a:solidFill>
            <a:srgbClr val="1ACDF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786091" y="4405522"/>
            <a:ext cx="277271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i="1" dirty="0" smtClean="0">
                <a:latin typeface="Avenir Black"/>
                <a:cs typeface="Avenir Black"/>
              </a:rPr>
              <a:t>Microcosm </a:t>
            </a:r>
            <a:r>
              <a:rPr lang="en-US" sz="3000" i="1" dirty="0" smtClean="0">
                <a:latin typeface="Avenir Black"/>
                <a:cs typeface="Avenir Black"/>
                <a:sym typeface="Wingdings"/>
              </a:rPr>
              <a:t></a:t>
            </a:r>
            <a:endParaRPr lang="en-US" sz="3000" i="1" dirty="0">
              <a:latin typeface="Avenir Black"/>
              <a:cs typeface="Avenir Black"/>
            </a:endParaRPr>
          </a:p>
        </p:txBody>
      </p:sp>
    </p:spTree>
    <p:extLst>
      <p:ext uri="{BB962C8B-B14F-4D97-AF65-F5344CB8AC3E}">
        <p14:creationId xmlns:p14="http://schemas.microsoft.com/office/powerpoint/2010/main" val="349155973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27064" y="433877"/>
            <a:ext cx="3295178" cy="778069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21891" y="473854"/>
            <a:ext cx="184727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i="1" dirty="0" err="1" smtClean="0">
                <a:latin typeface="Avenir Black"/>
                <a:cs typeface="Avenir Black"/>
              </a:rPr>
              <a:t>Cupons</a:t>
            </a:r>
            <a:r>
              <a:rPr lang="en-US" sz="3000" i="1" dirty="0" smtClean="0">
                <a:latin typeface="Avenir Black"/>
                <a:cs typeface="Avenir Black"/>
              </a:rPr>
              <a:t>!</a:t>
            </a:r>
            <a:endParaRPr lang="en-US" sz="3000" i="1" dirty="0">
              <a:latin typeface="Avenir Black"/>
              <a:cs typeface="Avenir Black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73917" y="1846701"/>
            <a:ext cx="3295178" cy="778069"/>
          </a:xfrm>
          <a:prstGeom prst="rect">
            <a:avLst/>
          </a:prstGeom>
          <a:solidFill>
            <a:srgbClr val="1ACDF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268744" y="1886678"/>
            <a:ext cx="306528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i="1" dirty="0" smtClean="0">
                <a:latin typeface="Avenir Black"/>
                <a:cs typeface="Avenir Black"/>
              </a:rPr>
              <a:t>Water outside!</a:t>
            </a:r>
            <a:endParaRPr lang="en-US" sz="3000" i="1" dirty="0">
              <a:latin typeface="Avenir Black"/>
              <a:cs typeface="Avenir Black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073906" y="3608565"/>
            <a:ext cx="3295178" cy="778069"/>
          </a:xfrm>
          <a:prstGeom prst="rect">
            <a:avLst/>
          </a:prstGeom>
          <a:solidFill>
            <a:srgbClr val="45EC3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068733" y="3648542"/>
            <a:ext cx="301487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i="1" dirty="0" smtClean="0">
                <a:latin typeface="Avenir Black"/>
                <a:cs typeface="Avenir Black"/>
              </a:rPr>
              <a:t>Don’t get lost!</a:t>
            </a:r>
            <a:endParaRPr lang="en-US" sz="3000" i="1" dirty="0">
              <a:latin typeface="Avenir Black"/>
              <a:cs typeface="Avenir Black"/>
            </a:endParaRPr>
          </a:p>
        </p:txBody>
      </p:sp>
    </p:spTree>
    <p:extLst>
      <p:ext uri="{BB962C8B-B14F-4D97-AF65-F5344CB8AC3E}">
        <p14:creationId xmlns:p14="http://schemas.microsoft.com/office/powerpoint/2010/main" val="39278685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99425" y="375701"/>
            <a:ext cx="3023646" cy="642333"/>
          </a:xfrm>
          <a:prstGeom prst="rect">
            <a:avLst/>
          </a:prstGeom>
          <a:solidFill>
            <a:srgbClr val="CC4EE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9400FD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37015" y="1934854"/>
            <a:ext cx="792343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000" i="1" dirty="0" err="1" smtClean="0">
                <a:solidFill>
                  <a:srgbClr val="000000"/>
                </a:solidFill>
                <a:latin typeface="Avenir Black"/>
                <a:cs typeface="Avenir Black"/>
              </a:rPr>
              <a:t>Be</a:t>
            </a:r>
            <a:r>
              <a:rPr lang="fi-FI" sz="2000" i="1" dirty="0" smtClean="0">
                <a:solidFill>
                  <a:srgbClr val="000000"/>
                </a:solidFill>
                <a:latin typeface="Avenir Black"/>
                <a:cs typeface="Avenir Black"/>
              </a:rPr>
              <a:t> </a:t>
            </a:r>
            <a:r>
              <a:rPr lang="fi-FI" sz="2000" i="1" dirty="0" err="1" smtClean="0">
                <a:solidFill>
                  <a:srgbClr val="000000"/>
                </a:solidFill>
                <a:latin typeface="Avenir Black"/>
                <a:cs typeface="Avenir Black"/>
              </a:rPr>
              <a:t>curious</a:t>
            </a:r>
            <a:r>
              <a:rPr lang="fi-FI" sz="2000" i="1" dirty="0" smtClean="0">
                <a:solidFill>
                  <a:srgbClr val="000000"/>
                </a:solidFill>
                <a:latin typeface="Avenir Black"/>
                <a:cs typeface="Avenir Black"/>
              </a:rPr>
              <a:t>, </a:t>
            </a:r>
            <a:r>
              <a:rPr lang="fi-FI" sz="2000" i="1" dirty="0" err="1" smtClean="0">
                <a:solidFill>
                  <a:srgbClr val="000000"/>
                </a:solidFill>
                <a:latin typeface="Avenir Black"/>
                <a:cs typeface="Avenir Black"/>
              </a:rPr>
              <a:t>be</a:t>
            </a:r>
            <a:r>
              <a:rPr lang="fi-FI" sz="2000" i="1" dirty="0" smtClean="0">
                <a:solidFill>
                  <a:srgbClr val="000000"/>
                </a:solidFill>
                <a:latin typeface="Avenir Black"/>
                <a:cs typeface="Avenir Black"/>
              </a:rPr>
              <a:t> open.</a:t>
            </a:r>
          </a:p>
          <a:p>
            <a:endParaRPr lang="fi-FI" sz="2000" i="1" dirty="0" smtClean="0">
              <a:solidFill>
                <a:srgbClr val="000000"/>
              </a:solidFill>
              <a:latin typeface="Avenir Black"/>
              <a:cs typeface="Avenir Black"/>
            </a:endParaRPr>
          </a:p>
          <a:p>
            <a:r>
              <a:rPr lang="fi-FI" sz="2000" i="1" dirty="0" err="1" smtClean="0">
                <a:solidFill>
                  <a:srgbClr val="000000"/>
                </a:solidFill>
                <a:latin typeface="Avenir Black"/>
                <a:cs typeface="Avenir Black"/>
              </a:rPr>
              <a:t>Antidiciplinary</a:t>
            </a:r>
            <a:r>
              <a:rPr lang="fi-FI" sz="2000" i="1" dirty="0" smtClean="0">
                <a:solidFill>
                  <a:srgbClr val="000000"/>
                </a:solidFill>
                <a:latin typeface="Avenir Black"/>
                <a:cs typeface="Avenir Black"/>
              </a:rPr>
              <a:t> </a:t>
            </a:r>
            <a:r>
              <a:rPr lang="fi-FI" sz="2000" i="1" dirty="0" err="1" smtClean="0">
                <a:solidFill>
                  <a:srgbClr val="000000"/>
                </a:solidFill>
                <a:latin typeface="Avenir Black"/>
                <a:cs typeface="Avenir Black"/>
              </a:rPr>
              <a:t>space</a:t>
            </a:r>
            <a:r>
              <a:rPr lang="fi-FI" sz="2000" i="1" dirty="0" smtClean="0">
                <a:solidFill>
                  <a:srgbClr val="000000"/>
                </a:solidFill>
                <a:latin typeface="Avenir Black"/>
                <a:cs typeface="Avenir Black"/>
              </a:rPr>
              <a:t>. </a:t>
            </a:r>
            <a:r>
              <a:rPr lang="fi-FI" sz="2000" i="1" dirty="0" smtClean="0">
                <a:solidFill>
                  <a:srgbClr val="000000"/>
                </a:solidFill>
                <a:latin typeface="Avenir Black"/>
                <a:cs typeface="Avenir Black"/>
              </a:rPr>
              <a:t>(</a:t>
            </a:r>
            <a:r>
              <a:rPr lang="fi-FI" sz="2000" i="1" dirty="0" err="1">
                <a:solidFill>
                  <a:srgbClr val="000000"/>
                </a:solidFill>
                <a:latin typeface="Avenir Black"/>
                <a:cs typeface="Avenir Black"/>
              </a:rPr>
              <a:t>w</a:t>
            </a:r>
            <a:r>
              <a:rPr lang="fi-FI" sz="2000" i="1" dirty="0" err="1" smtClean="0">
                <a:solidFill>
                  <a:srgbClr val="000000"/>
                </a:solidFill>
                <a:latin typeface="Avenir Black"/>
                <a:cs typeface="Avenir Black"/>
              </a:rPr>
              <a:t>e’ll</a:t>
            </a:r>
            <a:r>
              <a:rPr lang="fi-FI" sz="2000" i="1" dirty="0" smtClean="0">
                <a:solidFill>
                  <a:srgbClr val="000000"/>
                </a:solidFill>
                <a:latin typeface="Avenir Black"/>
                <a:cs typeface="Avenir Black"/>
              </a:rPr>
              <a:t> </a:t>
            </a:r>
            <a:r>
              <a:rPr lang="fi-FI" sz="2000" i="1" dirty="0" err="1" smtClean="0">
                <a:solidFill>
                  <a:srgbClr val="000000"/>
                </a:solidFill>
                <a:latin typeface="Avenir Black"/>
                <a:cs typeface="Avenir Black"/>
              </a:rPr>
              <a:t>casually</a:t>
            </a:r>
            <a:r>
              <a:rPr lang="fi-FI" sz="2000" i="1" dirty="0" smtClean="0">
                <a:solidFill>
                  <a:srgbClr val="000000"/>
                </a:solidFill>
                <a:latin typeface="Avenir Black"/>
                <a:cs typeface="Avenir Black"/>
              </a:rPr>
              <a:t> </a:t>
            </a:r>
            <a:r>
              <a:rPr lang="fi-FI" sz="2000" i="1" dirty="0" err="1" smtClean="0">
                <a:solidFill>
                  <a:srgbClr val="000000"/>
                </a:solidFill>
                <a:latin typeface="Avenir Black"/>
                <a:cs typeface="Avenir Black"/>
              </a:rPr>
              <a:t>ask</a:t>
            </a:r>
            <a:r>
              <a:rPr lang="fi-FI" sz="2000" i="1" dirty="0" smtClean="0">
                <a:solidFill>
                  <a:srgbClr val="000000"/>
                </a:solidFill>
                <a:latin typeface="Avenir Black"/>
                <a:cs typeface="Avenir Black"/>
              </a:rPr>
              <a:t> </a:t>
            </a:r>
            <a:r>
              <a:rPr lang="fi-FI" sz="2000" i="1" dirty="0" err="1" smtClean="0">
                <a:solidFill>
                  <a:srgbClr val="000000"/>
                </a:solidFill>
                <a:latin typeface="Avenir Black"/>
                <a:cs typeface="Avenir Black"/>
              </a:rPr>
              <a:t>you</a:t>
            </a:r>
            <a:r>
              <a:rPr lang="fi-FI" sz="2000" i="1" dirty="0" smtClean="0">
                <a:solidFill>
                  <a:srgbClr val="000000"/>
                </a:solidFill>
                <a:latin typeface="Avenir Black"/>
                <a:cs typeface="Avenir Black"/>
              </a:rPr>
              <a:t> to act as </a:t>
            </a:r>
            <a:r>
              <a:rPr lang="fi-FI" sz="2000" i="1" dirty="0" err="1" smtClean="0">
                <a:solidFill>
                  <a:srgbClr val="000000"/>
                </a:solidFill>
                <a:latin typeface="Avenir Black"/>
                <a:cs typeface="Avenir Black"/>
              </a:rPr>
              <a:t>writers</a:t>
            </a:r>
            <a:r>
              <a:rPr lang="fi-FI" sz="2000" i="1" dirty="0" smtClean="0">
                <a:solidFill>
                  <a:srgbClr val="000000"/>
                </a:solidFill>
                <a:latin typeface="Avenir Black"/>
                <a:cs typeface="Avenir Black"/>
              </a:rPr>
              <a:t>)</a:t>
            </a:r>
            <a:endParaRPr lang="fi-FI" sz="2000" i="1" dirty="0" smtClean="0">
              <a:solidFill>
                <a:srgbClr val="000000"/>
              </a:solidFill>
              <a:latin typeface="Avenir Black"/>
              <a:cs typeface="Avenir Black"/>
            </a:endParaRPr>
          </a:p>
          <a:p>
            <a:endParaRPr lang="fi-FI" sz="2000" i="1" dirty="0">
              <a:solidFill>
                <a:srgbClr val="000000"/>
              </a:solidFill>
              <a:latin typeface="Avenir Black"/>
              <a:cs typeface="Avenir Black"/>
            </a:endParaRPr>
          </a:p>
          <a:p>
            <a:r>
              <a:rPr lang="fi-FI" sz="2000" i="1" dirty="0" err="1" smtClean="0">
                <a:solidFill>
                  <a:srgbClr val="000000"/>
                </a:solidFill>
                <a:latin typeface="Avenir Black"/>
                <a:cs typeface="Avenir Black"/>
              </a:rPr>
              <a:t>Forbidden</a:t>
            </a:r>
            <a:r>
              <a:rPr lang="fi-FI" sz="2000" i="1" dirty="0" smtClean="0">
                <a:solidFill>
                  <a:srgbClr val="000000"/>
                </a:solidFill>
                <a:latin typeface="Avenir Black"/>
                <a:cs typeface="Avenir Black"/>
              </a:rPr>
              <a:t> </a:t>
            </a:r>
            <a:r>
              <a:rPr lang="fi-FI" sz="2000" i="1" dirty="0" err="1" smtClean="0">
                <a:solidFill>
                  <a:srgbClr val="000000"/>
                </a:solidFill>
                <a:latin typeface="Avenir Black"/>
                <a:cs typeface="Avenir Black"/>
              </a:rPr>
              <a:t>word</a:t>
            </a:r>
            <a:r>
              <a:rPr lang="fi-FI" sz="2000" i="1" dirty="0" smtClean="0">
                <a:solidFill>
                  <a:srgbClr val="000000"/>
                </a:solidFill>
                <a:latin typeface="Avenir Black"/>
                <a:cs typeface="Avenir Black"/>
              </a:rPr>
              <a:t>: </a:t>
            </a:r>
            <a:r>
              <a:rPr lang="fi-FI" sz="2000" i="1" dirty="0" smtClean="0">
                <a:solidFill>
                  <a:srgbClr val="000000"/>
                </a:solidFill>
                <a:latin typeface="Avenir Black"/>
                <a:cs typeface="Avenir Black"/>
              </a:rPr>
              <a:t>”…BUT…”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24264" y="404789"/>
            <a:ext cx="792343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3000" i="1" dirty="0" smtClean="0">
                <a:solidFill>
                  <a:srgbClr val="000000"/>
                </a:solidFill>
                <a:latin typeface="Avenir Black"/>
                <a:cs typeface="Avenir Black"/>
              </a:rPr>
              <a:t>At </a:t>
            </a:r>
            <a:r>
              <a:rPr lang="fi-FI" sz="3000" i="1" dirty="0" err="1" smtClean="0">
                <a:solidFill>
                  <a:srgbClr val="000000"/>
                </a:solidFill>
                <a:latin typeface="Avenir Black"/>
                <a:cs typeface="Avenir Black"/>
              </a:rPr>
              <a:t>IdeaSquare</a:t>
            </a:r>
            <a:endParaRPr lang="fi-FI" sz="3000" i="1" dirty="0" smtClean="0">
              <a:solidFill>
                <a:srgbClr val="000000"/>
              </a:solidFill>
              <a:latin typeface="Avenir Black"/>
              <a:cs typeface="Avenir Black"/>
            </a:endParaRPr>
          </a:p>
        </p:txBody>
      </p:sp>
    </p:spTree>
    <p:extLst>
      <p:ext uri="{BB962C8B-B14F-4D97-AF65-F5344CB8AC3E}">
        <p14:creationId xmlns:p14="http://schemas.microsoft.com/office/powerpoint/2010/main" val="8847501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24004" y="395093"/>
            <a:ext cx="2413841" cy="642333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820687" y="395093"/>
            <a:ext cx="241715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3000" i="1" dirty="0" smtClean="0">
                <a:solidFill>
                  <a:srgbClr val="000000"/>
                </a:solidFill>
                <a:latin typeface="Avenir Black"/>
                <a:cs typeface="Avenir Black"/>
              </a:rPr>
              <a:t>WIFI </a:t>
            </a:r>
            <a:r>
              <a:rPr lang="fi-FI" sz="3000" i="1" dirty="0" err="1" smtClean="0">
                <a:solidFill>
                  <a:srgbClr val="000000"/>
                </a:solidFill>
                <a:latin typeface="Avenir Black"/>
                <a:cs typeface="Avenir Black"/>
              </a:rPr>
              <a:t>access</a:t>
            </a:r>
            <a:endParaRPr lang="fi-FI" sz="3000" i="1" dirty="0" smtClean="0">
              <a:solidFill>
                <a:srgbClr val="000000"/>
              </a:solidFill>
              <a:latin typeface="Avenir Black"/>
              <a:cs typeface="Avenir Black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0686" y="1730352"/>
            <a:ext cx="792343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000" i="1" dirty="0" smtClean="0">
                <a:solidFill>
                  <a:srgbClr val="000000"/>
                </a:solidFill>
                <a:latin typeface="Avenir Black"/>
                <a:cs typeface="Avenir Black"/>
              </a:rPr>
              <a:t>Connect to CERN </a:t>
            </a:r>
            <a:r>
              <a:rPr lang="fi-FI" sz="2000" i="1" dirty="0" err="1" smtClean="0">
                <a:solidFill>
                  <a:srgbClr val="000000"/>
                </a:solidFill>
                <a:latin typeface="Avenir Black"/>
                <a:cs typeface="Avenir Black"/>
              </a:rPr>
              <a:t>wifi</a:t>
            </a:r>
            <a:r>
              <a:rPr lang="fi-FI" sz="2000" i="1" dirty="0">
                <a:solidFill>
                  <a:srgbClr val="000000"/>
                </a:solidFill>
                <a:latin typeface="Avenir Black"/>
                <a:cs typeface="Avenir Black"/>
              </a:rPr>
              <a:t> </a:t>
            </a:r>
            <a:r>
              <a:rPr lang="fi-FI" sz="2000" i="1" dirty="0" smtClean="0">
                <a:solidFill>
                  <a:srgbClr val="000000"/>
                </a:solidFill>
                <a:latin typeface="Avenir Black"/>
                <a:cs typeface="Avenir Black"/>
              </a:rPr>
              <a:t>to </a:t>
            </a:r>
            <a:r>
              <a:rPr lang="fi-FI" sz="2000" i="1" dirty="0" err="1" smtClean="0">
                <a:solidFill>
                  <a:srgbClr val="000000"/>
                </a:solidFill>
                <a:latin typeface="Avenir Black"/>
                <a:cs typeface="Avenir Black"/>
              </a:rPr>
              <a:t>register</a:t>
            </a:r>
            <a:r>
              <a:rPr lang="fi-FI" sz="2000" i="1" dirty="0" smtClean="0">
                <a:solidFill>
                  <a:srgbClr val="000000"/>
                </a:solidFill>
                <a:latin typeface="Avenir Black"/>
                <a:cs typeface="Avenir Black"/>
              </a:rPr>
              <a:t> a </a:t>
            </a:r>
            <a:r>
              <a:rPr lang="fi-FI" sz="2000" i="1" dirty="0" err="1" smtClean="0">
                <a:solidFill>
                  <a:srgbClr val="000000"/>
                </a:solidFill>
                <a:latin typeface="Avenir Black"/>
                <a:cs typeface="Avenir Black"/>
              </a:rPr>
              <a:t>device</a:t>
            </a:r>
            <a:r>
              <a:rPr lang="fi-FI" sz="2000" i="1" dirty="0">
                <a:solidFill>
                  <a:srgbClr val="000000"/>
                </a:solidFill>
                <a:latin typeface="Avenir Black"/>
                <a:cs typeface="Avenir Black"/>
              </a:rPr>
              <a:t> </a:t>
            </a:r>
            <a:endParaRPr lang="fi-FI" sz="2000" i="1" dirty="0" smtClean="0">
              <a:solidFill>
                <a:srgbClr val="000000"/>
              </a:solidFill>
              <a:latin typeface="Avenir Black"/>
              <a:cs typeface="Avenir Black"/>
            </a:endParaRPr>
          </a:p>
          <a:p>
            <a:r>
              <a:rPr lang="fi-FI" sz="2000" i="1" dirty="0" smtClean="0">
                <a:solidFill>
                  <a:srgbClr val="000000"/>
                </a:solidFill>
                <a:latin typeface="Avenir Black"/>
                <a:cs typeface="Avenir Black"/>
                <a:sym typeface="Wingdings"/>
              </a:rPr>
              <a:t> </a:t>
            </a:r>
            <a:r>
              <a:rPr lang="fi-FI" sz="2000" i="1" dirty="0" smtClean="0">
                <a:solidFill>
                  <a:srgbClr val="000000"/>
                </a:solidFill>
                <a:latin typeface="Avenir Black"/>
                <a:cs typeface="Avenir Black"/>
              </a:rPr>
              <a:t>Open a </a:t>
            </a:r>
            <a:r>
              <a:rPr lang="fi-FI" sz="2000" i="1" dirty="0" err="1" smtClean="0">
                <a:solidFill>
                  <a:srgbClr val="000000"/>
                </a:solidFill>
                <a:latin typeface="Avenir Black"/>
                <a:cs typeface="Avenir Black"/>
              </a:rPr>
              <a:t>browser</a:t>
            </a:r>
            <a:r>
              <a:rPr lang="fi-FI" sz="2000" i="1" dirty="0">
                <a:solidFill>
                  <a:srgbClr val="000000"/>
                </a:solidFill>
                <a:latin typeface="Avenir Black"/>
                <a:cs typeface="Avenir Black"/>
              </a:rPr>
              <a:t> </a:t>
            </a:r>
            <a:r>
              <a:rPr lang="fi-FI" sz="2000" i="1" dirty="0" smtClean="0">
                <a:solidFill>
                  <a:srgbClr val="000000"/>
                </a:solidFill>
                <a:latin typeface="Avenir Black"/>
                <a:cs typeface="Avenir Black"/>
              </a:rPr>
              <a:t>&amp; </a:t>
            </a:r>
            <a:r>
              <a:rPr lang="fi-FI" sz="2000" i="1" dirty="0" err="1">
                <a:solidFill>
                  <a:srgbClr val="000000"/>
                </a:solidFill>
                <a:latin typeface="Avenir Black"/>
                <a:cs typeface="Avenir Black"/>
              </a:rPr>
              <a:t>f</a:t>
            </a:r>
            <a:r>
              <a:rPr lang="fi-FI" sz="2000" i="1" dirty="0" err="1" smtClean="0">
                <a:solidFill>
                  <a:srgbClr val="000000"/>
                </a:solidFill>
                <a:latin typeface="Avenir Black"/>
                <a:cs typeface="Avenir Black"/>
              </a:rPr>
              <a:t>ollow</a:t>
            </a:r>
            <a:r>
              <a:rPr lang="fi-FI" sz="2000" i="1" dirty="0" smtClean="0">
                <a:solidFill>
                  <a:srgbClr val="000000"/>
                </a:solidFill>
                <a:latin typeface="Avenir Black"/>
                <a:cs typeface="Avenir Black"/>
              </a:rPr>
              <a:t> </a:t>
            </a:r>
            <a:r>
              <a:rPr lang="fi-FI" sz="2000" i="1" dirty="0" err="1" smtClean="0">
                <a:solidFill>
                  <a:srgbClr val="000000"/>
                </a:solidFill>
                <a:latin typeface="Avenir Black"/>
                <a:cs typeface="Avenir Black"/>
              </a:rPr>
              <a:t>instructions</a:t>
            </a:r>
            <a:endParaRPr lang="fi-FI" sz="2000" i="1" dirty="0">
              <a:solidFill>
                <a:srgbClr val="000000"/>
              </a:solidFill>
              <a:latin typeface="Avenir Black"/>
              <a:cs typeface="Avenir Black"/>
            </a:endParaRPr>
          </a:p>
          <a:p>
            <a:endParaRPr lang="fi-FI" sz="2000" i="1" dirty="0" smtClean="0">
              <a:solidFill>
                <a:srgbClr val="000000"/>
              </a:solidFill>
              <a:latin typeface="Avenir Black"/>
              <a:cs typeface="Avenir Black"/>
            </a:endParaRPr>
          </a:p>
          <a:p>
            <a:r>
              <a:rPr lang="fi-FI" sz="2000" i="1" dirty="0" err="1" smtClean="0">
                <a:solidFill>
                  <a:srgbClr val="000000"/>
                </a:solidFill>
                <a:latin typeface="Avenir Black"/>
                <a:cs typeface="Avenir Black"/>
              </a:rPr>
              <a:t>Name</a:t>
            </a:r>
            <a:r>
              <a:rPr lang="fi-FI" sz="2000" i="1" dirty="0" smtClean="0">
                <a:solidFill>
                  <a:srgbClr val="000000"/>
                </a:solidFill>
                <a:latin typeface="Avenir Black"/>
                <a:cs typeface="Avenir Black"/>
              </a:rPr>
              <a:t>: TUULI MARIA UTRIAINEN</a:t>
            </a:r>
          </a:p>
          <a:p>
            <a:endParaRPr lang="fi-FI" sz="2000" i="1" dirty="0" smtClean="0">
              <a:solidFill>
                <a:srgbClr val="000000"/>
              </a:solidFill>
              <a:latin typeface="Avenir Black"/>
              <a:cs typeface="Avenir Black"/>
            </a:endParaRPr>
          </a:p>
          <a:p>
            <a:r>
              <a:rPr lang="fi-FI" sz="2000" i="1" dirty="0" err="1" smtClean="0">
                <a:solidFill>
                  <a:srgbClr val="000000"/>
                </a:solidFill>
                <a:latin typeface="Avenir Black"/>
                <a:cs typeface="Avenir Black"/>
              </a:rPr>
              <a:t>Be</a:t>
            </a:r>
            <a:r>
              <a:rPr lang="fi-FI" sz="2000" i="1" dirty="0" smtClean="0">
                <a:solidFill>
                  <a:srgbClr val="000000"/>
                </a:solidFill>
                <a:latin typeface="Avenir Black"/>
                <a:cs typeface="Avenir Black"/>
              </a:rPr>
              <a:t> </a:t>
            </a:r>
            <a:r>
              <a:rPr lang="fi-FI" sz="2000" i="1" dirty="0" err="1" smtClean="0">
                <a:solidFill>
                  <a:srgbClr val="000000"/>
                </a:solidFill>
                <a:latin typeface="Avenir Black"/>
                <a:cs typeface="Avenir Black"/>
              </a:rPr>
              <a:t>patient</a:t>
            </a:r>
            <a:r>
              <a:rPr lang="fi-FI" sz="2000" i="1" dirty="0" smtClean="0">
                <a:solidFill>
                  <a:srgbClr val="000000"/>
                </a:solidFill>
                <a:latin typeface="Avenir Black"/>
                <a:cs typeface="Avenir Black"/>
              </a:rPr>
              <a:t>!</a:t>
            </a:r>
            <a:endParaRPr lang="fi-FI" sz="2000" i="1" dirty="0">
              <a:solidFill>
                <a:srgbClr val="000000"/>
              </a:solidFill>
              <a:latin typeface="Avenir Black"/>
              <a:cs typeface="Avenir Black"/>
            </a:endParaRPr>
          </a:p>
        </p:txBody>
      </p:sp>
    </p:spTree>
    <p:extLst>
      <p:ext uri="{BB962C8B-B14F-4D97-AF65-F5344CB8AC3E}">
        <p14:creationId xmlns:p14="http://schemas.microsoft.com/office/powerpoint/2010/main" val="36822270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38755" y="1600637"/>
            <a:ext cx="355002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i="1" dirty="0" smtClean="0">
                <a:solidFill>
                  <a:srgbClr val="000000"/>
                </a:solidFill>
                <a:latin typeface="Avenir Black"/>
                <a:cs typeface="Avenir Black"/>
              </a:rPr>
              <a:t>Day I – Reframing</a:t>
            </a:r>
          </a:p>
          <a:p>
            <a:r>
              <a:rPr lang="en-US" sz="3000" i="1" dirty="0" smtClean="0">
                <a:solidFill>
                  <a:srgbClr val="000000"/>
                </a:solidFill>
                <a:latin typeface="Avenir Black"/>
                <a:cs typeface="Avenir Black"/>
              </a:rPr>
              <a:t>Day II – Ideas</a:t>
            </a:r>
          </a:p>
          <a:p>
            <a:r>
              <a:rPr lang="en-US" sz="3000" i="1" dirty="0">
                <a:solidFill>
                  <a:srgbClr val="000000"/>
                </a:solidFill>
                <a:latin typeface="Avenir Black"/>
                <a:cs typeface="Avenir Black"/>
              </a:rPr>
              <a:t>Day III - Vision</a:t>
            </a:r>
            <a:endParaRPr lang="en-US" sz="3000" i="1" dirty="0">
              <a:solidFill>
                <a:srgbClr val="000000"/>
              </a:solidFill>
              <a:latin typeface="Avenir Black"/>
              <a:cs typeface="Avenir Black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57526" y="2426614"/>
            <a:ext cx="259247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i="1" dirty="0" smtClean="0">
                <a:solidFill>
                  <a:srgbClr val="45EC35"/>
                </a:solidFill>
                <a:latin typeface="Avenir Black"/>
                <a:cs typeface="Avenir Black"/>
              </a:rPr>
              <a:t>Working sessions = green</a:t>
            </a:r>
            <a:endParaRPr lang="en-US" sz="1500" i="1" dirty="0">
              <a:solidFill>
                <a:srgbClr val="45EC35"/>
              </a:solidFill>
              <a:latin typeface="Avenir Black"/>
              <a:cs typeface="Avenir Black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9275" y="3150754"/>
            <a:ext cx="2895045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i="1" dirty="0" smtClean="0">
                <a:solidFill>
                  <a:schemeClr val="accent5"/>
                </a:solidFill>
                <a:latin typeface="Avenir Black"/>
                <a:cs typeface="Avenir Black"/>
              </a:rPr>
              <a:t>Presentations by YOU = blue</a:t>
            </a:r>
            <a:endParaRPr lang="en-US" sz="1500" i="1" dirty="0">
              <a:solidFill>
                <a:schemeClr val="accent5"/>
              </a:solidFill>
              <a:latin typeface="Avenir Black"/>
              <a:cs typeface="Avenir Black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094407" y="4180065"/>
            <a:ext cx="6988743" cy="6971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en-US" dirty="0" smtClean="0">
                <a:latin typeface="Lato Regular"/>
                <a:cs typeface="Lato Regular"/>
              </a:rPr>
              <a:t>Slides &amp; schedule at:</a:t>
            </a:r>
          </a:p>
          <a:p>
            <a:pPr>
              <a:lnSpc>
                <a:spcPct val="110000"/>
              </a:lnSpc>
            </a:pPr>
            <a:r>
              <a:rPr lang="en-US" dirty="0" smtClean="0">
                <a:latin typeface="Lato Regular"/>
                <a:cs typeface="Lato Regular"/>
                <a:hlinkClick r:id="rId2"/>
              </a:rPr>
              <a:t>https</a:t>
            </a:r>
            <a:r>
              <a:rPr lang="en-US" dirty="0">
                <a:latin typeface="Lato Regular"/>
                <a:cs typeface="Lato Regular"/>
                <a:hlinkClick r:id="rId2"/>
              </a:rPr>
              <a:t>://indico.cern.ch/event/713728/timetable/#</a:t>
            </a:r>
            <a:r>
              <a:rPr lang="en-US" dirty="0" smtClean="0">
                <a:latin typeface="Lato Regular"/>
                <a:cs typeface="Lato Regular"/>
                <a:hlinkClick r:id="rId2"/>
              </a:rPr>
              <a:t>20180314</a:t>
            </a:r>
            <a:r>
              <a:rPr lang="en-US" dirty="0" smtClean="0">
                <a:latin typeface="Lato Regular"/>
                <a:cs typeface="Lato Regular"/>
              </a:rPr>
              <a:t> </a:t>
            </a:r>
            <a:endParaRPr lang="en-US" dirty="0">
              <a:latin typeface="Lato Regular"/>
              <a:cs typeface="Lato Regular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38755" y="663848"/>
            <a:ext cx="4022143" cy="460848"/>
          </a:xfrm>
          <a:prstGeom prst="rect">
            <a:avLst/>
          </a:prstGeom>
          <a:solidFill>
            <a:srgbClr val="1ACDF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9400FD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171959" y="640693"/>
            <a:ext cx="3492568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500" i="1" dirty="0" smtClean="0">
                <a:solidFill>
                  <a:srgbClr val="000000"/>
                </a:solidFill>
                <a:latin typeface="Avenir Black"/>
                <a:cs typeface="Avenir Black"/>
              </a:rPr>
              <a:t>Outline of the 3 days</a:t>
            </a:r>
            <a:endParaRPr lang="en-US" sz="2500" i="1" dirty="0">
              <a:solidFill>
                <a:srgbClr val="000000"/>
              </a:solidFill>
              <a:latin typeface="Avenir Black"/>
              <a:cs typeface="Avenir Black"/>
            </a:endParaRPr>
          </a:p>
        </p:txBody>
      </p:sp>
    </p:spTree>
    <p:extLst>
      <p:ext uri="{BB962C8B-B14F-4D97-AF65-F5344CB8AC3E}">
        <p14:creationId xmlns:p14="http://schemas.microsoft.com/office/powerpoint/2010/main" val="11989479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38755" y="631080"/>
            <a:ext cx="355002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i="1" dirty="0" smtClean="0">
                <a:solidFill>
                  <a:srgbClr val="000000"/>
                </a:solidFill>
                <a:latin typeface="Avenir Black"/>
                <a:cs typeface="Avenir Black"/>
              </a:rPr>
              <a:t>Day I – Reframing</a:t>
            </a:r>
            <a:endParaRPr lang="en-US" sz="3000" i="1" dirty="0">
              <a:solidFill>
                <a:srgbClr val="000000"/>
              </a:solidFill>
              <a:latin typeface="Avenir Black"/>
              <a:cs typeface="Avenir Black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77700" y="1671867"/>
            <a:ext cx="5651521" cy="28546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500" i="1" dirty="0" smtClean="0">
                <a:solidFill>
                  <a:srgbClr val="000000"/>
                </a:solidFill>
                <a:latin typeface="Avenir Black"/>
                <a:cs typeface="Avenir Black"/>
              </a:rPr>
              <a:t>Markus: CERN &amp; parallel universes, loosening you up (8:30)</a:t>
            </a:r>
            <a:endParaRPr lang="en-US" sz="1500" i="1" dirty="0">
              <a:solidFill>
                <a:srgbClr val="000000"/>
              </a:solidFill>
              <a:latin typeface="Avenir Black"/>
              <a:cs typeface="Avenir Black"/>
            </a:endParaRPr>
          </a:p>
          <a:p>
            <a:pPr>
              <a:lnSpc>
                <a:spcPct val="120000"/>
              </a:lnSpc>
            </a:pPr>
            <a:r>
              <a:rPr lang="en-US" sz="1500" i="1" dirty="0" err="1" smtClean="0">
                <a:solidFill>
                  <a:srgbClr val="000000"/>
                </a:solidFill>
                <a:latin typeface="Avenir Black"/>
                <a:cs typeface="Avenir Black"/>
              </a:rPr>
              <a:t>Harri</a:t>
            </a:r>
            <a:r>
              <a:rPr lang="en-US" sz="1500" i="1" dirty="0" smtClean="0">
                <a:solidFill>
                  <a:srgbClr val="000000"/>
                </a:solidFill>
                <a:latin typeface="Avenir Black"/>
                <a:cs typeface="Avenir Black"/>
              </a:rPr>
              <a:t>: Intro to </a:t>
            </a:r>
            <a:r>
              <a:rPr lang="en-US" sz="1500" i="1" dirty="0" err="1" smtClean="0">
                <a:solidFill>
                  <a:srgbClr val="000000"/>
                </a:solidFill>
                <a:latin typeface="Avenir Black"/>
                <a:cs typeface="Avenir Black"/>
              </a:rPr>
              <a:t>IdeaSquare</a:t>
            </a:r>
            <a:r>
              <a:rPr lang="en-US" sz="1500" i="1" dirty="0" smtClean="0">
                <a:solidFill>
                  <a:srgbClr val="000000"/>
                </a:solidFill>
                <a:latin typeface="Avenir Black"/>
                <a:cs typeface="Avenir Black"/>
              </a:rPr>
              <a:t> (10:30)</a:t>
            </a:r>
            <a:endParaRPr lang="en-US" sz="1500" i="1" dirty="0">
              <a:solidFill>
                <a:srgbClr val="000000"/>
              </a:solidFill>
              <a:latin typeface="Avenir Black"/>
              <a:cs typeface="Avenir Black"/>
            </a:endParaRPr>
          </a:p>
          <a:p>
            <a:pPr>
              <a:lnSpc>
                <a:spcPct val="120000"/>
              </a:lnSpc>
            </a:pPr>
            <a:r>
              <a:rPr lang="en-US" sz="1500" i="1" dirty="0" smtClean="0">
                <a:solidFill>
                  <a:srgbClr val="000000"/>
                </a:solidFill>
                <a:latin typeface="Avenir Black"/>
                <a:cs typeface="Avenir Black"/>
              </a:rPr>
              <a:t>Tuuli: Intro to 3 days (10:45)</a:t>
            </a:r>
          </a:p>
          <a:p>
            <a:pPr>
              <a:lnSpc>
                <a:spcPct val="120000"/>
              </a:lnSpc>
            </a:pPr>
            <a:r>
              <a:rPr lang="en-US" sz="1500" i="1" dirty="0" smtClean="0">
                <a:solidFill>
                  <a:srgbClr val="000000"/>
                </a:solidFill>
                <a:latin typeface="Avenir Black"/>
                <a:cs typeface="Avenir Black"/>
              </a:rPr>
              <a:t>Giovanni: CERN Technology deep dive (11:00)</a:t>
            </a:r>
          </a:p>
          <a:p>
            <a:pPr>
              <a:lnSpc>
                <a:spcPct val="120000"/>
              </a:lnSpc>
            </a:pPr>
            <a:r>
              <a:rPr lang="en-US" sz="1500" i="1" dirty="0" smtClean="0">
                <a:solidFill>
                  <a:srgbClr val="000000"/>
                </a:solidFill>
                <a:latin typeface="Avenir Black"/>
                <a:cs typeface="Avenir Black"/>
              </a:rPr>
              <a:t>Strangers: During lunch (12:05)</a:t>
            </a:r>
          </a:p>
          <a:p>
            <a:pPr>
              <a:lnSpc>
                <a:spcPct val="120000"/>
              </a:lnSpc>
            </a:pPr>
            <a:r>
              <a:rPr lang="en-US" sz="1500" i="1" dirty="0" smtClean="0">
                <a:solidFill>
                  <a:srgbClr val="000000"/>
                </a:solidFill>
                <a:latin typeface="Avenir Black"/>
                <a:cs typeface="Avenir Black"/>
              </a:rPr>
              <a:t>Microcosm visit @ CERN B33 (13:30)</a:t>
            </a:r>
          </a:p>
          <a:p>
            <a:pPr>
              <a:lnSpc>
                <a:spcPct val="120000"/>
              </a:lnSpc>
            </a:pPr>
            <a:r>
              <a:rPr lang="en-US" sz="1500" i="1" dirty="0" smtClean="0">
                <a:solidFill>
                  <a:srgbClr val="000000"/>
                </a:solidFill>
                <a:latin typeface="Avenir Black"/>
                <a:cs typeface="Avenir Black"/>
              </a:rPr>
              <a:t>Markus: Who you met during lunch (14:15)</a:t>
            </a:r>
          </a:p>
          <a:p>
            <a:pPr>
              <a:lnSpc>
                <a:spcPct val="120000"/>
              </a:lnSpc>
            </a:pPr>
            <a:r>
              <a:rPr lang="en-US" sz="1500" i="1" dirty="0" smtClean="0">
                <a:solidFill>
                  <a:srgbClr val="4BACC6"/>
                </a:solidFill>
                <a:latin typeface="Avenir Black"/>
                <a:cs typeface="Avenir Black"/>
              </a:rPr>
              <a:t>Teams: Present work so far (14:30)</a:t>
            </a:r>
          </a:p>
          <a:p>
            <a:pPr>
              <a:lnSpc>
                <a:spcPct val="120000"/>
              </a:lnSpc>
            </a:pPr>
            <a:r>
              <a:rPr lang="en-US" sz="1500" i="1" dirty="0" smtClean="0">
                <a:solidFill>
                  <a:srgbClr val="45EC35"/>
                </a:solidFill>
                <a:latin typeface="Avenir Black"/>
                <a:cs typeface="Avenir Black"/>
              </a:rPr>
              <a:t>Tuuli: Framing technologies, problems and futures (15:45)</a:t>
            </a:r>
          </a:p>
          <a:p>
            <a:pPr>
              <a:lnSpc>
                <a:spcPct val="120000"/>
              </a:lnSpc>
            </a:pPr>
            <a:r>
              <a:rPr lang="en-US" sz="1500" i="1" dirty="0" smtClean="0">
                <a:solidFill>
                  <a:srgbClr val="000000"/>
                </a:solidFill>
                <a:latin typeface="Avenir Black"/>
                <a:cs typeface="Avenir Black"/>
              </a:rPr>
              <a:t>&amp; </a:t>
            </a:r>
            <a:r>
              <a:rPr lang="en-US" sz="1500" i="1" dirty="0" smtClean="0">
                <a:solidFill>
                  <a:srgbClr val="000000"/>
                </a:solidFill>
                <a:latin typeface="Avenir Black"/>
                <a:cs typeface="Avenir Black"/>
              </a:rPr>
              <a:t>Entrepreneurial guest (17:30)</a:t>
            </a:r>
            <a:endParaRPr lang="en-US" sz="1500" i="1" dirty="0">
              <a:solidFill>
                <a:srgbClr val="000000"/>
              </a:solidFill>
              <a:latin typeface="Avenir Black"/>
              <a:cs typeface="Avenir Black"/>
            </a:endParaRPr>
          </a:p>
        </p:txBody>
      </p:sp>
    </p:spTree>
    <p:extLst>
      <p:ext uri="{BB962C8B-B14F-4D97-AF65-F5344CB8AC3E}">
        <p14:creationId xmlns:p14="http://schemas.microsoft.com/office/powerpoint/2010/main" val="32449838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38757" y="631080"/>
            <a:ext cx="275211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i="1" dirty="0" smtClean="0">
                <a:solidFill>
                  <a:srgbClr val="000000"/>
                </a:solidFill>
                <a:latin typeface="Avenir Black"/>
                <a:cs typeface="Avenir Black"/>
              </a:rPr>
              <a:t>Day II – Ideas</a:t>
            </a:r>
            <a:endParaRPr lang="en-US" sz="3000" i="1" dirty="0">
              <a:solidFill>
                <a:srgbClr val="000000"/>
              </a:solidFill>
              <a:latin typeface="Avenir Black"/>
              <a:cs typeface="Avenir Black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77700" y="1671867"/>
            <a:ext cx="4464105" cy="28546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500" i="1" dirty="0" err="1" smtClean="0">
                <a:solidFill>
                  <a:srgbClr val="45EC35"/>
                </a:solidFill>
                <a:latin typeface="Avenir Black"/>
                <a:cs typeface="Avenir Black"/>
              </a:rPr>
              <a:t>Romain</a:t>
            </a:r>
            <a:r>
              <a:rPr lang="en-US" sz="1500" i="1" dirty="0" smtClean="0">
                <a:solidFill>
                  <a:srgbClr val="45EC35"/>
                </a:solidFill>
                <a:latin typeface="Avenir Black"/>
                <a:cs typeface="Avenir Black"/>
              </a:rPr>
              <a:t>: Orientation through movement (8:45)</a:t>
            </a:r>
          </a:p>
          <a:p>
            <a:pPr>
              <a:lnSpc>
                <a:spcPct val="120000"/>
              </a:lnSpc>
            </a:pPr>
            <a:r>
              <a:rPr lang="en-US" sz="1500" i="1" dirty="0" smtClean="0">
                <a:solidFill>
                  <a:srgbClr val="45EC35"/>
                </a:solidFill>
                <a:latin typeface="Avenir Black"/>
                <a:cs typeface="Avenir Black"/>
              </a:rPr>
              <a:t>Tuuli: Scamper (9:45)</a:t>
            </a:r>
          </a:p>
          <a:p>
            <a:pPr>
              <a:lnSpc>
                <a:spcPct val="120000"/>
              </a:lnSpc>
            </a:pPr>
            <a:r>
              <a:rPr lang="en-US" sz="1500" i="1" dirty="0" smtClean="0">
                <a:solidFill>
                  <a:srgbClr val="45EC35"/>
                </a:solidFill>
                <a:latin typeface="Avenir Black"/>
                <a:cs typeface="Avenir Black"/>
              </a:rPr>
              <a:t>Raghu: Sci-fi (10:20)</a:t>
            </a:r>
          </a:p>
          <a:p>
            <a:pPr>
              <a:lnSpc>
                <a:spcPct val="120000"/>
              </a:lnSpc>
            </a:pPr>
            <a:r>
              <a:rPr lang="en-US" sz="1500" i="1" dirty="0" smtClean="0">
                <a:solidFill>
                  <a:srgbClr val="45EC35"/>
                </a:solidFill>
                <a:latin typeface="Avenir Black"/>
                <a:cs typeface="Avenir Black"/>
              </a:rPr>
              <a:t>Geneva: Ethics of Innovation (11:00)</a:t>
            </a:r>
            <a:endParaRPr lang="en-US" sz="1500" i="1" dirty="0">
              <a:solidFill>
                <a:srgbClr val="45EC35"/>
              </a:solidFill>
              <a:latin typeface="Avenir Black"/>
              <a:cs typeface="Avenir Black"/>
            </a:endParaRPr>
          </a:p>
          <a:p>
            <a:pPr>
              <a:lnSpc>
                <a:spcPct val="120000"/>
              </a:lnSpc>
            </a:pPr>
            <a:endParaRPr lang="en-US" sz="1500" i="1" dirty="0" smtClean="0">
              <a:solidFill>
                <a:srgbClr val="000000"/>
              </a:solidFill>
              <a:latin typeface="Avenir Black"/>
              <a:cs typeface="Avenir Black"/>
            </a:endParaRPr>
          </a:p>
          <a:p>
            <a:pPr>
              <a:lnSpc>
                <a:spcPct val="120000"/>
              </a:lnSpc>
            </a:pPr>
            <a:r>
              <a:rPr lang="en-US" sz="1500" i="1" dirty="0" smtClean="0">
                <a:solidFill>
                  <a:srgbClr val="000000"/>
                </a:solidFill>
                <a:latin typeface="Avenir Black"/>
                <a:cs typeface="Avenir Black"/>
              </a:rPr>
              <a:t>! Team work time (14:00-16:00) !</a:t>
            </a:r>
          </a:p>
          <a:p>
            <a:pPr>
              <a:lnSpc>
                <a:spcPct val="120000"/>
              </a:lnSpc>
            </a:pPr>
            <a:r>
              <a:rPr lang="en-US" sz="1500" i="1" dirty="0" smtClean="0">
                <a:solidFill>
                  <a:srgbClr val="45EC35"/>
                </a:solidFill>
                <a:latin typeface="Avenir Black"/>
                <a:cs typeface="Avenir Black"/>
              </a:rPr>
              <a:t>Tuuli: Solution brainstorm (16:00)</a:t>
            </a:r>
          </a:p>
          <a:p>
            <a:pPr>
              <a:lnSpc>
                <a:spcPct val="120000"/>
              </a:lnSpc>
            </a:pPr>
            <a:endParaRPr lang="en-US" sz="1500" i="1" dirty="0" smtClean="0">
              <a:solidFill>
                <a:srgbClr val="45EC35"/>
              </a:solidFill>
              <a:latin typeface="Avenir Black"/>
              <a:cs typeface="Avenir Black"/>
            </a:endParaRPr>
          </a:p>
          <a:p>
            <a:pPr>
              <a:lnSpc>
                <a:spcPct val="120000"/>
              </a:lnSpc>
            </a:pPr>
            <a:endParaRPr lang="en-US" sz="1500" i="1" dirty="0">
              <a:solidFill>
                <a:srgbClr val="45EC35"/>
              </a:solidFill>
              <a:latin typeface="Avenir Black"/>
              <a:cs typeface="Avenir Black"/>
            </a:endParaRPr>
          </a:p>
          <a:p>
            <a:pPr>
              <a:lnSpc>
                <a:spcPct val="120000"/>
              </a:lnSpc>
            </a:pPr>
            <a:r>
              <a:rPr lang="en-US" sz="1500" i="1" dirty="0" smtClean="0">
                <a:solidFill>
                  <a:srgbClr val="000000"/>
                </a:solidFill>
                <a:latin typeface="Avenir Black"/>
                <a:cs typeface="Avenir Black"/>
              </a:rPr>
              <a:t>… &amp; Innovation </a:t>
            </a:r>
            <a:r>
              <a:rPr lang="en-US" sz="1500" i="1" dirty="0" smtClean="0">
                <a:solidFill>
                  <a:srgbClr val="000000"/>
                </a:solidFill>
                <a:latin typeface="Avenir Black"/>
                <a:cs typeface="Avenir Black"/>
              </a:rPr>
              <a:t>Beer@R1</a:t>
            </a:r>
            <a:endParaRPr lang="en-US" sz="1500" i="1" dirty="0" smtClean="0">
              <a:solidFill>
                <a:srgbClr val="000000"/>
              </a:solidFill>
              <a:latin typeface="Avenir Black"/>
              <a:cs typeface="Avenir Black"/>
            </a:endParaRPr>
          </a:p>
        </p:txBody>
      </p:sp>
    </p:spTree>
    <p:extLst>
      <p:ext uri="{BB962C8B-B14F-4D97-AF65-F5344CB8AC3E}">
        <p14:creationId xmlns:p14="http://schemas.microsoft.com/office/powerpoint/2010/main" val="30911857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38755" y="631080"/>
            <a:ext cx="301257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i="1" dirty="0" smtClean="0">
                <a:solidFill>
                  <a:srgbClr val="000000"/>
                </a:solidFill>
                <a:latin typeface="Avenir Black"/>
                <a:cs typeface="Avenir Black"/>
              </a:rPr>
              <a:t>Day III – Vision</a:t>
            </a:r>
            <a:endParaRPr lang="en-US" sz="3000" i="1" dirty="0">
              <a:solidFill>
                <a:srgbClr val="000000"/>
              </a:solidFill>
              <a:latin typeface="Avenir Black"/>
              <a:cs typeface="Avenir Black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77698" y="1671868"/>
            <a:ext cx="7201728" cy="20236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500" i="1" dirty="0" smtClean="0">
                <a:solidFill>
                  <a:srgbClr val="45EC35"/>
                </a:solidFill>
                <a:latin typeface="Avenir Black"/>
                <a:cs typeface="Avenir Black"/>
              </a:rPr>
              <a:t>Claudia: Message (9:00)</a:t>
            </a:r>
          </a:p>
          <a:p>
            <a:pPr>
              <a:lnSpc>
                <a:spcPct val="120000"/>
              </a:lnSpc>
            </a:pPr>
            <a:r>
              <a:rPr lang="en-US" sz="1500" i="1" dirty="0" smtClean="0">
                <a:solidFill>
                  <a:srgbClr val="4BACC6"/>
                </a:solidFill>
                <a:latin typeface="Avenir Black"/>
                <a:cs typeface="Avenir Black"/>
              </a:rPr>
              <a:t>Teams present visions: Feedback </a:t>
            </a:r>
            <a:r>
              <a:rPr lang="en-US" sz="1500" i="1" dirty="0" smtClean="0">
                <a:solidFill>
                  <a:srgbClr val="4BACC6"/>
                </a:solidFill>
                <a:latin typeface="Avenir Black"/>
                <a:cs typeface="Avenir Black"/>
              </a:rPr>
              <a:t>from</a:t>
            </a:r>
            <a:r>
              <a:rPr lang="en-US" sz="1500" i="1" dirty="0" smtClean="0">
                <a:solidFill>
                  <a:srgbClr val="4BACC6"/>
                </a:solidFill>
                <a:latin typeface="Avenir Black"/>
                <a:cs typeface="Avenir Black"/>
              </a:rPr>
              <a:t> Markus, </a:t>
            </a:r>
            <a:r>
              <a:rPr lang="en-US" sz="1500" i="1" dirty="0" err="1" smtClean="0">
                <a:solidFill>
                  <a:srgbClr val="4BACC6"/>
                </a:solidFill>
                <a:latin typeface="Avenir Black"/>
                <a:cs typeface="Avenir Black"/>
              </a:rPr>
              <a:t>Daria</a:t>
            </a:r>
            <a:r>
              <a:rPr lang="en-US" sz="1500" i="1" dirty="0" smtClean="0">
                <a:solidFill>
                  <a:srgbClr val="4BACC6"/>
                </a:solidFill>
                <a:latin typeface="Avenir Black"/>
                <a:cs typeface="Avenir Black"/>
              </a:rPr>
              <a:t> (10:00) </a:t>
            </a:r>
          </a:p>
          <a:p>
            <a:pPr>
              <a:lnSpc>
                <a:spcPct val="120000"/>
              </a:lnSpc>
            </a:pPr>
            <a:r>
              <a:rPr lang="en-US" sz="1500" i="1" dirty="0" smtClean="0">
                <a:latin typeface="Avenir Black"/>
                <a:cs typeface="Avenir Black"/>
              </a:rPr>
              <a:t>! Team work time (11:00-14:00) !</a:t>
            </a:r>
          </a:p>
          <a:p>
            <a:pPr>
              <a:lnSpc>
                <a:spcPct val="120000"/>
              </a:lnSpc>
            </a:pPr>
            <a:endParaRPr lang="en-US" sz="1500" i="1" dirty="0">
              <a:solidFill>
                <a:srgbClr val="45EC35"/>
              </a:solidFill>
              <a:latin typeface="Avenir Black"/>
              <a:cs typeface="Avenir Black"/>
            </a:endParaRPr>
          </a:p>
          <a:p>
            <a:pPr>
              <a:lnSpc>
                <a:spcPct val="120000"/>
              </a:lnSpc>
            </a:pPr>
            <a:r>
              <a:rPr lang="en-US" sz="1500" i="1" dirty="0" smtClean="0">
                <a:solidFill>
                  <a:schemeClr val="accent5"/>
                </a:solidFill>
                <a:latin typeface="Avenir Black"/>
                <a:cs typeface="Avenir Black"/>
              </a:rPr>
              <a:t>Teams present problem, solution, vision: Feedback from Claudia and Geneva</a:t>
            </a:r>
          </a:p>
          <a:p>
            <a:pPr>
              <a:lnSpc>
                <a:spcPct val="120000"/>
              </a:lnSpc>
            </a:pPr>
            <a:r>
              <a:rPr lang="en-US" sz="1500" i="1" dirty="0" smtClean="0">
                <a:solidFill>
                  <a:srgbClr val="000000"/>
                </a:solidFill>
                <a:latin typeface="Avenir Black"/>
                <a:cs typeface="Avenir Black"/>
              </a:rPr>
              <a:t>Wrap up and Clean up!</a:t>
            </a:r>
          </a:p>
          <a:p>
            <a:pPr>
              <a:lnSpc>
                <a:spcPct val="120000"/>
              </a:lnSpc>
            </a:pPr>
            <a:endParaRPr lang="en-US" sz="1500" i="1" dirty="0">
              <a:solidFill>
                <a:srgbClr val="000000"/>
              </a:solidFill>
              <a:latin typeface="Avenir Black"/>
              <a:cs typeface="Avenir Black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481250" y="1910135"/>
            <a:ext cx="2556023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i="1" dirty="0" smtClean="0">
                <a:solidFill>
                  <a:srgbClr val="9400FD"/>
                </a:solidFill>
                <a:latin typeface="Avenir Black"/>
                <a:cs typeface="Avenir Black"/>
              </a:rPr>
              <a:t>+ Cosmic Egg </a:t>
            </a:r>
            <a:r>
              <a:rPr lang="en-US" i="1" dirty="0">
                <a:solidFill>
                  <a:srgbClr val="9400FD"/>
                </a:solidFill>
                <a:latin typeface="Avenir Black"/>
                <a:cs typeface="Avenir Black"/>
              </a:rPr>
              <a:t>A</a:t>
            </a:r>
            <a:r>
              <a:rPr lang="en-US" i="1" dirty="0" smtClean="0">
                <a:solidFill>
                  <a:srgbClr val="9400FD"/>
                </a:solidFill>
                <a:latin typeface="Avenir Black"/>
                <a:cs typeface="Avenir Black"/>
              </a:rPr>
              <a:t>ward</a:t>
            </a:r>
            <a:endParaRPr lang="en-US" i="1" dirty="0">
              <a:solidFill>
                <a:srgbClr val="9400FD"/>
              </a:solidFill>
              <a:latin typeface="Avenir Black"/>
              <a:cs typeface="Avenir Black"/>
            </a:endParaRPr>
          </a:p>
        </p:txBody>
      </p:sp>
    </p:spTree>
    <p:extLst>
      <p:ext uri="{BB962C8B-B14F-4D97-AF65-F5344CB8AC3E}">
        <p14:creationId xmlns:p14="http://schemas.microsoft.com/office/powerpoint/2010/main" val="21857171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49641" y="2231630"/>
            <a:ext cx="679044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i="1" dirty="0">
                <a:solidFill>
                  <a:srgbClr val="E06DE4"/>
                </a:solidFill>
                <a:latin typeface="Avenir Black"/>
                <a:cs typeface="Avenir Black"/>
              </a:rPr>
              <a:t> </a:t>
            </a:r>
            <a:r>
              <a:rPr lang="en-US" sz="3000" i="1" dirty="0" smtClean="0">
                <a:solidFill>
                  <a:srgbClr val="E06DE4"/>
                </a:solidFill>
                <a:latin typeface="Avenir Black"/>
                <a:cs typeface="Avenir Black"/>
              </a:rPr>
              <a:t>- - </a:t>
            </a:r>
            <a:r>
              <a:rPr lang="en-US" sz="3000" i="1" dirty="0" err="1" smtClean="0">
                <a:solidFill>
                  <a:srgbClr val="E06DE4"/>
                </a:solidFill>
                <a:latin typeface="Avenir Black"/>
                <a:cs typeface="Avenir Black"/>
              </a:rPr>
              <a:t>questionnable</a:t>
            </a:r>
            <a:r>
              <a:rPr lang="en-US" sz="3000" i="1" dirty="0" smtClean="0">
                <a:solidFill>
                  <a:srgbClr val="E06DE4"/>
                </a:solidFill>
                <a:latin typeface="Avenir Black"/>
                <a:cs typeface="Avenir Black"/>
              </a:rPr>
              <a:t> </a:t>
            </a:r>
            <a:r>
              <a:rPr lang="en-US" sz="3000" i="1" dirty="0" err="1" smtClean="0">
                <a:solidFill>
                  <a:srgbClr val="E06DE4"/>
                </a:solidFill>
                <a:latin typeface="Avenir Black"/>
                <a:cs typeface="Avenir Black"/>
              </a:rPr>
              <a:t>photoshopping</a:t>
            </a:r>
            <a:r>
              <a:rPr lang="en-US" sz="3000" i="1" dirty="0" smtClean="0">
                <a:solidFill>
                  <a:srgbClr val="E06DE4"/>
                </a:solidFill>
                <a:latin typeface="Avenir Black"/>
                <a:cs typeface="Avenir Black"/>
              </a:rPr>
              <a:t> - -</a:t>
            </a:r>
            <a:endParaRPr lang="en-US" sz="3000" i="1" dirty="0">
              <a:solidFill>
                <a:srgbClr val="E06DE4"/>
              </a:solidFill>
              <a:latin typeface="Avenir Black"/>
              <a:cs typeface="Avenir Black"/>
            </a:endParaRPr>
          </a:p>
        </p:txBody>
      </p:sp>
    </p:spTree>
    <p:extLst>
      <p:ext uri="{BB962C8B-B14F-4D97-AF65-F5344CB8AC3E}">
        <p14:creationId xmlns:p14="http://schemas.microsoft.com/office/powerpoint/2010/main" val="2339967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13331</TotalTime>
  <Words>494</Words>
  <Application>Microsoft Macintosh PowerPoint</Application>
  <PresentationFormat>On-screen Show (16:9)</PresentationFormat>
  <Paragraphs>96</Paragraphs>
  <Slides>22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IdeaSquare – why are we here at cern? </dc:title>
  <dc:creator>Tuuli Utriainen</dc:creator>
  <cp:lastModifiedBy>Tuuli Utriainen</cp:lastModifiedBy>
  <cp:revision>209</cp:revision>
  <dcterms:created xsi:type="dcterms:W3CDTF">2017-03-22T17:31:15Z</dcterms:created>
  <dcterms:modified xsi:type="dcterms:W3CDTF">2018-03-14T08:30:12Z</dcterms:modified>
</cp:coreProperties>
</file>