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320" r:id="rId2"/>
    <p:sldId id="327" r:id="rId3"/>
    <p:sldId id="321" r:id="rId4"/>
    <p:sldId id="324" r:id="rId5"/>
    <p:sldId id="326" r:id="rId6"/>
    <p:sldId id="325" r:id="rId7"/>
  </p:sldIdLst>
  <p:sldSz cx="9144000" cy="5143500" type="screen16x9"/>
  <p:notesSz cx="6858000" cy="9144000"/>
  <p:defaultTextStyle>
    <a:defPPr>
      <a:defRPr lang="en-US"/>
    </a:defPPr>
    <a:lvl1pPr marL="0" algn="l" defTabSz="45715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5" algn="l" defTabSz="45715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10" algn="l" defTabSz="45715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65" algn="l" defTabSz="45715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20" algn="l" defTabSz="45715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75" algn="l" defTabSz="45715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30" algn="l" defTabSz="45715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85" algn="l" defTabSz="45715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40" algn="l" defTabSz="45715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21EE1A"/>
    <a:srgbClr val="E3178A"/>
    <a:srgbClr val="F40067"/>
    <a:srgbClr val="F900F4"/>
    <a:srgbClr val="24B3EB"/>
    <a:srgbClr val="FF6563"/>
    <a:srgbClr val="E13E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7" autoAdjust="0"/>
    <p:restoredTop sz="86860" autoAdjust="0"/>
  </p:normalViewPr>
  <p:slideViewPr>
    <p:cSldViewPr snapToGrid="0" snapToObjects="1">
      <p:cViewPr varScale="1">
        <p:scale>
          <a:sx n="110" d="100"/>
          <a:sy n="110" d="100"/>
        </p:scale>
        <p:origin x="-568" y="-10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3A2F14-E7B1-0A4B-8DFE-B954B7661D64}" type="datetimeFigureOut">
              <a:rPr lang="en-US" smtClean="0"/>
              <a:t>14/03/18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E76F5A-AD13-C24E-A044-3737517BE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7183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15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5" algn="l" defTabSz="45715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10" algn="l" defTabSz="45715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65" algn="l" defTabSz="45715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20" algn="l" defTabSz="45715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75" algn="l" defTabSz="45715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30" algn="l" defTabSz="45715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85" algn="l" defTabSz="45715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40" algn="l" defTabSz="45715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19EA-100B-7D40-B566-091B642DC3A1}" type="datetimeFigureOut">
              <a:rPr lang="en-US" smtClean="0"/>
              <a:t>14/03/18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22167-A993-7D4B-8F4D-B334D5AEF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570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19EA-100B-7D40-B566-091B642DC3A1}" type="datetimeFigureOut">
              <a:rPr lang="en-US" smtClean="0"/>
              <a:t>14/03/18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22167-A993-7D4B-8F4D-B334D5AEF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636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19EA-100B-7D40-B566-091B642DC3A1}" type="datetimeFigureOut">
              <a:rPr lang="en-US" smtClean="0"/>
              <a:t>14/03/18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22167-A993-7D4B-8F4D-B334D5AEF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28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19EA-100B-7D40-B566-091B642DC3A1}" type="datetimeFigureOut">
              <a:rPr lang="en-US" smtClean="0"/>
              <a:t>14/03/18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22167-A993-7D4B-8F4D-B334D5AEF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850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5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6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7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8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19EA-100B-7D40-B566-091B642DC3A1}" type="datetimeFigureOut">
              <a:rPr lang="en-US" smtClean="0"/>
              <a:t>14/03/18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22167-A993-7D4B-8F4D-B334D5AEF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928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19EA-100B-7D40-B566-091B642DC3A1}" type="datetimeFigureOut">
              <a:rPr lang="en-US" smtClean="0"/>
              <a:t>14/03/18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22167-A993-7D4B-8F4D-B334D5AEF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398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5" indent="0">
              <a:buNone/>
              <a:defRPr sz="2000" b="1"/>
            </a:lvl2pPr>
            <a:lvl3pPr marL="914310" indent="0">
              <a:buNone/>
              <a:defRPr sz="1800" b="1"/>
            </a:lvl3pPr>
            <a:lvl4pPr marL="1371465" indent="0">
              <a:buNone/>
              <a:defRPr sz="1600" b="1"/>
            </a:lvl4pPr>
            <a:lvl5pPr marL="1828620" indent="0">
              <a:buNone/>
              <a:defRPr sz="1600" b="1"/>
            </a:lvl5pPr>
            <a:lvl6pPr marL="2285775" indent="0">
              <a:buNone/>
              <a:defRPr sz="1600" b="1"/>
            </a:lvl6pPr>
            <a:lvl7pPr marL="2742930" indent="0">
              <a:buNone/>
              <a:defRPr sz="1600" b="1"/>
            </a:lvl7pPr>
            <a:lvl8pPr marL="3200085" indent="0">
              <a:buNone/>
              <a:defRPr sz="1600" b="1"/>
            </a:lvl8pPr>
            <a:lvl9pPr marL="3657240" indent="0">
              <a:buNone/>
              <a:defRPr sz="1600" b="1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5" indent="0">
              <a:buNone/>
              <a:defRPr sz="2000" b="1"/>
            </a:lvl2pPr>
            <a:lvl3pPr marL="914310" indent="0">
              <a:buNone/>
              <a:defRPr sz="1800" b="1"/>
            </a:lvl3pPr>
            <a:lvl4pPr marL="1371465" indent="0">
              <a:buNone/>
              <a:defRPr sz="1600" b="1"/>
            </a:lvl4pPr>
            <a:lvl5pPr marL="1828620" indent="0">
              <a:buNone/>
              <a:defRPr sz="1600" b="1"/>
            </a:lvl5pPr>
            <a:lvl6pPr marL="2285775" indent="0">
              <a:buNone/>
              <a:defRPr sz="1600" b="1"/>
            </a:lvl6pPr>
            <a:lvl7pPr marL="2742930" indent="0">
              <a:buNone/>
              <a:defRPr sz="1600" b="1"/>
            </a:lvl7pPr>
            <a:lvl8pPr marL="3200085" indent="0">
              <a:buNone/>
              <a:defRPr sz="1600" b="1"/>
            </a:lvl8pPr>
            <a:lvl9pPr marL="3657240" indent="0">
              <a:buNone/>
              <a:defRPr sz="1600" b="1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19EA-100B-7D40-B566-091B642DC3A1}" type="datetimeFigureOut">
              <a:rPr lang="en-US" smtClean="0"/>
              <a:t>14/03/18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22167-A993-7D4B-8F4D-B334D5AEF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788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19EA-100B-7D40-B566-091B642DC3A1}" type="datetimeFigureOut">
              <a:rPr lang="en-US" smtClean="0"/>
              <a:t>14/03/18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22167-A993-7D4B-8F4D-B334D5AEF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219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19EA-100B-7D40-B566-091B642DC3A1}" type="datetimeFigureOut">
              <a:rPr lang="en-US" smtClean="0"/>
              <a:t>14/03/18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22167-A993-7D4B-8F4D-B334D5AEF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232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1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9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55" indent="0">
              <a:buNone/>
              <a:defRPr sz="1200"/>
            </a:lvl2pPr>
            <a:lvl3pPr marL="914310" indent="0">
              <a:buNone/>
              <a:defRPr sz="1000"/>
            </a:lvl3pPr>
            <a:lvl4pPr marL="1371465" indent="0">
              <a:buNone/>
              <a:defRPr sz="900"/>
            </a:lvl4pPr>
            <a:lvl5pPr marL="1828620" indent="0">
              <a:buNone/>
              <a:defRPr sz="900"/>
            </a:lvl5pPr>
            <a:lvl6pPr marL="2285775" indent="0">
              <a:buNone/>
              <a:defRPr sz="900"/>
            </a:lvl6pPr>
            <a:lvl7pPr marL="2742930" indent="0">
              <a:buNone/>
              <a:defRPr sz="900"/>
            </a:lvl7pPr>
            <a:lvl8pPr marL="3200085" indent="0">
              <a:buNone/>
              <a:defRPr sz="900"/>
            </a:lvl8pPr>
            <a:lvl9pPr marL="3657240" indent="0">
              <a:buNone/>
              <a:defRPr sz="900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19EA-100B-7D40-B566-091B642DC3A1}" type="datetimeFigureOut">
              <a:rPr lang="en-US" smtClean="0"/>
              <a:t>14/03/18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22167-A993-7D4B-8F4D-B334D5AEF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115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55" indent="0">
              <a:buNone/>
              <a:defRPr sz="2800"/>
            </a:lvl2pPr>
            <a:lvl3pPr marL="914310" indent="0">
              <a:buNone/>
              <a:defRPr sz="2400"/>
            </a:lvl3pPr>
            <a:lvl4pPr marL="1371465" indent="0">
              <a:buNone/>
              <a:defRPr sz="2000"/>
            </a:lvl4pPr>
            <a:lvl5pPr marL="1828620" indent="0">
              <a:buNone/>
              <a:defRPr sz="2000"/>
            </a:lvl5pPr>
            <a:lvl6pPr marL="2285775" indent="0">
              <a:buNone/>
              <a:defRPr sz="2000"/>
            </a:lvl6pPr>
            <a:lvl7pPr marL="2742930" indent="0">
              <a:buNone/>
              <a:defRPr sz="2000"/>
            </a:lvl7pPr>
            <a:lvl8pPr marL="3200085" indent="0">
              <a:buNone/>
              <a:defRPr sz="2000"/>
            </a:lvl8pPr>
            <a:lvl9pPr marL="365724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6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55" indent="0">
              <a:buNone/>
              <a:defRPr sz="1200"/>
            </a:lvl2pPr>
            <a:lvl3pPr marL="914310" indent="0">
              <a:buNone/>
              <a:defRPr sz="1000"/>
            </a:lvl3pPr>
            <a:lvl4pPr marL="1371465" indent="0">
              <a:buNone/>
              <a:defRPr sz="900"/>
            </a:lvl4pPr>
            <a:lvl5pPr marL="1828620" indent="0">
              <a:buNone/>
              <a:defRPr sz="900"/>
            </a:lvl5pPr>
            <a:lvl6pPr marL="2285775" indent="0">
              <a:buNone/>
              <a:defRPr sz="900"/>
            </a:lvl6pPr>
            <a:lvl7pPr marL="2742930" indent="0">
              <a:buNone/>
              <a:defRPr sz="900"/>
            </a:lvl7pPr>
            <a:lvl8pPr marL="3200085" indent="0">
              <a:buNone/>
              <a:defRPr sz="900"/>
            </a:lvl8pPr>
            <a:lvl9pPr marL="3657240" indent="0">
              <a:buNone/>
              <a:defRPr sz="900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19EA-100B-7D40-B566-091B642DC3A1}" type="datetimeFigureOut">
              <a:rPr lang="en-US" smtClean="0"/>
              <a:t>14/03/18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22167-A993-7D4B-8F4D-B334D5AEF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942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31" tIns="45714" rIns="91431" bIns="45714" rtlCol="0" anchor="ctr">
            <a:normAutofit/>
          </a:bodyPr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31" tIns="45714" rIns="91431" bIns="45714" rtlCol="0">
            <a:normAutofit/>
          </a:bodyPr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31" tIns="45714" rIns="91431" bIns="45714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919EA-100B-7D40-B566-091B642DC3A1}" type="datetimeFigureOut">
              <a:rPr lang="en-US" smtClean="0"/>
              <a:t>14/03/18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31" tIns="45714" rIns="91431" bIns="45714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31" tIns="45714" rIns="91431" bIns="4571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22167-A993-7D4B-8F4D-B334D5AEF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347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155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67" indent="-342867" algn="l" defTabSz="45715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77" indent="-285723" algn="l" defTabSz="457155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8" indent="-228578" algn="l" defTabSz="457155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43" indent="-228578" algn="l" defTabSz="457155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98" indent="-228578" algn="l" defTabSz="457155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51" indent="-228578" algn="l" defTabSz="457155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6" indent="-228578" algn="l" defTabSz="457155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63" indent="-228578" algn="l" defTabSz="457155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6" indent="-228578" algn="l" defTabSz="457155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5" algn="l" defTabSz="4571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10" algn="l" defTabSz="4571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5" algn="l" defTabSz="4571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20" algn="l" defTabSz="4571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5" algn="l" defTabSz="4571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30" algn="l" defTabSz="4571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5" algn="l" defTabSz="4571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40" algn="l" defTabSz="4571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00539" y="2208106"/>
            <a:ext cx="8440616" cy="1299048"/>
          </a:xfrm>
          <a:prstGeom prst="rect">
            <a:avLst/>
          </a:prstGeom>
          <a:solidFill>
            <a:srgbClr val="F900F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en-US">
              <a:solidFill>
                <a:srgbClr val="F900F4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93616" y="2208107"/>
            <a:ext cx="7679358" cy="1169547"/>
          </a:xfrm>
          <a:prstGeom prst="rect">
            <a:avLst/>
          </a:prstGeom>
        </p:spPr>
        <p:txBody>
          <a:bodyPr wrap="square" lIns="91437" tIns="45718" rIns="91437" bIns="45718">
            <a:spAutoFit/>
          </a:bodyPr>
          <a:lstStyle/>
          <a:p>
            <a:r>
              <a:rPr lang="en-US" sz="5000" dirty="0" smtClean="0">
                <a:latin typeface="Lato Black"/>
                <a:cs typeface="Lato Black"/>
              </a:rPr>
              <a:t>IDEAS </a:t>
            </a:r>
            <a:r>
              <a:rPr lang="en-US" sz="5000" dirty="0">
                <a:latin typeface="Lato Black"/>
                <a:cs typeface="Lato Black"/>
              </a:rPr>
              <a:t>- - - - - </a:t>
            </a:r>
          </a:p>
          <a:p>
            <a:r>
              <a:rPr lang="en-US" sz="2000" dirty="0" smtClean="0">
                <a:latin typeface="Lato Black"/>
                <a:cs typeface="Lato Black"/>
              </a:rPr>
              <a:t>// SCAMPER // CANVAS</a:t>
            </a:r>
            <a:endParaRPr lang="en-US" sz="2000" dirty="0">
              <a:latin typeface="Lato Black"/>
              <a:cs typeface="Lato Black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348165" y="3008325"/>
            <a:ext cx="2416028" cy="369320"/>
          </a:xfrm>
          <a:prstGeom prst="rect">
            <a:avLst/>
          </a:prstGeom>
        </p:spPr>
        <p:txBody>
          <a:bodyPr wrap="none" lIns="91431" tIns="45714" rIns="91431" bIns="45714">
            <a:spAutoFit/>
          </a:bodyPr>
          <a:lstStyle/>
          <a:p>
            <a:r>
              <a:rPr lang="en-US" b="1" dirty="0" smtClean="0">
                <a:latin typeface="Lato Light"/>
                <a:cs typeface="Lato Light"/>
              </a:rPr>
              <a:t>15.3.2018 </a:t>
            </a:r>
            <a:r>
              <a:rPr lang="en-US" b="1" dirty="0">
                <a:latin typeface="Lato Light"/>
                <a:cs typeface="Lato Light"/>
              </a:rPr>
              <a:t>Tuuli U @ IS </a:t>
            </a:r>
          </a:p>
        </p:txBody>
      </p:sp>
    </p:spTree>
    <p:extLst>
      <p:ext uri="{BB962C8B-B14F-4D97-AF65-F5344CB8AC3E}">
        <p14:creationId xmlns:p14="http://schemas.microsoft.com/office/powerpoint/2010/main" val="36306586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81616" y="1791128"/>
            <a:ext cx="8862384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4000" b="1" dirty="0" smtClean="0">
                <a:solidFill>
                  <a:srgbClr val="F900F4"/>
                </a:solidFill>
                <a:latin typeface="Lato Light"/>
                <a:cs typeface="Lato Light"/>
              </a:rPr>
              <a:t>Ideas are building parts for innovation,</a:t>
            </a:r>
            <a:endParaRPr lang="en-US" sz="4000" b="1" dirty="0">
              <a:solidFill>
                <a:srgbClr val="F900F4"/>
              </a:solidFill>
              <a:latin typeface="Lato Light"/>
              <a:cs typeface="Lato Light"/>
            </a:endParaRPr>
          </a:p>
          <a:p>
            <a:pPr>
              <a:lnSpc>
                <a:spcPct val="130000"/>
              </a:lnSpc>
            </a:pPr>
            <a:r>
              <a:rPr lang="en-US" sz="4000" b="1" dirty="0" smtClean="0">
                <a:solidFill>
                  <a:srgbClr val="F900F4"/>
                </a:solidFill>
                <a:latin typeface="Lato Light"/>
                <a:cs typeface="Lato Light"/>
              </a:rPr>
              <a:t>raw material</a:t>
            </a:r>
            <a:r>
              <a:rPr lang="en-US" sz="4000" b="1" dirty="0" smtClean="0">
                <a:solidFill>
                  <a:srgbClr val="F900F4"/>
                </a:solidFill>
                <a:latin typeface="Lato Light"/>
                <a:cs typeface="Lato Light"/>
              </a:rPr>
              <a:t>.</a:t>
            </a:r>
            <a:endParaRPr lang="en-US" sz="4000" dirty="0">
              <a:solidFill>
                <a:srgbClr val="F900F4"/>
              </a:solidFill>
              <a:latin typeface="Lato Light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31430304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7678" y="481742"/>
            <a:ext cx="2311079" cy="50313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640" tIns="40820" rIns="81640" bIns="40820" rtlCol="0" anchor="ctr"/>
          <a:lstStyle/>
          <a:p>
            <a:pPr algn="ctr"/>
            <a:endParaRPr lang="en-US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001" y="28386"/>
            <a:ext cx="2015090" cy="497936"/>
          </a:xfrm>
          <a:prstGeom prst="rect">
            <a:avLst/>
          </a:prstGeom>
          <a:noFill/>
          <a:ln>
            <a:noFill/>
          </a:ln>
        </p:spPr>
        <p:txBody>
          <a:bodyPr wrap="square" lIns="81640" tIns="40820" rIns="81640" bIns="40820" rtlCol="0">
            <a:spAutoFit/>
          </a:bodyPr>
          <a:lstStyle/>
          <a:p>
            <a:r>
              <a:rPr lang="en-US" sz="2700" i="1" dirty="0">
                <a:solidFill>
                  <a:srgbClr val="000000"/>
                </a:solidFill>
                <a:latin typeface="Avenir Black"/>
                <a:cs typeface="Avenir Black"/>
              </a:rPr>
              <a:t>Solutions</a:t>
            </a:r>
            <a:endParaRPr lang="en-US" sz="2700" i="1" dirty="0">
              <a:solidFill>
                <a:srgbClr val="000000"/>
              </a:solidFill>
              <a:latin typeface="Avenir Black"/>
              <a:cs typeface="Avenir Black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17678" y="443721"/>
            <a:ext cx="2405994" cy="544102"/>
          </a:xfrm>
          <a:prstGeom prst="rect">
            <a:avLst/>
          </a:prstGeom>
          <a:noFill/>
          <a:ln>
            <a:noFill/>
          </a:ln>
        </p:spPr>
        <p:txBody>
          <a:bodyPr wrap="square" lIns="81640" tIns="40820" rIns="81640" bIns="40820" rtlCol="0">
            <a:spAutoFit/>
          </a:bodyPr>
          <a:lstStyle/>
          <a:p>
            <a:r>
              <a:rPr lang="en-US" sz="1000" i="1" dirty="0">
                <a:solidFill>
                  <a:srgbClr val="000000"/>
                </a:solidFill>
                <a:latin typeface="Avenir Black"/>
                <a:cs typeface="Avenir Black"/>
              </a:rPr>
              <a:t>Put up at least </a:t>
            </a:r>
            <a:r>
              <a:rPr lang="en-US" sz="1000" i="1" dirty="0">
                <a:solidFill>
                  <a:srgbClr val="000000"/>
                </a:solidFill>
                <a:latin typeface="Avenir Black"/>
                <a:cs typeface="Avenir Black"/>
              </a:rPr>
              <a:t>20 ideas.</a:t>
            </a:r>
          </a:p>
          <a:p>
            <a:r>
              <a:rPr lang="en-US" sz="1000" i="1" dirty="0">
                <a:solidFill>
                  <a:srgbClr val="000000"/>
                </a:solidFill>
                <a:latin typeface="Avenir Black"/>
                <a:cs typeface="Avenir Black"/>
              </a:rPr>
              <a:t>They will be raw material for your project, go for diversity!</a:t>
            </a:r>
          </a:p>
        </p:txBody>
      </p:sp>
      <p:sp>
        <p:nvSpPr>
          <p:cNvPr id="13" name="Freeform 12"/>
          <p:cNvSpPr/>
          <p:nvPr/>
        </p:nvSpPr>
        <p:spPr>
          <a:xfrm rot="9967822">
            <a:off x="2314546" y="482511"/>
            <a:ext cx="6116648" cy="4475540"/>
          </a:xfrm>
          <a:custGeom>
            <a:avLst/>
            <a:gdLst>
              <a:gd name="connsiteX0" fmla="*/ 6646689 w 9196697"/>
              <a:gd name="connsiteY0" fmla="*/ 4086957 h 7099909"/>
              <a:gd name="connsiteX1" fmla="*/ 6608589 w 9196697"/>
              <a:gd name="connsiteY1" fmla="*/ 4023457 h 7099909"/>
              <a:gd name="connsiteX2" fmla="*/ 6506989 w 9196697"/>
              <a:gd name="connsiteY2" fmla="*/ 4074257 h 7099909"/>
              <a:gd name="connsiteX3" fmla="*/ 6519689 w 9196697"/>
              <a:gd name="connsiteY3" fmla="*/ 4175857 h 7099909"/>
              <a:gd name="connsiteX4" fmla="*/ 6595889 w 9196697"/>
              <a:gd name="connsiteY4" fmla="*/ 4277457 h 7099909"/>
              <a:gd name="connsiteX5" fmla="*/ 6811789 w 9196697"/>
              <a:gd name="connsiteY5" fmla="*/ 4277457 h 7099909"/>
              <a:gd name="connsiteX6" fmla="*/ 6951489 w 9196697"/>
              <a:gd name="connsiteY6" fmla="*/ 4175857 h 7099909"/>
              <a:gd name="connsiteX7" fmla="*/ 7014989 w 9196697"/>
              <a:gd name="connsiteY7" fmla="*/ 3871057 h 7099909"/>
              <a:gd name="connsiteX8" fmla="*/ 6837189 w 9196697"/>
              <a:gd name="connsiteY8" fmla="*/ 3642457 h 7099909"/>
              <a:gd name="connsiteX9" fmla="*/ 6570489 w 9196697"/>
              <a:gd name="connsiteY9" fmla="*/ 3502757 h 7099909"/>
              <a:gd name="connsiteX10" fmla="*/ 6189489 w 9196697"/>
              <a:gd name="connsiteY10" fmla="*/ 3540857 h 7099909"/>
              <a:gd name="connsiteX11" fmla="*/ 5871989 w 9196697"/>
              <a:gd name="connsiteY11" fmla="*/ 3782157 h 7099909"/>
              <a:gd name="connsiteX12" fmla="*/ 5706889 w 9196697"/>
              <a:gd name="connsiteY12" fmla="*/ 4086957 h 7099909"/>
              <a:gd name="connsiteX13" fmla="*/ 5681489 w 9196697"/>
              <a:gd name="connsiteY13" fmla="*/ 4417157 h 7099909"/>
              <a:gd name="connsiteX14" fmla="*/ 5795789 w 9196697"/>
              <a:gd name="connsiteY14" fmla="*/ 4836257 h 7099909"/>
              <a:gd name="connsiteX15" fmla="*/ 6125989 w 9196697"/>
              <a:gd name="connsiteY15" fmla="*/ 5306157 h 7099909"/>
              <a:gd name="connsiteX16" fmla="*/ 6519689 w 9196697"/>
              <a:gd name="connsiteY16" fmla="*/ 5522057 h 7099909"/>
              <a:gd name="connsiteX17" fmla="*/ 7065789 w 9196697"/>
              <a:gd name="connsiteY17" fmla="*/ 5649057 h 7099909"/>
              <a:gd name="connsiteX18" fmla="*/ 7688089 w 9196697"/>
              <a:gd name="connsiteY18" fmla="*/ 5547457 h 7099909"/>
              <a:gd name="connsiteX19" fmla="*/ 8145289 w 9196697"/>
              <a:gd name="connsiteY19" fmla="*/ 5318857 h 7099909"/>
              <a:gd name="connsiteX20" fmla="*/ 8399289 w 9196697"/>
              <a:gd name="connsiteY20" fmla="*/ 5191857 h 7099909"/>
              <a:gd name="connsiteX21" fmla="*/ 8767589 w 9196697"/>
              <a:gd name="connsiteY21" fmla="*/ 4772757 h 7099909"/>
              <a:gd name="connsiteX22" fmla="*/ 9059689 w 9196697"/>
              <a:gd name="connsiteY22" fmla="*/ 4188557 h 7099909"/>
              <a:gd name="connsiteX23" fmla="*/ 9186689 w 9196697"/>
              <a:gd name="connsiteY23" fmla="*/ 3578957 h 7099909"/>
              <a:gd name="connsiteX24" fmla="*/ 9161289 w 9196697"/>
              <a:gd name="connsiteY24" fmla="*/ 3045557 h 7099909"/>
              <a:gd name="connsiteX25" fmla="*/ 8945389 w 9196697"/>
              <a:gd name="connsiteY25" fmla="*/ 2220057 h 7099909"/>
              <a:gd name="connsiteX26" fmla="*/ 8475489 w 9196697"/>
              <a:gd name="connsiteY26" fmla="*/ 1356457 h 7099909"/>
              <a:gd name="connsiteX27" fmla="*/ 7942089 w 9196697"/>
              <a:gd name="connsiteY27" fmla="*/ 823057 h 7099909"/>
              <a:gd name="connsiteX28" fmla="*/ 7307089 w 9196697"/>
              <a:gd name="connsiteY28" fmla="*/ 403957 h 7099909"/>
              <a:gd name="connsiteX29" fmla="*/ 6291089 w 9196697"/>
              <a:gd name="connsiteY29" fmla="*/ 35657 h 7099909"/>
              <a:gd name="connsiteX30" fmla="*/ 5338589 w 9196697"/>
              <a:gd name="connsiteY30" fmla="*/ 22957 h 7099909"/>
              <a:gd name="connsiteX31" fmla="*/ 4538489 w 9196697"/>
              <a:gd name="connsiteY31" fmla="*/ 111857 h 7099909"/>
              <a:gd name="connsiteX32" fmla="*/ 3573289 w 9196697"/>
              <a:gd name="connsiteY32" fmla="*/ 378557 h 7099909"/>
              <a:gd name="connsiteX33" fmla="*/ 2519189 w 9196697"/>
              <a:gd name="connsiteY33" fmla="*/ 962757 h 7099909"/>
              <a:gd name="connsiteX34" fmla="*/ 1553989 w 9196697"/>
              <a:gd name="connsiteY34" fmla="*/ 1775557 h 7099909"/>
              <a:gd name="connsiteX35" fmla="*/ 766589 w 9196697"/>
              <a:gd name="connsiteY35" fmla="*/ 2855057 h 7099909"/>
              <a:gd name="connsiteX36" fmla="*/ 182389 w 9196697"/>
              <a:gd name="connsiteY36" fmla="*/ 4302857 h 7099909"/>
              <a:gd name="connsiteX37" fmla="*/ 42689 w 9196697"/>
              <a:gd name="connsiteY37" fmla="*/ 5280757 h 7099909"/>
              <a:gd name="connsiteX38" fmla="*/ 4589 w 9196697"/>
              <a:gd name="connsiteY38" fmla="*/ 5928457 h 7099909"/>
              <a:gd name="connsiteX39" fmla="*/ 131589 w 9196697"/>
              <a:gd name="connsiteY39" fmla="*/ 6969857 h 7099909"/>
              <a:gd name="connsiteX40" fmla="*/ 169689 w 9196697"/>
              <a:gd name="connsiteY40" fmla="*/ 7084157 h 70999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9196697" h="7099909">
                <a:moveTo>
                  <a:pt x="6646689" y="4086957"/>
                </a:moveTo>
                <a:cubicBezTo>
                  <a:pt x="6639280" y="4056265"/>
                  <a:pt x="6631872" y="4025574"/>
                  <a:pt x="6608589" y="4023457"/>
                </a:cubicBezTo>
                <a:cubicBezTo>
                  <a:pt x="6585306" y="4021340"/>
                  <a:pt x="6521806" y="4048857"/>
                  <a:pt x="6506989" y="4074257"/>
                </a:cubicBezTo>
                <a:cubicBezTo>
                  <a:pt x="6492172" y="4099657"/>
                  <a:pt x="6504872" y="4141990"/>
                  <a:pt x="6519689" y="4175857"/>
                </a:cubicBezTo>
                <a:cubicBezTo>
                  <a:pt x="6534506" y="4209724"/>
                  <a:pt x="6547206" y="4260524"/>
                  <a:pt x="6595889" y="4277457"/>
                </a:cubicBezTo>
                <a:cubicBezTo>
                  <a:pt x="6644572" y="4294390"/>
                  <a:pt x="6752522" y="4294390"/>
                  <a:pt x="6811789" y="4277457"/>
                </a:cubicBezTo>
                <a:cubicBezTo>
                  <a:pt x="6871056" y="4260524"/>
                  <a:pt x="6917622" y="4243590"/>
                  <a:pt x="6951489" y="4175857"/>
                </a:cubicBezTo>
                <a:cubicBezTo>
                  <a:pt x="6985356" y="4108124"/>
                  <a:pt x="7034039" y="3959957"/>
                  <a:pt x="7014989" y="3871057"/>
                </a:cubicBezTo>
                <a:cubicBezTo>
                  <a:pt x="6995939" y="3782157"/>
                  <a:pt x="6911272" y="3703840"/>
                  <a:pt x="6837189" y="3642457"/>
                </a:cubicBezTo>
                <a:cubicBezTo>
                  <a:pt x="6763106" y="3581074"/>
                  <a:pt x="6678439" y="3519690"/>
                  <a:pt x="6570489" y="3502757"/>
                </a:cubicBezTo>
                <a:cubicBezTo>
                  <a:pt x="6462539" y="3485824"/>
                  <a:pt x="6305906" y="3494290"/>
                  <a:pt x="6189489" y="3540857"/>
                </a:cubicBezTo>
                <a:cubicBezTo>
                  <a:pt x="6073072" y="3587424"/>
                  <a:pt x="5952422" y="3691140"/>
                  <a:pt x="5871989" y="3782157"/>
                </a:cubicBezTo>
                <a:cubicBezTo>
                  <a:pt x="5791556" y="3873174"/>
                  <a:pt x="5738639" y="3981124"/>
                  <a:pt x="5706889" y="4086957"/>
                </a:cubicBezTo>
                <a:cubicBezTo>
                  <a:pt x="5675139" y="4192790"/>
                  <a:pt x="5666672" y="4292274"/>
                  <a:pt x="5681489" y="4417157"/>
                </a:cubicBezTo>
                <a:cubicBezTo>
                  <a:pt x="5696306" y="4542040"/>
                  <a:pt x="5721706" y="4688090"/>
                  <a:pt x="5795789" y="4836257"/>
                </a:cubicBezTo>
                <a:cubicBezTo>
                  <a:pt x="5869872" y="4984424"/>
                  <a:pt x="6005339" y="5191857"/>
                  <a:pt x="6125989" y="5306157"/>
                </a:cubicBezTo>
                <a:cubicBezTo>
                  <a:pt x="6246639" y="5420457"/>
                  <a:pt x="6363056" y="5464907"/>
                  <a:pt x="6519689" y="5522057"/>
                </a:cubicBezTo>
                <a:cubicBezTo>
                  <a:pt x="6676322" y="5579207"/>
                  <a:pt x="6871056" y="5644824"/>
                  <a:pt x="7065789" y="5649057"/>
                </a:cubicBezTo>
                <a:cubicBezTo>
                  <a:pt x="7260522" y="5653290"/>
                  <a:pt x="7508172" y="5602490"/>
                  <a:pt x="7688089" y="5547457"/>
                </a:cubicBezTo>
                <a:cubicBezTo>
                  <a:pt x="7868006" y="5492424"/>
                  <a:pt x="8145289" y="5318857"/>
                  <a:pt x="8145289" y="5318857"/>
                </a:cubicBezTo>
                <a:cubicBezTo>
                  <a:pt x="8263822" y="5259590"/>
                  <a:pt x="8295572" y="5282874"/>
                  <a:pt x="8399289" y="5191857"/>
                </a:cubicBezTo>
                <a:cubicBezTo>
                  <a:pt x="8503006" y="5100840"/>
                  <a:pt x="8657522" y="4939974"/>
                  <a:pt x="8767589" y="4772757"/>
                </a:cubicBezTo>
                <a:cubicBezTo>
                  <a:pt x="8877656" y="4605540"/>
                  <a:pt x="8989839" y="4387524"/>
                  <a:pt x="9059689" y="4188557"/>
                </a:cubicBezTo>
                <a:cubicBezTo>
                  <a:pt x="9129539" y="3989590"/>
                  <a:pt x="9169756" y="3769457"/>
                  <a:pt x="9186689" y="3578957"/>
                </a:cubicBezTo>
                <a:cubicBezTo>
                  <a:pt x="9203622" y="3388457"/>
                  <a:pt x="9201506" y="3272040"/>
                  <a:pt x="9161289" y="3045557"/>
                </a:cubicBezTo>
                <a:cubicBezTo>
                  <a:pt x="9121072" y="2819074"/>
                  <a:pt x="9059689" y="2501574"/>
                  <a:pt x="8945389" y="2220057"/>
                </a:cubicBezTo>
                <a:cubicBezTo>
                  <a:pt x="8831089" y="1938540"/>
                  <a:pt x="8642706" y="1589290"/>
                  <a:pt x="8475489" y="1356457"/>
                </a:cubicBezTo>
                <a:cubicBezTo>
                  <a:pt x="8308272" y="1123624"/>
                  <a:pt x="8136822" y="981807"/>
                  <a:pt x="7942089" y="823057"/>
                </a:cubicBezTo>
                <a:cubicBezTo>
                  <a:pt x="7747356" y="664307"/>
                  <a:pt x="7582256" y="535190"/>
                  <a:pt x="7307089" y="403957"/>
                </a:cubicBezTo>
                <a:cubicBezTo>
                  <a:pt x="7031922" y="272724"/>
                  <a:pt x="6619172" y="99157"/>
                  <a:pt x="6291089" y="35657"/>
                </a:cubicBezTo>
                <a:cubicBezTo>
                  <a:pt x="5963006" y="-27843"/>
                  <a:pt x="5630689" y="10257"/>
                  <a:pt x="5338589" y="22957"/>
                </a:cubicBezTo>
                <a:cubicBezTo>
                  <a:pt x="5046489" y="35657"/>
                  <a:pt x="4832706" y="52590"/>
                  <a:pt x="4538489" y="111857"/>
                </a:cubicBezTo>
                <a:cubicBezTo>
                  <a:pt x="4244272" y="171124"/>
                  <a:pt x="3909839" y="236740"/>
                  <a:pt x="3573289" y="378557"/>
                </a:cubicBezTo>
                <a:cubicBezTo>
                  <a:pt x="3236739" y="520374"/>
                  <a:pt x="2855739" y="729924"/>
                  <a:pt x="2519189" y="962757"/>
                </a:cubicBezTo>
                <a:cubicBezTo>
                  <a:pt x="2182639" y="1195590"/>
                  <a:pt x="1846089" y="1460174"/>
                  <a:pt x="1553989" y="1775557"/>
                </a:cubicBezTo>
                <a:cubicBezTo>
                  <a:pt x="1261889" y="2090940"/>
                  <a:pt x="995189" y="2433840"/>
                  <a:pt x="766589" y="2855057"/>
                </a:cubicBezTo>
                <a:cubicBezTo>
                  <a:pt x="537989" y="3276274"/>
                  <a:pt x="303039" y="3898574"/>
                  <a:pt x="182389" y="4302857"/>
                </a:cubicBezTo>
                <a:cubicBezTo>
                  <a:pt x="61739" y="4707140"/>
                  <a:pt x="72322" y="5009824"/>
                  <a:pt x="42689" y="5280757"/>
                </a:cubicBezTo>
                <a:cubicBezTo>
                  <a:pt x="13056" y="5551690"/>
                  <a:pt x="-10228" y="5646940"/>
                  <a:pt x="4589" y="5928457"/>
                </a:cubicBezTo>
                <a:cubicBezTo>
                  <a:pt x="19406" y="6209974"/>
                  <a:pt x="104072" y="6777240"/>
                  <a:pt x="131589" y="6969857"/>
                </a:cubicBezTo>
                <a:cubicBezTo>
                  <a:pt x="159106" y="7162474"/>
                  <a:pt x="169689" y="7084157"/>
                  <a:pt x="169689" y="7084157"/>
                </a:cubicBezTo>
              </a:path>
            </a:pathLst>
          </a:custGeom>
          <a:blipFill rotWithShape="1">
            <a:blip r:embed="rId2">
              <a:alphaModFix amt="0"/>
            </a:blip>
            <a:stretch>
              <a:fillRect/>
            </a:stretch>
          </a:blipFill>
          <a:ln w="76200" cmpd="sng">
            <a:gradFill flip="none" rotWithShape="1">
              <a:gsLst>
                <a:gs pos="0">
                  <a:srgbClr val="190469"/>
                </a:gs>
                <a:gs pos="100000">
                  <a:srgbClr val="1340AF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81640" tIns="40820" rIns="81640" bIns="40820" rtlCol="0" anchor="ctr"/>
          <a:lstStyle/>
          <a:p>
            <a:pPr algn="ctr"/>
            <a:endParaRPr lang="en-US">
              <a:solidFill>
                <a:srgbClr val="7F7F7F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 rot="21239138">
            <a:off x="3623011" y="2667630"/>
            <a:ext cx="1315315" cy="628374"/>
          </a:xfrm>
          <a:prstGeom prst="rect">
            <a:avLst/>
          </a:prstGeom>
        </p:spPr>
        <p:txBody>
          <a:bodyPr wrap="none" lIns="81640" tIns="40820" rIns="81640" bIns="40820">
            <a:prstTxWarp prst="textArchDown">
              <a:avLst/>
            </a:prstTxWarp>
            <a:spAutoFit/>
          </a:bodyPr>
          <a:lstStyle/>
          <a:p>
            <a:r>
              <a:rPr lang="en-US" sz="1100" i="1" dirty="0">
                <a:solidFill>
                  <a:srgbClr val="7F7F7F"/>
                </a:solidFill>
                <a:latin typeface="Avenir Black"/>
                <a:cs typeface="Avenir Black"/>
              </a:rPr>
              <a:t>-- smart zone --</a:t>
            </a:r>
          </a:p>
        </p:txBody>
      </p:sp>
      <p:sp>
        <p:nvSpPr>
          <p:cNvPr id="15" name="Rectangle 14"/>
          <p:cNvSpPr/>
          <p:nvPr/>
        </p:nvSpPr>
        <p:spPr>
          <a:xfrm rot="3014204">
            <a:off x="2094060" y="4152124"/>
            <a:ext cx="1027340" cy="276999"/>
          </a:xfrm>
          <a:prstGeom prst="rect">
            <a:avLst/>
          </a:prstGeom>
        </p:spPr>
        <p:txBody>
          <a:bodyPr wrap="none" lIns="81640" tIns="40820" rIns="81640" bIns="40820">
            <a:prstTxWarp prst="textArchDown">
              <a:avLst/>
            </a:prstTxWarp>
            <a:spAutoFit/>
          </a:bodyPr>
          <a:lstStyle/>
          <a:p>
            <a:r>
              <a:rPr lang="en-US" sz="1100" i="1" dirty="0">
                <a:solidFill>
                  <a:srgbClr val="7F7F7F"/>
                </a:solidFill>
                <a:latin typeface="Avenir Black"/>
                <a:cs typeface="Avenir Black"/>
              </a:rPr>
              <a:t>-- daring zone --</a:t>
            </a:r>
          </a:p>
        </p:txBody>
      </p:sp>
      <p:sp>
        <p:nvSpPr>
          <p:cNvPr id="19" name="Rectangle 18"/>
          <p:cNvSpPr/>
          <p:nvPr/>
        </p:nvSpPr>
        <p:spPr>
          <a:xfrm rot="17450879">
            <a:off x="7199980" y="2955791"/>
            <a:ext cx="1342682" cy="289342"/>
          </a:xfrm>
          <a:prstGeom prst="rect">
            <a:avLst/>
          </a:prstGeom>
        </p:spPr>
        <p:txBody>
          <a:bodyPr wrap="none" lIns="81640" tIns="40820" rIns="81640" bIns="40820">
            <a:prstTxWarp prst="textArchDown">
              <a:avLst/>
            </a:prstTxWarp>
            <a:spAutoFit/>
          </a:bodyPr>
          <a:lstStyle/>
          <a:p>
            <a:r>
              <a:rPr lang="en-US" sz="1100" i="1" dirty="0">
                <a:solidFill>
                  <a:srgbClr val="7F7F7F"/>
                </a:solidFill>
                <a:latin typeface="Avenir Black"/>
                <a:cs typeface="Avenir Black"/>
              </a:rPr>
              <a:t>-- </a:t>
            </a:r>
            <a:r>
              <a:rPr lang="en-US" sz="1100" i="1" dirty="0">
                <a:solidFill>
                  <a:srgbClr val="7F7F7F"/>
                </a:solidFill>
                <a:latin typeface="Avenir Black"/>
                <a:cs typeface="Avenir Black"/>
              </a:rPr>
              <a:t>are you crazy  </a:t>
            </a:r>
            <a:r>
              <a:rPr lang="en-US" sz="1100" i="1" dirty="0">
                <a:solidFill>
                  <a:srgbClr val="7F7F7F"/>
                </a:solidFill>
                <a:latin typeface="Avenir Black"/>
                <a:cs typeface="Avenir Black"/>
              </a:rPr>
              <a:t>zone --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566418" y="428853"/>
            <a:ext cx="2405994" cy="759546"/>
          </a:xfrm>
          <a:prstGeom prst="rect">
            <a:avLst/>
          </a:prstGeom>
          <a:noFill/>
          <a:ln>
            <a:noFill/>
          </a:ln>
        </p:spPr>
        <p:txBody>
          <a:bodyPr wrap="square" lIns="81640" tIns="40820" rIns="81640" bIns="40820" rtlCol="0">
            <a:spAutoFit/>
          </a:bodyPr>
          <a:lstStyle/>
          <a:p>
            <a:r>
              <a:rPr lang="en-US" sz="1100" i="1" dirty="0">
                <a:solidFill>
                  <a:schemeClr val="bg1">
                    <a:lumMod val="75000"/>
                  </a:schemeClr>
                </a:solidFill>
                <a:latin typeface="Avenir Black"/>
                <a:cs typeface="Avenir Black"/>
              </a:rPr>
              <a:t>SCAMPER</a:t>
            </a:r>
          </a:p>
          <a:p>
            <a:r>
              <a:rPr lang="en-US" sz="1100" i="1" dirty="0">
                <a:solidFill>
                  <a:schemeClr val="bg1">
                    <a:lumMod val="75000"/>
                  </a:schemeClr>
                </a:solidFill>
                <a:latin typeface="Avenir Black"/>
                <a:cs typeface="Avenir Black"/>
              </a:rPr>
              <a:t>SCIFI</a:t>
            </a:r>
          </a:p>
          <a:p>
            <a:r>
              <a:rPr lang="en-US" sz="1100" i="1" dirty="0">
                <a:solidFill>
                  <a:schemeClr val="bg1">
                    <a:lumMod val="75000"/>
                  </a:schemeClr>
                </a:solidFill>
                <a:latin typeface="Avenir Black"/>
                <a:cs typeface="Avenir Black"/>
              </a:rPr>
              <a:t>SOCIAL </a:t>
            </a:r>
            <a:r>
              <a:rPr lang="en-US" sz="1100" i="1" dirty="0">
                <a:solidFill>
                  <a:schemeClr val="bg1">
                    <a:lumMod val="75000"/>
                  </a:schemeClr>
                </a:solidFill>
                <a:latin typeface="Avenir Black"/>
                <a:cs typeface="Avenir Black"/>
              </a:rPr>
              <a:t>BEHAVIORS</a:t>
            </a:r>
          </a:p>
          <a:p>
            <a:r>
              <a:rPr lang="en-US" sz="1100" i="1" dirty="0">
                <a:solidFill>
                  <a:schemeClr val="bg1">
                    <a:lumMod val="75000"/>
                  </a:schemeClr>
                </a:solidFill>
                <a:latin typeface="Avenir Black"/>
                <a:cs typeface="Avenir Black"/>
              </a:rPr>
              <a:t>…</a:t>
            </a:r>
            <a:endParaRPr lang="en-US" sz="1100" i="1" dirty="0">
              <a:solidFill>
                <a:schemeClr val="bg1">
                  <a:lumMod val="75000"/>
                </a:schemeClr>
              </a:solidFill>
              <a:latin typeface="Avenir Black"/>
              <a:cs typeface="Avenir Black"/>
            </a:endParaRPr>
          </a:p>
        </p:txBody>
      </p:sp>
    </p:spTree>
    <p:extLst>
      <p:ext uri="{BB962C8B-B14F-4D97-AF65-F5344CB8AC3E}">
        <p14:creationId xmlns:p14="http://schemas.microsoft.com/office/powerpoint/2010/main" val="3470525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47958" y="-301986"/>
            <a:ext cx="690667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3000" dirty="0" smtClean="0">
              <a:latin typeface="Lato Regular"/>
              <a:cs typeface="Lato Regular"/>
            </a:endParaRPr>
          </a:p>
          <a:p>
            <a:r>
              <a:rPr lang="en-US" sz="3000" dirty="0" smtClean="0">
                <a:latin typeface="Lato Regular"/>
                <a:cs typeface="Lato Regular"/>
              </a:rPr>
              <a:t>Start alone</a:t>
            </a:r>
            <a:r>
              <a:rPr lang="en-US" sz="3000" dirty="0" smtClean="0">
                <a:latin typeface="Lato Regular"/>
                <a:cs typeface="Lato Regular"/>
              </a:rPr>
              <a:t>.</a:t>
            </a:r>
          </a:p>
          <a:p>
            <a:r>
              <a:rPr lang="en-US" sz="3000" dirty="0" smtClean="0">
                <a:latin typeface="Lato Regular"/>
                <a:cs typeface="Lato Regular"/>
              </a:rPr>
              <a:t>Use triggers.</a:t>
            </a:r>
          </a:p>
          <a:p>
            <a:r>
              <a:rPr lang="en-US" sz="3000" dirty="0" smtClean="0">
                <a:latin typeface="Lato Regular"/>
                <a:cs typeface="Lato Regular"/>
              </a:rPr>
              <a:t>Go for diversity and quantity.</a:t>
            </a:r>
          </a:p>
        </p:txBody>
      </p:sp>
      <p:pic>
        <p:nvPicPr>
          <p:cNvPr id="3" name="Shape 110"/>
          <p:cNvPicPr preferRelativeResize="0"/>
          <p:nvPr/>
        </p:nvPicPr>
        <p:blipFill rotWithShape="1">
          <a:blip r:embed="rId2">
            <a:alphaModFix/>
          </a:blip>
          <a:srcRect l="2483" b="19211"/>
          <a:stretch/>
        </p:blipFill>
        <p:spPr>
          <a:xfrm>
            <a:off x="0" y="1983364"/>
            <a:ext cx="3491625" cy="3173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Shape 1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91625" y="1983364"/>
            <a:ext cx="5646299" cy="317314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hape 111"/>
          <p:cNvSpPr txBox="1">
            <a:spLocks noGrp="1"/>
          </p:cNvSpPr>
          <p:nvPr>
            <p:ph type="title" idx="4294967295"/>
          </p:nvPr>
        </p:nvSpPr>
        <p:spPr>
          <a:xfrm>
            <a:off x="-367996" y="3919623"/>
            <a:ext cx="3872321" cy="857400"/>
          </a:xfrm>
          <a:prstGeom prst="rect">
            <a:avLst/>
          </a:prstGeom>
        </p:spPr>
        <p:txBody>
          <a:bodyPr wrap="square" lIns="91425" tIns="91425" rIns="91425" bIns="91425" anchor="b" anchorCtr="0">
            <a:sp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fi" dirty="0">
                <a:solidFill>
                  <a:srgbClr val="FFFFFF"/>
                </a:solidFill>
              </a:rPr>
              <a:t>No bad ideas!</a:t>
            </a:r>
          </a:p>
        </p:txBody>
      </p:sp>
      <p:sp>
        <p:nvSpPr>
          <p:cNvPr id="7" name="Shape 113"/>
          <p:cNvSpPr txBox="1">
            <a:spLocks noGrp="1"/>
          </p:cNvSpPr>
          <p:nvPr>
            <p:ph type="title" idx="4294967295"/>
          </p:nvPr>
        </p:nvSpPr>
        <p:spPr>
          <a:xfrm>
            <a:off x="2248029" y="3921095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fi" dirty="0">
                <a:solidFill>
                  <a:srgbClr val="000000"/>
                </a:solidFill>
              </a:rPr>
              <a:t>No wrong </a:t>
            </a:r>
            <a:r>
              <a:rPr lang="fi" dirty="0">
                <a:solidFill>
                  <a:srgbClr val="FFFFFF"/>
                </a:solidFill>
              </a:rPr>
              <a:t>way </a:t>
            </a:r>
            <a:r>
              <a:rPr lang="fi" dirty="0">
                <a:solidFill>
                  <a:srgbClr val="000000"/>
                </a:solidFill>
              </a:rPr>
              <a:t>to ideate!</a:t>
            </a:r>
          </a:p>
        </p:txBody>
      </p:sp>
    </p:spTree>
    <p:extLst>
      <p:ext uri="{BB962C8B-B14F-4D97-AF65-F5344CB8AC3E}">
        <p14:creationId xmlns:p14="http://schemas.microsoft.com/office/powerpoint/2010/main" val="15458048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55888" y="347947"/>
            <a:ext cx="4572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4000" b="1" dirty="0">
                <a:latin typeface="Lato Light"/>
                <a:cs typeface="Lato Light"/>
              </a:rPr>
              <a:t>S</a:t>
            </a:r>
            <a:r>
              <a:rPr lang="en-US" sz="4000" dirty="0">
                <a:latin typeface="Lato Light"/>
                <a:cs typeface="Lato Light"/>
              </a:rPr>
              <a:t>ubstitute.</a:t>
            </a:r>
          </a:p>
          <a:p>
            <a:r>
              <a:rPr lang="en-US" sz="4000" b="1" dirty="0">
                <a:latin typeface="Lato Light"/>
                <a:cs typeface="Lato Light"/>
              </a:rPr>
              <a:t>C</a:t>
            </a:r>
            <a:r>
              <a:rPr lang="en-US" sz="4000" dirty="0">
                <a:latin typeface="Lato Light"/>
                <a:cs typeface="Lato Light"/>
              </a:rPr>
              <a:t>ombine.</a:t>
            </a:r>
          </a:p>
          <a:p>
            <a:r>
              <a:rPr lang="en-US" sz="4000" b="1" dirty="0">
                <a:latin typeface="Lato Light"/>
                <a:cs typeface="Lato Light"/>
              </a:rPr>
              <a:t>A</a:t>
            </a:r>
            <a:r>
              <a:rPr lang="en-US" sz="4000" dirty="0">
                <a:latin typeface="Lato Light"/>
                <a:cs typeface="Lato Light"/>
              </a:rPr>
              <a:t>dapt.</a:t>
            </a:r>
          </a:p>
          <a:p>
            <a:r>
              <a:rPr lang="en-US" sz="4000" b="1" dirty="0">
                <a:latin typeface="Lato Light"/>
                <a:cs typeface="Lato Light"/>
              </a:rPr>
              <a:t>M</a:t>
            </a:r>
            <a:r>
              <a:rPr lang="en-US" sz="4000" dirty="0">
                <a:latin typeface="Lato Light"/>
                <a:cs typeface="Lato Light"/>
              </a:rPr>
              <a:t>odify.</a:t>
            </a:r>
          </a:p>
          <a:p>
            <a:r>
              <a:rPr lang="en-US" sz="4000" b="1" dirty="0">
                <a:latin typeface="Lato Light"/>
                <a:cs typeface="Lato Light"/>
              </a:rPr>
              <a:t>P</a:t>
            </a:r>
            <a:r>
              <a:rPr lang="en-US" sz="4000" dirty="0">
                <a:latin typeface="Lato Light"/>
                <a:cs typeface="Lato Light"/>
              </a:rPr>
              <a:t>ut to another use.</a:t>
            </a:r>
          </a:p>
          <a:p>
            <a:r>
              <a:rPr lang="en-US" sz="4000" b="1" dirty="0">
                <a:latin typeface="Lato Light"/>
                <a:cs typeface="Lato Light"/>
              </a:rPr>
              <a:t>E</a:t>
            </a:r>
            <a:r>
              <a:rPr lang="en-US" sz="4000" dirty="0">
                <a:latin typeface="Lato Light"/>
                <a:cs typeface="Lato Light"/>
              </a:rPr>
              <a:t>liminate.</a:t>
            </a:r>
          </a:p>
          <a:p>
            <a:r>
              <a:rPr lang="en-US" sz="4000" b="1" dirty="0">
                <a:latin typeface="Lato Light"/>
                <a:cs typeface="Lato Light"/>
              </a:rPr>
              <a:t>R</a:t>
            </a:r>
            <a:r>
              <a:rPr lang="en-US" sz="4000" dirty="0">
                <a:latin typeface="Lato Light"/>
                <a:cs typeface="Lato Light"/>
              </a:rPr>
              <a:t>everse.</a:t>
            </a:r>
          </a:p>
        </p:txBody>
      </p:sp>
      <p:sp>
        <p:nvSpPr>
          <p:cNvPr id="2" name="Rectangle 1"/>
          <p:cNvSpPr/>
          <p:nvPr/>
        </p:nvSpPr>
        <p:spPr>
          <a:xfrm>
            <a:off x="471902" y="2384259"/>
            <a:ext cx="12875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900F4"/>
                </a:solidFill>
                <a:latin typeface="Lato Black"/>
                <a:cs typeface="Lato Black"/>
              </a:rPr>
              <a:t>SCAMPER</a:t>
            </a:r>
            <a:endParaRPr lang="en-US" dirty="0">
              <a:solidFill>
                <a:srgbClr val="F900F4"/>
              </a:solidFill>
              <a:latin typeface="Lato Black"/>
              <a:cs typeface="Lato Black"/>
            </a:endParaRPr>
          </a:p>
        </p:txBody>
      </p:sp>
    </p:spTree>
    <p:extLst>
      <p:ext uri="{BB962C8B-B14F-4D97-AF65-F5344CB8AC3E}">
        <p14:creationId xmlns:p14="http://schemas.microsoft.com/office/powerpoint/2010/main" val="32139041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55888" y="347947"/>
            <a:ext cx="4572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4000" b="1" dirty="0">
                <a:latin typeface="Lato Light"/>
                <a:cs typeface="Lato Light"/>
              </a:rPr>
              <a:t>S</a:t>
            </a:r>
            <a:r>
              <a:rPr lang="en-US" sz="4000" dirty="0">
                <a:latin typeface="Lato Light"/>
                <a:cs typeface="Lato Light"/>
              </a:rPr>
              <a:t>ubstitute.</a:t>
            </a:r>
          </a:p>
          <a:p>
            <a:r>
              <a:rPr lang="en-US" sz="4000" b="1" dirty="0">
                <a:latin typeface="Lato Light"/>
                <a:cs typeface="Lato Light"/>
              </a:rPr>
              <a:t>C</a:t>
            </a:r>
            <a:r>
              <a:rPr lang="en-US" sz="4000" dirty="0">
                <a:latin typeface="Lato Light"/>
                <a:cs typeface="Lato Light"/>
              </a:rPr>
              <a:t>ombine.</a:t>
            </a:r>
          </a:p>
          <a:p>
            <a:r>
              <a:rPr lang="en-US" sz="4000" b="1" dirty="0">
                <a:latin typeface="Lato Light"/>
                <a:cs typeface="Lato Light"/>
              </a:rPr>
              <a:t>A</a:t>
            </a:r>
            <a:r>
              <a:rPr lang="en-US" sz="4000" dirty="0">
                <a:latin typeface="Lato Light"/>
                <a:cs typeface="Lato Light"/>
              </a:rPr>
              <a:t>dapt.</a:t>
            </a:r>
          </a:p>
          <a:p>
            <a:r>
              <a:rPr lang="en-US" sz="4000" b="1" dirty="0">
                <a:latin typeface="Lato Light"/>
                <a:cs typeface="Lato Light"/>
              </a:rPr>
              <a:t>M</a:t>
            </a:r>
            <a:r>
              <a:rPr lang="en-US" sz="4000" dirty="0">
                <a:latin typeface="Lato Light"/>
                <a:cs typeface="Lato Light"/>
              </a:rPr>
              <a:t>odify.</a:t>
            </a:r>
          </a:p>
          <a:p>
            <a:r>
              <a:rPr lang="en-US" sz="4000" b="1" dirty="0">
                <a:latin typeface="Lato Light"/>
                <a:cs typeface="Lato Light"/>
              </a:rPr>
              <a:t>P</a:t>
            </a:r>
            <a:r>
              <a:rPr lang="en-US" sz="4000" dirty="0">
                <a:latin typeface="Lato Light"/>
                <a:cs typeface="Lato Light"/>
              </a:rPr>
              <a:t>ut to another use.</a:t>
            </a:r>
          </a:p>
          <a:p>
            <a:r>
              <a:rPr lang="en-US" sz="4000" b="1" dirty="0">
                <a:latin typeface="Lato Light"/>
                <a:cs typeface="Lato Light"/>
              </a:rPr>
              <a:t>E</a:t>
            </a:r>
            <a:r>
              <a:rPr lang="en-US" sz="4000" dirty="0">
                <a:latin typeface="Lato Light"/>
                <a:cs typeface="Lato Light"/>
              </a:rPr>
              <a:t>liminate.</a:t>
            </a:r>
          </a:p>
          <a:p>
            <a:r>
              <a:rPr lang="en-US" sz="4000" b="1" dirty="0">
                <a:latin typeface="Lato Light"/>
                <a:cs typeface="Lato Light"/>
              </a:rPr>
              <a:t>R</a:t>
            </a:r>
            <a:r>
              <a:rPr lang="en-US" sz="4000" dirty="0">
                <a:latin typeface="Lato Light"/>
                <a:cs typeface="Lato Light"/>
              </a:rPr>
              <a:t>everse.</a:t>
            </a:r>
          </a:p>
        </p:txBody>
      </p:sp>
      <p:sp>
        <p:nvSpPr>
          <p:cNvPr id="2" name="Rectangle 1"/>
          <p:cNvSpPr/>
          <p:nvPr/>
        </p:nvSpPr>
        <p:spPr>
          <a:xfrm>
            <a:off x="471902" y="2384259"/>
            <a:ext cx="12875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900F4"/>
                </a:solidFill>
                <a:latin typeface="Lato Black"/>
                <a:cs typeface="Lato Black"/>
              </a:rPr>
              <a:t>SCAMPER</a:t>
            </a:r>
            <a:endParaRPr lang="en-US" dirty="0">
              <a:solidFill>
                <a:srgbClr val="F900F4"/>
              </a:solidFill>
              <a:latin typeface="Lato Black"/>
              <a:cs typeface="Lato Black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965394" y="550841"/>
            <a:ext cx="15440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900F4"/>
                </a:solidFill>
                <a:latin typeface="Lato Black"/>
                <a:cs typeface="Lato Black"/>
              </a:rPr>
              <a:t>Local plants?</a:t>
            </a:r>
            <a:endParaRPr lang="en-US" dirty="0">
              <a:solidFill>
                <a:srgbClr val="F900F4"/>
              </a:solidFill>
              <a:latin typeface="Lato Black"/>
              <a:cs typeface="Lato Black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965394" y="1209960"/>
            <a:ext cx="35830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900F4"/>
                </a:solidFill>
                <a:latin typeface="Lato Black"/>
                <a:cs typeface="Lato Black"/>
              </a:rPr>
              <a:t>Heating from washing </a:t>
            </a:r>
            <a:r>
              <a:rPr lang="en-US" dirty="0" err="1" smtClean="0">
                <a:solidFill>
                  <a:srgbClr val="F900F4"/>
                </a:solidFill>
                <a:latin typeface="Lato Black"/>
                <a:cs typeface="Lato Black"/>
              </a:rPr>
              <a:t>mashene</a:t>
            </a:r>
            <a:r>
              <a:rPr lang="en-US" dirty="0" smtClean="0">
                <a:solidFill>
                  <a:srgbClr val="F900F4"/>
                </a:solidFill>
                <a:latin typeface="Lato Black"/>
                <a:cs typeface="Lato Black"/>
              </a:rPr>
              <a:t>?</a:t>
            </a:r>
            <a:endParaRPr lang="en-US" dirty="0">
              <a:solidFill>
                <a:srgbClr val="F900F4"/>
              </a:solidFill>
              <a:latin typeface="Lato Black"/>
              <a:cs typeface="Lato Black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953849" y="1800839"/>
            <a:ext cx="36113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900F4"/>
                </a:solidFill>
                <a:latin typeface="Lato Black"/>
                <a:cs typeface="Lato Black"/>
              </a:rPr>
              <a:t>Coffee machine as water heater?</a:t>
            </a:r>
            <a:endParaRPr lang="en-US" dirty="0">
              <a:solidFill>
                <a:srgbClr val="F900F4"/>
              </a:solidFill>
              <a:latin typeface="Lato Black"/>
              <a:cs typeface="Lato Black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023548" y="2384259"/>
            <a:ext cx="36471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900F4"/>
                </a:solidFill>
                <a:latin typeface="Lato Black"/>
                <a:cs typeface="Lato Black"/>
              </a:rPr>
              <a:t>Coffee, tea, coco </a:t>
            </a:r>
            <a:r>
              <a:rPr lang="en-US" dirty="0" err="1" smtClean="0">
                <a:solidFill>
                  <a:srgbClr val="F900F4"/>
                </a:solidFill>
                <a:latin typeface="Lato Black"/>
                <a:cs typeface="Lato Black"/>
              </a:rPr>
              <a:t>nespresso</a:t>
            </a:r>
            <a:r>
              <a:rPr lang="en-US" dirty="0" smtClean="0">
                <a:solidFill>
                  <a:srgbClr val="F900F4"/>
                </a:solidFill>
                <a:latin typeface="Lato Black"/>
                <a:cs typeface="Lato Black"/>
              </a:rPr>
              <a:t> bags?</a:t>
            </a:r>
            <a:endParaRPr lang="en-US" dirty="0">
              <a:solidFill>
                <a:srgbClr val="F900F4"/>
              </a:solidFill>
              <a:latin typeface="Lato Black"/>
              <a:cs typeface="Lato Black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638634" y="3044659"/>
            <a:ext cx="24346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900F4"/>
                </a:solidFill>
                <a:latin typeface="Lato Black"/>
                <a:cs typeface="Lato Black"/>
              </a:rPr>
              <a:t>Tint DIY? Compost?</a:t>
            </a:r>
            <a:endParaRPr lang="en-US" dirty="0">
              <a:solidFill>
                <a:srgbClr val="F900F4"/>
              </a:solidFill>
              <a:latin typeface="Lato Black"/>
              <a:cs typeface="Lato Black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106249" y="3658877"/>
            <a:ext cx="24346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900F4"/>
                </a:solidFill>
                <a:latin typeface="Lato Black"/>
                <a:cs typeface="Lato Black"/>
              </a:rPr>
              <a:t>Cold coffee?</a:t>
            </a:r>
            <a:endParaRPr lang="en-US" dirty="0">
              <a:solidFill>
                <a:srgbClr val="F900F4"/>
              </a:solidFill>
              <a:latin typeface="Lato Black"/>
              <a:cs typeface="Lato Black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106249" y="4227944"/>
            <a:ext cx="37491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900F4"/>
                </a:solidFill>
                <a:latin typeface="Lato Black"/>
                <a:cs typeface="Lato Black"/>
              </a:rPr>
              <a:t>Coffee grind powder to pellets?</a:t>
            </a:r>
            <a:endParaRPr lang="en-US" dirty="0">
              <a:solidFill>
                <a:srgbClr val="F900F4"/>
              </a:solidFill>
              <a:latin typeface="Lato Black"/>
              <a:cs typeface="Lato Black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backgroundMark x1="80889" y1="38222" x2="80889" y2="3822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8897" y="2753591"/>
            <a:ext cx="1450537" cy="1450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2873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14400</TotalTime>
  <Words>167</Words>
  <Application>Microsoft Macintosh PowerPoint</Application>
  <PresentationFormat>On-screen Show (16:9)</PresentationFormat>
  <Paragraphs>44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No bad ideas!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IdeaSquare – why are we here at cern? </dc:title>
  <dc:creator>Tuuli Utriainen</dc:creator>
  <cp:lastModifiedBy>Tuuli Utriainen</cp:lastModifiedBy>
  <cp:revision>257</cp:revision>
  <dcterms:created xsi:type="dcterms:W3CDTF">2017-03-22T17:31:15Z</dcterms:created>
  <dcterms:modified xsi:type="dcterms:W3CDTF">2018-03-15T08:29:34Z</dcterms:modified>
</cp:coreProperties>
</file>