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5" r:id="rId2"/>
    <p:sldId id="264" r:id="rId3"/>
    <p:sldId id="263" r:id="rId4"/>
    <p:sldId id="272" r:id="rId5"/>
    <p:sldId id="262" r:id="rId6"/>
    <p:sldId id="260" r:id="rId7"/>
    <p:sldId id="259" r:id="rId8"/>
    <p:sldId id="275" r:id="rId9"/>
    <p:sldId id="278" r:id="rId10"/>
    <p:sldId id="261" r:id="rId11"/>
    <p:sldId id="266" r:id="rId12"/>
    <p:sldId id="276" r:id="rId13"/>
    <p:sldId id="269" r:id="rId14"/>
    <p:sldId id="270" r:id="rId15"/>
    <p:sldId id="271" r:id="rId16"/>
    <p:sldId id="274" r:id="rId17"/>
    <p:sldId id="273" r:id="rId18"/>
    <p:sldId id="268" r:id="rId19"/>
    <p:sldId id="258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998A"/>
    <a:srgbClr val="302F25"/>
    <a:srgbClr val="302823"/>
    <a:srgbClr val="391000"/>
    <a:srgbClr val="77B5DD"/>
    <a:srgbClr val="F8D7D4"/>
    <a:srgbClr val="5EFF17"/>
    <a:srgbClr val="B4DEFF"/>
    <a:srgbClr val="C4AA3B"/>
    <a:srgbClr val="6C6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98D2D-8D6C-2B4F-8452-A2525F1F6566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00C54-B9A3-D94D-B7BB-9AE113F2E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6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00C54-B9A3-D94D-B7BB-9AE113F2EC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7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2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0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6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49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4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20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3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31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5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03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2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99370-7275-0D47-B0D8-EE2F5325DB6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BE865-3868-244A-AC2F-4E2CD301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6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tik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504" y="295895"/>
            <a:ext cx="6278538" cy="62785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4927" y="1526050"/>
            <a:ext cx="835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The </a:t>
            </a:r>
            <a:r>
              <a:rPr lang="en-US" sz="4800" dirty="0" smtClean="0">
                <a:solidFill>
                  <a:srgbClr val="9E0904"/>
                </a:solidFill>
                <a:latin typeface="Avenir Book"/>
                <a:cs typeface="Avenir Book"/>
              </a:rPr>
              <a:t>ethics</a:t>
            </a:r>
            <a:r>
              <a:rPr lang="en-US" sz="4800" dirty="0" smtClean="0">
                <a:latin typeface="Avenir Book"/>
                <a:cs typeface="Avenir Book"/>
              </a:rPr>
              <a:t> of </a:t>
            </a:r>
          </a:p>
          <a:p>
            <a:r>
              <a:rPr lang="en-US" sz="4800" dirty="0" smtClean="0">
                <a:latin typeface="Avenir Book"/>
                <a:cs typeface="Avenir Book"/>
              </a:rPr>
              <a:t>innovation</a:t>
            </a:r>
            <a:endParaRPr lang="en-US" sz="2400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1508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99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5330" y="1575219"/>
            <a:ext cx="750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What made these ideas innovative?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86D68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0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55" y="1587430"/>
            <a:ext cx="83521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What are some of the </a:t>
            </a:r>
          </a:p>
          <a:p>
            <a:r>
              <a:rPr lang="en-US" sz="4800" dirty="0" smtClean="0">
                <a:latin typeface="Avenir Book"/>
                <a:cs typeface="Avenir Book"/>
              </a:rPr>
              <a:t>biggest challenges that humanity and the planet </a:t>
            </a:r>
          </a:p>
          <a:p>
            <a:r>
              <a:rPr lang="en-US" sz="4800" dirty="0" smtClean="0">
                <a:latin typeface="Avenir Book"/>
                <a:cs typeface="Avenir Book"/>
              </a:rPr>
              <a:t>face today?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6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1879" y="1660696"/>
            <a:ext cx="835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How do you contribute </a:t>
            </a:r>
          </a:p>
          <a:p>
            <a:r>
              <a:rPr lang="en-US" sz="4800" dirty="0" smtClean="0">
                <a:latin typeface="Avenir Book"/>
                <a:cs typeface="Avenir Book"/>
              </a:rPr>
              <a:t>to them?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7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179" y="1660696"/>
            <a:ext cx="835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What do these challenges </a:t>
            </a:r>
          </a:p>
          <a:p>
            <a:r>
              <a:rPr lang="en-US" sz="4800" dirty="0" smtClean="0">
                <a:latin typeface="Avenir Book"/>
                <a:cs typeface="Avenir Book"/>
              </a:rPr>
              <a:t>look like in 25 years?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180" y="1660696"/>
            <a:ext cx="835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Have you continued to contribute to the problems?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6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7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002" y="1807228"/>
            <a:ext cx="8352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Why?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C4AA3B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29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uardia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4902" y="261994"/>
            <a:ext cx="11268902" cy="6382233"/>
          </a:xfrm>
          <a:prstGeom prst="rect">
            <a:avLst/>
          </a:prstGeom>
          <a:ln w="19050" cmpd="sng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88600" y="3332329"/>
            <a:ext cx="5368840" cy="653891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96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790" y="1501953"/>
            <a:ext cx="7744557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Can you identify some assumptions your current </a:t>
            </a:r>
          </a:p>
          <a:p>
            <a:r>
              <a:rPr lang="en-US" sz="4800" dirty="0">
                <a:latin typeface="Avenir Book"/>
                <a:cs typeface="Avenir Book"/>
              </a:rPr>
              <a:t>w</a:t>
            </a:r>
            <a:r>
              <a:rPr lang="en-US" sz="4800" dirty="0" smtClean="0">
                <a:latin typeface="Avenir Book"/>
                <a:cs typeface="Avenir Book"/>
              </a:rPr>
              <a:t>ork is built upon?</a:t>
            </a:r>
          </a:p>
          <a:p>
            <a:endParaRPr lang="en-US" sz="4800" dirty="0">
              <a:latin typeface="Avenir Book"/>
              <a:cs typeface="Avenir Book"/>
            </a:endParaRPr>
          </a:p>
          <a:p>
            <a:r>
              <a:rPr lang="en-US" sz="2400" dirty="0">
                <a:latin typeface="Avenir Book"/>
                <a:cs typeface="Avenir Book"/>
              </a:rPr>
              <a:t>5 minutes in break-out groups</a:t>
            </a:r>
          </a:p>
          <a:p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9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4863" y="1624060"/>
            <a:ext cx="75594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venir Book"/>
                <a:cs typeface="Avenir Book"/>
              </a:rPr>
              <a:t>“We can’t solve problems by using the same kind of thinking that created them.”</a:t>
            </a:r>
            <a:endParaRPr lang="en-US" sz="4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2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2932" y="0"/>
            <a:ext cx="10312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15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F6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364" y="1746823"/>
            <a:ext cx="6279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Who are you?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86D68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chemeClr val="tx1">
              <a:lumMod val="75000"/>
              <a:lumOff val="2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457200"/>
            <a:ext cx="70612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40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68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55" y="1599640"/>
            <a:ext cx="835212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Learning objective:</a:t>
            </a:r>
          </a:p>
          <a:p>
            <a:endParaRPr lang="en-US" sz="4000" dirty="0" smtClean="0">
              <a:latin typeface="Avenir Book"/>
              <a:cs typeface="Avenir Book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Avenir Book"/>
                <a:cs typeface="Avenir Book"/>
              </a:rPr>
              <a:t>Identify and challenging invisible assumptions that constrain outside 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Avenir Book"/>
                <a:cs typeface="Avenir Book"/>
              </a:rPr>
              <a:t>the box thinking.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86D68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29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8166" y="2767692"/>
            <a:ext cx="463509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venir Book"/>
                <a:cs typeface="Avenir Book"/>
              </a:rPr>
              <a:t>Ethics</a:t>
            </a:r>
          </a:p>
          <a:p>
            <a:r>
              <a:rPr lang="en-US" sz="3900" dirty="0" smtClean="0">
                <a:solidFill>
                  <a:srgbClr val="000000"/>
                </a:solidFill>
                <a:latin typeface="Avenir Book"/>
                <a:cs typeface="Avenir Book"/>
              </a:rPr>
              <a:t>Do no harm.</a:t>
            </a:r>
          </a:p>
          <a:p>
            <a:r>
              <a:rPr lang="en-US" sz="3900" dirty="0" smtClean="0">
                <a:solidFill>
                  <a:srgbClr val="325815"/>
                </a:solidFill>
                <a:latin typeface="Avenir Book"/>
                <a:cs typeface="Avenir Book"/>
              </a:rPr>
              <a:t>Provide competent </a:t>
            </a:r>
          </a:p>
          <a:p>
            <a:r>
              <a:rPr lang="en-US" sz="3900" dirty="0" smtClean="0">
                <a:solidFill>
                  <a:srgbClr val="325815"/>
                </a:solidFill>
                <a:latin typeface="Avenir Book"/>
                <a:cs typeface="Avenir Book"/>
              </a:rPr>
              <a:t>services to clients. </a:t>
            </a:r>
          </a:p>
          <a:p>
            <a:endParaRPr lang="en-US" sz="2000" dirty="0" smtClean="0">
              <a:solidFill>
                <a:srgbClr val="000000"/>
              </a:solidFill>
              <a:latin typeface="Avenir Book"/>
              <a:cs typeface="Avenir Book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venir Book"/>
                <a:cs typeface="Avenir Book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Avenir Book"/>
                <a:cs typeface="Avenir Book"/>
              </a:rPr>
              <a:t>Characterised</a:t>
            </a:r>
            <a:r>
              <a:rPr lang="en-US" dirty="0" smtClean="0">
                <a:solidFill>
                  <a:srgbClr val="000000"/>
                </a:solidFill>
                <a:latin typeface="Avenir Book"/>
                <a:cs typeface="Avenir Book"/>
              </a:rPr>
              <a:t> as a ‘rule of conduct’)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5486" y="2737035"/>
            <a:ext cx="402552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venir Book"/>
                <a:cs typeface="Avenir Book"/>
              </a:rPr>
              <a:t>Morality</a:t>
            </a:r>
          </a:p>
          <a:p>
            <a:r>
              <a:rPr lang="en-US" sz="3900" dirty="0" smtClean="0">
                <a:solidFill>
                  <a:srgbClr val="000000"/>
                </a:solidFill>
                <a:latin typeface="Avenir Book"/>
                <a:cs typeface="Avenir Book"/>
              </a:rPr>
              <a:t>Killing is bad.  </a:t>
            </a:r>
          </a:p>
          <a:p>
            <a:r>
              <a:rPr lang="en-US" sz="3900" dirty="0" smtClean="0">
                <a:solidFill>
                  <a:srgbClr val="325815"/>
                </a:solidFill>
                <a:latin typeface="Avenir Book"/>
                <a:cs typeface="Avenir Book"/>
              </a:rPr>
              <a:t>Honesty is good</a:t>
            </a:r>
            <a:r>
              <a:rPr lang="en-US" sz="4000" dirty="0" smtClean="0">
                <a:solidFill>
                  <a:srgbClr val="325815"/>
                </a:solidFill>
                <a:latin typeface="Avenir Book"/>
                <a:cs typeface="Avenir Book"/>
              </a:rPr>
              <a:t>.</a:t>
            </a:r>
          </a:p>
          <a:p>
            <a:endParaRPr lang="en-US" sz="4000" dirty="0" smtClean="0">
              <a:solidFill>
                <a:srgbClr val="325815"/>
              </a:solidFill>
              <a:latin typeface="Avenir Book"/>
              <a:cs typeface="Avenir Book"/>
            </a:endParaRPr>
          </a:p>
          <a:p>
            <a:endParaRPr lang="en-US" sz="2000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(</a:t>
            </a:r>
            <a:r>
              <a:rPr lang="en-US" dirty="0" err="1" smtClean="0">
                <a:latin typeface="Avenir Book"/>
                <a:cs typeface="Avenir Book"/>
              </a:rPr>
              <a:t>Charactised</a:t>
            </a:r>
            <a:r>
              <a:rPr lang="en-US" dirty="0" smtClean="0">
                <a:latin typeface="Avenir Book"/>
                <a:cs typeface="Avenir Book"/>
              </a:rPr>
              <a:t> by being ‘bad or good’)</a:t>
            </a:r>
          </a:p>
          <a:p>
            <a:endParaRPr lang="en-US" sz="4800" dirty="0" smtClean="0">
              <a:latin typeface="Avenir Book"/>
              <a:cs typeface="Avenir Boo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5095" y="1464376"/>
            <a:ext cx="8858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Understanding morals v. ethics</a:t>
            </a:r>
            <a:endParaRPr lang="en-US" sz="2400" dirty="0" smtClean="0">
              <a:latin typeface="Avenir Book"/>
              <a:cs typeface="Avenir Book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485503" y="2737035"/>
            <a:ext cx="0" cy="323019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86D68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542" y="1453108"/>
            <a:ext cx="83521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What are some examples of innovation?</a:t>
            </a:r>
          </a:p>
          <a:p>
            <a:endParaRPr lang="en-US" sz="4800" dirty="0">
              <a:latin typeface="Avenir Book"/>
              <a:cs typeface="Avenir Book"/>
            </a:endParaRPr>
          </a:p>
          <a:p>
            <a:r>
              <a:rPr lang="en-US" sz="2800" dirty="0" smtClean="0">
                <a:latin typeface="Avenir Book"/>
                <a:cs typeface="Avenir Book"/>
              </a:rPr>
              <a:t>5 minutes in break-out groups</a:t>
            </a:r>
          </a:p>
          <a:p>
            <a:pPr algn="r"/>
            <a:r>
              <a:rPr lang="en-US" sz="2400" dirty="0" smtClean="0">
                <a:latin typeface="Avenir Book"/>
                <a:cs typeface="Avenir Book"/>
              </a:rPr>
              <a:t>		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1879" y="1501953"/>
            <a:ext cx="83521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I bet all of your examples of innovation are of </a:t>
            </a:r>
            <a:r>
              <a:rPr lang="en-US" sz="4800" i="1" dirty="0" smtClean="0">
                <a:latin typeface="Avenir Book"/>
                <a:cs typeface="Avenir Book"/>
              </a:rPr>
              <a:t>things</a:t>
            </a:r>
            <a:r>
              <a:rPr lang="en-US" sz="4800" dirty="0" smtClean="0">
                <a:latin typeface="Avenir Book"/>
                <a:cs typeface="Avenir Book"/>
              </a:rPr>
              <a:t>.</a:t>
            </a:r>
          </a:p>
          <a:p>
            <a:pPr algn="r"/>
            <a:endParaRPr lang="en-US" sz="2400" dirty="0" smtClean="0">
              <a:latin typeface="Avenir Book"/>
              <a:cs typeface="Avenir Book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2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33118" y="1492987"/>
            <a:ext cx="8352121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Innovation:</a:t>
            </a:r>
          </a:p>
          <a:p>
            <a:endParaRPr lang="en-US" sz="4800" dirty="0" smtClean="0">
              <a:latin typeface="Avenir Book"/>
              <a:cs typeface="Avenir Book"/>
            </a:endParaRPr>
          </a:p>
          <a:p>
            <a:r>
              <a:rPr lang="en-US" sz="4800" dirty="0" smtClean="0">
                <a:latin typeface="Avenir Book"/>
                <a:cs typeface="Avenir Book"/>
              </a:rPr>
              <a:t>The introduction of a new </a:t>
            </a:r>
            <a:r>
              <a:rPr lang="en-US" sz="4800" dirty="0" smtClean="0">
                <a:solidFill>
                  <a:srgbClr val="FF0000"/>
                </a:solidFill>
                <a:latin typeface="Avenir Book"/>
                <a:cs typeface="Avenir Book"/>
              </a:rPr>
              <a:t>idea</a:t>
            </a:r>
            <a:r>
              <a:rPr lang="en-US" sz="4800" dirty="0" smtClean="0">
                <a:latin typeface="Avenir Book"/>
                <a:cs typeface="Avenir Book"/>
              </a:rPr>
              <a:t>, </a:t>
            </a:r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Avenir Book"/>
                <a:cs typeface="Avenir Book"/>
              </a:rPr>
              <a:t>method</a:t>
            </a:r>
            <a:r>
              <a:rPr lang="en-US" sz="4800" dirty="0" smtClean="0">
                <a:latin typeface="Avenir Book"/>
                <a:cs typeface="Avenir Book"/>
              </a:rPr>
              <a:t> or </a:t>
            </a:r>
            <a:r>
              <a:rPr lang="en-US" sz="4800" dirty="0" smtClean="0">
                <a:solidFill>
                  <a:srgbClr val="267E1A"/>
                </a:solidFill>
                <a:latin typeface="Avenir Book"/>
                <a:cs typeface="Avenir Book"/>
              </a:rPr>
              <a:t>device</a:t>
            </a:r>
            <a:r>
              <a:rPr lang="en-US" sz="4800" dirty="0" smtClean="0">
                <a:latin typeface="Avenir Book"/>
                <a:cs typeface="Avenir Book"/>
              </a:rPr>
              <a:t>.</a:t>
            </a:r>
          </a:p>
          <a:p>
            <a:endParaRPr lang="en-US" sz="4800" dirty="0">
              <a:latin typeface="Avenir Book"/>
              <a:cs typeface="Avenir Book"/>
            </a:endParaRPr>
          </a:p>
          <a:p>
            <a:pPr algn="r"/>
            <a:r>
              <a:rPr lang="en-US" sz="2400" dirty="0" smtClean="0">
                <a:latin typeface="Avenir Book"/>
                <a:cs typeface="Avenir Book"/>
              </a:rPr>
              <a:t>			- Merriam-Webster dictionary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24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543" y="1367631"/>
            <a:ext cx="763464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venir Book"/>
                <a:cs typeface="Avenir Book"/>
              </a:rPr>
              <a:t>What are some examples of innovative </a:t>
            </a:r>
            <a:r>
              <a:rPr lang="en-US" sz="4800" dirty="0" smtClean="0">
                <a:solidFill>
                  <a:srgbClr val="FF0000"/>
                </a:solidFill>
                <a:latin typeface="Avenir Book"/>
                <a:cs typeface="Avenir Book"/>
              </a:rPr>
              <a:t>ideas</a:t>
            </a:r>
            <a:r>
              <a:rPr lang="en-US" sz="4800" dirty="0" smtClean="0">
                <a:latin typeface="Avenir Book"/>
                <a:cs typeface="Avenir Book"/>
              </a:rPr>
              <a:t> throughout history?</a:t>
            </a:r>
          </a:p>
          <a:p>
            <a:endParaRPr lang="en-US" sz="4800" dirty="0">
              <a:latin typeface="Avenir Book"/>
              <a:cs typeface="Avenir Book"/>
            </a:endParaRPr>
          </a:p>
          <a:p>
            <a:r>
              <a:rPr lang="en-US" sz="2800" dirty="0" smtClean="0">
                <a:latin typeface="Avenir Book"/>
                <a:cs typeface="Avenir Book"/>
              </a:rPr>
              <a:t>5 minutes in break-out groups</a:t>
            </a:r>
          </a:p>
          <a:p>
            <a:pPr algn="r"/>
            <a:r>
              <a:rPr lang="en-US" sz="2400" dirty="0" smtClean="0">
                <a:latin typeface="Avenir Book"/>
                <a:cs typeface="Avenir Book"/>
              </a:rPr>
              <a:t>		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02F25">
              <a:alpha val="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7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B5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10967" y="3476775"/>
            <a:ext cx="8926689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6594" y="5391283"/>
            <a:ext cx="2210454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Buddha, Confucius,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Socrates, Plato, Aristotle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400 </a:t>
            </a:r>
            <a:r>
              <a:rPr lang="mr-IN" sz="1600" dirty="0" smtClean="0">
                <a:latin typeface="Avenir Book"/>
                <a:cs typeface="Avenir Book"/>
              </a:rPr>
              <a:t>–</a:t>
            </a:r>
            <a:r>
              <a:rPr lang="en-US" sz="1600" dirty="0" smtClean="0">
                <a:latin typeface="Avenir Book"/>
                <a:cs typeface="Avenir Book"/>
              </a:rPr>
              <a:t> 300 BC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694" y="1548229"/>
            <a:ext cx="1309670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Copernicus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15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5076" y="4351931"/>
            <a:ext cx="121175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Galileo </a:t>
            </a:r>
            <a:endParaRPr lang="en-US" sz="1600" dirty="0" smtClean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15/16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36826" y="1769394"/>
            <a:ext cx="1415618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Newton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16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8904" y="3890266"/>
            <a:ext cx="154121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Renaissance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14th - 17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4491" y="2511811"/>
            <a:ext cx="1555976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Enlightenment</a:t>
            </a:r>
            <a:endParaRPr lang="en-US" sz="1600" dirty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18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838" y="3608548"/>
            <a:ext cx="167411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Planck, Maxell, Einstein 20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8024" y="1357327"/>
            <a:ext cx="1305943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Christianity</a:t>
            </a:r>
            <a:endParaRPr lang="en-US" sz="1600" dirty="0">
              <a:latin typeface="Avenir Book"/>
              <a:cs typeface="Avenir Book"/>
            </a:endParaRPr>
          </a:p>
          <a:p>
            <a:r>
              <a:rPr lang="en-US" sz="1600" dirty="0">
                <a:latin typeface="Avenir Book"/>
                <a:cs typeface="Avenir Book"/>
              </a:rPr>
              <a:t>1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2933" y="4653709"/>
            <a:ext cx="1274115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Islam</a:t>
            </a:r>
            <a:endParaRPr lang="en-US" sz="1600" dirty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7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47348" y="1921794"/>
            <a:ext cx="1770026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Slavery is wrong</a:t>
            </a:r>
            <a:endParaRPr lang="en-US" sz="1600" dirty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20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99894" y="4653709"/>
            <a:ext cx="2077266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Feminism is a thing</a:t>
            </a:r>
            <a:endParaRPr lang="en-US" sz="1600" dirty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20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720566" y="1150834"/>
            <a:ext cx="0" cy="228904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326732" y="1942103"/>
            <a:ext cx="0" cy="149171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958694" y="2133005"/>
            <a:ext cx="0" cy="220217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592090" y="2354170"/>
            <a:ext cx="0" cy="110239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5252444" y="3096587"/>
            <a:ext cx="0" cy="38018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341900" y="3452117"/>
            <a:ext cx="0" cy="1593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6" idx="0"/>
            <a:endCxn id="15" idx="2"/>
          </p:cNvCxnSpPr>
          <p:nvPr/>
        </p:nvCxnSpPr>
        <p:spPr>
          <a:xfrm flipH="1" flipV="1">
            <a:off x="7432361" y="2506570"/>
            <a:ext cx="6166" cy="214713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470422" y="1548229"/>
            <a:ext cx="6738" cy="191621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0967" y="3456569"/>
            <a:ext cx="8926689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10967" y="3476775"/>
            <a:ext cx="8926689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0" y="0"/>
            <a:ext cx="9144000" cy="1047964"/>
          </a:xfrm>
          <a:prstGeom prst="rect">
            <a:avLst/>
          </a:prstGeom>
          <a:solidFill>
            <a:srgbClr val="386D68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6594" y="566058"/>
            <a:ext cx="1541210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Mythology 13</a:t>
            </a:r>
            <a:r>
              <a:rPr lang="en-US" sz="1600" baseline="30000" dirty="0">
                <a:latin typeface="Avenir Book"/>
                <a:cs typeface="Avenir Book"/>
              </a:rPr>
              <a:t>th</a:t>
            </a:r>
            <a:r>
              <a:rPr lang="en-US" sz="1600" dirty="0">
                <a:latin typeface="Avenir Book"/>
                <a:cs typeface="Avenir Book"/>
              </a:rPr>
              <a:t>-9</a:t>
            </a:r>
            <a:r>
              <a:rPr lang="en-US" sz="1600" baseline="30000" dirty="0">
                <a:latin typeface="Avenir Book"/>
                <a:cs typeface="Avenir Book"/>
              </a:rPr>
              <a:t>th</a:t>
            </a:r>
            <a:r>
              <a:rPr lang="en-US" sz="1600" dirty="0">
                <a:latin typeface="Avenir Book"/>
                <a:cs typeface="Avenir Book"/>
              </a:rPr>
              <a:t> BC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38527" y="976378"/>
            <a:ext cx="1531498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Death of truth</a:t>
            </a:r>
            <a:endParaRPr lang="en-US" sz="1600" dirty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21</a:t>
            </a:r>
            <a:r>
              <a:rPr lang="en-US" sz="1600" baseline="30000" dirty="0" smtClean="0">
                <a:latin typeface="Avenir Book"/>
                <a:cs typeface="Avenir Book"/>
              </a:rPr>
              <a:t>th</a:t>
            </a:r>
            <a:r>
              <a:rPr lang="en-US" sz="1600" dirty="0" smtClean="0">
                <a:latin typeface="Avenir Book"/>
                <a:cs typeface="Avenir Book"/>
              </a:rPr>
              <a:t> century</a:t>
            </a:r>
            <a:r>
              <a:rPr lang="en-US" sz="1600" baseline="30000" dirty="0" smtClean="0">
                <a:latin typeface="Avenir Book"/>
                <a:cs typeface="Avenir Book"/>
              </a:rPr>
              <a:t> </a:t>
            </a:r>
            <a:endParaRPr lang="en-US" sz="1600" dirty="0">
              <a:latin typeface="Avenir Book"/>
              <a:cs typeface="Avenir Book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1787804" y="3464447"/>
            <a:ext cx="11900" cy="118926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08024" y="3476775"/>
            <a:ext cx="0" cy="191450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312951" y="3476775"/>
            <a:ext cx="0" cy="41349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090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276</Words>
  <Application>Microsoft Macintosh PowerPoint</Application>
  <PresentationFormat>On-screen Show (4:3)</PresentationFormat>
  <Paragraphs>76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Spectrum of innovation</dc:title>
  <dc:creator>Gen Marion</dc:creator>
  <cp:lastModifiedBy>Tuuli Utriainen</cp:lastModifiedBy>
  <cp:revision>32</cp:revision>
  <dcterms:created xsi:type="dcterms:W3CDTF">2018-03-02T12:29:39Z</dcterms:created>
  <dcterms:modified xsi:type="dcterms:W3CDTF">2018-03-15T13:57:21Z</dcterms:modified>
</cp:coreProperties>
</file>