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320" r:id="rId2"/>
    <p:sldId id="467" r:id="rId3"/>
    <p:sldId id="443" r:id="rId4"/>
    <p:sldId id="444" r:id="rId5"/>
    <p:sldId id="445" r:id="rId6"/>
    <p:sldId id="446" r:id="rId7"/>
    <p:sldId id="447" r:id="rId8"/>
    <p:sldId id="448" r:id="rId9"/>
    <p:sldId id="449" r:id="rId10"/>
    <p:sldId id="450" r:id="rId11"/>
    <p:sldId id="451" r:id="rId12"/>
    <p:sldId id="452" r:id="rId13"/>
    <p:sldId id="453" r:id="rId14"/>
    <p:sldId id="454" r:id="rId15"/>
    <p:sldId id="455" r:id="rId16"/>
    <p:sldId id="458" r:id="rId17"/>
    <p:sldId id="461" r:id="rId18"/>
    <p:sldId id="440" r:id="rId19"/>
    <p:sldId id="462" r:id="rId20"/>
    <p:sldId id="346" r:id="rId21"/>
    <p:sldId id="439" r:id="rId22"/>
    <p:sldId id="463" r:id="rId23"/>
    <p:sldId id="464" r:id="rId24"/>
    <p:sldId id="465" r:id="rId25"/>
    <p:sldId id="441" r:id="rId26"/>
    <p:sldId id="468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1EE1A"/>
    <a:srgbClr val="E3178A"/>
    <a:srgbClr val="F40067"/>
    <a:srgbClr val="F900F4"/>
    <a:srgbClr val="24B3EB"/>
    <a:srgbClr val="FF6563"/>
    <a:srgbClr val="E13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7" autoAdjust="0"/>
    <p:restoredTop sz="86860" autoAdjust="0"/>
  </p:normalViewPr>
  <p:slideViewPr>
    <p:cSldViewPr snapToGrid="0" snapToObjects="1">
      <p:cViewPr varScale="1">
        <p:scale>
          <a:sx n="110" d="100"/>
          <a:sy n="110" d="100"/>
        </p:scale>
        <p:origin x="-56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A2F14-E7B1-0A4B-8DFE-B954B7661D64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76F5A-AD13-C24E-A044-3737517BE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1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70460-AA92-2F40-AFB2-BED002AD97D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10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16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70460-AA92-2F40-AFB2-BED002AD97D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10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70460-AA92-2F40-AFB2-BED002AD97D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10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16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16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16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16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16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16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7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3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5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9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8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1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32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1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4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919EA-100B-7D40-B566-091B642DC3A1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4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000"/>
            <a:ext cx="9144000" cy="534924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00539" y="1342197"/>
            <a:ext cx="8440616" cy="1299048"/>
          </a:xfrm>
          <a:prstGeom prst="rect">
            <a:avLst/>
          </a:prstGeom>
          <a:solidFill>
            <a:srgbClr val="1ACDF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93616" y="1342197"/>
            <a:ext cx="767935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dirty="0" smtClean="0">
                <a:latin typeface="Lato Black"/>
                <a:cs typeface="Lato Black"/>
              </a:rPr>
              <a:t>RIPPLE EFFECTS</a:t>
            </a:r>
            <a:r>
              <a:rPr lang="en-US" sz="5000" dirty="0" smtClean="0">
                <a:latin typeface="Lato Black"/>
                <a:cs typeface="Lato Black"/>
              </a:rPr>
              <a:t> </a:t>
            </a:r>
            <a:r>
              <a:rPr lang="en-US" sz="5000" dirty="0" smtClean="0">
                <a:latin typeface="Lato Black"/>
                <a:cs typeface="Lato Black"/>
              </a:rPr>
              <a:t>- - - - - </a:t>
            </a:r>
            <a:endParaRPr lang="en-US" sz="5000" dirty="0" smtClean="0">
              <a:latin typeface="Lato Black"/>
              <a:cs typeface="Lato Black"/>
            </a:endParaRPr>
          </a:p>
          <a:p>
            <a:r>
              <a:rPr lang="en-US" sz="2000" dirty="0" smtClean="0">
                <a:latin typeface="Lato Black"/>
                <a:cs typeface="Lato Black"/>
              </a:rPr>
              <a:t>//</a:t>
            </a:r>
            <a:r>
              <a:rPr lang="en-US" sz="2000" dirty="0" err="1" smtClean="0">
                <a:latin typeface="Lato Black"/>
                <a:cs typeface="Lato Black"/>
              </a:rPr>
              <a:t>Beerstorming</a:t>
            </a:r>
            <a:endParaRPr lang="en-US" sz="2000" dirty="0" smtClean="0">
              <a:latin typeface="Lato Black"/>
              <a:cs typeface="Lato Black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48165" y="2169396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Lato Light"/>
                <a:cs typeface="Lato Light"/>
              </a:rPr>
              <a:t>15.3.2018 </a:t>
            </a:r>
            <a:r>
              <a:rPr lang="en-US" b="1" dirty="0">
                <a:latin typeface="Lato Light"/>
                <a:cs typeface="Lato Light"/>
              </a:rPr>
              <a:t>Tuuli U @ IS </a:t>
            </a:r>
          </a:p>
        </p:txBody>
      </p:sp>
    </p:spTree>
    <p:extLst>
      <p:ext uri="{BB962C8B-B14F-4D97-AF65-F5344CB8AC3E}">
        <p14:creationId xmlns:p14="http://schemas.microsoft.com/office/powerpoint/2010/main" val="3630658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02" y="1819719"/>
            <a:ext cx="164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Invention of </a:t>
            </a:r>
          </a:p>
          <a:p>
            <a:r>
              <a:rPr lang="en-US" dirty="0" err="1" smtClean="0">
                <a:solidFill>
                  <a:srgbClr val="E26B42"/>
                </a:solidFill>
                <a:latin typeface="Lato Light"/>
                <a:cs typeface="Lato Light"/>
              </a:rPr>
              <a:t>bookpress</a:t>
            </a:r>
            <a:endParaRPr lang="en-US" dirty="0" smtClean="0">
              <a:solidFill>
                <a:srgbClr val="E26B42"/>
              </a:solidFill>
              <a:latin typeface="Lato Light"/>
              <a:cs typeface="Lato Ligh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20052" y="2142884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Reading got popular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20052" y="676592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Spreading propaganda got easier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397578" y="2327550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Eyeglasses became important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63693" y="2501312"/>
            <a:ext cx="18576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Developments in lens technology gave birth to microscopes..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1290036" y="2229892"/>
            <a:ext cx="522408" cy="97658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290036" y="1599922"/>
            <a:ext cx="630016" cy="62997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3199812" y="2593899"/>
            <a:ext cx="1030305" cy="195316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5906605" y="2838044"/>
            <a:ext cx="1087088" cy="222986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906607" y="2142884"/>
            <a:ext cx="1323591" cy="69516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286345" y="1488062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Cases for glasses a new market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3199813" y="1819719"/>
            <a:ext cx="1087086" cy="77418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466359" y="1026397"/>
            <a:ext cx="2303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Good light conditions became important for entertainment</a:t>
            </a:r>
          </a:p>
        </p:txBody>
      </p:sp>
    </p:spTree>
    <p:extLst>
      <p:ext uri="{BB962C8B-B14F-4D97-AF65-F5344CB8AC3E}">
        <p14:creationId xmlns:p14="http://schemas.microsoft.com/office/powerpoint/2010/main" val="2745444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02" y="1709719"/>
            <a:ext cx="1510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Photo-synthesis to genome</a:t>
            </a:r>
          </a:p>
        </p:txBody>
      </p:sp>
    </p:spTree>
    <p:extLst>
      <p:ext uri="{BB962C8B-B14F-4D97-AF65-F5344CB8AC3E}">
        <p14:creationId xmlns:p14="http://schemas.microsoft.com/office/powerpoint/2010/main" val="44435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02" y="1709719"/>
            <a:ext cx="1510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Photo-synthesis to genome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62451" y="1394670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Food industry collapses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12444" y="543167"/>
            <a:ext cx="1857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Skin turns green</a:t>
            </a:r>
          </a:p>
        </p:txBody>
      </p:sp>
      <p:cxnSp>
        <p:nvCxnSpPr>
          <p:cNvPr id="17" name="Straight Connector 16"/>
          <p:cNvCxnSpPr>
            <a:stCxn id="13" idx="1"/>
          </p:cNvCxnSpPr>
          <p:nvPr/>
        </p:nvCxnSpPr>
        <p:spPr>
          <a:xfrm flipH="1">
            <a:off x="1285037" y="1717836"/>
            <a:ext cx="877414" cy="19707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285036" y="1021872"/>
            <a:ext cx="795021" cy="89303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600044" y="2522095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Sun as source for feeding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1285037" y="1914907"/>
            <a:ext cx="527407" cy="58640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579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02" y="1709719"/>
            <a:ext cx="1510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Photo-synthesis to genome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62451" y="1394670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Food industry collapses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12444" y="543167"/>
            <a:ext cx="1857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Skin turns green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10126" y="1577982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Spending time outside increases</a:t>
            </a:r>
          </a:p>
        </p:txBody>
      </p:sp>
      <p:cxnSp>
        <p:nvCxnSpPr>
          <p:cNvPr id="17" name="Straight Connector 16"/>
          <p:cNvCxnSpPr>
            <a:stCxn id="13" idx="1"/>
          </p:cNvCxnSpPr>
          <p:nvPr/>
        </p:nvCxnSpPr>
        <p:spPr>
          <a:xfrm flipH="1">
            <a:off x="1285037" y="1717836"/>
            <a:ext cx="877414" cy="19707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285036" y="1021872"/>
            <a:ext cx="795021" cy="89303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23" idx="1"/>
          </p:cNvCxnSpPr>
          <p:nvPr/>
        </p:nvCxnSpPr>
        <p:spPr>
          <a:xfrm flipH="1">
            <a:off x="3624953" y="409980"/>
            <a:ext cx="1077594" cy="36487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702547" y="225314"/>
            <a:ext cx="1857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Techno racism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600044" y="2522095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Sun as source for feeding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1285037" y="1914907"/>
            <a:ext cx="527407" cy="58640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3624953" y="777083"/>
            <a:ext cx="1077594" cy="135416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850009" y="748339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Color schemes of fashion industry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3492700" y="2139896"/>
            <a:ext cx="977422" cy="632439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3492700" y="2772337"/>
            <a:ext cx="1357309" cy="14752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900009" y="2633049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Finns naturally thinner than Brazilians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H="1" flipV="1">
            <a:off x="3492701" y="2772336"/>
            <a:ext cx="817417" cy="757492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310118" y="3478305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“Light restaurants”</a:t>
            </a:r>
          </a:p>
        </p:txBody>
      </p:sp>
    </p:spTree>
    <p:extLst>
      <p:ext uri="{BB962C8B-B14F-4D97-AF65-F5344CB8AC3E}">
        <p14:creationId xmlns:p14="http://schemas.microsoft.com/office/powerpoint/2010/main" val="2654071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02" y="1709719"/>
            <a:ext cx="1510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Photo-synthesis to genome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62451" y="1394670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Food industry collapses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12444" y="543167"/>
            <a:ext cx="1857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Skin turns green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10126" y="1577982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Spending time outside increases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266345" y="399980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New forms of social tension</a:t>
            </a:r>
          </a:p>
        </p:txBody>
      </p:sp>
      <p:cxnSp>
        <p:nvCxnSpPr>
          <p:cNvPr id="17" name="Straight Connector 16"/>
          <p:cNvCxnSpPr>
            <a:stCxn id="13" idx="1"/>
          </p:cNvCxnSpPr>
          <p:nvPr/>
        </p:nvCxnSpPr>
        <p:spPr>
          <a:xfrm flipH="1">
            <a:off x="1285037" y="1717836"/>
            <a:ext cx="877414" cy="19707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285036" y="1021872"/>
            <a:ext cx="795021" cy="89303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23" idx="1"/>
          </p:cNvCxnSpPr>
          <p:nvPr/>
        </p:nvCxnSpPr>
        <p:spPr>
          <a:xfrm flipH="1">
            <a:off x="3624953" y="409980"/>
            <a:ext cx="1077594" cy="36487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702547" y="225314"/>
            <a:ext cx="1857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Techno racism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600044" y="2522095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Sun as source for feeding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1285037" y="1914907"/>
            <a:ext cx="527407" cy="58640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3624953" y="777083"/>
            <a:ext cx="1077594" cy="135416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850009" y="748339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Color schemes of fashion industry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3492700" y="2139896"/>
            <a:ext cx="977422" cy="632439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3492700" y="2772337"/>
            <a:ext cx="1357309" cy="14752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900009" y="2633049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Finns naturally thinner than Brazilians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H="1" flipV="1">
            <a:off x="3492701" y="2772336"/>
            <a:ext cx="817417" cy="757492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310118" y="3478305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“Light restaurants”</a:t>
            </a:r>
          </a:p>
        </p:txBody>
      </p:sp>
      <p:cxnSp>
        <p:nvCxnSpPr>
          <p:cNvPr id="43" name="Straight Connector 42"/>
          <p:cNvCxnSpPr>
            <a:stCxn id="16" idx="1"/>
          </p:cNvCxnSpPr>
          <p:nvPr/>
        </p:nvCxnSpPr>
        <p:spPr>
          <a:xfrm flipH="1" flipV="1">
            <a:off x="6336661" y="497405"/>
            <a:ext cx="929684" cy="22574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370202" y="2449171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Office is the cafeteria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5890248" y="2772335"/>
            <a:ext cx="1479954" cy="1060717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5890248" y="3751471"/>
            <a:ext cx="1209946" cy="8158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093694" y="3428305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Menus based on spectrum</a:t>
            </a:r>
          </a:p>
        </p:txBody>
      </p:sp>
    </p:spTree>
    <p:extLst>
      <p:ext uri="{BB962C8B-B14F-4D97-AF65-F5344CB8AC3E}">
        <p14:creationId xmlns:p14="http://schemas.microsoft.com/office/powerpoint/2010/main" val="2265794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02" y="1709719"/>
            <a:ext cx="1510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Photo-synthesis to genome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62451" y="1394670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Food industry collapses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12444" y="543167"/>
            <a:ext cx="1857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Skin turns green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10126" y="1577982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Spending time outside increases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266345" y="399980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New forms of social tension</a:t>
            </a:r>
          </a:p>
        </p:txBody>
      </p:sp>
      <p:cxnSp>
        <p:nvCxnSpPr>
          <p:cNvPr id="17" name="Straight Connector 16"/>
          <p:cNvCxnSpPr>
            <a:stCxn id="13" idx="1"/>
          </p:cNvCxnSpPr>
          <p:nvPr/>
        </p:nvCxnSpPr>
        <p:spPr>
          <a:xfrm flipH="1">
            <a:off x="1285037" y="1717836"/>
            <a:ext cx="877414" cy="19707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285036" y="1021872"/>
            <a:ext cx="795021" cy="89303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23" idx="1"/>
          </p:cNvCxnSpPr>
          <p:nvPr/>
        </p:nvCxnSpPr>
        <p:spPr>
          <a:xfrm flipH="1">
            <a:off x="3624953" y="409980"/>
            <a:ext cx="1077594" cy="36487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702547" y="225314"/>
            <a:ext cx="1857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Techno racism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600044" y="2522095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Sun as source for feeding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1285037" y="1914907"/>
            <a:ext cx="527407" cy="586405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3624953" y="777083"/>
            <a:ext cx="1077594" cy="135416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850009" y="748339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Color schemes of fashion industry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3492700" y="2139896"/>
            <a:ext cx="977422" cy="632439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3492700" y="2772337"/>
            <a:ext cx="1357309" cy="14752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900009" y="2633049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Finns naturally thinner than Brazilians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H="1" flipV="1">
            <a:off x="3492701" y="2772336"/>
            <a:ext cx="817417" cy="757492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310118" y="3478305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“Light restaurants”</a:t>
            </a:r>
          </a:p>
        </p:txBody>
      </p:sp>
      <p:cxnSp>
        <p:nvCxnSpPr>
          <p:cNvPr id="43" name="Straight Connector 42"/>
          <p:cNvCxnSpPr>
            <a:stCxn id="16" idx="1"/>
          </p:cNvCxnSpPr>
          <p:nvPr/>
        </p:nvCxnSpPr>
        <p:spPr>
          <a:xfrm flipH="1" flipV="1">
            <a:off x="6336661" y="497405"/>
            <a:ext cx="929684" cy="22574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370202" y="2449171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Office is the cafeteria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5890248" y="2772335"/>
            <a:ext cx="1479954" cy="1060717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5890248" y="3751471"/>
            <a:ext cx="1209946" cy="8158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093694" y="3428305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E9713"/>
                </a:solidFill>
                <a:latin typeface="Lato Light"/>
                <a:cs typeface="Lato Light"/>
              </a:rPr>
              <a:t>Menus based on spectrum</a:t>
            </a:r>
          </a:p>
        </p:txBody>
      </p:sp>
      <p:sp>
        <p:nvSpPr>
          <p:cNvPr id="45" name="Oval 44"/>
          <p:cNvSpPr/>
          <p:nvPr/>
        </p:nvSpPr>
        <p:spPr>
          <a:xfrm>
            <a:off x="1754217" y="345562"/>
            <a:ext cx="1870736" cy="805553"/>
          </a:xfrm>
          <a:prstGeom prst="ellipse">
            <a:avLst/>
          </a:prstGeom>
          <a:noFill/>
          <a:ln w="76200" cmpd="sng">
            <a:solidFill>
              <a:srgbClr val="E26B4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193623" y="20648"/>
            <a:ext cx="1857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Desirable?</a:t>
            </a:r>
          </a:p>
        </p:txBody>
      </p:sp>
    </p:spTree>
    <p:extLst>
      <p:ext uri="{BB962C8B-B14F-4D97-AF65-F5344CB8AC3E}">
        <p14:creationId xmlns:p14="http://schemas.microsoft.com/office/powerpoint/2010/main" val="3061325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41262" y="834596"/>
            <a:ext cx="36489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Lato Light"/>
                <a:cs typeface="Lato Light"/>
              </a:rPr>
              <a:t>Generate ripple effects</a:t>
            </a:r>
          </a:p>
          <a:p>
            <a:endParaRPr lang="en-US" dirty="0" smtClean="0">
              <a:latin typeface="Lato Light"/>
              <a:cs typeface="Lato Light"/>
            </a:endParaRPr>
          </a:p>
          <a:p>
            <a:r>
              <a:rPr lang="en-US" dirty="0" smtClean="0">
                <a:latin typeface="Lato Light"/>
                <a:cs typeface="Lato Light"/>
              </a:rPr>
              <a:t>5ish </a:t>
            </a:r>
            <a:r>
              <a:rPr lang="en-US" dirty="0" smtClean="0">
                <a:latin typeface="Lato Light"/>
                <a:cs typeface="Lato Light"/>
              </a:rPr>
              <a:t>minutes per wave - go for quantity</a:t>
            </a:r>
          </a:p>
          <a:p>
            <a:endParaRPr lang="en-US" dirty="0" smtClean="0">
              <a:latin typeface="Lato Light"/>
              <a:cs typeface="Lato Light"/>
            </a:endParaRPr>
          </a:p>
          <a:p>
            <a:r>
              <a:rPr lang="en-US" dirty="0" smtClean="0">
                <a:latin typeface="Lato Light"/>
                <a:cs typeface="Lato Light"/>
              </a:rPr>
              <a:t>Select the most juicy one from 3</a:t>
            </a:r>
            <a:r>
              <a:rPr lang="en-US" baseline="30000" dirty="0" smtClean="0">
                <a:latin typeface="Lato Light"/>
                <a:cs typeface="Lato Light"/>
              </a:rPr>
              <a:t>rd</a:t>
            </a:r>
            <a:r>
              <a:rPr lang="en-US" dirty="0" smtClean="0">
                <a:latin typeface="Lato Light"/>
                <a:cs typeface="Lato Light"/>
              </a:rPr>
              <a:t> wave.</a:t>
            </a:r>
          </a:p>
          <a:p>
            <a:endParaRPr lang="en-US" dirty="0" smtClean="0">
              <a:latin typeface="Lato Light"/>
              <a:cs typeface="Lato Light"/>
            </a:endParaRPr>
          </a:p>
          <a:p>
            <a:r>
              <a:rPr lang="en-US" dirty="0" smtClean="0">
                <a:latin typeface="Lato Light"/>
                <a:cs typeface="Lato Light"/>
              </a:rPr>
              <a:t>Present!</a:t>
            </a:r>
            <a:endParaRPr lang="en-US" dirty="0" smtClean="0">
              <a:latin typeface="Lato Light"/>
              <a:cs typeface="Lato Light"/>
            </a:endParaRPr>
          </a:p>
        </p:txBody>
      </p:sp>
      <p:sp>
        <p:nvSpPr>
          <p:cNvPr id="4" name="Oval 3"/>
          <p:cNvSpPr/>
          <p:nvPr/>
        </p:nvSpPr>
        <p:spPr>
          <a:xfrm flipH="1" flipV="1">
            <a:off x="2044141" y="1971826"/>
            <a:ext cx="998030" cy="99803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003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92700" y="2224447"/>
            <a:ext cx="370677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500" dirty="0" smtClean="0">
                <a:latin typeface="Lato Light"/>
                <a:cs typeface="Lato Light"/>
              </a:rPr>
              <a:t>SHARE TIME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54702"/>
          <a:stretch/>
        </p:blipFill>
        <p:spPr>
          <a:xfrm>
            <a:off x="0" y="-1538128"/>
            <a:ext cx="9459035" cy="3752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54702"/>
          <a:stretch/>
        </p:blipFill>
        <p:spPr>
          <a:xfrm>
            <a:off x="-50100" y="2845389"/>
            <a:ext cx="9459035" cy="37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231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7800"/>
            <a:ext cx="9144000" cy="5486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43128" y="2848902"/>
            <a:ext cx="5102608" cy="86177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5000" i="1" dirty="0" smtClean="0">
                <a:latin typeface="Avenir Black"/>
                <a:cs typeface="Avenir Black"/>
              </a:rPr>
              <a:t>!</a:t>
            </a:r>
            <a:r>
              <a:rPr lang="en-US" sz="5000" i="1" dirty="0" err="1" smtClean="0">
                <a:latin typeface="Avenir Black"/>
                <a:cs typeface="Avenir Black"/>
              </a:rPr>
              <a:t>Beerstorming</a:t>
            </a:r>
            <a:r>
              <a:rPr lang="en-US" sz="5000" i="1" dirty="0" smtClean="0">
                <a:latin typeface="Avenir Black"/>
                <a:cs typeface="Avenir Black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30023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7800"/>
            <a:ext cx="9144000" cy="5486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43128" y="2848902"/>
            <a:ext cx="5102608" cy="86177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5000" i="1" dirty="0" smtClean="0">
                <a:latin typeface="Avenir Black"/>
                <a:cs typeface="Avenir Black"/>
              </a:rPr>
              <a:t>!</a:t>
            </a:r>
            <a:r>
              <a:rPr lang="en-US" sz="5000" i="1" dirty="0" err="1" smtClean="0">
                <a:latin typeface="Avenir Black"/>
                <a:cs typeface="Avenir Black"/>
              </a:rPr>
              <a:t>Beerstorming</a:t>
            </a:r>
            <a:r>
              <a:rPr lang="en-US" sz="5000" i="1" dirty="0" smtClean="0">
                <a:latin typeface="Avenir Black"/>
                <a:cs typeface="Avenir Black"/>
              </a:rPr>
              <a:t>!</a:t>
            </a:r>
          </a:p>
        </p:txBody>
      </p:sp>
      <p:sp>
        <p:nvSpPr>
          <p:cNvPr id="5" name="Rectangle 4"/>
          <p:cNvSpPr/>
          <p:nvPr/>
        </p:nvSpPr>
        <p:spPr>
          <a:xfrm>
            <a:off x="559073" y="726332"/>
            <a:ext cx="8332285" cy="861774"/>
          </a:xfrm>
          <a:prstGeom prst="rect">
            <a:avLst/>
          </a:prstGeom>
          <a:solidFill>
            <a:srgbClr val="F900F4"/>
          </a:solidFill>
        </p:spPr>
        <p:txBody>
          <a:bodyPr wrap="none">
            <a:spAutoFit/>
          </a:bodyPr>
          <a:lstStyle/>
          <a:p>
            <a:r>
              <a:rPr lang="en-US" sz="5000" i="1" dirty="0" smtClean="0">
                <a:latin typeface="Avenir Black"/>
                <a:cs typeface="Avenir Black"/>
              </a:rPr>
              <a:t>Go for quantity = pitchers</a:t>
            </a:r>
          </a:p>
        </p:txBody>
      </p:sp>
    </p:spTree>
    <p:extLst>
      <p:ext uri="{BB962C8B-B14F-4D97-AF65-F5344CB8AC3E}">
        <p14:creationId xmlns:p14="http://schemas.microsoft.com/office/powerpoint/2010/main" val="384408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6567" y="1540808"/>
            <a:ext cx="756366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500" dirty="0" smtClean="0">
                <a:latin typeface="Lato Light"/>
                <a:cs typeface="Lato Light"/>
              </a:rPr>
              <a:t>BRING YOUR MOST UNLIKELY</a:t>
            </a:r>
          </a:p>
          <a:p>
            <a:r>
              <a:rPr lang="en-US" sz="3500" dirty="0" smtClean="0">
                <a:latin typeface="Lato Light"/>
                <a:cs typeface="Lato Light"/>
              </a:rPr>
              <a:t>AND FAVORITE IDEA (on papers).</a:t>
            </a:r>
          </a:p>
          <a:p>
            <a:endParaRPr lang="en-US" sz="3500" dirty="0">
              <a:latin typeface="Lato Light"/>
              <a:cs typeface="Lato Light"/>
            </a:endParaRPr>
          </a:p>
          <a:p>
            <a:r>
              <a:rPr lang="en-US" sz="3500" dirty="0" smtClean="0">
                <a:latin typeface="Lato Light"/>
                <a:cs typeface="Lato Light"/>
              </a:rPr>
              <a:t>2 minutes.</a:t>
            </a:r>
          </a:p>
          <a:p>
            <a:endParaRPr lang="en-US" sz="3500" dirty="0">
              <a:latin typeface="Lato Light"/>
              <a:cs typeface="Lato Light"/>
            </a:endParaRPr>
          </a:p>
          <a:p>
            <a:r>
              <a:rPr lang="en-US" sz="3500" dirty="0" smtClean="0">
                <a:latin typeface="Lato Light"/>
                <a:cs typeface="Lato Light"/>
              </a:rPr>
              <a:t>Present – into the box</a:t>
            </a:r>
            <a:endParaRPr lang="en-US" sz="3500" dirty="0"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470478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4308" y="428935"/>
            <a:ext cx="749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Lato Light"/>
                <a:cs typeface="Lato Light"/>
              </a:rPr>
              <a:t>Borrowed from Open space…</a:t>
            </a:r>
            <a:endParaRPr lang="en-US" sz="4000" dirty="0">
              <a:latin typeface="Lato Light"/>
              <a:cs typeface="Lato Ligh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4308" y="1336908"/>
            <a:ext cx="75738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Lato Light"/>
                <a:cs typeface="Lato Light"/>
              </a:rPr>
              <a:t>The Four Rules state</a:t>
            </a:r>
            <a:r>
              <a:rPr lang="en-US" dirty="0" smtClean="0">
                <a:latin typeface="Lato Light"/>
                <a:cs typeface="Lato Light"/>
              </a:rPr>
              <a:t>:</a:t>
            </a:r>
          </a:p>
          <a:p>
            <a:endParaRPr lang="en-US" dirty="0">
              <a:latin typeface="Lato Light"/>
              <a:cs typeface="Lato Light"/>
            </a:endParaRPr>
          </a:p>
          <a:p>
            <a:r>
              <a:rPr lang="en-US" dirty="0">
                <a:latin typeface="Lato Light"/>
                <a:cs typeface="Lato Light"/>
              </a:rPr>
              <a:t>1. Whoever come are the right </a:t>
            </a:r>
            <a:r>
              <a:rPr lang="en-US" dirty="0" smtClean="0">
                <a:latin typeface="Lato Light"/>
                <a:cs typeface="Lato Light"/>
              </a:rPr>
              <a:t>people (invite </a:t>
            </a:r>
            <a:r>
              <a:rPr lang="en-US" dirty="0" err="1" smtClean="0">
                <a:latin typeface="Lato Light"/>
                <a:cs typeface="Lato Light"/>
              </a:rPr>
              <a:t>CERNers</a:t>
            </a:r>
            <a:r>
              <a:rPr lang="en-US" dirty="0" smtClean="0">
                <a:latin typeface="Lato Light"/>
                <a:cs typeface="Lato Light"/>
              </a:rPr>
              <a:t> to join!)</a:t>
            </a:r>
            <a:endParaRPr lang="en-US" dirty="0">
              <a:latin typeface="Lato Light"/>
              <a:cs typeface="Lato Light"/>
            </a:endParaRPr>
          </a:p>
          <a:p>
            <a:r>
              <a:rPr lang="en-US" dirty="0">
                <a:latin typeface="Lato Light"/>
                <a:cs typeface="Lato Light"/>
              </a:rPr>
              <a:t>2. Whatever happens is the only thing that could have</a:t>
            </a:r>
          </a:p>
          <a:p>
            <a:r>
              <a:rPr lang="en-US" dirty="0">
                <a:latin typeface="Lato Light"/>
                <a:cs typeface="Lato Light"/>
              </a:rPr>
              <a:t>3. Whenever it starts is the right time</a:t>
            </a:r>
          </a:p>
          <a:p>
            <a:r>
              <a:rPr lang="en-US" dirty="0">
                <a:latin typeface="Lato Light"/>
                <a:cs typeface="Lato Light"/>
              </a:rPr>
              <a:t>4. When it’s over, it’s over</a:t>
            </a:r>
          </a:p>
          <a:p>
            <a:endParaRPr lang="en-US" dirty="0" smtClean="0">
              <a:latin typeface="Lato Light"/>
              <a:cs typeface="Lato Light"/>
            </a:endParaRPr>
          </a:p>
          <a:p>
            <a:r>
              <a:rPr lang="en-US" dirty="0" smtClean="0">
                <a:latin typeface="Lato Light"/>
                <a:cs typeface="Lato Light"/>
              </a:rPr>
              <a:t>The </a:t>
            </a:r>
            <a:r>
              <a:rPr lang="en-US" dirty="0">
                <a:latin typeface="Lato Light"/>
                <a:cs typeface="Lato Light"/>
              </a:rPr>
              <a:t>Law of Two Feet states that</a:t>
            </a:r>
            <a:r>
              <a:rPr lang="en-US" dirty="0" smtClean="0">
                <a:latin typeface="Lato Light"/>
                <a:cs typeface="Lato Light"/>
              </a:rPr>
              <a:t>:</a:t>
            </a:r>
          </a:p>
          <a:p>
            <a:endParaRPr lang="en-US" dirty="0">
              <a:latin typeface="Lato Light"/>
              <a:cs typeface="Lato Light"/>
            </a:endParaRPr>
          </a:p>
          <a:p>
            <a:r>
              <a:rPr lang="en-US" dirty="0">
                <a:latin typeface="Lato Light"/>
                <a:cs typeface="Lato Light"/>
              </a:rPr>
              <a:t>“If, during the course of the gathering, any person finds themselves in a situation </a:t>
            </a:r>
            <a:r>
              <a:rPr lang="en-US" dirty="0" smtClean="0">
                <a:latin typeface="Lato Light"/>
                <a:cs typeface="Lato Light"/>
              </a:rPr>
              <a:t>where they </a:t>
            </a:r>
            <a:r>
              <a:rPr lang="en-US" dirty="0">
                <a:latin typeface="Lato Light"/>
                <a:cs typeface="Lato Light"/>
              </a:rPr>
              <a:t>are neither learning nor contributing, they can go to some more productive place.”</a:t>
            </a:r>
          </a:p>
        </p:txBody>
      </p:sp>
    </p:spTree>
    <p:extLst>
      <p:ext uri="{BB962C8B-B14F-4D97-AF65-F5344CB8AC3E}">
        <p14:creationId xmlns:p14="http://schemas.microsoft.com/office/powerpoint/2010/main" val="78997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4308" y="428935"/>
            <a:ext cx="7493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Lato Light"/>
                <a:cs typeface="Lato Light"/>
              </a:rPr>
              <a:t>Bring </a:t>
            </a:r>
            <a:r>
              <a:rPr lang="en-US" sz="4000" dirty="0" smtClean="0">
                <a:latin typeface="Lato Light"/>
                <a:cs typeface="Lato Light"/>
              </a:rPr>
              <a:t>something </a:t>
            </a:r>
            <a:r>
              <a:rPr lang="en-US" sz="4000" dirty="0" smtClean="0">
                <a:latin typeface="Lato Light"/>
                <a:cs typeface="Lato Light"/>
              </a:rPr>
              <a:t>you’d like to explore (on paper + pens…)</a:t>
            </a:r>
            <a:endParaRPr lang="en-US" sz="4000" dirty="0">
              <a:latin typeface="Lato Light"/>
              <a:cs typeface="Lato Light"/>
            </a:endParaRPr>
          </a:p>
          <a:p>
            <a:endParaRPr lang="en-US" sz="2000" dirty="0">
              <a:latin typeface="Lato Light"/>
              <a:cs typeface="Lato Light"/>
            </a:endParaRPr>
          </a:p>
          <a:p>
            <a:pPr marL="571500" indent="-571500">
              <a:buFontTx/>
              <a:buChar char="-"/>
            </a:pPr>
            <a:r>
              <a:rPr lang="en-US" sz="2000" dirty="0" smtClean="0">
                <a:latin typeface="Lato Light"/>
                <a:cs typeface="Lato Light"/>
              </a:rPr>
              <a:t>Question</a:t>
            </a:r>
          </a:p>
          <a:p>
            <a:pPr marL="571500" indent="-571500">
              <a:buFontTx/>
              <a:buChar char="-"/>
            </a:pPr>
            <a:r>
              <a:rPr lang="en-US" sz="2000" dirty="0" smtClean="0">
                <a:latin typeface="Lato Light"/>
                <a:cs typeface="Lato Light"/>
              </a:rPr>
              <a:t>Solution canvas</a:t>
            </a:r>
          </a:p>
          <a:p>
            <a:pPr marL="571500" indent="-571500">
              <a:buFontTx/>
              <a:buChar char="-"/>
            </a:pPr>
            <a:r>
              <a:rPr lang="en-US" sz="2000" dirty="0" smtClean="0">
                <a:latin typeface="Lato Light"/>
                <a:cs typeface="Lato Light"/>
              </a:rPr>
              <a:t>Problem</a:t>
            </a:r>
          </a:p>
          <a:p>
            <a:pPr marL="571500" indent="-571500">
              <a:buFontTx/>
              <a:buChar char="-"/>
            </a:pPr>
            <a:r>
              <a:rPr lang="en-US" sz="2000" dirty="0" smtClean="0">
                <a:latin typeface="Lato Light"/>
                <a:cs typeface="Lato Light"/>
              </a:rPr>
              <a:t>….</a:t>
            </a:r>
          </a:p>
          <a:p>
            <a:pPr marL="571500" indent="-571500">
              <a:buFontTx/>
              <a:buChar char="-"/>
            </a:pPr>
            <a:endParaRPr lang="en-US" sz="2000" dirty="0">
              <a:latin typeface="Lato Light"/>
              <a:cs typeface="Lato Light"/>
            </a:endParaRPr>
          </a:p>
          <a:p>
            <a:r>
              <a:rPr lang="en-US" sz="4000" dirty="0" smtClean="0">
                <a:latin typeface="Lato Light"/>
                <a:cs typeface="Lato Light"/>
              </a:rPr>
              <a:t>Clear definition, brings good outcomes.</a:t>
            </a:r>
          </a:p>
        </p:txBody>
      </p:sp>
    </p:spTree>
    <p:extLst>
      <p:ext uri="{BB962C8B-B14F-4D97-AF65-F5344CB8AC3E}">
        <p14:creationId xmlns:p14="http://schemas.microsoft.com/office/powerpoint/2010/main" val="1040023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1538" y="1730981"/>
            <a:ext cx="74930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3000" dirty="0" smtClean="0">
                <a:solidFill>
                  <a:srgbClr val="F900F4"/>
                </a:solidFill>
              </a:rPr>
              <a:t>Innovation is an inherently </a:t>
            </a:r>
            <a:r>
              <a:rPr lang="en-US" sz="3000" i="1" dirty="0" smtClean="0">
                <a:solidFill>
                  <a:srgbClr val="F900F4"/>
                </a:solidFill>
              </a:rPr>
              <a:t>inefficient process</a:t>
            </a:r>
            <a:r>
              <a:rPr lang="en-US" sz="3000" dirty="0" smtClean="0">
                <a:solidFill>
                  <a:srgbClr val="F900F4"/>
                </a:solidFill>
              </a:rPr>
              <a:t>. </a:t>
            </a:r>
            <a:endParaRPr lang="en-US" sz="3000" dirty="0">
              <a:solidFill>
                <a:srgbClr val="F900F4"/>
              </a:solidFill>
            </a:endParaRPr>
          </a:p>
          <a:p>
            <a:pPr>
              <a:lnSpc>
                <a:spcPct val="80000"/>
              </a:lnSpc>
            </a:pPr>
            <a:endParaRPr lang="en-US" sz="3000" dirty="0" smtClean="0">
              <a:solidFill>
                <a:srgbClr val="F900F4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3000" dirty="0" smtClean="0">
                <a:solidFill>
                  <a:srgbClr val="F900F4"/>
                </a:solidFill>
              </a:rPr>
              <a:t>Being effective would imply that you already know </a:t>
            </a:r>
            <a:r>
              <a:rPr lang="en-US" sz="3000" dirty="0" smtClean="0">
                <a:solidFill>
                  <a:srgbClr val="F900F4"/>
                </a:solidFill>
              </a:rPr>
              <a:t>precisely what </a:t>
            </a:r>
            <a:r>
              <a:rPr lang="en-US" sz="3000" dirty="0" smtClean="0">
                <a:solidFill>
                  <a:srgbClr val="F900F4"/>
                </a:solidFill>
              </a:rPr>
              <a:t>you are </a:t>
            </a:r>
            <a:r>
              <a:rPr lang="en-US" sz="3000" dirty="0" smtClean="0">
                <a:solidFill>
                  <a:srgbClr val="F900F4"/>
                </a:solidFill>
              </a:rPr>
              <a:t>doing beforehand.</a:t>
            </a:r>
          </a:p>
        </p:txBody>
      </p:sp>
    </p:spTree>
    <p:extLst>
      <p:ext uri="{BB962C8B-B14F-4D97-AF65-F5344CB8AC3E}">
        <p14:creationId xmlns:p14="http://schemas.microsoft.com/office/powerpoint/2010/main" val="493094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6921"/>
          <a:stretch/>
        </p:blipFill>
        <p:spPr>
          <a:xfrm>
            <a:off x="1498600" y="330200"/>
            <a:ext cx="6146800" cy="416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020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6921"/>
          <a:stretch/>
        </p:blipFill>
        <p:spPr>
          <a:xfrm>
            <a:off x="1498600" y="330200"/>
            <a:ext cx="6146800" cy="41609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57032" y="4491182"/>
            <a:ext cx="74930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3000" dirty="0" smtClean="0">
                <a:solidFill>
                  <a:srgbClr val="F900F4"/>
                </a:solidFill>
              </a:rPr>
              <a:t>…o</a:t>
            </a:r>
            <a:r>
              <a:rPr lang="en-US" sz="3000" dirty="0" smtClean="0">
                <a:solidFill>
                  <a:srgbClr val="F900F4"/>
                </a:solidFill>
              </a:rPr>
              <a:t>r Steve Jobs and connecting the dots</a:t>
            </a:r>
            <a:endParaRPr lang="en-US" sz="3000" dirty="0">
              <a:solidFill>
                <a:srgbClr val="F900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5202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7181" y="904915"/>
            <a:ext cx="5934363" cy="42588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2581" y="197029"/>
            <a:ext cx="4600550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4000" i="1" dirty="0" smtClean="0">
                <a:latin typeface="Avenir Black"/>
                <a:cs typeface="Avenir Black"/>
              </a:rPr>
              <a:t>Tomorrow: Vision</a:t>
            </a:r>
          </a:p>
        </p:txBody>
      </p:sp>
    </p:spTree>
    <p:extLst>
      <p:ext uri="{BB962C8B-B14F-4D97-AF65-F5344CB8AC3E}">
        <p14:creationId xmlns:p14="http://schemas.microsoft.com/office/powerpoint/2010/main" val="2163423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7800"/>
            <a:ext cx="9144000" cy="5486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43128" y="2848902"/>
            <a:ext cx="5102608" cy="86177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5000" i="1" dirty="0" smtClean="0">
                <a:latin typeface="Avenir Black"/>
                <a:cs typeface="Avenir Black"/>
              </a:rPr>
              <a:t>!</a:t>
            </a:r>
            <a:r>
              <a:rPr lang="en-US" sz="5000" i="1" dirty="0" err="1" smtClean="0">
                <a:latin typeface="Avenir Black"/>
                <a:cs typeface="Avenir Black"/>
              </a:rPr>
              <a:t>Beerstorming</a:t>
            </a:r>
            <a:r>
              <a:rPr lang="en-US" sz="5000" i="1" dirty="0" smtClean="0">
                <a:latin typeface="Avenir Black"/>
                <a:cs typeface="Avenir Black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17281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000"/>
            <a:ext cx="9144000" cy="53492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2626" y="185768"/>
            <a:ext cx="6737569" cy="1708160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>
            <a:spAutoFit/>
          </a:bodyPr>
          <a:lstStyle/>
          <a:p>
            <a:r>
              <a:rPr lang="en-US" sz="3500" dirty="0" smtClean="0">
                <a:latin typeface="Lato Light"/>
                <a:cs typeface="Lato Light"/>
              </a:rPr>
              <a:t>Ripple effect:</a:t>
            </a:r>
          </a:p>
          <a:p>
            <a:r>
              <a:rPr lang="en-US" sz="3500" dirty="0" smtClean="0">
                <a:latin typeface="Lato Light"/>
                <a:cs typeface="Lato Light"/>
              </a:rPr>
              <a:t>“the continuing and spreading results of an event or action.”</a:t>
            </a:r>
          </a:p>
        </p:txBody>
      </p:sp>
    </p:spTree>
    <p:extLst>
      <p:ext uri="{BB962C8B-B14F-4D97-AF65-F5344CB8AC3E}">
        <p14:creationId xmlns:p14="http://schemas.microsoft.com/office/powerpoint/2010/main" val="3094228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000"/>
            <a:ext cx="9144000" cy="53492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2626" y="185768"/>
            <a:ext cx="6737569" cy="1708160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>
            <a:spAutoFit/>
          </a:bodyPr>
          <a:lstStyle/>
          <a:p>
            <a:r>
              <a:rPr lang="en-US" sz="3500" dirty="0" smtClean="0">
                <a:latin typeface="Lato Light"/>
                <a:cs typeface="Lato Light"/>
              </a:rPr>
              <a:t>Ripple effect:</a:t>
            </a:r>
          </a:p>
          <a:p>
            <a:r>
              <a:rPr lang="en-US" sz="3500" dirty="0" smtClean="0">
                <a:latin typeface="Lato Light"/>
                <a:cs typeface="Lato Light"/>
              </a:rPr>
              <a:t>“the continuing and spreading results of an event or action.”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0083" y="2958041"/>
            <a:ext cx="5692545" cy="1708160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>
            <a:spAutoFit/>
          </a:bodyPr>
          <a:lstStyle/>
          <a:p>
            <a:r>
              <a:rPr lang="en-US" sz="3500" dirty="0">
                <a:latin typeface="Lato Light"/>
                <a:cs typeface="Lato Light"/>
              </a:rPr>
              <a:t>I</a:t>
            </a:r>
            <a:r>
              <a:rPr lang="en-US" sz="3500" dirty="0" smtClean="0">
                <a:latin typeface="Lato Light"/>
                <a:cs typeface="Lato Light"/>
              </a:rPr>
              <a:t>ntentional and unintentional effects spread across space and time</a:t>
            </a:r>
          </a:p>
        </p:txBody>
      </p:sp>
    </p:spTree>
    <p:extLst>
      <p:ext uri="{BB962C8B-B14F-4D97-AF65-F5344CB8AC3E}">
        <p14:creationId xmlns:p14="http://schemas.microsoft.com/office/powerpoint/2010/main" val="259480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6567" y="1540808"/>
            <a:ext cx="756366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500" dirty="0" smtClean="0">
                <a:latin typeface="Lato Light"/>
                <a:cs typeface="Lato Light"/>
              </a:rPr>
              <a:t>Paper recycling in Brazil</a:t>
            </a:r>
          </a:p>
          <a:p>
            <a:endParaRPr lang="en-US" sz="3500" dirty="0">
              <a:latin typeface="Lato Light"/>
              <a:cs typeface="Lato Light"/>
            </a:endParaRPr>
          </a:p>
          <a:p>
            <a:r>
              <a:rPr lang="en-US" sz="3500" dirty="0" smtClean="0">
                <a:latin typeface="Lato Light"/>
                <a:cs typeface="Lato Light"/>
              </a:rPr>
              <a:t>Snake farming in India</a:t>
            </a:r>
            <a:endParaRPr lang="en-US" sz="3500" dirty="0"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842374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</p:spTree>
    <p:extLst>
      <p:ext uri="{BB962C8B-B14F-4D97-AF65-F5344CB8AC3E}">
        <p14:creationId xmlns:p14="http://schemas.microsoft.com/office/powerpoint/2010/main" val="349694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02" y="1819719"/>
            <a:ext cx="164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Invention of </a:t>
            </a:r>
          </a:p>
          <a:p>
            <a:r>
              <a:rPr lang="en-US" dirty="0" err="1" smtClean="0">
                <a:solidFill>
                  <a:srgbClr val="E26B42"/>
                </a:solidFill>
                <a:latin typeface="Lato Light"/>
                <a:cs typeface="Lato Light"/>
              </a:rPr>
              <a:t>bookpress</a:t>
            </a:r>
            <a:endParaRPr lang="en-US" dirty="0" smtClean="0">
              <a:solidFill>
                <a:srgbClr val="E26B42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955100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02" y="1819719"/>
            <a:ext cx="164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Invention of </a:t>
            </a:r>
          </a:p>
          <a:p>
            <a:r>
              <a:rPr lang="en-US" dirty="0" err="1" smtClean="0">
                <a:solidFill>
                  <a:srgbClr val="E26B42"/>
                </a:solidFill>
                <a:latin typeface="Lato Light"/>
                <a:cs typeface="Lato Light"/>
              </a:rPr>
              <a:t>bookpress</a:t>
            </a:r>
            <a:endParaRPr lang="en-US" dirty="0" smtClean="0">
              <a:solidFill>
                <a:srgbClr val="E26B42"/>
              </a:solidFill>
              <a:latin typeface="Lato Light"/>
              <a:cs typeface="Lato Ligh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20052" y="2142884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Reading got popular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20052" y="676592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Spreading propaganda got easier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1290036" y="2229892"/>
            <a:ext cx="522408" cy="97658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290036" y="1599922"/>
            <a:ext cx="630016" cy="62997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099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/>
          <p:cNvSpPr/>
          <p:nvPr/>
        </p:nvSpPr>
        <p:spPr>
          <a:xfrm rot="2658105">
            <a:off x="-1642888" y="-214638"/>
            <a:ext cx="3285775" cy="3285775"/>
          </a:xfrm>
          <a:prstGeom prst="arc">
            <a:avLst>
              <a:gd name="adj1" fmla="val 15408196"/>
              <a:gd name="adj2" fmla="val 1143447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2658105">
            <a:off x="-4792108" y="-2796725"/>
            <a:ext cx="8635471" cy="8635471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658105">
            <a:off x="-2554341" y="-3252734"/>
            <a:ext cx="9532040" cy="9532040"/>
          </a:xfrm>
          <a:prstGeom prst="arc">
            <a:avLst>
              <a:gd name="adj1" fmla="val 16166009"/>
              <a:gd name="adj2" fmla="val 21598202"/>
            </a:avLst>
          </a:prstGeom>
          <a:ln w="762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8823" y="1021872"/>
            <a:ext cx="681790" cy="68179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810" y="3358738"/>
            <a:ext cx="1795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f</a:t>
            </a:r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irst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9" name="Oval 8"/>
          <p:cNvSpPr/>
          <p:nvPr/>
        </p:nvSpPr>
        <p:spPr>
          <a:xfrm flipH="1" flipV="1">
            <a:off x="364095" y="1021872"/>
            <a:ext cx="687852" cy="687852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99812" y="404346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second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014" y="4211798"/>
            <a:ext cx="23818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blipFill rotWithShape="0">
                  <a:blip r:embed="rId2"/>
                  <a:stretch>
                    <a:fillRect/>
                  </a:stretch>
                </a:blipFill>
                <a:latin typeface="Chaparral Pro"/>
                <a:cs typeface="Chaparral Pro"/>
              </a:rPr>
              <a:t>third wave</a:t>
            </a:r>
            <a:endParaRPr lang="en-US" sz="3000" dirty="0">
              <a:blipFill rotWithShape="0">
                <a:blip r:embed="rId2"/>
                <a:stretch>
                  <a:fillRect/>
                </a:stretch>
              </a:blipFill>
              <a:latin typeface="Chaparral Pro"/>
              <a:cs typeface="Chaparral Pro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002" y="1819719"/>
            <a:ext cx="164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Invention of </a:t>
            </a:r>
          </a:p>
          <a:p>
            <a:r>
              <a:rPr lang="en-US" dirty="0" err="1" smtClean="0">
                <a:solidFill>
                  <a:srgbClr val="E26B42"/>
                </a:solidFill>
                <a:latin typeface="Lato Light"/>
                <a:cs typeface="Lato Light"/>
              </a:rPr>
              <a:t>bookpress</a:t>
            </a:r>
            <a:endParaRPr lang="en-US" dirty="0" smtClean="0">
              <a:solidFill>
                <a:srgbClr val="E26B42"/>
              </a:solidFill>
              <a:latin typeface="Lato Light"/>
              <a:cs typeface="Lato Ligh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20052" y="2142884"/>
            <a:ext cx="1857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Reading got popular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20052" y="676592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Spreading propaganda got easier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397578" y="2327550"/>
            <a:ext cx="1857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Eyeglasses became important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1290036" y="2229892"/>
            <a:ext cx="522408" cy="97658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290036" y="1599922"/>
            <a:ext cx="630016" cy="62997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3199812" y="2593899"/>
            <a:ext cx="1030305" cy="195316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199813" y="1819719"/>
            <a:ext cx="1087086" cy="77418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466359" y="1026397"/>
            <a:ext cx="2303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6B42"/>
                </a:solidFill>
                <a:latin typeface="Lato Light"/>
                <a:cs typeface="Lato Light"/>
              </a:rPr>
              <a:t>Good light conditions became important for entertainment</a:t>
            </a:r>
          </a:p>
        </p:txBody>
      </p:sp>
    </p:spTree>
    <p:extLst>
      <p:ext uri="{BB962C8B-B14F-4D97-AF65-F5344CB8AC3E}">
        <p14:creationId xmlns:p14="http://schemas.microsoft.com/office/powerpoint/2010/main" val="802164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13629</TotalTime>
  <Words>573</Words>
  <Application>Microsoft Macintosh PowerPoint</Application>
  <PresentationFormat>On-screen Show (16:9)</PresentationFormat>
  <Paragraphs>152</Paragraphs>
  <Slides>26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IdeaSquare – why are we here at cern? </dc:title>
  <dc:creator>Tuuli Utriainen</dc:creator>
  <cp:lastModifiedBy>Tuuli Utriainen</cp:lastModifiedBy>
  <cp:revision>262</cp:revision>
  <dcterms:created xsi:type="dcterms:W3CDTF">2017-03-22T17:31:15Z</dcterms:created>
  <dcterms:modified xsi:type="dcterms:W3CDTF">2018-03-15T15:50:59Z</dcterms:modified>
</cp:coreProperties>
</file>