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 id="2147483684" r:id="rId6"/>
  </p:sldMasterIdLst>
  <p:notesMasterIdLst>
    <p:notesMasterId r:id="rId23"/>
  </p:notesMasterIdLst>
  <p:sldIdLst>
    <p:sldId id="405" r:id="rId7"/>
    <p:sldId id="406" r:id="rId8"/>
    <p:sldId id="415" r:id="rId9"/>
    <p:sldId id="416" r:id="rId10"/>
    <p:sldId id="411" r:id="rId11"/>
    <p:sldId id="424" r:id="rId12"/>
    <p:sldId id="426" r:id="rId13"/>
    <p:sldId id="427" r:id="rId14"/>
    <p:sldId id="412" r:id="rId15"/>
    <p:sldId id="414" r:id="rId16"/>
    <p:sldId id="420" r:id="rId17"/>
    <p:sldId id="419" r:id="rId18"/>
    <p:sldId id="421" r:id="rId19"/>
    <p:sldId id="428" r:id="rId20"/>
    <p:sldId id="429" r:id="rId21"/>
    <p:sldId id="430" r:id="rId22"/>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Lucida Grande" charset="0"/>
        <a:ea typeface="ヒラギノ角ゴ Pro W3" charset="-128"/>
        <a:cs typeface="+mn-cs"/>
      </a:defRPr>
    </a:lvl1pPr>
    <a:lvl2pPr marL="457200" algn="l" rtl="0" fontAlgn="base">
      <a:spcBef>
        <a:spcPct val="0"/>
      </a:spcBef>
      <a:spcAft>
        <a:spcPct val="0"/>
      </a:spcAft>
      <a:defRPr sz="2400" kern="1200">
        <a:solidFill>
          <a:schemeClr val="tx1"/>
        </a:solidFill>
        <a:latin typeface="Lucida Grande" charset="0"/>
        <a:ea typeface="ヒラギノ角ゴ Pro W3" charset="-128"/>
        <a:cs typeface="+mn-cs"/>
      </a:defRPr>
    </a:lvl2pPr>
    <a:lvl3pPr marL="914400" algn="l" rtl="0" fontAlgn="base">
      <a:spcBef>
        <a:spcPct val="0"/>
      </a:spcBef>
      <a:spcAft>
        <a:spcPct val="0"/>
      </a:spcAft>
      <a:defRPr sz="2400" kern="1200">
        <a:solidFill>
          <a:schemeClr val="tx1"/>
        </a:solidFill>
        <a:latin typeface="Lucida Grande" charset="0"/>
        <a:ea typeface="ヒラギノ角ゴ Pro W3" charset="-128"/>
        <a:cs typeface="+mn-cs"/>
      </a:defRPr>
    </a:lvl3pPr>
    <a:lvl4pPr marL="1371600" algn="l" rtl="0" fontAlgn="base">
      <a:spcBef>
        <a:spcPct val="0"/>
      </a:spcBef>
      <a:spcAft>
        <a:spcPct val="0"/>
      </a:spcAft>
      <a:defRPr sz="2400" kern="1200">
        <a:solidFill>
          <a:schemeClr val="tx1"/>
        </a:solidFill>
        <a:latin typeface="Lucida Grande" charset="0"/>
        <a:ea typeface="ヒラギノ角ゴ Pro W3" charset="-128"/>
        <a:cs typeface="+mn-cs"/>
      </a:defRPr>
    </a:lvl4pPr>
    <a:lvl5pPr marL="1828800" algn="l" rtl="0" fontAlgn="base">
      <a:spcBef>
        <a:spcPct val="0"/>
      </a:spcBef>
      <a:spcAft>
        <a:spcPct val="0"/>
      </a:spcAft>
      <a:defRPr sz="2400" kern="1200">
        <a:solidFill>
          <a:schemeClr val="tx1"/>
        </a:solidFill>
        <a:latin typeface="Lucida Grande" charset="0"/>
        <a:ea typeface="ヒラギノ角ゴ Pro W3" charset="-128"/>
        <a:cs typeface="+mn-cs"/>
      </a:defRPr>
    </a:lvl5pPr>
    <a:lvl6pPr marL="2286000" algn="l" defTabSz="914400" rtl="0" eaLnBrk="1" latinLnBrk="0" hangingPunct="1">
      <a:defRPr sz="2400" kern="1200">
        <a:solidFill>
          <a:schemeClr val="tx1"/>
        </a:solidFill>
        <a:latin typeface="Lucida Grande" charset="0"/>
        <a:ea typeface="ヒラギノ角ゴ Pro W3" charset="-128"/>
        <a:cs typeface="+mn-cs"/>
      </a:defRPr>
    </a:lvl6pPr>
    <a:lvl7pPr marL="2743200" algn="l" defTabSz="914400" rtl="0" eaLnBrk="1" latinLnBrk="0" hangingPunct="1">
      <a:defRPr sz="2400" kern="1200">
        <a:solidFill>
          <a:schemeClr val="tx1"/>
        </a:solidFill>
        <a:latin typeface="Lucida Grande" charset="0"/>
        <a:ea typeface="ヒラギノ角ゴ Pro W3" charset="-128"/>
        <a:cs typeface="+mn-cs"/>
      </a:defRPr>
    </a:lvl7pPr>
    <a:lvl8pPr marL="3200400" algn="l" defTabSz="914400" rtl="0" eaLnBrk="1" latinLnBrk="0" hangingPunct="1">
      <a:defRPr sz="2400" kern="1200">
        <a:solidFill>
          <a:schemeClr val="tx1"/>
        </a:solidFill>
        <a:latin typeface="Lucida Grande" charset="0"/>
        <a:ea typeface="ヒラギノ角ゴ Pro W3" charset="-128"/>
        <a:cs typeface="+mn-cs"/>
      </a:defRPr>
    </a:lvl8pPr>
    <a:lvl9pPr marL="3657600" algn="l" defTabSz="914400" rtl="0" eaLnBrk="1" latinLnBrk="0" hangingPunct="1">
      <a:defRPr sz="2400" kern="1200">
        <a:solidFill>
          <a:schemeClr val="tx1"/>
        </a:solidFill>
        <a:latin typeface="Lucida Grande"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006600"/>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074A3-DD49-48EE-9910-77F179D79776}" type="doc">
      <dgm:prSet loTypeId="urn:microsoft.com/office/officeart/2005/8/layout/cycle7" loCatId="cycle" qsTypeId="urn:microsoft.com/office/officeart/2005/8/quickstyle/simple5" qsCatId="simple" csTypeId="urn:microsoft.com/office/officeart/2005/8/colors/accent6_2" csCatId="accent6" phldr="1"/>
      <dgm:spPr/>
      <dgm:t>
        <a:bodyPr/>
        <a:lstStyle/>
        <a:p>
          <a:endParaRPr lang="en-GB"/>
        </a:p>
      </dgm:t>
    </dgm:pt>
    <dgm:pt modelId="{5000B43E-5F78-4C55-8700-523D1D55DA66}">
      <dgm:prSet phldrT="[Text]"/>
      <dgm:spPr/>
      <dgm:t>
        <a:bodyPr/>
        <a:lstStyle/>
        <a:p>
          <a:r>
            <a:rPr lang="en-GB" dirty="0" smtClean="0"/>
            <a:t>PEOPLE</a:t>
          </a:r>
          <a:endParaRPr lang="en-GB" dirty="0"/>
        </a:p>
      </dgm:t>
    </dgm:pt>
    <dgm:pt modelId="{6CB32A63-BF7F-4ADE-B9B7-083C3985D1F4}" type="parTrans" cxnId="{CA9B8D1D-5FAA-47F1-84EE-36A7B1FDFBC4}">
      <dgm:prSet/>
      <dgm:spPr/>
      <dgm:t>
        <a:bodyPr/>
        <a:lstStyle/>
        <a:p>
          <a:endParaRPr lang="en-GB"/>
        </a:p>
      </dgm:t>
    </dgm:pt>
    <dgm:pt modelId="{A3C457C2-A150-43F7-A1F8-7A59C8EED3B6}" type="sibTrans" cxnId="{CA9B8D1D-5FAA-47F1-84EE-36A7B1FDFBC4}">
      <dgm:prSet/>
      <dgm:spPr/>
      <dgm:t>
        <a:bodyPr/>
        <a:lstStyle/>
        <a:p>
          <a:endParaRPr lang="en-GB" dirty="0"/>
        </a:p>
      </dgm:t>
    </dgm:pt>
    <dgm:pt modelId="{98D6544E-C25B-4CFE-940D-C2463B63D5C4}">
      <dgm:prSet phldrT="[Text]"/>
      <dgm:spPr/>
      <dgm:t>
        <a:bodyPr/>
        <a:lstStyle/>
        <a:p>
          <a:r>
            <a:rPr lang="en-GB" dirty="0" smtClean="0"/>
            <a:t>COMPUTERS</a:t>
          </a:r>
          <a:endParaRPr lang="en-GB" dirty="0"/>
        </a:p>
      </dgm:t>
    </dgm:pt>
    <dgm:pt modelId="{B37C18E9-61D4-4BA1-8F78-D30E8A738B1C}" type="parTrans" cxnId="{0A1AF662-4C13-4DA7-A597-E9886ED99153}">
      <dgm:prSet/>
      <dgm:spPr/>
      <dgm:t>
        <a:bodyPr/>
        <a:lstStyle/>
        <a:p>
          <a:endParaRPr lang="en-GB"/>
        </a:p>
      </dgm:t>
    </dgm:pt>
    <dgm:pt modelId="{D914506D-0B14-458D-8577-3472EFCC3323}" type="sibTrans" cxnId="{0A1AF662-4C13-4DA7-A597-E9886ED99153}">
      <dgm:prSet/>
      <dgm:spPr/>
      <dgm:t>
        <a:bodyPr/>
        <a:lstStyle/>
        <a:p>
          <a:endParaRPr lang="en-GB" dirty="0"/>
        </a:p>
      </dgm:t>
    </dgm:pt>
    <dgm:pt modelId="{40EC7231-2799-449D-BC34-EDB7CE5EF562}">
      <dgm:prSet phldrT="[Text]"/>
      <dgm:spPr/>
      <dgm:t>
        <a:bodyPr/>
        <a:lstStyle/>
        <a:p>
          <a:r>
            <a:rPr lang="en-GB" dirty="0" smtClean="0"/>
            <a:t>SOFTWARE</a:t>
          </a:r>
          <a:endParaRPr lang="en-GB" dirty="0"/>
        </a:p>
      </dgm:t>
    </dgm:pt>
    <dgm:pt modelId="{9CD1CD6F-ED6D-4EFE-A3FC-6036D2ABA56B}" type="parTrans" cxnId="{5154C7F6-3AF7-48CB-8909-2DA4098B08F4}">
      <dgm:prSet/>
      <dgm:spPr/>
      <dgm:t>
        <a:bodyPr/>
        <a:lstStyle/>
        <a:p>
          <a:endParaRPr lang="en-GB"/>
        </a:p>
      </dgm:t>
    </dgm:pt>
    <dgm:pt modelId="{CF48CFA2-DDBB-40D7-9C45-FEF3E1A3FCA4}" type="sibTrans" cxnId="{5154C7F6-3AF7-48CB-8909-2DA4098B08F4}">
      <dgm:prSet/>
      <dgm:spPr/>
      <dgm:t>
        <a:bodyPr/>
        <a:lstStyle/>
        <a:p>
          <a:endParaRPr lang="en-GB" dirty="0"/>
        </a:p>
      </dgm:t>
    </dgm:pt>
    <dgm:pt modelId="{DA8DF545-D84B-4593-BDF2-E31660CCA05C}" type="pres">
      <dgm:prSet presAssocID="{3F9074A3-DD49-48EE-9910-77F179D79776}" presName="Name0" presStyleCnt="0">
        <dgm:presLayoutVars>
          <dgm:dir/>
          <dgm:resizeHandles val="exact"/>
        </dgm:presLayoutVars>
      </dgm:prSet>
      <dgm:spPr/>
      <dgm:t>
        <a:bodyPr/>
        <a:lstStyle/>
        <a:p>
          <a:endParaRPr lang="en-GB"/>
        </a:p>
      </dgm:t>
    </dgm:pt>
    <dgm:pt modelId="{40212A6B-6767-4E38-8842-3D6A1E030150}" type="pres">
      <dgm:prSet presAssocID="{5000B43E-5F78-4C55-8700-523D1D55DA66}" presName="node" presStyleLbl="node1" presStyleIdx="0" presStyleCnt="3">
        <dgm:presLayoutVars>
          <dgm:bulletEnabled val="1"/>
        </dgm:presLayoutVars>
      </dgm:prSet>
      <dgm:spPr/>
      <dgm:t>
        <a:bodyPr/>
        <a:lstStyle/>
        <a:p>
          <a:endParaRPr lang="en-GB"/>
        </a:p>
      </dgm:t>
    </dgm:pt>
    <dgm:pt modelId="{7608608E-7250-4CB2-A718-5AD9661989C9}" type="pres">
      <dgm:prSet presAssocID="{A3C457C2-A150-43F7-A1F8-7A59C8EED3B6}" presName="sibTrans" presStyleLbl="sibTrans2D1" presStyleIdx="0" presStyleCnt="3"/>
      <dgm:spPr/>
      <dgm:t>
        <a:bodyPr/>
        <a:lstStyle/>
        <a:p>
          <a:endParaRPr lang="en-GB"/>
        </a:p>
      </dgm:t>
    </dgm:pt>
    <dgm:pt modelId="{4B8670F7-9D7A-4A54-945A-8797901B9A99}" type="pres">
      <dgm:prSet presAssocID="{A3C457C2-A150-43F7-A1F8-7A59C8EED3B6}" presName="connectorText" presStyleLbl="sibTrans2D1" presStyleIdx="0" presStyleCnt="3"/>
      <dgm:spPr/>
      <dgm:t>
        <a:bodyPr/>
        <a:lstStyle/>
        <a:p>
          <a:endParaRPr lang="en-GB"/>
        </a:p>
      </dgm:t>
    </dgm:pt>
    <dgm:pt modelId="{C27CF9B1-7EBB-4A03-BFA3-B191C11D7780}" type="pres">
      <dgm:prSet presAssocID="{98D6544E-C25B-4CFE-940D-C2463B63D5C4}" presName="node" presStyleLbl="node1" presStyleIdx="1" presStyleCnt="3">
        <dgm:presLayoutVars>
          <dgm:bulletEnabled val="1"/>
        </dgm:presLayoutVars>
      </dgm:prSet>
      <dgm:spPr/>
      <dgm:t>
        <a:bodyPr/>
        <a:lstStyle/>
        <a:p>
          <a:endParaRPr lang="en-GB"/>
        </a:p>
      </dgm:t>
    </dgm:pt>
    <dgm:pt modelId="{9D6C0588-DB96-4769-8BDA-E5570034F668}" type="pres">
      <dgm:prSet presAssocID="{D914506D-0B14-458D-8577-3472EFCC3323}" presName="sibTrans" presStyleLbl="sibTrans2D1" presStyleIdx="1" presStyleCnt="3"/>
      <dgm:spPr/>
      <dgm:t>
        <a:bodyPr/>
        <a:lstStyle/>
        <a:p>
          <a:endParaRPr lang="en-GB"/>
        </a:p>
      </dgm:t>
    </dgm:pt>
    <dgm:pt modelId="{72728664-79BC-4C86-9287-047085854C0E}" type="pres">
      <dgm:prSet presAssocID="{D914506D-0B14-458D-8577-3472EFCC3323}" presName="connectorText" presStyleLbl="sibTrans2D1" presStyleIdx="1" presStyleCnt="3"/>
      <dgm:spPr/>
      <dgm:t>
        <a:bodyPr/>
        <a:lstStyle/>
        <a:p>
          <a:endParaRPr lang="en-GB"/>
        </a:p>
      </dgm:t>
    </dgm:pt>
    <dgm:pt modelId="{E4A9E84B-5890-452F-ABF9-5ADD9A131C75}" type="pres">
      <dgm:prSet presAssocID="{40EC7231-2799-449D-BC34-EDB7CE5EF562}" presName="node" presStyleLbl="node1" presStyleIdx="2" presStyleCnt="3">
        <dgm:presLayoutVars>
          <dgm:bulletEnabled val="1"/>
        </dgm:presLayoutVars>
      </dgm:prSet>
      <dgm:spPr/>
      <dgm:t>
        <a:bodyPr/>
        <a:lstStyle/>
        <a:p>
          <a:endParaRPr lang="en-GB"/>
        </a:p>
      </dgm:t>
    </dgm:pt>
    <dgm:pt modelId="{D5A0C2C1-CB8E-44DE-980A-A02EB5ACF8B3}" type="pres">
      <dgm:prSet presAssocID="{CF48CFA2-DDBB-40D7-9C45-FEF3E1A3FCA4}" presName="sibTrans" presStyleLbl="sibTrans2D1" presStyleIdx="2" presStyleCnt="3"/>
      <dgm:spPr/>
      <dgm:t>
        <a:bodyPr/>
        <a:lstStyle/>
        <a:p>
          <a:endParaRPr lang="en-GB"/>
        </a:p>
      </dgm:t>
    </dgm:pt>
    <dgm:pt modelId="{6FF01CD9-799B-491B-BF2D-2AFE3D7F6C6C}" type="pres">
      <dgm:prSet presAssocID="{CF48CFA2-DDBB-40D7-9C45-FEF3E1A3FCA4}" presName="connectorText" presStyleLbl="sibTrans2D1" presStyleIdx="2" presStyleCnt="3"/>
      <dgm:spPr/>
      <dgm:t>
        <a:bodyPr/>
        <a:lstStyle/>
        <a:p>
          <a:endParaRPr lang="en-GB"/>
        </a:p>
      </dgm:t>
    </dgm:pt>
  </dgm:ptLst>
  <dgm:cxnLst>
    <dgm:cxn modelId="{B26B1460-DD53-4FD2-8379-33D0108AC8EA}" type="presOf" srcId="{D914506D-0B14-458D-8577-3472EFCC3323}" destId="{9D6C0588-DB96-4769-8BDA-E5570034F668}" srcOrd="0" destOrd="0" presId="urn:microsoft.com/office/officeart/2005/8/layout/cycle7"/>
    <dgm:cxn modelId="{FCA0EC5E-DB53-49AC-B1CB-D7026768D89E}" type="presOf" srcId="{3F9074A3-DD49-48EE-9910-77F179D79776}" destId="{DA8DF545-D84B-4593-BDF2-E31660CCA05C}" srcOrd="0" destOrd="0" presId="urn:microsoft.com/office/officeart/2005/8/layout/cycle7"/>
    <dgm:cxn modelId="{5154C7F6-3AF7-48CB-8909-2DA4098B08F4}" srcId="{3F9074A3-DD49-48EE-9910-77F179D79776}" destId="{40EC7231-2799-449D-BC34-EDB7CE5EF562}" srcOrd="2" destOrd="0" parTransId="{9CD1CD6F-ED6D-4EFE-A3FC-6036D2ABA56B}" sibTransId="{CF48CFA2-DDBB-40D7-9C45-FEF3E1A3FCA4}"/>
    <dgm:cxn modelId="{0A1AF662-4C13-4DA7-A597-E9886ED99153}" srcId="{3F9074A3-DD49-48EE-9910-77F179D79776}" destId="{98D6544E-C25B-4CFE-940D-C2463B63D5C4}" srcOrd="1" destOrd="0" parTransId="{B37C18E9-61D4-4BA1-8F78-D30E8A738B1C}" sibTransId="{D914506D-0B14-458D-8577-3472EFCC3323}"/>
    <dgm:cxn modelId="{698547FD-4242-40EC-9C60-ACC562DD0336}" type="presOf" srcId="{CF48CFA2-DDBB-40D7-9C45-FEF3E1A3FCA4}" destId="{D5A0C2C1-CB8E-44DE-980A-A02EB5ACF8B3}" srcOrd="0" destOrd="0" presId="urn:microsoft.com/office/officeart/2005/8/layout/cycle7"/>
    <dgm:cxn modelId="{7DCBABA5-C9BD-4633-8B69-67B572AC8ED7}" type="presOf" srcId="{5000B43E-5F78-4C55-8700-523D1D55DA66}" destId="{40212A6B-6767-4E38-8842-3D6A1E030150}" srcOrd="0" destOrd="0" presId="urn:microsoft.com/office/officeart/2005/8/layout/cycle7"/>
    <dgm:cxn modelId="{77A6F6C8-56F2-45B6-9862-AFF97AE2C3FD}" type="presOf" srcId="{98D6544E-C25B-4CFE-940D-C2463B63D5C4}" destId="{C27CF9B1-7EBB-4A03-BFA3-B191C11D7780}" srcOrd="0" destOrd="0" presId="urn:microsoft.com/office/officeart/2005/8/layout/cycle7"/>
    <dgm:cxn modelId="{63B5A31F-56D6-4B2A-B791-963F50564246}" type="presOf" srcId="{A3C457C2-A150-43F7-A1F8-7A59C8EED3B6}" destId="{4B8670F7-9D7A-4A54-945A-8797901B9A99}" srcOrd="1" destOrd="0" presId="urn:microsoft.com/office/officeart/2005/8/layout/cycle7"/>
    <dgm:cxn modelId="{DF9F38AB-BEE1-4657-B1C3-713AED42F450}" type="presOf" srcId="{D914506D-0B14-458D-8577-3472EFCC3323}" destId="{72728664-79BC-4C86-9287-047085854C0E}" srcOrd="1" destOrd="0" presId="urn:microsoft.com/office/officeart/2005/8/layout/cycle7"/>
    <dgm:cxn modelId="{1379389C-9971-494B-8B76-6072325C6520}" type="presOf" srcId="{A3C457C2-A150-43F7-A1F8-7A59C8EED3B6}" destId="{7608608E-7250-4CB2-A718-5AD9661989C9}" srcOrd="0" destOrd="0" presId="urn:microsoft.com/office/officeart/2005/8/layout/cycle7"/>
    <dgm:cxn modelId="{0CE3D8A9-24B3-4726-9B2A-BCC178076ED3}" type="presOf" srcId="{CF48CFA2-DDBB-40D7-9C45-FEF3E1A3FCA4}" destId="{6FF01CD9-799B-491B-BF2D-2AFE3D7F6C6C}" srcOrd="1" destOrd="0" presId="urn:microsoft.com/office/officeart/2005/8/layout/cycle7"/>
    <dgm:cxn modelId="{D69ADD71-D327-4D3A-8BFE-E56B7DB07B36}" type="presOf" srcId="{40EC7231-2799-449D-BC34-EDB7CE5EF562}" destId="{E4A9E84B-5890-452F-ABF9-5ADD9A131C75}" srcOrd="0" destOrd="0" presId="urn:microsoft.com/office/officeart/2005/8/layout/cycle7"/>
    <dgm:cxn modelId="{CA9B8D1D-5FAA-47F1-84EE-36A7B1FDFBC4}" srcId="{3F9074A3-DD49-48EE-9910-77F179D79776}" destId="{5000B43E-5F78-4C55-8700-523D1D55DA66}" srcOrd="0" destOrd="0" parTransId="{6CB32A63-BF7F-4ADE-B9B7-083C3985D1F4}" sibTransId="{A3C457C2-A150-43F7-A1F8-7A59C8EED3B6}"/>
    <dgm:cxn modelId="{0D9D4EBC-C3AD-4A4A-AEFF-2FBEB4B0F925}" type="presParOf" srcId="{DA8DF545-D84B-4593-BDF2-E31660CCA05C}" destId="{40212A6B-6767-4E38-8842-3D6A1E030150}" srcOrd="0" destOrd="0" presId="urn:microsoft.com/office/officeart/2005/8/layout/cycle7"/>
    <dgm:cxn modelId="{A98B7C5E-0237-46AA-A2AD-EF2E7085A6C1}" type="presParOf" srcId="{DA8DF545-D84B-4593-BDF2-E31660CCA05C}" destId="{7608608E-7250-4CB2-A718-5AD9661989C9}" srcOrd="1" destOrd="0" presId="urn:microsoft.com/office/officeart/2005/8/layout/cycle7"/>
    <dgm:cxn modelId="{ED1C4E4C-B7DA-4956-874A-2EEB2698CD4E}" type="presParOf" srcId="{7608608E-7250-4CB2-A718-5AD9661989C9}" destId="{4B8670F7-9D7A-4A54-945A-8797901B9A99}" srcOrd="0" destOrd="0" presId="urn:microsoft.com/office/officeart/2005/8/layout/cycle7"/>
    <dgm:cxn modelId="{2F10D8A5-89AB-408D-9AE9-153E99F2D0F5}" type="presParOf" srcId="{DA8DF545-D84B-4593-BDF2-E31660CCA05C}" destId="{C27CF9B1-7EBB-4A03-BFA3-B191C11D7780}" srcOrd="2" destOrd="0" presId="urn:microsoft.com/office/officeart/2005/8/layout/cycle7"/>
    <dgm:cxn modelId="{BE3219F7-C4DC-484E-AB1A-066661A63BCF}" type="presParOf" srcId="{DA8DF545-D84B-4593-BDF2-E31660CCA05C}" destId="{9D6C0588-DB96-4769-8BDA-E5570034F668}" srcOrd="3" destOrd="0" presId="urn:microsoft.com/office/officeart/2005/8/layout/cycle7"/>
    <dgm:cxn modelId="{6A2F9CFA-E5FC-4E52-BEC1-70D014EDF51C}" type="presParOf" srcId="{9D6C0588-DB96-4769-8BDA-E5570034F668}" destId="{72728664-79BC-4C86-9287-047085854C0E}" srcOrd="0" destOrd="0" presId="urn:microsoft.com/office/officeart/2005/8/layout/cycle7"/>
    <dgm:cxn modelId="{3F7939F2-0FDF-4D62-815D-3F90945A5CE5}" type="presParOf" srcId="{DA8DF545-D84B-4593-BDF2-E31660CCA05C}" destId="{E4A9E84B-5890-452F-ABF9-5ADD9A131C75}" srcOrd="4" destOrd="0" presId="urn:microsoft.com/office/officeart/2005/8/layout/cycle7"/>
    <dgm:cxn modelId="{C2A394A5-FE98-49FF-B086-5D57592A282E}" type="presParOf" srcId="{DA8DF545-D84B-4593-BDF2-E31660CCA05C}" destId="{D5A0C2C1-CB8E-44DE-980A-A02EB5ACF8B3}" srcOrd="5" destOrd="0" presId="urn:microsoft.com/office/officeart/2005/8/layout/cycle7"/>
    <dgm:cxn modelId="{5F0EBADF-25DB-4E64-8C20-35267B850BDE}" type="presParOf" srcId="{D5A0C2C1-CB8E-44DE-980A-A02EB5ACF8B3}" destId="{6FF01CD9-799B-491B-BF2D-2AFE3D7F6C6C}"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12A6B-6767-4E38-8842-3D6A1E030150}">
      <dsp:nvSpPr>
        <dsp:cNvPr id="0" name=""/>
        <dsp:cNvSpPr/>
      </dsp:nvSpPr>
      <dsp:spPr>
        <a:xfrm>
          <a:off x="1963042" y="1416"/>
          <a:ext cx="2169914" cy="108495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PEOPLE</a:t>
          </a:r>
          <a:endParaRPr lang="en-GB" sz="2300" kern="1200" dirty="0"/>
        </a:p>
      </dsp:txBody>
      <dsp:txXfrm>
        <a:off x="1994819" y="33193"/>
        <a:ext cx="2106360" cy="1021403"/>
      </dsp:txXfrm>
    </dsp:sp>
    <dsp:sp modelId="{7608608E-7250-4CB2-A718-5AD9661989C9}">
      <dsp:nvSpPr>
        <dsp:cNvPr id="0" name=""/>
        <dsp:cNvSpPr/>
      </dsp:nvSpPr>
      <dsp:spPr>
        <a:xfrm rot="3600000">
          <a:off x="3378259" y="1906252"/>
          <a:ext cx="1131836" cy="379734"/>
        </a:xfrm>
        <a:prstGeom prst="lef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dirty="0"/>
        </a:p>
      </dsp:txBody>
      <dsp:txXfrm>
        <a:off x="3492179" y="1982199"/>
        <a:ext cx="903996" cy="227840"/>
      </dsp:txXfrm>
    </dsp:sp>
    <dsp:sp modelId="{C27CF9B1-7EBB-4A03-BFA3-B191C11D7780}">
      <dsp:nvSpPr>
        <dsp:cNvPr id="0" name=""/>
        <dsp:cNvSpPr/>
      </dsp:nvSpPr>
      <dsp:spPr>
        <a:xfrm>
          <a:off x="3755397" y="3105866"/>
          <a:ext cx="2169914" cy="108495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COMPUTERS</a:t>
          </a:r>
          <a:endParaRPr lang="en-GB" sz="2300" kern="1200" dirty="0"/>
        </a:p>
      </dsp:txBody>
      <dsp:txXfrm>
        <a:off x="3787174" y="3137643"/>
        <a:ext cx="2106360" cy="1021403"/>
      </dsp:txXfrm>
    </dsp:sp>
    <dsp:sp modelId="{9D6C0588-DB96-4769-8BDA-E5570034F668}">
      <dsp:nvSpPr>
        <dsp:cNvPr id="0" name=""/>
        <dsp:cNvSpPr/>
      </dsp:nvSpPr>
      <dsp:spPr>
        <a:xfrm rot="10800000">
          <a:off x="2482081" y="3458477"/>
          <a:ext cx="1131836" cy="379734"/>
        </a:xfrm>
        <a:prstGeom prst="lef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dirty="0"/>
        </a:p>
      </dsp:txBody>
      <dsp:txXfrm rot="10800000">
        <a:off x="2596001" y="3534424"/>
        <a:ext cx="903996" cy="227840"/>
      </dsp:txXfrm>
    </dsp:sp>
    <dsp:sp modelId="{E4A9E84B-5890-452F-ABF9-5ADD9A131C75}">
      <dsp:nvSpPr>
        <dsp:cNvPr id="0" name=""/>
        <dsp:cNvSpPr/>
      </dsp:nvSpPr>
      <dsp:spPr>
        <a:xfrm>
          <a:off x="170688" y="3105866"/>
          <a:ext cx="2169914" cy="108495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SOFTWARE</a:t>
          </a:r>
          <a:endParaRPr lang="en-GB" sz="2300" kern="1200" dirty="0"/>
        </a:p>
      </dsp:txBody>
      <dsp:txXfrm>
        <a:off x="202465" y="3137643"/>
        <a:ext cx="2106360" cy="1021403"/>
      </dsp:txXfrm>
    </dsp:sp>
    <dsp:sp modelId="{D5A0C2C1-CB8E-44DE-980A-A02EB5ACF8B3}">
      <dsp:nvSpPr>
        <dsp:cNvPr id="0" name=""/>
        <dsp:cNvSpPr/>
      </dsp:nvSpPr>
      <dsp:spPr>
        <a:xfrm rot="18000000">
          <a:off x="1585904" y="1906252"/>
          <a:ext cx="1131836" cy="379734"/>
        </a:xfrm>
        <a:prstGeom prst="lef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dirty="0"/>
        </a:p>
      </dsp:txBody>
      <dsp:txXfrm>
        <a:off x="1699824" y="1982199"/>
        <a:ext cx="903996" cy="22784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5" name="Rectangle 3"/>
          <p:cNvSpPr>
            <a:spLocks noGrp="1" noChangeArrowheads="1"/>
          </p:cNvSpPr>
          <p:nvPr>
            <p:ph type="dt" idx="1"/>
          </p:nvPr>
        </p:nvSpPr>
        <p:spPr bwMode="auto">
          <a:xfrm>
            <a:off x="3851275"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5E084EC1-B519-4B79-816E-43C95ABB0017}" type="slidenum">
              <a:rPr lang="en-US" altLang="en-US"/>
              <a:pPr/>
              <a:t>‹#›</a:t>
            </a:fld>
            <a:endParaRPr lang="en-US" altLang="en-US"/>
          </a:p>
        </p:txBody>
      </p:sp>
    </p:spTree>
    <p:extLst>
      <p:ext uri="{BB962C8B-B14F-4D97-AF65-F5344CB8AC3E}">
        <p14:creationId xmlns:p14="http://schemas.microsoft.com/office/powerpoint/2010/main" val="31960461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9425AF5-E201-4B28-9A54-33DCDB635DB2}" type="slidenum">
              <a:rPr lang="en-US" altLang="en-US"/>
              <a:pPr/>
              <a:t>‹#›</a:t>
            </a:fld>
            <a:endParaRPr lang="en-US" altLang="en-US"/>
          </a:p>
        </p:txBody>
      </p:sp>
    </p:spTree>
    <p:extLst>
      <p:ext uri="{BB962C8B-B14F-4D97-AF65-F5344CB8AC3E}">
        <p14:creationId xmlns:p14="http://schemas.microsoft.com/office/powerpoint/2010/main" val="776302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760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033317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800" b="1">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21406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Arial" pitchFamily="34" charset="0"/>
                <a:cs typeface="Arial" pitchFamily="34" charset="0"/>
              </a:defRPr>
            </a:lvl1p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7FE1ECB-417A-4FF8-AF5A-49E8CFE02AF8}" type="slidenum">
              <a:rPr lang="en-US" altLang="en-US"/>
              <a:pPr/>
              <a:t>‹#›</a:t>
            </a:fld>
            <a:endParaRPr lang="en-US" altLang="en-US"/>
          </a:p>
        </p:txBody>
      </p:sp>
    </p:spTree>
    <p:extLst>
      <p:ext uri="{BB962C8B-B14F-4D97-AF65-F5344CB8AC3E}">
        <p14:creationId xmlns:p14="http://schemas.microsoft.com/office/powerpoint/2010/main" val="3618306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fld id="{4D7D7937-0726-448D-AC0B-69D47CA73F6C}" type="slidenum">
              <a:rPr lang="en-US" altLang="en-US"/>
              <a:pPr/>
              <a:t>‹#›</a:t>
            </a:fld>
            <a:endParaRPr lang="en-US" altLang="en-US"/>
          </a:p>
        </p:txBody>
      </p:sp>
    </p:spTree>
    <p:extLst>
      <p:ext uri="{BB962C8B-B14F-4D97-AF65-F5344CB8AC3E}">
        <p14:creationId xmlns:p14="http://schemas.microsoft.com/office/powerpoint/2010/main" val="202269830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306102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2000">
                <a:solidFill>
                  <a:schemeClr val="accent1">
                    <a:lumMod val="50000"/>
                  </a:schemeClr>
                </a:solidFill>
                <a:latin typeface="Calibri" panose="020F050202020403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760278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1030452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26442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latin typeface="Calibri" panose="020F050202020403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0661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133606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pn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cs typeface="Arial" pitchFamily="34" charset="0"/>
              </a:defRPr>
            </a:lvl1pPr>
          </a:lstStyle>
          <a:p>
            <a:fld id="{3C0E4812-08BB-47E5-9268-D47CD30FCC7A}" type="slidenum">
              <a:rPr lang="en-US" altLang="en-US"/>
              <a:pPr/>
              <a:t>‹#›</a:t>
            </a:fld>
            <a:endParaRPr lang="en-US" altLang="en-US"/>
          </a:p>
        </p:txBody>
      </p:sp>
      <p:pic>
        <p:nvPicPr>
          <p:cNvPr id="1031" name="Picture 1" descr="STFC_10_Headr_PPT_Header.jp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0"/>
            <a:ext cx="9144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3" r:id="rId1"/>
    <p:sldLayoutId id="2147484534" r:id="rId2"/>
    <p:sldLayoutId id="2147484535"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vl1pPr>
          </a:lstStyle>
          <a:p>
            <a:fld id="{DE09A4B5-C8E5-45AB-9F3B-00ABF6684384}" type="slidenum">
              <a:rPr lang="en-US" altLang="en-US"/>
              <a:pPr/>
              <a:t>‹#›</a:t>
            </a:fld>
            <a:endParaRPr lang="en-US" altLang="en-US"/>
          </a:p>
        </p:txBody>
      </p:sp>
      <p:pic>
        <p:nvPicPr>
          <p:cNvPr id="5127" name="Picture 2" descr="STFC_10_Yrs_Bottom_Pres.png"/>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476375" y="5278438"/>
            <a:ext cx="7667625"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6" r:id="rId1"/>
    <p:sldLayoutId id="2147484537" r:id="rId2"/>
    <p:sldLayoutId id="2147484538" r:id="rId3"/>
    <p:sldLayoutId id="2147484539" r:id="rId4"/>
    <p:sldLayoutId id="2147484540" r:id="rId5"/>
    <p:sldLayoutId id="2147484541" r:id="rId6"/>
    <p:sldLayoutId id="2147484542" r:id="rId7"/>
    <p:sldLayoutId id="2147484543" r:id="rId8"/>
    <p:sldLayoutId id="2147484544"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S PGothic" pitchFamily="34" charset="-128"/>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ctrTitle"/>
          </p:nvPr>
        </p:nvSpPr>
        <p:spPr/>
        <p:txBody>
          <a:bodyPr/>
          <a:lstStyle/>
          <a:p>
            <a:pPr eaLnBrk="1" hangingPunct="1"/>
            <a:r>
              <a:rPr lang="en-US" altLang="en-US" dirty="0" smtClean="0">
                <a:solidFill>
                  <a:srgbClr val="3C8C93"/>
                </a:solidFill>
                <a:latin typeface="Calibri" pitchFamily="34" charset="0"/>
              </a:rPr>
              <a:t>National e-Infrastructure Vision</a:t>
            </a:r>
          </a:p>
        </p:txBody>
      </p:sp>
      <p:sp>
        <p:nvSpPr>
          <p:cNvPr id="7170" name="Subtitle 2"/>
          <p:cNvSpPr>
            <a:spLocks noGrp="1"/>
          </p:cNvSpPr>
          <p:nvPr>
            <p:ph type="subTitle" idx="1"/>
          </p:nvPr>
        </p:nvSpPr>
        <p:spPr/>
        <p:txBody>
          <a:bodyPr/>
          <a:lstStyle/>
          <a:p>
            <a:pPr eaLnBrk="1" hangingPunct="1"/>
            <a:endParaRPr lang="en-US" altLang="en-US" sz="1600" dirty="0" smtClean="0">
              <a:latin typeface="Calibri" pitchFamily="34" charset="0"/>
            </a:endParaRPr>
          </a:p>
          <a:p>
            <a:pPr eaLnBrk="1" hangingPunct="1"/>
            <a:endParaRPr lang="en-US" altLang="en-US" sz="1600" dirty="0">
              <a:latin typeface="Calibri" pitchFamily="34" charset="0"/>
            </a:endParaRPr>
          </a:p>
          <a:p>
            <a:pPr eaLnBrk="1" hangingPunct="1"/>
            <a:endParaRPr lang="en-US" altLang="en-US" sz="1600" dirty="0" smtClean="0">
              <a:latin typeface="Calibri" pitchFamily="34" charset="0"/>
            </a:endParaRPr>
          </a:p>
          <a:p>
            <a:pPr eaLnBrk="1" hangingPunct="1"/>
            <a:endParaRPr lang="en-US" altLang="en-US" sz="1600" dirty="0">
              <a:latin typeface="Calibri" pitchFamily="34" charset="0"/>
            </a:endParaRPr>
          </a:p>
          <a:p>
            <a:pPr eaLnBrk="1" hangingPunct="1"/>
            <a:r>
              <a:rPr lang="en-US" altLang="en-US" sz="1600" dirty="0" smtClean="0">
                <a:latin typeface="Calibri" pitchFamily="34" charset="0"/>
              </a:rPr>
              <a:t>Dr Anthony Davenport</a:t>
            </a:r>
            <a:br>
              <a:rPr lang="en-US" altLang="en-US" sz="1600" dirty="0" smtClean="0">
                <a:latin typeface="Calibri" pitchFamily="34" charset="0"/>
              </a:rPr>
            </a:br>
            <a:r>
              <a:rPr lang="en-US" altLang="en-US" sz="1600" dirty="0" smtClean="0">
                <a:latin typeface="Calibri" pitchFamily="34" charset="0"/>
              </a:rPr>
              <a:t>Accelerator &amp; e-Science Programme Manager</a:t>
            </a:r>
          </a:p>
          <a:p>
            <a:pPr eaLnBrk="1" hangingPunct="1"/>
            <a:r>
              <a:rPr lang="en-US" altLang="en-US" sz="1600" dirty="0" smtClean="0">
                <a:latin typeface="Calibri" pitchFamily="34" charset="0"/>
              </a:rPr>
              <a:t>STFC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Integrated AAAI</a:t>
            </a:r>
            <a:endParaRPr lang="en-GB" dirty="0"/>
          </a:p>
        </p:txBody>
      </p:sp>
      <p:sp>
        <p:nvSpPr>
          <p:cNvPr id="3" name="Content Placeholder 2"/>
          <p:cNvSpPr>
            <a:spLocks noGrp="1"/>
          </p:cNvSpPr>
          <p:nvPr>
            <p:ph idx="1"/>
          </p:nvPr>
        </p:nvSpPr>
        <p:spPr>
          <a:xfrm>
            <a:off x="488831" y="1484784"/>
            <a:ext cx="2878088" cy="3800488"/>
          </a:xfrm>
        </p:spPr>
        <p:txBody>
          <a:bodyPr/>
          <a:lstStyle/>
          <a:p>
            <a:pPr lvl="0" fontAlgn="ctr"/>
            <a:r>
              <a:rPr lang="en-GB" dirty="0"/>
              <a:t>Pilot projects for proof of concept: can we develop a common AAAI system so that users can have a single sign-on?</a:t>
            </a:r>
          </a:p>
          <a:p>
            <a:pPr lvl="0" fontAlgn="ctr"/>
            <a:r>
              <a:rPr lang="en-GB" dirty="0"/>
              <a:t>Interoperability and integration of existing tools</a:t>
            </a:r>
          </a:p>
          <a:p>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484784"/>
            <a:ext cx="5628653" cy="3722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0464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Round 2 with BIES</a:t>
            </a:r>
            <a:endParaRPr lang="en-GB" dirty="0"/>
          </a:p>
        </p:txBody>
      </p:sp>
      <p:sp>
        <p:nvSpPr>
          <p:cNvPr id="3" name="Content Placeholder 2"/>
          <p:cNvSpPr>
            <a:spLocks noGrp="1"/>
          </p:cNvSpPr>
          <p:nvPr>
            <p:ph idx="1"/>
          </p:nvPr>
        </p:nvSpPr>
        <p:spPr/>
        <p:txBody>
          <a:bodyPr/>
          <a:lstStyle/>
          <a:p>
            <a:r>
              <a:rPr lang="en-GB" dirty="0" smtClean="0"/>
              <a:t>Took on board BEIS Feedback</a:t>
            </a:r>
          </a:p>
          <a:p>
            <a:endParaRPr lang="en-GB" dirty="0"/>
          </a:p>
          <a:p>
            <a:r>
              <a:rPr lang="en-GB" dirty="0" smtClean="0"/>
              <a:t>Created a shorter and aimed discussion at a higher level</a:t>
            </a:r>
          </a:p>
          <a:p>
            <a:endParaRPr lang="en-GB" dirty="0" smtClean="0"/>
          </a:p>
          <a:p>
            <a:r>
              <a:rPr lang="en-GB" dirty="0" smtClean="0"/>
              <a:t>Removed the RC specifics and focused on the vision</a:t>
            </a:r>
          </a:p>
          <a:p>
            <a:endParaRPr lang="en-GB" dirty="0"/>
          </a:p>
          <a:p>
            <a:r>
              <a:rPr lang="en-GB" dirty="0" smtClean="0"/>
              <a:t>Document created and submitted </a:t>
            </a:r>
          </a:p>
          <a:p>
            <a:endParaRPr lang="en-GB" dirty="0"/>
          </a:p>
          <a:p>
            <a:r>
              <a:rPr lang="en-GB" dirty="0" smtClean="0"/>
              <a:t>BEIS invited critical funding Business Cases (on going)</a:t>
            </a:r>
            <a:endParaRPr lang="en-GB" dirty="0"/>
          </a:p>
        </p:txBody>
      </p:sp>
    </p:spTree>
    <p:extLst>
      <p:ext uri="{BB962C8B-B14F-4D97-AF65-F5344CB8AC3E}">
        <p14:creationId xmlns:p14="http://schemas.microsoft.com/office/powerpoint/2010/main" val="1485136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STFC towards the </a:t>
            </a:r>
            <a:r>
              <a:rPr lang="en-GB" dirty="0" err="1" smtClean="0"/>
              <a:t>NeI</a:t>
            </a:r>
            <a:endParaRPr lang="en-GB" dirty="0"/>
          </a:p>
        </p:txBody>
      </p:sp>
      <p:sp>
        <p:nvSpPr>
          <p:cNvPr id="3" name="Content Placeholder 2"/>
          <p:cNvSpPr>
            <a:spLocks noGrp="1"/>
          </p:cNvSpPr>
          <p:nvPr>
            <p:ph idx="1"/>
          </p:nvPr>
        </p:nvSpPr>
        <p:spPr/>
        <p:txBody>
          <a:bodyPr/>
          <a:lstStyle/>
          <a:p>
            <a:r>
              <a:rPr lang="en-GB" dirty="0" smtClean="0"/>
              <a:t>Recognises the need for an </a:t>
            </a:r>
            <a:r>
              <a:rPr lang="en-GB" dirty="0" err="1" smtClean="0"/>
              <a:t>NeI</a:t>
            </a:r>
            <a:endParaRPr lang="en-GB" dirty="0" smtClean="0"/>
          </a:p>
          <a:p>
            <a:endParaRPr lang="en-GB" dirty="0" smtClean="0"/>
          </a:p>
          <a:p>
            <a:r>
              <a:rPr lang="en-GB" dirty="0" smtClean="0"/>
              <a:t>Is in the strongest position of all the RC’s</a:t>
            </a:r>
          </a:p>
          <a:p>
            <a:endParaRPr lang="en-GB" dirty="0"/>
          </a:p>
          <a:p>
            <a:r>
              <a:rPr lang="en-GB" dirty="0" smtClean="0"/>
              <a:t>Wants to lead the way, collaborating with the other RC’s</a:t>
            </a:r>
          </a:p>
          <a:p>
            <a:endParaRPr lang="en-GB" dirty="0"/>
          </a:p>
          <a:p>
            <a:r>
              <a:rPr lang="en-GB" dirty="0" smtClean="0"/>
              <a:t>‘Towards a UK </a:t>
            </a:r>
            <a:r>
              <a:rPr lang="en-GB" dirty="0" err="1" smtClean="0"/>
              <a:t>NeI</a:t>
            </a:r>
            <a:r>
              <a:rPr lang="en-GB" dirty="0" smtClean="0"/>
              <a:t>’ STFC call</a:t>
            </a:r>
            <a:endParaRPr lang="en-GB" dirty="0"/>
          </a:p>
        </p:txBody>
      </p:sp>
    </p:spTree>
    <p:extLst>
      <p:ext uri="{BB962C8B-B14F-4D97-AF65-F5344CB8AC3E}">
        <p14:creationId xmlns:p14="http://schemas.microsoft.com/office/powerpoint/2010/main" val="20976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685800" y="1484784"/>
            <a:ext cx="7772400" cy="3800488"/>
          </a:xfrm>
        </p:spPr>
        <p:txBody>
          <a:bodyPr/>
          <a:lstStyle/>
          <a:p>
            <a:r>
              <a:rPr lang="en-GB" sz="2250" dirty="0"/>
              <a:t>Cross Community  and Council work is seen as very important</a:t>
            </a:r>
          </a:p>
          <a:p>
            <a:endParaRPr lang="en-GB" sz="2250" dirty="0"/>
          </a:p>
          <a:p>
            <a:r>
              <a:rPr lang="en-GB" sz="2250" dirty="0"/>
              <a:t>We understand the constraints on funding and are trying to help where we can</a:t>
            </a:r>
          </a:p>
          <a:p>
            <a:endParaRPr lang="en-GB" sz="2250" dirty="0"/>
          </a:p>
          <a:p>
            <a:r>
              <a:rPr lang="en-GB" sz="2250" dirty="0"/>
              <a:t>The </a:t>
            </a:r>
            <a:r>
              <a:rPr lang="en-GB" sz="2250" dirty="0" err="1"/>
              <a:t>NeI</a:t>
            </a:r>
            <a:r>
              <a:rPr lang="en-GB" sz="2250" dirty="0"/>
              <a:t> is a vision towards the future, but will not be easy or quick</a:t>
            </a:r>
          </a:p>
          <a:p>
            <a:endParaRPr lang="en-GB" sz="2250" dirty="0"/>
          </a:p>
          <a:p>
            <a:r>
              <a:rPr lang="en-GB" sz="2250" dirty="0"/>
              <a:t>All the RC’s are working hard on understanding the needs of the UK research base, and translating it to BEIS</a:t>
            </a:r>
          </a:p>
          <a:p>
            <a:endParaRPr lang="en-GB" sz="2250" dirty="0"/>
          </a:p>
          <a:p>
            <a:endParaRPr lang="en-GB" sz="2250" dirty="0"/>
          </a:p>
        </p:txBody>
      </p:sp>
    </p:spTree>
    <p:extLst>
      <p:ext uri="{BB962C8B-B14F-4D97-AF65-F5344CB8AC3E}">
        <p14:creationId xmlns:p14="http://schemas.microsoft.com/office/powerpoint/2010/main" val="364515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E-Infrastructure Definition</a:t>
            </a:r>
            <a:endParaRPr lang="en-GB" dirty="0"/>
          </a:p>
        </p:txBody>
      </p:sp>
      <p:sp>
        <p:nvSpPr>
          <p:cNvPr id="3" name="Content Placeholder 2"/>
          <p:cNvSpPr>
            <a:spLocks noGrp="1"/>
          </p:cNvSpPr>
          <p:nvPr>
            <p:ph idx="1"/>
          </p:nvPr>
        </p:nvSpPr>
        <p:spPr/>
        <p:txBody>
          <a:bodyPr/>
          <a:lstStyle/>
          <a:p>
            <a:r>
              <a:rPr lang="en-GB" sz="2000" dirty="0"/>
              <a:t>e-Infrastructure is defined as a combination of:</a:t>
            </a:r>
          </a:p>
          <a:p>
            <a:pPr lvl="1"/>
            <a:r>
              <a:rPr lang="en-GB" sz="2000" dirty="0" smtClean="0"/>
              <a:t>computer </a:t>
            </a:r>
            <a:r>
              <a:rPr lang="en-GB" sz="2000" dirty="0"/>
              <a:t>hardware</a:t>
            </a:r>
          </a:p>
          <a:p>
            <a:pPr lvl="1"/>
            <a:r>
              <a:rPr lang="en-GB" sz="2000" dirty="0" smtClean="0"/>
              <a:t>data </a:t>
            </a:r>
            <a:r>
              <a:rPr lang="en-GB" sz="2000" dirty="0"/>
              <a:t>storage hardware</a:t>
            </a:r>
          </a:p>
          <a:p>
            <a:pPr lvl="1"/>
            <a:r>
              <a:rPr lang="en-GB" sz="2000" dirty="0" smtClean="0"/>
              <a:t>software </a:t>
            </a:r>
            <a:r>
              <a:rPr lang="en-GB" sz="2000" dirty="0"/>
              <a:t>tools (operating systems, digital and software libraries, access management systems etc.)</a:t>
            </a:r>
          </a:p>
          <a:p>
            <a:pPr lvl="1"/>
            <a:r>
              <a:rPr lang="en-GB" sz="2000" dirty="0" smtClean="0"/>
              <a:t>application </a:t>
            </a:r>
            <a:r>
              <a:rPr lang="en-GB" sz="2000" dirty="0"/>
              <a:t>software codes</a:t>
            </a:r>
          </a:p>
          <a:p>
            <a:pPr lvl="1"/>
            <a:r>
              <a:rPr lang="en-GB" sz="2000" dirty="0" smtClean="0"/>
              <a:t>communications networks</a:t>
            </a:r>
          </a:p>
          <a:p>
            <a:pPr lvl="1"/>
            <a:r>
              <a:rPr lang="en-GB" sz="2000" dirty="0" smtClean="0"/>
              <a:t>The personnel associated in the delivery of the above items</a:t>
            </a:r>
            <a:endParaRPr lang="en-GB" sz="2000" dirty="0"/>
          </a:p>
          <a:p>
            <a:r>
              <a:rPr lang="en-GB" sz="2000" dirty="0"/>
              <a:t>and the people and organisational structures needed to support the modern research and innovation landscape. e-Infrastructures function to transform research activities and data into the whole range of research and innovation outputs.</a:t>
            </a:r>
          </a:p>
        </p:txBody>
      </p:sp>
    </p:spTree>
    <p:extLst>
      <p:ext uri="{BB962C8B-B14F-4D97-AF65-F5344CB8AC3E}">
        <p14:creationId xmlns:p14="http://schemas.microsoft.com/office/powerpoint/2010/main" val="210685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E-Infrastructure Definition Cont.</a:t>
            </a:r>
            <a:endParaRPr lang="en-GB" dirty="0"/>
          </a:p>
        </p:txBody>
      </p:sp>
      <p:sp>
        <p:nvSpPr>
          <p:cNvPr id="3" name="Content Placeholder 2"/>
          <p:cNvSpPr>
            <a:spLocks noGrp="1"/>
          </p:cNvSpPr>
          <p:nvPr>
            <p:ph idx="1"/>
          </p:nvPr>
        </p:nvSpPr>
        <p:spPr>
          <a:xfrm>
            <a:off x="685800" y="1412776"/>
            <a:ext cx="7772400" cy="3800488"/>
          </a:xfrm>
        </p:spPr>
        <p:txBody>
          <a:bodyPr/>
          <a:lstStyle/>
          <a:p>
            <a:r>
              <a:rPr lang="en-GB" sz="1800" dirty="0"/>
              <a:t>Data collection aspects of research activities are </a:t>
            </a:r>
            <a:r>
              <a:rPr lang="en-GB" sz="1800" b="1" dirty="0"/>
              <a:t>excluded</a:t>
            </a:r>
            <a:r>
              <a:rPr lang="en-GB" sz="1800" dirty="0"/>
              <a:t>:  the point of generation of data in the first instance (e.g. instruments, observation, experimental set-ups) is research-area-specific in its commissioning and funding, and therefore should be dealt with by the appropriate sector. </a:t>
            </a:r>
          </a:p>
          <a:p>
            <a:endParaRPr lang="en-GB" sz="1800" dirty="0"/>
          </a:p>
          <a:p>
            <a:r>
              <a:rPr lang="en-GB" sz="1800" dirty="0" smtClean="0"/>
              <a:t>Similarly data projects and databases themselves are also </a:t>
            </a:r>
            <a:r>
              <a:rPr lang="en-GB" sz="1800" b="1" dirty="0" smtClean="0"/>
              <a:t>excluded</a:t>
            </a:r>
            <a:r>
              <a:rPr lang="en-GB" sz="1800" dirty="0" smtClean="0"/>
              <a:t>. The management of data (access, curation and manipulation) is research-area-specific, and so data resources should be dealt with as assets in their own right by the appropriate sector. The tools used (storage hardware, networks for moving data, software for analysis) would be </a:t>
            </a:r>
            <a:r>
              <a:rPr lang="en-GB" sz="1800" b="1" dirty="0" smtClean="0"/>
              <a:t>included </a:t>
            </a:r>
            <a:r>
              <a:rPr lang="en-GB" sz="1800" dirty="0" smtClean="0"/>
              <a:t>as part of the e-infrastructure landscape. </a:t>
            </a:r>
          </a:p>
          <a:p>
            <a:endParaRPr lang="en-GB" sz="1800" dirty="0"/>
          </a:p>
          <a:p>
            <a:r>
              <a:rPr lang="en-GB" sz="1800" dirty="0"/>
              <a:t>Desktop and departmental compute and storage for the basic needs of a modern researcher, in the form of laptops, work stations and related institutional support is </a:t>
            </a:r>
            <a:r>
              <a:rPr lang="en-GB" sz="1800" b="1" dirty="0"/>
              <a:t>excluded</a:t>
            </a:r>
            <a:r>
              <a:rPr lang="en-GB" sz="1800" dirty="0"/>
              <a:t>.</a:t>
            </a:r>
          </a:p>
          <a:p>
            <a:endParaRPr lang="en-GB" sz="1800" dirty="0"/>
          </a:p>
        </p:txBody>
      </p:sp>
    </p:spTree>
    <p:extLst>
      <p:ext uri="{BB962C8B-B14F-4D97-AF65-F5344CB8AC3E}">
        <p14:creationId xmlns:p14="http://schemas.microsoft.com/office/powerpoint/2010/main" val="1447379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Towards the </a:t>
            </a:r>
            <a:r>
              <a:rPr lang="en-GB" dirty="0" err="1" smtClean="0"/>
              <a:t>NeI</a:t>
            </a:r>
            <a:r>
              <a:rPr lang="en-GB" dirty="0" smtClean="0"/>
              <a:t> Call</a:t>
            </a:r>
            <a:endParaRPr lang="en-GB" dirty="0"/>
          </a:p>
        </p:txBody>
      </p:sp>
      <p:sp>
        <p:nvSpPr>
          <p:cNvPr id="3" name="Content Placeholder 2"/>
          <p:cNvSpPr>
            <a:spLocks noGrp="1"/>
          </p:cNvSpPr>
          <p:nvPr>
            <p:ph idx="1"/>
          </p:nvPr>
        </p:nvSpPr>
        <p:spPr/>
        <p:txBody>
          <a:bodyPr/>
          <a:lstStyle/>
          <a:p>
            <a:r>
              <a:rPr lang="en-GB" sz="1500" dirty="0"/>
              <a:t>“STFC recognises the importance of a RCUK wide National e-Infrastructure (</a:t>
            </a:r>
            <a:r>
              <a:rPr lang="en-GB" sz="1500" dirty="0" err="1"/>
              <a:t>NeI</a:t>
            </a:r>
            <a:r>
              <a:rPr lang="en-GB" sz="1500" dirty="0"/>
              <a:t>) and the positive effect that it would have on STFC and the wider UK research community. STFC is keen to take on a leading role in moving towards a </a:t>
            </a:r>
            <a:r>
              <a:rPr lang="en-GB" sz="1500" dirty="0" err="1"/>
              <a:t>NeI</a:t>
            </a:r>
            <a:r>
              <a:rPr lang="en-GB" sz="1500" dirty="0"/>
              <a:t>, where all areas of UK research can benefit from the combined knowledge and understanding from each other’s areas of expertise. As a direct result, STFC programmes directorate would like to strengthen our position in creating a more joined up computing infrastructure (both in terms of computing hardware as well as software and people).”</a:t>
            </a:r>
          </a:p>
          <a:p>
            <a:endParaRPr lang="en-GB" sz="1500" dirty="0"/>
          </a:p>
          <a:p>
            <a:r>
              <a:rPr lang="en-GB" sz="1500" dirty="0"/>
              <a:t>“This computing capital call aims to develop STFC’s existing computing infrastructure within the context of moving towards a future </a:t>
            </a:r>
            <a:r>
              <a:rPr lang="en-GB" sz="1500" dirty="0" err="1"/>
              <a:t>NeI</a:t>
            </a:r>
            <a:r>
              <a:rPr lang="en-GB" sz="1500" dirty="0"/>
              <a:t>. It has become increasingly more important to share expertise and experience across both the RC community as well as through industrial partnerships. Our ambition is to create greater benefits to the Programmes Directorate (PD) science programme, the wider STFC science programme and external stakeholders through creating combined strength in large scale computing.”</a:t>
            </a:r>
          </a:p>
          <a:p>
            <a:endParaRPr lang="en-GB" sz="1500" dirty="0"/>
          </a:p>
          <a:p>
            <a:r>
              <a:rPr lang="en-GB" sz="1500" dirty="0"/>
              <a:t>“Proposals should aim to: Contain a primary purpose statement on overcoming key challenges in the lead up to the implementation of a </a:t>
            </a:r>
            <a:r>
              <a:rPr lang="en-GB" sz="1500" dirty="0" err="1"/>
              <a:t>NeI</a:t>
            </a:r>
            <a:r>
              <a:rPr lang="en-GB" sz="1500" dirty="0"/>
              <a:t>;”</a:t>
            </a:r>
          </a:p>
          <a:p>
            <a:endParaRPr lang="en-GB" sz="1500" dirty="0"/>
          </a:p>
        </p:txBody>
      </p:sp>
    </p:spTree>
    <p:extLst>
      <p:ext uri="{BB962C8B-B14F-4D97-AF65-F5344CB8AC3E}">
        <p14:creationId xmlns:p14="http://schemas.microsoft.com/office/powerpoint/2010/main" val="2276147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1"/>
          <p:cNvSpPr>
            <a:spLocks noGrp="1"/>
          </p:cNvSpPr>
          <p:nvPr>
            <p:ph type="title"/>
          </p:nvPr>
        </p:nvSpPr>
        <p:spPr/>
        <p:txBody>
          <a:bodyPr/>
          <a:lstStyle/>
          <a:p>
            <a:r>
              <a:rPr lang="en-US" altLang="en-US" dirty="0" smtClean="0">
                <a:solidFill>
                  <a:srgbClr val="3C8C93"/>
                </a:solidFill>
              </a:rPr>
              <a:t>e-Infrastructure Current position?</a:t>
            </a:r>
          </a:p>
        </p:txBody>
      </p:sp>
      <p:sp>
        <p:nvSpPr>
          <p:cNvPr id="8194" name="Content Placeholder 12"/>
          <p:cNvSpPr>
            <a:spLocks noGrp="1"/>
          </p:cNvSpPr>
          <p:nvPr>
            <p:ph idx="1"/>
          </p:nvPr>
        </p:nvSpPr>
        <p:spPr>
          <a:xfrm>
            <a:off x="685800" y="1557338"/>
            <a:ext cx="7772400" cy="3800475"/>
          </a:xfrm>
        </p:spPr>
        <p:txBody>
          <a:bodyPr/>
          <a:lstStyle/>
          <a:p>
            <a:r>
              <a:rPr lang="en-US" altLang="en-US" dirty="0" smtClean="0"/>
              <a:t>Computational Science ‘third leg’ of scientific enquiry, alongside experiment and theory;</a:t>
            </a:r>
          </a:p>
          <a:p>
            <a:r>
              <a:rPr lang="en-GB" dirty="0"/>
              <a:t>Expert users need access to competitive infrastructure to tackle increasingly complex problems: complex simulations and calculations, multi-scale modelling;</a:t>
            </a:r>
          </a:p>
          <a:p>
            <a:r>
              <a:rPr lang="en-US" dirty="0" smtClean="0">
                <a:cs typeface="Times New Roman"/>
              </a:rPr>
              <a:t>Large </a:t>
            </a:r>
            <a:r>
              <a:rPr lang="en-US" dirty="0">
                <a:cs typeface="Times New Roman"/>
              </a:rPr>
              <a:t>experiments (e.g. CERN, telescopes, genomics) – need to </a:t>
            </a:r>
            <a:r>
              <a:rPr lang="en-US" dirty="0" err="1">
                <a:cs typeface="Times New Roman"/>
              </a:rPr>
              <a:t>analyse</a:t>
            </a:r>
            <a:r>
              <a:rPr lang="en-US" dirty="0">
                <a:cs typeface="Times New Roman"/>
              </a:rPr>
              <a:t> all the data</a:t>
            </a:r>
          </a:p>
          <a:p>
            <a:r>
              <a:rPr lang="en-US" dirty="0" smtClean="0">
                <a:cs typeface="Times New Roman"/>
              </a:rPr>
              <a:t>Social</a:t>
            </a:r>
            <a:r>
              <a:rPr lang="en-US" dirty="0">
                <a:cs typeface="Times New Roman"/>
              </a:rPr>
              <a:t>, medical, health data – analytics plus secure access</a:t>
            </a:r>
            <a:endParaRPr lang="en-GB" dirty="0"/>
          </a:p>
          <a:p>
            <a:r>
              <a:rPr lang="en-GB" dirty="0" smtClean="0"/>
              <a:t>New </a:t>
            </a:r>
            <a:r>
              <a:rPr lang="en-GB" dirty="0"/>
              <a:t>fields now using computational techniques for the first time – large numbers of `non-experts`;</a:t>
            </a:r>
          </a:p>
          <a:p>
            <a:endParaRPr lang="en-US" alt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E-Infrastructure as a Research Tool (not a IT system / black box / Tin)</a:t>
            </a:r>
            <a:endParaRPr lang="en-GB" dirty="0"/>
          </a:p>
        </p:txBody>
      </p:sp>
      <p:sp>
        <p:nvSpPr>
          <p:cNvPr id="3" name="Content Placeholder 2"/>
          <p:cNvSpPr>
            <a:spLocks noGrp="1"/>
          </p:cNvSpPr>
          <p:nvPr>
            <p:ph idx="1"/>
          </p:nvPr>
        </p:nvSpPr>
        <p:spPr/>
        <p:txBody>
          <a:bodyPr/>
          <a:lstStyle/>
          <a:p>
            <a:r>
              <a:rPr lang="en-GB" sz="2000" dirty="0"/>
              <a:t>E-Infrastructure is essential for carrying out research in a very wide range of areas</a:t>
            </a:r>
          </a:p>
          <a:p>
            <a:pPr lvl="1"/>
            <a:r>
              <a:rPr lang="en-GB" sz="2000" dirty="0"/>
              <a:t>Optimisation, modelling, simulation, data analysis</a:t>
            </a:r>
          </a:p>
          <a:p>
            <a:pPr lvl="1"/>
            <a:r>
              <a:rPr lang="en-GB" sz="2000" dirty="0"/>
              <a:t>Ubiquitous</a:t>
            </a:r>
          </a:p>
          <a:p>
            <a:pPr lvl="1"/>
            <a:r>
              <a:rPr lang="en-GB" sz="2000" dirty="0"/>
              <a:t>Promoting its use to new research users – better, more cost-effective research</a:t>
            </a:r>
          </a:p>
          <a:p>
            <a:pPr lvl="1"/>
            <a:r>
              <a:rPr lang="en-GB" sz="2000" dirty="0"/>
              <a:t>Underpins other research facilities (e.g. Diamond)</a:t>
            </a:r>
          </a:p>
          <a:p>
            <a:pPr lvl="1"/>
            <a:r>
              <a:rPr lang="en-GB" sz="2000" dirty="0"/>
              <a:t>Underpins most industrial sectors</a:t>
            </a:r>
          </a:p>
          <a:p>
            <a:r>
              <a:rPr lang="en-GB" sz="2000" dirty="0"/>
              <a:t>E-Infrastructure needs regular updating and replacing as technology develops</a:t>
            </a:r>
          </a:p>
          <a:p>
            <a:pPr lvl="1"/>
            <a:r>
              <a:rPr lang="en-GB" sz="2000" dirty="0"/>
              <a:t>Need long-term financial planning</a:t>
            </a:r>
          </a:p>
          <a:p>
            <a:endParaRPr lang="en-GB" dirty="0"/>
          </a:p>
        </p:txBody>
      </p:sp>
    </p:spTree>
    <p:extLst>
      <p:ext uri="{BB962C8B-B14F-4D97-AF65-F5344CB8AC3E}">
        <p14:creationId xmlns:p14="http://schemas.microsoft.com/office/powerpoint/2010/main" val="1819582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NeI</a:t>
            </a:r>
            <a:r>
              <a:rPr lang="en-GB" dirty="0" smtClean="0"/>
              <a:t> Components</a:t>
            </a:r>
            <a:endParaRPr lang="en-GB" dirty="0"/>
          </a:p>
        </p:txBody>
      </p:sp>
      <p:sp>
        <p:nvSpPr>
          <p:cNvPr id="3" name="Content Placeholder 2"/>
          <p:cNvSpPr>
            <a:spLocks noGrp="1"/>
          </p:cNvSpPr>
          <p:nvPr>
            <p:ph idx="1"/>
          </p:nvPr>
        </p:nvSpPr>
        <p:spPr>
          <a:xfrm>
            <a:off x="685800" y="1196752"/>
            <a:ext cx="7772400" cy="3800488"/>
          </a:xfrm>
        </p:spPr>
        <p:txBody>
          <a:bodyPr/>
          <a:lstStyle/>
          <a:p>
            <a:pPr>
              <a:spcBef>
                <a:spcPts val="0"/>
              </a:spcBef>
            </a:pPr>
            <a:r>
              <a:rPr lang="en-GB" sz="1800" dirty="0"/>
              <a:t>Computers</a:t>
            </a:r>
          </a:p>
          <a:p>
            <a:pPr>
              <a:spcBef>
                <a:spcPts val="0"/>
              </a:spcBef>
            </a:pPr>
            <a:r>
              <a:rPr lang="en-GB" sz="1800" dirty="0"/>
              <a:t>Data storage systems</a:t>
            </a:r>
          </a:p>
          <a:p>
            <a:pPr lvl="1">
              <a:spcBef>
                <a:spcPts val="0"/>
              </a:spcBef>
            </a:pPr>
            <a:r>
              <a:rPr lang="en-GB" sz="1800" dirty="0"/>
              <a:t>Infrastructure and tools to manage large-scale research data </a:t>
            </a:r>
          </a:p>
          <a:p>
            <a:pPr>
              <a:spcBef>
                <a:spcPts val="0"/>
              </a:spcBef>
            </a:pPr>
            <a:r>
              <a:rPr lang="en-GB" sz="1800" dirty="0"/>
              <a:t>Software</a:t>
            </a:r>
          </a:p>
          <a:p>
            <a:pPr lvl="1">
              <a:spcBef>
                <a:spcPts val="0"/>
              </a:spcBef>
            </a:pPr>
            <a:r>
              <a:rPr lang="en-GB" sz="1800" dirty="0"/>
              <a:t>operating systems</a:t>
            </a:r>
          </a:p>
          <a:p>
            <a:pPr lvl="1">
              <a:spcBef>
                <a:spcPts val="0"/>
              </a:spcBef>
            </a:pPr>
            <a:r>
              <a:rPr lang="en-GB" sz="1800" dirty="0"/>
              <a:t>applications codes</a:t>
            </a:r>
          </a:p>
          <a:p>
            <a:pPr>
              <a:spcBef>
                <a:spcPts val="0"/>
              </a:spcBef>
            </a:pPr>
            <a:r>
              <a:rPr lang="en-GB" sz="1800" dirty="0"/>
              <a:t>Networks – Janet and university/institute networks</a:t>
            </a:r>
          </a:p>
          <a:p>
            <a:pPr>
              <a:spcBef>
                <a:spcPts val="0"/>
              </a:spcBef>
            </a:pPr>
            <a:r>
              <a:rPr lang="en-GB" sz="1800" dirty="0"/>
              <a:t>Digital services, policies and processes:</a:t>
            </a:r>
          </a:p>
          <a:p>
            <a:pPr lvl="1">
              <a:spcBef>
                <a:spcPts val="0"/>
              </a:spcBef>
            </a:pPr>
            <a:r>
              <a:rPr lang="en-GB" sz="1800" dirty="0"/>
              <a:t>Information assurance and governance</a:t>
            </a:r>
          </a:p>
          <a:p>
            <a:pPr lvl="1">
              <a:spcBef>
                <a:spcPts val="0"/>
              </a:spcBef>
            </a:pPr>
            <a:r>
              <a:rPr lang="en-GB" sz="1800" dirty="0"/>
              <a:t>Security</a:t>
            </a:r>
          </a:p>
          <a:p>
            <a:pPr lvl="1">
              <a:spcBef>
                <a:spcPts val="0"/>
              </a:spcBef>
            </a:pPr>
            <a:r>
              <a:rPr lang="en-GB" sz="1800" dirty="0"/>
              <a:t>Allocations, authentication and access</a:t>
            </a:r>
          </a:p>
          <a:p>
            <a:pPr>
              <a:spcBef>
                <a:spcPts val="0"/>
              </a:spcBef>
            </a:pPr>
            <a:r>
              <a:rPr lang="en-GB" sz="1800" dirty="0"/>
              <a:t>Cloud</a:t>
            </a:r>
          </a:p>
          <a:p>
            <a:pPr lvl="1">
              <a:spcBef>
                <a:spcPts val="0"/>
              </a:spcBef>
            </a:pPr>
            <a:r>
              <a:rPr lang="en-GB" sz="1800" dirty="0"/>
              <a:t>Commercial cloud services</a:t>
            </a:r>
          </a:p>
          <a:p>
            <a:pPr lvl="1">
              <a:spcBef>
                <a:spcPts val="0"/>
              </a:spcBef>
            </a:pPr>
            <a:r>
              <a:rPr lang="en-GB" sz="1800" dirty="0"/>
              <a:t>Academic clouds</a:t>
            </a:r>
          </a:p>
          <a:p>
            <a:pPr lvl="1">
              <a:spcBef>
                <a:spcPts val="0"/>
              </a:spcBef>
            </a:pPr>
            <a:r>
              <a:rPr lang="en-GB" sz="1800" dirty="0"/>
              <a:t>International: EU Open Science Cloud</a:t>
            </a:r>
          </a:p>
          <a:p>
            <a:pPr>
              <a:spcBef>
                <a:spcPts val="0"/>
              </a:spcBef>
            </a:pPr>
            <a:r>
              <a:rPr lang="en-GB" sz="1800" dirty="0"/>
              <a:t>People – researchers, managers, developers</a:t>
            </a:r>
          </a:p>
          <a:p>
            <a:pPr lvl="1">
              <a:spcBef>
                <a:spcPts val="0"/>
              </a:spcBef>
            </a:pPr>
            <a:r>
              <a:rPr lang="en-GB" sz="1800" dirty="0"/>
              <a:t>Skills and training</a:t>
            </a:r>
          </a:p>
          <a:p>
            <a:pPr marL="0" indent="0" algn="ctr">
              <a:spcBef>
                <a:spcPts val="0"/>
              </a:spcBef>
              <a:buNone/>
            </a:pPr>
            <a:r>
              <a:rPr lang="en-GB" sz="2800" b="1" dirty="0"/>
              <a:t>NOT JUST </a:t>
            </a:r>
            <a:r>
              <a:rPr lang="en-GB" sz="2800" b="1" dirty="0" smtClean="0"/>
              <a:t>HARDWARE!</a:t>
            </a:r>
            <a:endParaRPr lang="en-GB" sz="2800" b="1" dirty="0"/>
          </a:p>
          <a:p>
            <a:endParaRPr lang="en-GB" sz="1400" dirty="0"/>
          </a:p>
          <a:p>
            <a:endParaRPr lang="en-GB" sz="1400" dirty="0"/>
          </a:p>
          <a:p>
            <a:endParaRPr lang="en-GB" dirty="0"/>
          </a:p>
        </p:txBody>
      </p:sp>
    </p:spTree>
    <p:extLst>
      <p:ext uri="{BB962C8B-B14F-4D97-AF65-F5344CB8AC3E}">
        <p14:creationId xmlns:p14="http://schemas.microsoft.com/office/powerpoint/2010/main" val="4073418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 Just Computers</a:t>
            </a:r>
            <a:endParaRPr lang="en-GB" dirty="0"/>
          </a:p>
        </p:txBody>
      </p:sp>
      <p:graphicFrame>
        <p:nvGraphicFramePr>
          <p:cNvPr id="4" name="Diagram 3"/>
          <p:cNvGraphicFramePr/>
          <p:nvPr>
            <p:extLst>
              <p:ext uri="{D42A27DB-BD31-4B8C-83A1-F6EECF244321}">
                <p14:modId xmlns:p14="http://schemas.microsoft.com/office/powerpoint/2010/main" val="3118788083"/>
              </p:ext>
            </p:extLst>
          </p:nvPr>
        </p:nvGraphicFramePr>
        <p:xfrm>
          <a:off x="1475656" y="1340768"/>
          <a:ext cx="6096000" cy="4192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9048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Long term</a:t>
            </a:r>
            <a:endParaRPr lang="en-GB" dirty="0"/>
          </a:p>
        </p:txBody>
      </p:sp>
      <p:grpSp>
        <p:nvGrpSpPr>
          <p:cNvPr id="21" name="Group 20"/>
          <p:cNvGrpSpPr/>
          <p:nvPr/>
        </p:nvGrpSpPr>
        <p:grpSpPr>
          <a:xfrm>
            <a:off x="2122127" y="1183701"/>
            <a:ext cx="5532257" cy="2516782"/>
            <a:chOff x="887825" y="1757779"/>
            <a:chExt cx="8064505" cy="3668773"/>
          </a:xfrm>
        </p:grpSpPr>
        <p:sp>
          <p:nvSpPr>
            <p:cNvPr id="5" name="TextBox 4"/>
            <p:cNvSpPr txBox="1"/>
            <p:nvPr/>
          </p:nvSpPr>
          <p:spPr>
            <a:xfrm>
              <a:off x="6012160" y="1757779"/>
              <a:ext cx="1440268" cy="369332"/>
            </a:xfrm>
            <a:prstGeom prst="rect">
              <a:avLst/>
            </a:prstGeom>
            <a:solidFill>
              <a:schemeClr val="bg1"/>
            </a:solidFill>
          </p:spPr>
          <p:txBody>
            <a:bodyPr wrap="none" rtlCol="0">
              <a:spAutoFit/>
            </a:bodyPr>
            <a:lstStyle/>
            <a:p>
              <a:r>
                <a:rPr lang="en-GB" sz="1800" b="0" dirty="0" smtClean="0">
                  <a:solidFill>
                    <a:srgbClr val="000090"/>
                  </a:solidFill>
                </a:rPr>
                <a:t>We are here</a:t>
              </a:r>
            </a:p>
          </p:txBody>
        </p:sp>
        <p:sp>
          <p:nvSpPr>
            <p:cNvPr id="6" name="TextBox 5"/>
            <p:cNvSpPr txBox="1"/>
            <p:nvPr/>
          </p:nvSpPr>
          <p:spPr>
            <a:xfrm>
              <a:off x="6300192" y="3169135"/>
              <a:ext cx="2652138" cy="369332"/>
            </a:xfrm>
            <a:prstGeom prst="rect">
              <a:avLst/>
            </a:prstGeom>
            <a:solidFill>
              <a:schemeClr val="bg1"/>
            </a:solidFill>
          </p:spPr>
          <p:txBody>
            <a:bodyPr wrap="none" rtlCol="0">
              <a:spAutoFit/>
            </a:bodyPr>
            <a:lstStyle/>
            <a:p>
              <a:r>
                <a:rPr lang="en-GB" sz="1800" b="0" dirty="0" smtClean="0">
                  <a:solidFill>
                    <a:srgbClr val="000090"/>
                  </a:solidFill>
                </a:rPr>
                <a:t>We need to get to here</a:t>
              </a:r>
            </a:p>
          </p:txBody>
        </p:sp>
        <p:sp>
          <p:nvSpPr>
            <p:cNvPr id="10" name="Freeform 9"/>
            <p:cNvSpPr/>
            <p:nvPr/>
          </p:nvSpPr>
          <p:spPr bwMode="auto">
            <a:xfrm>
              <a:off x="2379216" y="1757779"/>
              <a:ext cx="3515557" cy="2867487"/>
            </a:xfrm>
            <a:custGeom>
              <a:avLst/>
              <a:gdLst>
                <a:gd name="connsiteX0" fmla="*/ 0 w 3515557"/>
                <a:gd name="connsiteY0" fmla="*/ 2867487 h 2867487"/>
                <a:gd name="connsiteX1" fmla="*/ 2024108 w 3515557"/>
                <a:gd name="connsiteY1" fmla="*/ 2104007 h 2867487"/>
                <a:gd name="connsiteX2" fmla="*/ 3515557 w 3515557"/>
                <a:gd name="connsiteY2" fmla="*/ 0 h 2867487"/>
              </a:gdLst>
              <a:ahLst/>
              <a:cxnLst>
                <a:cxn ang="0">
                  <a:pos x="connsiteX0" y="connsiteY0"/>
                </a:cxn>
                <a:cxn ang="0">
                  <a:pos x="connsiteX1" y="connsiteY1"/>
                </a:cxn>
                <a:cxn ang="0">
                  <a:pos x="connsiteX2" y="connsiteY2"/>
                </a:cxn>
              </a:cxnLst>
              <a:rect l="l" t="t" r="r" b="b"/>
              <a:pathLst>
                <a:path w="3515557" h="2867487">
                  <a:moveTo>
                    <a:pt x="0" y="2867487"/>
                  </a:moveTo>
                  <a:cubicBezTo>
                    <a:pt x="719091" y="2724704"/>
                    <a:pt x="1438182" y="2581921"/>
                    <a:pt x="2024108" y="2104007"/>
                  </a:cubicBezTo>
                  <a:cubicBezTo>
                    <a:pt x="2610034" y="1626093"/>
                    <a:pt x="3062795" y="813046"/>
                    <a:pt x="3515557" y="0"/>
                  </a:cubicBezTo>
                </a:path>
              </a:pathLst>
            </a:cu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11" name="Freeform 10"/>
            <p:cNvSpPr/>
            <p:nvPr/>
          </p:nvSpPr>
          <p:spPr bwMode="auto">
            <a:xfrm>
              <a:off x="2388093" y="2696169"/>
              <a:ext cx="4421202" cy="1946852"/>
            </a:xfrm>
            <a:custGeom>
              <a:avLst/>
              <a:gdLst>
                <a:gd name="connsiteX0" fmla="*/ 0 w 4421202"/>
                <a:gd name="connsiteY0" fmla="*/ 1946852 h 1946852"/>
                <a:gd name="connsiteX1" fmla="*/ 656948 w 4421202"/>
                <a:gd name="connsiteY1" fmla="*/ 1609501 h 1946852"/>
                <a:gd name="connsiteX2" fmla="*/ 861134 w 4421202"/>
                <a:gd name="connsiteY2" fmla="*/ 970309 h 1946852"/>
                <a:gd name="connsiteX3" fmla="*/ 1429305 w 4421202"/>
                <a:gd name="connsiteY3" fmla="*/ 1414192 h 1946852"/>
                <a:gd name="connsiteX4" fmla="*/ 3071674 w 4421202"/>
                <a:gd name="connsiteY4" fmla="*/ 917043 h 1946852"/>
                <a:gd name="connsiteX5" fmla="*/ 4261282 w 4421202"/>
                <a:gd name="connsiteY5" fmla="*/ 126930 h 1946852"/>
                <a:gd name="connsiteX6" fmla="*/ 4376691 w 4421202"/>
                <a:gd name="connsiteY6" fmla="*/ 11520 h 194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202" h="1946852">
                  <a:moveTo>
                    <a:pt x="0" y="1946852"/>
                  </a:moveTo>
                  <a:cubicBezTo>
                    <a:pt x="256713" y="1859555"/>
                    <a:pt x="513426" y="1772258"/>
                    <a:pt x="656948" y="1609501"/>
                  </a:cubicBezTo>
                  <a:cubicBezTo>
                    <a:pt x="800470" y="1446744"/>
                    <a:pt x="732408" y="1002860"/>
                    <a:pt x="861134" y="970309"/>
                  </a:cubicBezTo>
                  <a:cubicBezTo>
                    <a:pt x="989860" y="937758"/>
                    <a:pt x="1060882" y="1423070"/>
                    <a:pt x="1429305" y="1414192"/>
                  </a:cubicBezTo>
                  <a:cubicBezTo>
                    <a:pt x="1797728" y="1405314"/>
                    <a:pt x="2599678" y="1131587"/>
                    <a:pt x="3071674" y="917043"/>
                  </a:cubicBezTo>
                  <a:cubicBezTo>
                    <a:pt x="3543670" y="702499"/>
                    <a:pt x="4043779" y="277850"/>
                    <a:pt x="4261282" y="126930"/>
                  </a:cubicBezTo>
                  <a:cubicBezTo>
                    <a:pt x="4478785" y="-23990"/>
                    <a:pt x="4427738" y="-6235"/>
                    <a:pt x="4376691" y="11520"/>
                  </a:cubicBezTo>
                </a:path>
              </a:pathLst>
            </a:cu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cxnSp>
          <p:nvCxnSpPr>
            <p:cNvPr id="13" name="Straight Arrow Connector 12"/>
            <p:cNvCxnSpPr/>
            <p:nvPr/>
          </p:nvCxnSpPr>
          <p:spPr bwMode="auto">
            <a:xfrm flipV="1">
              <a:off x="2051720" y="1757779"/>
              <a:ext cx="0" cy="286748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a:off x="2267745" y="4820871"/>
              <a:ext cx="4824537"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9" name="TextBox 18"/>
            <p:cNvSpPr txBox="1"/>
            <p:nvPr/>
          </p:nvSpPr>
          <p:spPr>
            <a:xfrm>
              <a:off x="887825" y="2887473"/>
              <a:ext cx="817853" cy="461666"/>
            </a:xfrm>
            <a:prstGeom prst="rect">
              <a:avLst/>
            </a:prstGeom>
            <a:noFill/>
          </p:spPr>
          <p:txBody>
            <a:bodyPr wrap="none" rtlCol="0">
              <a:spAutoFit/>
            </a:bodyPr>
            <a:lstStyle/>
            <a:p>
              <a:r>
                <a:rPr lang="en-GB" dirty="0" smtClean="0"/>
                <a:t>Cost</a:t>
              </a:r>
              <a:endParaRPr lang="en-GB" dirty="0"/>
            </a:p>
          </p:txBody>
        </p:sp>
        <p:sp>
          <p:nvSpPr>
            <p:cNvPr id="20" name="TextBox 19"/>
            <p:cNvSpPr txBox="1"/>
            <p:nvPr/>
          </p:nvSpPr>
          <p:spPr>
            <a:xfrm>
              <a:off x="4271085" y="4964886"/>
              <a:ext cx="857735" cy="461666"/>
            </a:xfrm>
            <a:prstGeom prst="rect">
              <a:avLst/>
            </a:prstGeom>
            <a:noFill/>
          </p:spPr>
          <p:txBody>
            <a:bodyPr wrap="none" rtlCol="0">
              <a:spAutoFit/>
            </a:bodyPr>
            <a:lstStyle/>
            <a:p>
              <a:r>
                <a:rPr lang="en-GB" dirty="0" smtClean="0"/>
                <a:t>Time</a:t>
              </a:r>
              <a:endParaRPr lang="en-GB" dirty="0"/>
            </a:p>
          </p:txBody>
        </p:sp>
      </p:grpSp>
      <p:grpSp>
        <p:nvGrpSpPr>
          <p:cNvPr id="22" name="Group 21"/>
          <p:cNvGrpSpPr/>
          <p:nvPr/>
        </p:nvGrpSpPr>
        <p:grpSpPr>
          <a:xfrm>
            <a:off x="517702" y="4090782"/>
            <a:ext cx="2326106" cy="1163053"/>
            <a:chOff x="173789" y="5521158"/>
            <a:chExt cx="2326106" cy="1163053"/>
          </a:xfrm>
        </p:grpSpPr>
        <p:sp>
          <p:nvSpPr>
            <p:cNvPr id="23" name="Rectangle 22"/>
            <p:cNvSpPr/>
            <p:nvPr/>
          </p:nvSpPr>
          <p:spPr bwMode="auto">
            <a:xfrm>
              <a:off x="213894" y="5588000"/>
              <a:ext cx="2219158" cy="1082842"/>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accent1"/>
                </a:solidFill>
                <a:effectLst/>
                <a:latin typeface="Trebuchet MS" pitchFamily="-108" charset="0"/>
                <a:ea typeface="Arial" pitchFamily="-108" charset="0"/>
                <a:cs typeface="Arial" pitchFamily="-108" charset="0"/>
              </a:endParaRPr>
            </a:p>
          </p:txBody>
        </p:sp>
        <p:cxnSp>
          <p:nvCxnSpPr>
            <p:cNvPr id="24" name="Straight Arrow Connector 23"/>
            <p:cNvCxnSpPr/>
            <p:nvPr/>
          </p:nvCxnSpPr>
          <p:spPr bwMode="auto">
            <a:xfrm flipV="1">
              <a:off x="200526" y="5521158"/>
              <a:ext cx="0" cy="1149684"/>
            </a:xfrm>
            <a:prstGeom prst="straightConnector1">
              <a:avLst/>
            </a:prstGeom>
            <a:noFill/>
            <a:ln w="31750" cap="flat" cmpd="sng" algn="ctr">
              <a:solidFill>
                <a:srgbClr val="FF0000"/>
              </a:solidFill>
              <a:prstDash val="solid"/>
              <a:round/>
              <a:headEnd type="none"/>
              <a:tailEnd type="arrow"/>
            </a:ln>
            <a:effectLst/>
          </p:spPr>
        </p:cxnSp>
        <p:cxnSp>
          <p:nvCxnSpPr>
            <p:cNvPr id="25" name="Straight Arrow Connector 24"/>
            <p:cNvCxnSpPr/>
            <p:nvPr/>
          </p:nvCxnSpPr>
          <p:spPr bwMode="auto">
            <a:xfrm>
              <a:off x="173789" y="6670842"/>
              <a:ext cx="2326106" cy="13369"/>
            </a:xfrm>
            <a:prstGeom prst="straightConnector1">
              <a:avLst/>
            </a:prstGeom>
            <a:noFill/>
            <a:ln w="31750" cap="flat" cmpd="sng" algn="ctr">
              <a:solidFill>
                <a:srgbClr val="FF0000"/>
              </a:solidFill>
              <a:prstDash val="solid"/>
              <a:round/>
              <a:headEnd type="none"/>
              <a:tailEnd type="arrow"/>
            </a:ln>
            <a:effectLst/>
          </p:spPr>
        </p:cxnSp>
      </p:grpSp>
      <p:grpSp>
        <p:nvGrpSpPr>
          <p:cNvPr id="28" name="Group 27"/>
          <p:cNvGrpSpPr/>
          <p:nvPr/>
        </p:nvGrpSpPr>
        <p:grpSpPr>
          <a:xfrm>
            <a:off x="3588082" y="4096129"/>
            <a:ext cx="2326106" cy="1163053"/>
            <a:chOff x="173789" y="5521158"/>
            <a:chExt cx="2326106" cy="1163053"/>
          </a:xfrm>
        </p:grpSpPr>
        <p:sp>
          <p:nvSpPr>
            <p:cNvPr id="29" name="Rectangle 28"/>
            <p:cNvSpPr/>
            <p:nvPr/>
          </p:nvSpPr>
          <p:spPr bwMode="auto">
            <a:xfrm>
              <a:off x="213894" y="5588000"/>
              <a:ext cx="2219158" cy="1082842"/>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accent1"/>
                </a:solidFill>
                <a:effectLst/>
                <a:latin typeface="Trebuchet MS" pitchFamily="-108" charset="0"/>
                <a:ea typeface="Arial" pitchFamily="-108" charset="0"/>
                <a:cs typeface="Arial" pitchFamily="-108" charset="0"/>
              </a:endParaRPr>
            </a:p>
          </p:txBody>
        </p:sp>
        <p:cxnSp>
          <p:nvCxnSpPr>
            <p:cNvPr id="30" name="Straight Arrow Connector 29"/>
            <p:cNvCxnSpPr/>
            <p:nvPr/>
          </p:nvCxnSpPr>
          <p:spPr bwMode="auto">
            <a:xfrm flipV="1">
              <a:off x="200526" y="5521158"/>
              <a:ext cx="0" cy="1149684"/>
            </a:xfrm>
            <a:prstGeom prst="straightConnector1">
              <a:avLst/>
            </a:prstGeom>
            <a:noFill/>
            <a:ln w="31750" cap="flat" cmpd="sng" algn="ctr">
              <a:solidFill>
                <a:srgbClr val="FF0000"/>
              </a:solidFill>
              <a:prstDash val="solid"/>
              <a:round/>
              <a:headEnd type="none"/>
              <a:tailEnd type="arrow"/>
            </a:ln>
            <a:effectLst/>
          </p:spPr>
        </p:cxnSp>
        <p:cxnSp>
          <p:nvCxnSpPr>
            <p:cNvPr id="31" name="Straight Arrow Connector 30"/>
            <p:cNvCxnSpPr/>
            <p:nvPr/>
          </p:nvCxnSpPr>
          <p:spPr bwMode="auto">
            <a:xfrm>
              <a:off x="173789" y="6670842"/>
              <a:ext cx="2326106" cy="13369"/>
            </a:xfrm>
            <a:prstGeom prst="straightConnector1">
              <a:avLst/>
            </a:prstGeom>
            <a:noFill/>
            <a:ln w="31750" cap="flat" cmpd="sng" algn="ctr">
              <a:solidFill>
                <a:srgbClr val="FF0000"/>
              </a:solidFill>
              <a:prstDash val="solid"/>
              <a:round/>
              <a:headEnd type="none"/>
              <a:tailEnd type="arrow"/>
            </a:ln>
            <a:effectLst/>
          </p:spPr>
        </p:cxnSp>
      </p:grpSp>
      <p:grpSp>
        <p:nvGrpSpPr>
          <p:cNvPr id="34" name="Group 33"/>
          <p:cNvGrpSpPr/>
          <p:nvPr/>
        </p:nvGrpSpPr>
        <p:grpSpPr>
          <a:xfrm>
            <a:off x="6609346" y="4096129"/>
            <a:ext cx="2326106" cy="1163053"/>
            <a:chOff x="173789" y="5521158"/>
            <a:chExt cx="2326106" cy="1163053"/>
          </a:xfrm>
        </p:grpSpPr>
        <p:sp>
          <p:nvSpPr>
            <p:cNvPr id="35" name="Rectangle 34"/>
            <p:cNvSpPr/>
            <p:nvPr/>
          </p:nvSpPr>
          <p:spPr bwMode="auto">
            <a:xfrm>
              <a:off x="213894" y="5588000"/>
              <a:ext cx="2219158" cy="1082842"/>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accent1"/>
                </a:solidFill>
                <a:effectLst/>
                <a:latin typeface="Trebuchet MS" pitchFamily="-108" charset="0"/>
                <a:ea typeface="Arial" pitchFamily="-108" charset="0"/>
                <a:cs typeface="Arial" pitchFamily="-108" charset="0"/>
              </a:endParaRPr>
            </a:p>
          </p:txBody>
        </p:sp>
        <p:cxnSp>
          <p:nvCxnSpPr>
            <p:cNvPr id="36" name="Straight Arrow Connector 35"/>
            <p:cNvCxnSpPr/>
            <p:nvPr/>
          </p:nvCxnSpPr>
          <p:spPr bwMode="auto">
            <a:xfrm flipV="1">
              <a:off x="200526" y="5521158"/>
              <a:ext cx="0" cy="1149684"/>
            </a:xfrm>
            <a:prstGeom prst="straightConnector1">
              <a:avLst/>
            </a:prstGeom>
            <a:noFill/>
            <a:ln w="31750" cap="flat" cmpd="sng" algn="ctr">
              <a:solidFill>
                <a:srgbClr val="FF0000"/>
              </a:solidFill>
              <a:prstDash val="solid"/>
              <a:round/>
              <a:headEnd type="none"/>
              <a:tailEnd type="arrow"/>
            </a:ln>
            <a:effectLst/>
          </p:spPr>
        </p:cxnSp>
        <p:cxnSp>
          <p:nvCxnSpPr>
            <p:cNvPr id="37" name="Straight Arrow Connector 36"/>
            <p:cNvCxnSpPr/>
            <p:nvPr/>
          </p:nvCxnSpPr>
          <p:spPr bwMode="auto">
            <a:xfrm>
              <a:off x="173789" y="6670842"/>
              <a:ext cx="2326106" cy="13369"/>
            </a:xfrm>
            <a:prstGeom prst="straightConnector1">
              <a:avLst/>
            </a:prstGeom>
            <a:noFill/>
            <a:ln w="31750" cap="flat" cmpd="sng" algn="ctr">
              <a:solidFill>
                <a:srgbClr val="FF0000"/>
              </a:solidFill>
              <a:prstDash val="solid"/>
              <a:round/>
              <a:headEnd type="none"/>
              <a:tailEnd type="arrow"/>
            </a:ln>
            <a:effectLst/>
          </p:spPr>
        </p:cxnSp>
      </p:grpSp>
      <p:cxnSp>
        <p:nvCxnSpPr>
          <p:cNvPr id="40" name="Straight Connector 39"/>
          <p:cNvCxnSpPr/>
          <p:nvPr/>
        </p:nvCxnSpPr>
        <p:spPr bwMode="auto">
          <a:xfrm flipV="1">
            <a:off x="571177" y="4264571"/>
            <a:ext cx="1831474" cy="895684"/>
          </a:xfrm>
          <a:prstGeom prst="line">
            <a:avLst/>
          </a:prstGeom>
          <a:noFill/>
          <a:ln w="31750" cap="flat" cmpd="sng" algn="ctr">
            <a:solidFill>
              <a:srgbClr val="0000FF"/>
            </a:solidFill>
            <a:prstDash val="solid"/>
            <a:round/>
            <a:headEnd type="none"/>
            <a:tailEnd type="none"/>
          </a:ln>
          <a:effectLst/>
        </p:spPr>
      </p:cxnSp>
      <p:cxnSp>
        <p:nvCxnSpPr>
          <p:cNvPr id="41" name="Straight Connector 40"/>
          <p:cNvCxnSpPr/>
          <p:nvPr/>
        </p:nvCxnSpPr>
        <p:spPr bwMode="auto">
          <a:xfrm>
            <a:off x="3743158" y="4438360"/>
            <a:ext cx="1991894" cy="387685"/>
          </a:xfrm>
          <a:prstGeom prst="line">
            <a:avLst/>
          </a:prstGeom>
          <a:noFill/>
          <a:ln w="31750" cap="flat" cmpd="sng" algn="ctr">
            <a:solidFill>
              <a:srgbClr val="0000FF"/>
            </a:solidFill>
            <a:prstDash val="solid"/>
            <a:round/>
            <a:headEnd type="none"/>
            <a:tailEnd type="none"/>
          </a:ln>
          <a:effectLst/>
        </p:spPr>
      </p:cxnSp>
      <p:sp>
        <p:nvSpPr>
          <p:cNvPr id="42" name="Freeform 41"/>
          <p:cNvSpPr/>
          <p:nvPr/>
        </p:nvSpPr>
        <p:spPr>
          <a:xfrm>
            <a:off x="6737684" y="4598781"/>
            <a:ext cx="360948" cy="147053"/>
          </a:xfrm>
          <a:custGeom>
            <a:avLst/>
            <a:gdLst>
              <a:gd name="connsiteX0" fmla="*/ 0 w 360948"/>
              <a:gd name="connsiteY0" fmla="*/ 147053 h 147053"/>
              <a:gd name="connsiteX1" fmla="*/ 160421 w 360948"/>
              <a:gd name="connsiteY1" fmla="*/ 53474 h 147053"/>
              <a:gd name="connsiteX2" fmla="*/ 360948 w 360948"/>
              <a:gd name="connsiteY2" fmla="*/ 0 h 147053"/>
            </a:gdLst>
            <a:ahLst/>
            <a:cxnLst>
              <a:cxn ang="0">
                <a:pos x="connsiteX0" y="connsiteY0"/>
              </a:cxn>
              <a:cxn ang="0">
                <a:pos x="connsiteX1" y="connsiteY1"/>
              </a:cxn>
              <a:cxn ang="0">
                <a:pos x="connsiteX2" y="connsiteY2"/>
              </a:cxn>
            </a:cxnLst>
            <a:rect l="l" t="t" r="r" b="b"/>
            <a:pathLst>
              <a:path w="360948" h="147053">
                <a:moveTo>
                  <a:pt x="0" y="147053"/>
                </a:moveTo>
                <a:lnTo>
                  <a:pt x="160421" y="53474"/>
                </a:lnTo>
                <a:lnTo>
                  <a:pt x="360948" y="0"/>
                </a:lnTo>
              </a:path>
            </a:pathLst>
          </a:custGeom>
        </p:spPr>
        <p:txBody>
          <a:bodyPr rtlCol="0" anchor="ctr"/>
          <a:lstStyle/>
          <a:p>
            <a:pPr algn="ctr"/>
            <a:endParaRPr lang="en-GB"/>
          </a:p>
        </p:txBody>
      </p:sp>
      <p:sp>
        <p:nvSpPr>
          <p:cNvPr id="43" name="Freeform 42"/>
          <p:cNvSpPr/>
          <p:nvPr/>
        </p:nvSpPr>
        <p:spPr>
          <a:xfrm>
            <a:off x="6670842" y="4491834"/>
            <a:ext cx="2152316" cy="454526"/>
          </a:xfrm>
          <a:custGeom>
            <a:avLst/>
            <a:gdLst>
              <a:gd name="connsiteX0" fmla="*/ 0 w 1991895"/>
              <a:gd name="connsiteY0" fmla="*/ 454526 h 454526"/>
              <a:gd name="connsiteX1" fmla="*/ 240632 w 1991895"/>
              <a:gd name="connsiteY1" fmla="*/ 307474 h 454526"/>
              <a:gd name="connsiteX2" fmla="*/ 548105 w 1991895"/>
              <a:gd name="connsiteY2" fmla="*/ 200526 h 454526"/>
              <a:gd name="connsiteX3" fmla="*/ 989263 w 1991895"/>
              <a:gd name="connsiteY3" fmla="*/ 80211 h 454526"/>
              <a:gd name="connsiteX4" fmla="*/ 1510632 w 1991895"/>
              <a:gd name="connsiteY4" fmla="*/ 40105 h 454526"/>
              <a:gd name="connsiteX5" fmla="*/ 1991895 w 1991895"/>
              <a:gd name="connsiteY5" fmla="*/ 0 h 45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895" h="454526">
                <a:moveTo>
                  <a:pt x="0" y="454526"/>
                </a:moveTo>
                <a:cubicBezTo>
                  <a:pt x="74640" y="402166"/>
                  <a:pt x="149281" y="349807"/>
                  <a:pt x="240632" y="307474"/>
                </a:cubicBezTo>
                <a:cubicBezTo>
                  <a:pt x="331983" y="265141"/>
                  <a:pt x="423333" y="238403"/>
                  <a:pt x="548105" y="200526"/>
                </a:cubicBezTo>
                <a:cubicBezTo>
                  <a:pt x="672877" y="162649"/>
                  <a:pt x="828842" y="106948"/>
                  <a:pt x="989263" y="80211"/>
                </a:cubicBezTo>
                <a:cubicBezTo>
                  <a:pt x="1149684" y="53474"/>
                  <a:pt x="1510632" y="40105"/>
                  <a:pt x="1510632" y="40105"/>
                </a:cubicBezTo>
                <a:lnTo>
                  <a:pt x="1991895" y="0"/>
                </a:lnTo>
              </a:path>
            </a:pathLst>
          </a:custGeom>
          <a:ln w="38100" cmpd="sng">
            <a:solidFill>
              <a:srgbClr val="0000FF"/>
            </a:solidFill>
          </a:ln>
        </p:spPr>
        <p:txBody>
          <a:bodyPr rtlCol="0" anchor="ctr"/>
          <a:lstStyle/>
          <a:p>
            <a:pPr algn="ctr"/>
            <a:endParaRPr lang="en-GB"/>
          </a:p>
        </p:txBody>
      </p:sp>
      <p:grpSp>
        <p:nvGrpSpPr>
          <p:cNvPr id="44" name="Group 43"/>
          <p:cNvGrpSpPr/>
          <p:nvPr/>
        </p:nvGrpSpPr>
        <p:grpSpPr>
          <a:xfrm>
            <a:off x="517703" y="3957097"/>
            <a:ext cx="2219158" cy="1483895"/>
            <a:chOff x="294105" y="5374105"/>
            <a:chExt cx="2219158" cy="1483895"/>
          </a:xfrm>
        </p:grpSpPr>
        <p:cxnSp>
          <p:nvCxnSpPr>
            <p:cNvPr id="45" name="Straight Connector 44"/>
            <p:cNvCxnSpPr/>
            <p:nvPr/>
          </p:nvCxnSpPr>
          <p:spPr bwMode="auto">
            <a:xfrm>
              <a:off x="320842" y="5374105"/>
              <a:ext cx="2032000" cy="1483895"/>
            </a:xfrm>
            <a:prstGeom prst="line">
              <a:avLst/>
            </a:prstGeom>
            <a:noFill/>
            <a:ln w="76200" cap="flat" cmpd="sng" algn="ctr">
              <a:solidFill>
                <a:srgbClr val="FF0000"/>
              </a:solidFill>
              <a:prstDash val="solid"/>
              <a:round/>
              <a:headEnd type="none"/>
              <a:tailEnd type="none"/>
            </a:ln>
            <a:effectLst/>
          </p:spPr>
        </p:cxnSp>
        <p:cxnSp>
          <p:nvCxnSpPr>
            <p:cNvPr id="46" name="Straight Connector 45"/>
            <p:cNvCxnSpPr/>
            <p:nvPr/>
          </p:nvCxnSpPr>
          <p:spPr bwMode="auto">
            <a:xfrm flipH="1">
              <a:off x="294105" y="5427579"/>
              <a:ext cx="2219158" cy="1430421"/>
            </a:xfrm>
            <a:prstGeom prst="line">
              <a:avLst/>
            </a:prstGeom>
            <a:noFill/>
            <a:ln w="76200" cap="flat" cmpd="sng" algn="ctr">
              <a:solidFill>
                <a:srgbClr val="FF0000"/>
              </a:solidFill>
              <a:prstDash val="solid"/>
              <a:round/>
              <a:headEnd type="none"/>
              <a:tailEnd type="none"/>
            </a:ln>
            <a:effectLst/>
          </p:spPr>
        </p:cxnSp>
      </p:grpSp>
      <p:grpSp>
        <p:nvGrpSpPr>
          <p:cNvPr id="47" name="Group 46"/>
          <p:cNvGrpSpPr/>
          <p:nvPr/>
        </p:nvGrpSpPr>
        <p:grpSpPr>
          <a:xfrm>
            <a:off x="3735136" y="3957097"/>
            <a:ext cx="2219158" cy="1483895"/>
            <a:chOff x="294105" y="5374105"/>
            <a:chExt cx="2219158" cy="1483895"/>
          </a:xfrm>
        </p:grpSpPr>
        <p:cxnSp>
          <p:nvCxnSpPr>
            <p:cNvPr id="48" name="Straight Connector 47"/>
            <p:cNvCxnSpPr/>
            <p:nvPr/>
          </p:nvCxnSpPr>
          <p:spPr bwMode="auto">
            <a:xfrm>
              <a:off x="320842" y="5374105"/>
              <a:ext cx="2032000" cy="1483895"/>
            </a:xfrm>
            <a:prstGeom prst="line">
              <a:avLst/>
            </a:prstGeom>
            <a:noFill/>
            <a:ln w="76200" cap="flat" cmpd="sng" algn="ctr">
              <a:solidFill>
                <a:srgbClr val="FF0000"/>
              </a:solidFill>
              <a:prstDash val="solid"/>
              <a:round/>
              <a:headEnd type="none"/>
              <a:tailEnd type="none"/>
            </a:ln>
            <a:effectLst/>
          </p:spPr>
        </p:cxnSp>
        <p:cxnSp>
          <p:nvCxnSpPr>
            <p:cNvPr id="49" name="Straight Connector 48"/>
            <p:cNvCxnSpPr/>
            <p:nvPr/>
          </p:nvCxnSpPr>
          <p:spPr bwMode="auto">
            <a:xfrm flipH="1">
              <a:off x="294105" y="5427579"/>
              <a:ext cx="2219158" cy="1430421"/>
            </a:xfrm>
            <a:prstGeom prst="line">
              <a:avLst/>
            </a:prstGeom>
            <a:noFill/>
            <a:ln w="76200" cap="flat" cmpd="sng" algn="ctr">
              <a:solidFill>
                <a:srgbClr val="FF0000"/>
              </a:solidFill>
              <a:prstDash val="solid"/>
              <a:round/>
              <a:headEnd type="none"/>
              <a:tailEnd type="none"/>
            </a:ln>
            <a:effectLst/>
          </p:spPr>
        </p:cxnSp>
      </p:grpSp>
      <p:sp>
        <p:nvSpPr>
          <p:cNvPr id="50" name="TextBox 49"/>
          <p:cNvSpPr txBox="1"/>
          <p:nvPr/>
        </p:nvSpPr>
        <p:spPr>
          <a:xfrm>
            <a:off x="7452320" y="5313276"/>
            <a:ext cx="880545" cy="307777"/>
          </a:xfrm>
          <a:prstGeom prst="rect">
            <a:avLst/>
          </a:prstGeom>
          <a:noFill/>
        </p:spPr>
        <p:txBody>
          <a:bodyPr wrap="none" rtlCol="0">
            <a:spAutoFit/>
          </a:bodyPr>
          <a:lstStyle/>
          <a:p>
            <a:r>
              <a:rPr lang="en-GB" sz="1400" b="0" dirty="0" smtClean="0">
                <a:solidFill>
                  <a:srgbClr val="000090"/>
                </a:solidFill>
              </a:rPr>
              <a:t>Capacity</a:t>
            </a:r>
          </a:p>
        </p:txBody>
      </p:sp>
      <p:sp>
        <p:nvSpPr>
          <p:cNvPr id="51" name="TextBox 50"/>
          <p:cNvSpPr txBox="1"/>
          <p:nvPr/>
        </p:nvSpPr>
        <p:spPr>
          <a:xfrm>
            <a:off x="6063828" y="4582484"/>
            <a:ext cx="543739" cy="307777"/>
          </a:xfrm>
          <a:prstGeom prst="rect">
            <a:avLst/>
          </a:prstGeom>
          <a:noFill/>
        </p:spPr>
        <p:txBody>
          <a:bodyPr wrap="none" rtlCol="0">
            <a:spAutoFit/>
          </a:bodyPr>
          <a:lstStyle/>
          <a:p>
            <a:r>
              <a:rPr lang="en-GB" sz="1400" b="0" dirty="0" smtClean="0">
                <a:solidFill>
                  <a:srgbClr val="000090"/>
                </a:solidFill>
              </a:rPr>
              <a:t>Cost</a:t>
            </a:r>
          </a:p>
        </p:txBody>
      </p:sp>
      <p:sp>
        <p:nvSpPr>
          <p:cNvPr id="52" name="TextBox 51"/>
          <p:cNvSpPr txBox="1"/>
          <p:nvPr/>
        </p:nvSpPr>
        <p:spPr>
          <a:xfrm>
            <a:off x="1240482" y="5286564"/>
            <a:ext cx="880545" cy="307777"/>
          </a:xfrm>
          <a:prstGeom prst="rect">
            <a:avLst/>
          </a:prstGeom>
          <a:noFill/>
        </p:spPr>
        <p:txBody>
          <a:bodyPr wrap="none" rtlCol="0">
            <a:spAutoFit/>
          </a:bodyPr>
          <a:lstStyle/>
          <a:p>
            <a:r>
              <a:rPr lang="en-GB" sz="1400" b="0" dirty="0" smtClean="0">
                <a:solidFill>
                  <a:srgbClr val="000090"/>
                </a:solidFill>
              </a:rPr>
              <a:t>Capacity</a:t>
            </a:r>
          </a:p>
        </p:txBody>
      </p:sp>
      <p:sp>
        <p:nvSpPr>
          <p:cNvPr id="53" name="TextBox 52"/>
          <p:cNvSpPr txBox="1"/>
          <p:nvPr/>
        </p:nvSpPr>
        <p:spPr>
          <a:xfrm>
            <a:off x="-26037" y="4509120"/>
            <a:ext cx="543739" cy="307777"/>
          </a:xfrm>
          <a:prstGeom prst="rect">
            <a:avLst/>
          </a:prstGeom>
          <a:noFill/>
        </p:spPr>
        <p:txBody>
          <a:bodyPr wrap="none" rtlCol="0">
            <a:spAutoFit/>
          </a:bodyPr>
          <a:lstStyle/>
          <a:p>
            <a:r>
              <a:rPr lang="en-GB" sz="1400" b="0" dirty="0" smtClean="0">
                <a:solidFill>
                  <a:srgbClr val="000090"/>
                </a:solidFill>
              </a:rPr>
              <a:t>Cost</a:t>
            </a:r>
          </a:p>
        </p:txBody>
      </p:sp>
      <p:sp>
        <p:nvSpPr>
          <p:cNvPr id="54" name="TextBox 53"/>
          <p:cNvSpPr txBox="1"/>
          <p:nvPr/>
        </p:nvSpPr>
        <p:spPr>
          <a:xfrm>
            <a:off x="4404442" y="5249703"/>
            <a:ext cx="880545" cy="307777"/>
          </a:xfrm>
          <a:prstGeom prst="rect">
            <a:avLst/>
          </a:prstGeom>
          <a:noFill/>
        </p:spPr>
        <p:txBody>
          <a:bodyPr wrap="none" rtlCol="0">
            <a:spAutoFit/>
          </a:bodyPr>
          <a:lstStyle/>
          <a:p>
            <a:r>
              <a:rPr lang="en-GB" sz="1400" b="0" dirty="0" smtClean="0">
                <a:solidFill>
                  <a:srgbClr val="000090"/>
                </a:solidFill>
              </a:rPr>
              <a:t>Capacity</a:t>
            </a:r>
          </a:p>
        </p:txBody>
      </p:sp>
      <p:sp>
        <p:nvSpPr>
          <p:cNvPr id="55" name="TextBox 54"/>
          <p:cNvSpPr txBox="1"/>
          <p:nvPr/>
        </p:nvSpPr>
        <p:spPr>
          <a:xfrm>
            <a:off x="3015950" y="4518911"/>
            <a:ext cx="543739" cy="307777"/>
          </a:xfrm>
          <a:prstGeom prst="rect">
            <a:avLst/>
          </a:prstGeom>
          <a:noFill/>
        </p:spPr>
        <p:txBody>
          <a:bodyPr wrap="none" rtlCol="0">
            <a:spAutoFit/>
          </a:bodyPr>
          <a:lstStyle/>
          <a:p>
            <a:r>
              <a:rPr lang="en-GB" sz="1400" b="0" dirty="0" smtClean="0">
                <a:solidFill>
                  <a:srgbClr val="000090"/>
                </a:solidFill>
              </a:rPr>
              <a:t>Cost</a:t>
            </a:r>
          </a:p>
        </p:txBody>
      </p:sp>
    </p:spTree>
    <p:extLst>
      <p:ext uri="{BB962C8B-B14F-4D97-AF65-F5344CB8AC3E}">
        <p14:creationId xmlns:p14="http://schemas.microsoft.com/office/powerpoint/2010/main" val="338505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6" name="Straight Connector 155"/>
          <p:cNvCxnSpPr/>
          <p:nvPr/>
        </p:nvCxnSpPr>
        <p:spPr>
          <a:xfrm flipH="1">
            <a:off x="2032708" y="2635332"/>
            <a:ext cx="2459280" cy="607634"/>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grpSp>
        <p:nvGrpSpPr>
          <p:cNvPr id="80" name="Group 79"/>
          <p:cNvGrpSpPr/>
          <p:nvPr/>
        </p:nvGrpSpPr>
        <p:grpSpPr>
          <a:xfrm>
            <a:off x="121243" y="123613"/>
            <a:ext cx="8906351" cy="5998760"/>
            <a:chOff x="121243" y="123613"/>
            <a:chExt cx="8906351" cy="5998760"/>
          </a:xfrm>
        </p:grpSpPr>
        <p:sp>
          <p:nvSpPr>
            <p:cNvPr id="81" name="Rounded Rectangle 80"/>
            <p:cNvSpPr/>
            <p:nvPr/>
          </p:nvSpPr>
          <p:spPr>
            <a:xfrm>
              <a:off x="3870602" y="2288174"/>
              <a:ext cx="1501813" cy="195907"/>
            </a:xfrm>
            <a:prstGeom prst="roundRect">
              <a:avLst/>
            </a:prstGeom>
            <a:solidFill>
              <a:srgbClr val="9BBB5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cxnSp>
          <p:nvCxnSpPr>
            <p:cNvPr id="82" name="Straight Connector 81"/>
            <p:cNvCxnSpPr>
              <a:endCxn id="99" idx="2"/>
            </p:cNvCxnSpPr>
            <p:nvPr/>
          </p:nvCxnSpPr>
          <p:spPr>
            <a:xfrm>
              <a:off x="367745" y="4804923"/>
              <a:ext cx="1983869" cy="0"/>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83" name="Group 82"/>
            <p:cNvGrpSpPr/>
            <p:nvPr/>
          </p:nvGrpSpPr>
          <p:grpSpPr>
            <a:xfrm>
              <a:off x="2032708" y="123613"/>
              <a:ext cx="5011551" cy="1946262"/>
              <a:chOff x="2090437" y="49390"/>
              <a:chExt cx="5011551" cy="1946262"/>
            </a:xfrm>
          </p:grpSpPr>
          <p:grpSp>
            <p:nvGrpSpPr>
              <p:cNvPr id="139" name="Group 138"/>
              <p:cNvGrpSpPr/>
              <p:nvPr/>
            </p:nvGrpSpPr>
            <p:grpSpPr>
              <a:xfrm>
                <a:off x="2090437" y="461720"/>
                <a:ext cx="5011551" cy="1533932"/>
                <a:chOff x="2057449" y="288545"/>
                <a:chExt cx="5011551" cy="1533932"/>
              </a:xfrm>
            </p:grpSpPr>
            <p:grpSp>
              <p:nvGrpSpPr>
                <p:cNvPr id="143" name="Group 142"/>
                <p:cNvGrpSpPr/>
                <p:nvPr/>
              </p:nvGrpSpPr>
              <p:grpSpPr>
                <a:xfrm>
                  <a:off x="2057449" y="288545"/>
                  <a:ext cx="5011551" cy="1533932"/>
                  <a:chOff x="2057449" y="288545"/>
                  <a:chExt cx="5011551" cy="1533932"/>
                </a:xfrm>
              </p:grpSpPr>
              <p:pic>
                <p:nvPicPr>
                  <p:cNvPr id="145" name="Picture 144" descr="9czLjzocE.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9529" y="861485"/>
                    <a:ext cx="2566418" cy="606393"/>
                  </a:xfrm>
                  <a:prstGeom prst="rect">
                    <a:avLst/>
                  </a:prstGeom>
                </p:spPr>
              </p:pic>
              <p:sp>
                <p:nvSpPr>
                  <p:cNvPr id="146" name="Up-Down Arrow 145"/>
                  <p:cNvSpPr/>
                  <p:nvPr/>
                </p:nvSpPr>
                <p:spPr>
                  <a:xfrm rot="3167163">
                    <a:off x="5502480" y="714086"/>
                    <a:ext cx="208687" cy="463790"/>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grpSp>
                <p:nvGrpSpPr>
                  <p:cNvPr id="147" name="Group 146"/>
                  <p:cNvGrpSpPr/>
                  <p:nvPr/>
                </p:nvGrpSpPr>
                <p:grpSpPr>
                  <a:xfrm>
                    <a:off x="2057449" y="288545"/>
                    <a:ext cx="1317398" cy="524799"/>
                    <a:chOff x="5248145" y="259947"/>
                    <a:chExt cx="1151258" cy="524799"/>
                  </a:xfrm>
                </p:grpSpPr>
                <p:sp>
                  <p:nvSpPr>
                    <p:cNvPr id="154" name="Rounded Rectangle 153"/>
                    <p:cNvSpPr/>
                    <p:nvPr/>
                  </p:nvSpPr>
                  <p:spPr>
                    <a:xfrm>
                      <a:off x="5308370" y="259947"/>
                      <a:ext cx="1083648"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sp>
                  <p:nvSpPr>
                    <p:cNvPr id="155" name="TextBox 154"/>
                    <p:cNvSpPr txBox="1"/>
                    <p:nvPr/>
                  </p:nvSpPr>
                  <p:spPr>
                    <a:xfrm>
                      <a:off x="5248145" y="359377"/>
                      <a:ext cx="1151258" cy="261610"/>
                    </a:xfrm>
                    <a:prstGeom prst="rect">
                      <a:avLst/>
                    </a:prstGeom>
                    <a:noFill/>
                  </p:spPr>
                  <p:txBody>
                    <a:bodyPr wrap="square" rtlCol="0">
                      <a:spAutoFit/>
                    </a:bodyPr>
                    <a:lstStyle/>
                    <a:p>
                      <a:pPr algn="ctr" defTabSz="685800"/>
                      <a:r>
                        <a:rPr lang="en-US" sz="1100" b="1" kern="0" dirty="0" smtClean="0">
                          <a:solidFill>
                            <a:sysClr val="windowText" lastClr="000000"/>
                          </a:solidFill>
                        </a:rPr>
                        <a:t>INDUSTRY</a:t>
                      </a:r>
                      <a:endParaRPr lang="en-US" sz="1100" b="1" kern="0" dirty="0">
                        <a:solidFill>
                          <a:sysClr val="windowText" lastClr="000000"/>
                        </a:solidFill>
                      </a:endParaRPr>
                    </a:p>
                  </p:txBody>
                </p:sp>
              </p:grpSp>
              <p:grpSp>
                <p:nvGrpSpPr>
                  <p:cNvPr id="148" name="Group 147"/>
                  <p:cNvGrpSpPr/>
                  <p:nvPr/>
                </p:nvGrpSpPr>
                <p:grpSpPr>
                  <a:xfrm>
                    <a:off x="5751602" y="288545"/>
                    <a:ext cx="1317398" cy="524799"/>
                    <a:chOff x="5255352" y="244794"/>
                    <a:chExt cx="1151258" cy="524799"/>
                  </a:xfrm>
                </p:grpSpPr>
                <p:sp>
                  <p:nvSpPr>
                    <p:cNvPr id="152" name="Rounded Rectangle 151"/>
                    <p:cNvSpPr/>
                    <p:nvPr/>
                  </p:nvSpPr>
                  <p:spPr>
                    <a:xfrm>
                      <a:off x="5289984" y="244794"/>
                      <a:ext cx="1083648"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sp>
                  <p:nvSpPr>
                    <p:cNvPr id="153" name="TextBox 152"/>
                    <p:cNvSpPr txBox="1"/>
                    <p:nvPr/>
                  </p:nvSpPr>
                  <p:spPr>
                    <a:xfrm>
                      <a:off x="5255352" y="334636"/>
                      <a:ext cx="1151258" cy="430887"/>
                    </a:xfrm>
                    <a:prstGeom prst="rect">
                      <a:avLst/>
                    </a:prstGeom>
                    <a:noFill/>
                  </p:spPr>
                  <p:txBody>
                    <a:bodyPr wrap="square" rtlCol="0">
                      <a:spAutoFit/>
                    </a:bodyPr>
                    <a:lstStyle/>
                    <a:p>
                      <a:pPr algn="ctr" defTabSz="685800"/>
                      <a:r>
                        <a:rPr lang="en-US" sz="1100" b="1" kern="0" dirty="0" smtClean="0">
                          <a:solidFill>
                            <a:sysClr val="windowText" lastClr="000000"/>
                          </a:solidFill>
                        </a:rPr>
                        <a:t>PUBLIC SECTOR</a:t>
                      </a:r>
                      <a:endParaRPr lang="en-US" sz="1100" b="1" kern="0" dirty="0">
                        <a:solidFill>
                          <a:sysClr val="windowText" lastClr="000000"/>
                        </a:solidFill>
                      </a:endParaRPr>
                    </a:p>
                  </p:txBody>
                </p:sp>
              </p:grpSp>
              <p:sp>
                <p:nvSpPr>
                  <p:cNvPr id="149" name="Up-Down Arrow 148"/>
                  <p:cNvSpPr/>
                  <p:nvPr/>
                </p:nvSpPr>
                <p:spPr>
                  <a:xfrm rot="18432837" flipH="1">
                    <a:off x="3457413" y="714086"/>
                    <a:ext cx="208687" cy="463790"/>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sp>
                <p:nvSpPr>
                  <p:cNvPr id="150" name="Up-Down Arrow 149"/>
                  <p:cNvSpPr/>
                  <p:nvPr/>
                </p:nvSpPr>
                <p:spPr>
                  <a:xfrm>
                    <a:off x="4542119" y="1446349"/>
                    <a:ext cx="208687" cy="376128"/>
                  </a:xfrm>
                  <a:prstGeom prst="upDownArrow">
                    <a:avLst/>
                  </a:prstGeom>
                  <a:solidFill>
                    <a:schemeClr val="tx1">
                      <a:lumMod val="50000"/>
                      <a:lumOff val="50000"/>
                    </a:schemeClr>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sp>
                <p:nvSpPr>
                  <p:cNvPr id="151" name="Up-Down Arrow 150"/>
                  <p:cNvSpPr/>
                  <p:nvPr/>
                </p:nvSpPr>
                <p:spPr>
                  <a:xfrm>
                    <a:off x="4554963" y="442249"/>
                    <a:ext cx="208687" cy="409131"/>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grpSp>
            <p:sp>
              <p:nvSpPr>
                <p:cNvPr id="144" name="TextBox 143"/>
                <p:cNvSpPr txBox="1"/>
                <p:nvPr/>
              </p:nvSpPr>
              <p:spPr>
                <a:xfrm>
                  <a:off x="4228717" y="1015438"/>
                  <a:ext cx="1060442" cy="307777"/>
                </a:xfrm>
                <a:prstGeom prst="rect">
                  <a:avLst/>
                </a:prstGeom>
                <a:noFill/>
              </p:spPr>
              <p:txBody>
                <a:bodyPr wrap="square" rtlCol="0">
                  <a:spAutoFit/>
                </a:bodyPr>
                <a:lstStyle/>
                <a:p>
                  <a:pPr defTabSz="685800"/>
                  <a:r>
                    <a:rPr lang="en-US" sz="1400" b="1" kern="0" dirty="0" smtClean="0">
                      <a:solidFill>
                        <a:sysClr val="windowText" lastClr="000000"/>
                      </a:solidFill>
                    </a:rPr>
                    <a:t>PORTALS</a:t>
                  </a:r>
                  <a:endParaRPr lang="en-US" sz="1400" b="1" kern="0" dirty="0">
                    <a:solidFill>
                      <a:sysClr val="windowText" lastClr="000000"/>
                    </a:solidFill>
                  </a:endParaRPr>
                </a:p>
              </p:txBody>
            </p:sp>
          </p:grpSp>
          <p:grpSp>
            <p:nvGrpSpPr>
              <p:cNvPr id="140" name="Group 139"/>
              <p:cNvGrpSpPr/>
              <p:nvPr/>
            </p:nvGrpSpPr>
            <p:grpSpPr>
              <a:xfrm>
                <a:off x="4013206" y="49390"/>
                <a:ext cx="1317398" cy="524799"/>
                <a:chOff x="5298594" y="202218"/>
                <a:chExt cx="1151258" cy="524799"/>
              </a:xfrm>
            </p:grpSpPr>
            <p:sp>
              <p:nvSpPr>
                <p:cNvPr id="141" name="Rounded Rectangle 140"/>
                <p:cNvSpPr/>
                <p:nvPr/>
              </p:nvSpPr>
              <p:spPr>
                <a:xfrm>
                  <a:off x="5344405" y="202218"/>
                  <a:ext cx="1083648"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sp>
              <p:nvSpPr>
                <p:cNvPr id="142" name="TextBox 141"/>
                <p:cNvSpPr txBox="1"/>
                <p:nvPr/>
              </p:nvSpPr>
              <p:spPr>
                <a:xfrm>
                  <a:off x="5298594" y="285154"/>
                  <a:ext cx="1151258" cy="261610"/>
                </a:xfrm>
                <a:prstGeom prst="rect">
                  <a:avLst/>
                </a:prstGeom>
                <a:noFill/>
              </p:spPr>
              <p:txBody>
                <a:bodyPr wrap="square" rtlCol="0">
                  <a:spAutoFit/>
                </a:bodyPr>
                <a:lstStyle/>
                <a:p>
                  <a:pPr algn="ctr" defTabSz="685800"/>
                  <a:r>
                    <a:rPr lang="en-US" sz="1100" b="1" kern="0" dirty="0" smtClean="0">
                      <a:solidFill>
                        <a:sysClr val="windowText" lastClr="000000"/>
                      </a:solidFill>
                    </a:rPr>
                    <a:t>RESEARCHERS</a:t>
                  </a:r>
                  <a:endParaRPr lang="en-US" sz="1100" b="1" kern="0" dirty="0">
                    <a:solidFill>
                      <a:sysClr val="windowText" lastClr="000000"/>
                    </a:solidFill>
                  </a:endParaRPr>
                </a:p>
              </p:txBody>
            </p:sp>
          </p:grpSp>
        </p:grpSp>
        <p:grpSp>
          <p:nvGrpSpPr>
            <p:cNvPr id="84" name="Group 83"/>
            <p:cNvGrpSpPr/>
            <p:nvPr/>
          </p:nvGrpSpPr>
          <p:grpSpPr>
            <a:xfrm>
              <a:off x="4019670" y="4658991"/>
              <a:ext cx="1278299" cy="236411"/>
              <a:chOff x="139559" y="5985162"/>
              <a:chExt cx="1299373" cy="185038"/>
            </a:xfrm>
          </p:grpSpPr>
          <p:sp>
            <p:nvSpPr>
              <p:cNvPr id="137" name="Rounded Rectangle 136"/>
              <p:cNvSpPr/>
              <p:nvPr/>
            </p:nvSpPr>
            <p:spPr>
              <a:xfrm>
                <a:off x="257639" y="6015475"/>
                <a:ext cx="1062704" cy="154725"/>
              </a:xfrm>
              <a:prstGeom prst="roundRect">
                <a:avLst/>
              </a:prstGeom>
              <a:solidFill>
                <a:srgbClr val="3366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38" name="TextBox 137"/>
              <p:cNvSpPr txBox="1"/>
              <p:nvPr/>
            </p:nvSpPr>
            <p:spPr>
              <a:xfrm>
                <a:off x="139559" y="5985162"/>
                <a:ext cx="1299373" cy="180671"/>
              </a:xfrm>
              <a:prstGeom prst="rect">
                <a:avLst/>
              </a:prstGeom>
              <a:noFill/>
            </p:spPr>
            <p:txBody>
              <a:bodyPr wrap="square" rtlCol="0">
                <a:spAutoFit/>
              </a:bodyPr>
              <a:lstStyle/>
              <a:p>
                <a:pPr algn="ctr" defTabSz="457200"/>
                <a:r>
                  <a:rPr lang="en-US" sz="900" b="1" dirty="0" smtClean="0">
                    <a:solidFill>
                      <a:prstClr val="white"/>
                    </a:solidFill>
                  </a:rPr>
                  <a:t>JANET NETWORK</a:t>
                </a:r>
                <a:endParaRPr lang="en-US" sz="900" b="1" dirty="0">
                  <a:solidFill>
                    <a:prstClr val="white"/>
                  </a:solidFill>
                </a:endParaRPr>
              </a:p>
            </p:txBody>
          </p:sp>
        </p:grpSp>
        <p:grpSp>
          <p:nvGrpSpPr>
            <p:cNvPr id="85" name="Group 84"/>
            <p:cNvGrpSpPr/>
            <p:nvPr/>
          </p:nvGrpSpPr>
          <p:grpSpPr>
            <a:xfrm>
              <a:off x="7681403" y="2386133"/>
              <a:ext cx="1278299" cy="200055"/>
              <a:chOff x="108071" y="5984775"/>
              <a:chExt cx="1299373" cy="156582"/>
            </a:xfrm>
          </p:grpSpPr>
          <p:sp>
            <p:nvSpPr>
              <p:cNvPr id="135" name="Rounded Rectangle 134"/>
              <p:cNvSpPr/>
              <p:nvPr/>
            </p:nvSpPr>
            <p:spPr>
              <a:xfrm>
                <a:off x="351219" y="6033656"/>
                <a:ext cx="834663" cy="88887"/>
              </a:xfrm>
              <a:prstGeom prst="roundRect">
                <a:avLst/>
              </a:prstGeom>
              <a:solidFill>
                <a:srgbClr val="3366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36" name="TextBox 135"/>
              <p:cNvSpPr txBox="1"/>
              <p:nvPr/>
            </p:nvSpPr>
            <p:spPr>
              <a:xfrm>
                <a:off x="108071" y="5984775"/>
                <a:ext cx="1299373" cy="156582"/>
              </a:xfrm>
              <a:prstGeom prst="rect">
                <a:avLst/>
              </a:prstGeom>
              <a:noFill/>
            </p:spPr>
            <p:txBody>
              <a:bodyPr wrap="square" rtlCol="0">
                <a:spAutoFit/>
              </a:bodyPr>
              <a:lstStyle/>
              <a:p>
                <a:pPr algn="ctr" defTabSz="457200"/>
                <a:r>
                  <a:rPr lang="en-US" sz="700" b="1" dirty="0" smtClean="0">
                    <a:solidFill>
                      <a:prstClr val="white"/>
                    </a:solidFill>
                  </a:rPr>
                  <a:t>JANET NETWORK</a:t>
                </a:r>
                <a:endParaRPr lang="en-US" sz="700" b="1" dirty="0">
                  <a:solidFill>
                    <a:prstClr val="white"/>
                  </a:solidFill>
                </a:endParaRPr>
              </a:p>
            </p:txBody>
          </p:sp>
        </p:grpSp>
        <p:grpSp>
          <p:nvGrpSpPr>
            <p:cNvPr id="86" name="Group 85"/>
            <p:cNvGrpSpPr/>
            <p:nvPr/>
          </p:nvGrpSpPr>
          <p:grpSpPr>
            <a:xfrm>
              <a:off x="121243" y="2094987"/>
              <a:ext cx="8906351" cy="4027386"/>
              <a:chOff x="151684" y="1167361"/>
              <a:chExt cx="8906351" cy="3900565"/>
            </a:xfrm>
          </p:grpSpPr>
          <p:cxnSp>
            <p:nvCxnSpPr>
              <p:cNvPr id="88" name="Straight Connector 87"/>
              <p:cNvCxnSpPr/>
              <p:nvPr/>
            </p:nvCxnSpPr>
            <p:spPr>
              <a:xfrm flipH="1" flipV="1">
                <a:off x="4646463" y="1674815"/>
                <a:ext cx="2459280" cy="588500"/>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6957327" y="3791962"/>
                <a:ext cx="1904778" cy="0"/>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90" name="Group 89"/>
              <p:cNvGrpSpPr/>
              <p:nvPr/>
            </p:nvGrpSpPr>
            <p:grpSpPr>
              <a:xfrm flipH="1">
                <a:off x="388546" y="1449334"/>
                <a:ext cx="2034572" cy="2349749"/>
                <a:chOff x="7019818" y="1446316"/>
                <a:chExt cx="1823160" cy="2352766"/>
              </a:xfrm>
            </p:grpSpPr>
            <p:cxnSp>
              <p:nvCxnSpPr>
                <p:cNvPr id="133" name="Straight Connector 132"/>
                <p:cNvCxnSpPr/>
                <p:nvPr/>
              </p:nvCxnSpPr>
              <p:spPr>
                <a:xfrm flipH="1">
                  <a:off x="8812169" y="1446316"/>
                  <a:ext cx="6940" cy="2352766"/>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a:off x="7019818" y="1446316"/>
                  <a:ext cx="1823160" cy="10552"/>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grpSp>
            <p:nvGrpSpPr>
              <p:cNvPr id="91" name="Group 90"/>
              <p:cNvGrpSpPr/>
              <p:nvPr/>
            </p:nvGrpSpPr>
            <p:grpSpPr>
              <a:xfrm>
                <a:off x="1741109" y="1690691"/>
                <a:ext cx="4032245" cy="623922"/>
                <a:chOff x="1725233" y="1674814"/>
                <a:chExt cx="4032245" cy="689797"/>
              </a:xfrm>
            </p:grpSpPr>
            <p:cxnSp>
              <p:nvCxnSpPr>
                <p:cNvPr id="130" name="Straight Connector 129"/>
                <p:cNvCxnSpPr>
                  <a:stCxn id="120" idx="0"/>
                </p:cNvCxnSpPr>
                <p:nvPr/>
              </p:nvCxnSpPr>
              <p:spPr>
                <a:xfrm flipH="1" flipV="1">
                  <a:off x="4740630" y="1707704"/>
                  <a:ext cx="1016848" cy="602146"/>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stCxn id="122" idx="0"/>
                </p:cNvCxnSpPr>
                <p:nvPr/>
              </p:nvCxnSpPr>
              <p:spPr>
                <a:xfrm flipV="1">
                  <a:off x="3365191" y="1674814"/>
                  <a:ext cx="1246488" cy="689797"/>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a:stCxn id="124" idx="0"/>
                </p:cNvCxnSpPr>
                <p:nvPr/>
              </p:nvCxnSpPr>
              <p:spPr>
                <a:xfrm flipV="1">
                  <a:off x="1725233" y="1707704"/>
                  <a:ext cx="2659031" cy="631942"/>
                </a:xfrm>
                <a:prstGeom prst="line">
                  <a:avLst/>
                </a:prstGeom>
                <a:ln w="38100" cmpd="sng">
                  <a:solidFill>
                    <a:schemeClr val="accent3"/>
                  </a:solidFill>
                </a:ln>
                <a:effectLst/>
              </p:spPr>
              <p:style>
                <a:lnRef idx="2">
                  <a:schemeClr val="accent1"/>
                </a:lnRef>
                <a:fillRef idx="0">
                  <a:schemeClr val="accent1"/>
                </a:fillRef>
                <a:effectRef idx="1">
                  <a:schemeClr val="accent1"/>
                </a:effectRef>
                <a:fontRef idx="minor">
                  <a:schemeClr val="tx1"/>
                </a:fontRef>
              </p:style>
            </p:cxnSp>
          </p:grpSp>
          <p:grpSp>
            <p:nvGrpSpPr>
              <p:cNvPr id="92" name="Group 91"/>
              <p:cNvGrpSpPr/>
              <p:nvPr/>
            </p:nvGrpSpPr>
            <p:grpSpPr>
              <a:xfrm flipH="1">
                <a:off x="1741109" y="2861172"/>
                <a:ext cx="5333591" cy="722377"/>
                <a:chOff x="2293834" y="2987544"/>
                <a:chExt cx="5333591" cy="798647"/>
              </a:xfrm>
            </p:grpSpPr>
            <p:cxnSp>
              <p:nvCxnSpPr>
                <p:cNvPr id="126" name="Straight Connector 125"/>
                <p:cNvCxnSpPr>
                  <a:endCxn id="120" idx="2"/>
                </p:cNvCxnSpPr>
                <p:nvPr/>
              </p:nvCxnSpPr>
              <p:spPr>
                <a:xfrm flipH="1" flipV="1">
                  <a:off x="3595180" y="2987547"/>
                  <a:ext cx="1088918" cy="735983"/>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endCxn id="122" idx="2"/>
                </p:cNvCxnSpPr>
                <p:nvPr/>
              </p:nvCxnSpPr>
              <p:spPr>
                <a:xfrm flipV="1">
                  <a:off x="4801698" y="3042313"/>
                  <a:ext cx="1185769" cy="68121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24" idx="2"/>
                </p:cNvCxnSpPr>
                <p:nvPr/>
              </p:nvCxnSpPr>
              <p:spPr>
                <a:xfrm flipV="1">
                  <a:off x="4670436" y="3017344"/>
                  <a:ext cx="2956989" cy="76090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flipV="1">
                  <a:off x="2293834" y="2987544"/>
                  <a:ext cx="2390601" cy="79864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grpSp>
          <p:grpSp>
            <p:nvGrpSpPr>
              <p:cNvPr id="93" name="Group 92"/>
              <p:cNvGrpSpPr/>
              <p:nvPr/>
            </p:nvGrpSpPr>
            <p:grpSpPr>
              <a:xfrm>
                <a:off x="1201359" y="2263316"/>
                <a:ext cx="6670464" cy="647393"/>
                <a:chOff x="1201359" y="1931445"/>
                <a:chExt cx="6670464" cy="715745"/>
              </a:xfrm>
            </p:grpSpPr>
            <p:grpSp>
              <p:nvGrpSpPr>
                <p:cNvPr id="114" name="Group 113"/>
                <p:cNvGrpSpPr/>
                <p:nvPr/>
              </p:nvGrpSpPr>
              <p:grpSpPr>
                <a:xfrm>
                  <a:off x="1201359" y="1946096"/>
                  <a:ext cx="1079500" cy="676128"/>
                  <a:chOff x="1034661" y="1946096"/>
                  <a:chExt cx="1079500" cy="676128"/>
                </a:xfrm>
              </p:grpSpPr>
              <p:sp>
                <p:nvSpPr>
                  <p:cNvPr id="124" name="Rounded Rectangle 123"/>
                  <p:cNvSpPr/>
                  <p:nvPr/>
                </p:nvSpPr>
                <p:spPr>
                  <a:xfrm>
                    <a:off x="1114036" y="1963193"/>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25" name="TextBox 124"/>
                  <p:cNvSpPr txBox="1"/>
                  <p:nvPr/>
                </p:nvSpPr>
                <p:spPr>
                  <a:xfrm>
                    <a:off x="1034661" y="1946096"/>
                    <a:ext cx="1079500" cy="617919"/>
                  </a:xfrm>
                  <a:prstGeom prst="rect">
                    <a:avLst/>
                  </a:prstGeom>
                  <a:noFill/>
                </p:spPr>
                <p:txBody>
                  <a:bodyPr wrap="square" rtlCol="0">
                    <a:spAutoFit/>
                  </a:bodyPr>
                  <a:lstStyle/>
                  <a:p>
                    <a:pPr algn="ctr" defTabSz="457200"/>
                    <a:r>
                      <a:rPr lang="en-US" sz="1050" b="1" dirty="0" smtClean="0">
                        <a:solidFill>
                          <a:prstClr val="white"/>
                        </a:solidFill>
                      </a:rPr>
                      <a:t>High Performance Computing</a:t>
                    </a:r>
                    <a:endParaRPr lang="en-US" sz="1050" b="1" dirty="0">
                      <a:solidFill>
                        <a:prstClr val="white"/>
                      </a:solidFill>
                    </a:endParaRPr>
                  </a:p>
                </p:txBody>
              </p:sp>
            </p:grpSp>
            <p:grpSp>
              <p:nvGrpSpPr>
                <p:cNvPr id="115" name="Group 114"/>
                <p:cNvGrpSpPr/>
                <p:nvPr/>
              </p:nvGrpSpPr>
              <p:grpSpPr>
                <a:xfrm>
                  <a:off x="2896879" y="1979718"/>
                  <a:ext cx="968375" cy="667472"/>
                  <a:chOff x="2682553" y="1979718"/>
                  <a:chExt cx="968375" cy="667472"/>
                </a:xfrm>
              </p:grpSpPr>
              <p:sp>
                <p:nvSpPr>
                  <p:cNvPr id="122" name="Rounded Rectangle 121"/>
                  <p:cNvSpPr/>
                  <p:nvPr/>
                </p:nvSpPr>
                <p:spPr>
                  <a:xfrm>
                    <a:off x="2706366" y="1988159"/>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23" name="TextBox 122"/>
                  <p:cNvSpPr txBox="1"/>
                  <p:nvPr/>
                </p:nvSpPr>
                <p:spPr>
                  <a:xfrm>
                    <a:off x="2682553" y="1979718"/>
                    <a:ext cx="968375" cy="617919"/>
                  </a:xfrm>
                  <a:prstGeom prst="rect">
                    <a:avLst/>
                  </a:prstGeom>
                  <a:noFill/>
                </p:spPr>
                <p:txBody>
                  <a:bodyPr wrap="square" rtlCol="0">
                    <a:spAutoFit/>
                  </a:bodyPr>
                  <a:lstStyle/>
                  <a:p>
                    <a:pPr algn="ctr" defTabSz="457200"/>
                    <a:r>
                      <a:rPr lang="en-US" sz="1050" b="1" dirty="0" smtClean="0">
                        <a:solidFill>
                          <a:prstClr val="white"/>
                        </a:solidFill>
                      </a:rPr>
                      <a:t>Data Intensive Computing</a:t>
                    </a:r>
                    <a:endParaRPr lang="en-US" sz="1050" b="1" dirty="0">
                      <a:solidFill>
                        <a:prstClr val="white"/>
                      </a:solidFill>
                    </a:endParaRPr>
                  </a:p>
                </p:txBody>
              </p:sp>
            </p:grpSp>
            <p:grpSp>
              <p:nvGrpSpPr>
                <p:cNvPr id="116" name="Group 115"/>
                <p:cNvGrpSpPr/>
                <p:nvPr/>
              </p:nvGrpSpPr>
              <p:grpSpPr>
                <a:xfrm>
                  <a:off x="5312979" y="1933395"/>
                  <a:ext cx="968375" cy="659031"/>
                  <a:chOff x="5154219" y="1933395"/>
                  <a:chExt cx="968375" cy="659031"/>
                </a:xfrm>
              </p:grpSpPr>
              <p:sp>
                <p:nvSpPr>
                  <p:cNvPr id="120" name="Rounded Rectangle 119"/>
                  <p:cNvSpPr/>
                  <p:nvPr/>
                </p:nvSpPr>
                <p:spPr>
                  <a:xfrm>
                    <a:off x="5154219" y="1933395"/>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21" name="TextBox 120"/>
                  <p:cNvSpPr txBox="1"/>
                  <p:nvPr/>
                </p:nvSpPr>
                <p:spPr>
                  <a:xfrm>
                    <a:off x="5154219" y="1965574"/>
                    <a:ext cx="968375" cy="617919"/>
                  </a:xfrm>
                  <a:prstGeom prst="rect">
                    <a:avLst/>
                  </a:prstGeom>
                  <a:noFill/>
                </p:spPr>
                <p:txBody>
                  <a:bodyPr wrap="square" rtlCol="0">
                    <a:spAutoFit/>
                  </a:bodyPr>
                  <a:lstStyle/>
                  <a:p>
                    <a:pPr algn="ctr" defTabSz="457200"/>
                    <a:r>
                      <a:rPr lang="en-US" sz="1050" b="1" dirty="0" smtClean="0">
                        <a:solidFill>
                          <a:prstClr val="white"/>
                        </a:solidFill>
                      </a:rPr>
                      <a:t>High-throughput Computing</a:t>
                    </a:r>
                    <a:endParaRPr lang="en-US" sz="1050" b="1" dirty="0">
                      <a:solidFill>
                        <a:prstClr val="white"/>
                      </a:solidFill>
                    </a:endParaRPr>
                  </a:p>
                </p:txBody>
              </p:sp>
            </p:grpSp>
            <p:grpSp>
              <p:nvGrpSpPr>
                <p:cNvPr id="117" name="Group 116"/>
                <p:cNvGrpSpPr/>
                <p:nvPr/>
              </p:nvGrpSpPr>
              <p:grpSpPr>
                <a:xfrm>
                  <a:off x="6903448" y="1931445"/>
                  <a:ext cx="968375" cy="660981"/>
                  <a:chOff x="6855820" y="1931445"/>
                  <a:chExt cx="968375" cy="660981"/>
                </a:xfrm>
              </p:grpSpPr>
              <p:sp>
                <p:nvSpPr>
                  <p:cNvPr id="118" name="Rounded Rectangle 117"/>
                  <p:cNvSpPr/>
                  <p:nvPr/>
                </p:nvSpPr>
                <p:spPr>
                  <a:xfrm>
                    <a:off x="6879633" y="1933395"/>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19" name="TextBox 118"/>
                  <p:cNvSpPr txBox="1"/>
                  <p:nvPr/>
                </p:nvSpPr>
                <p:spPr>
                  <a:xfrm>
                    <a:off x="6855820" y="1931445"/>
                    <a:ext cx="968375" cy="617919"/>
                  </a:xfrm>
                  <a:prstGeom prst="rect">
                    <a:avLst/>
                  </a:prstGeom>
                  <a:noFill/>
                </p:spPr>
                <p:txBody>
                  <a:bodyPr wrap="square" rtlCol="0">
                    <a:spAutoFit/>
                  </a:bodyPr>
                  <a:lstStyle/>
                  <a:p>
                    <a:pPr algn="ctr" defTabSz="457200"/>
                    <a:r>
                      <a:rPr lang="en-US" sz="1050" b="1" dirty="0" smtClean="0">
                        <a:solidFill>
                          <a:prstClr val="white"/>
                        </a:solidFill>
                      </a:rPr>
                      <a:t>Software &amp; Data Analytics</a:t>
                    </a:r>
                    <a:endParaRPr lang="en-US" sz="1050" b="1" dirty="0">
                      <a:solidFill>
                        <a:prstClr val="white"/>
                      </a:solidFill>
                    </a:endParaRPr>
                  </a:p>
                </p:txBody>
              </p:sp>
            </p:grpSp>
          </p:grpSp>
          <p:cxnSp>
            <p:nvCxnSpPr>
              <p:cNvPr id="94" name="Straight Connector 93"/>
              <p:cNvCxnSpPr/>
              <p:nvPr/>
            </p:nvCxnSpPr>
            <p:spPr>
              <a:xfrm>
                <a:off x="8834133" y="1433359"/>
                <a:ext cx="0" cy="2358602"/>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95" name="Group 94"/>
              <p:cNvGrpSpPr/>
              <p:nvPr/>
            </p:nvGrpSpPr>
            <p:grpSpPr>
              <a:xfrm>
                <a:off x="3618490" y="4014065"/>
                <a:ext cx="2898772" cy="524675"/>
                <a:chOff x="3618490" y="3803105"/>
                <a:chExt cx="2898772" cy="577056"/>
              </a:xfrm>
            </p:grpSpPr>
            <p:cxnSp>
              <p:nvCxnSpPr>
                <p:cNvPr id="112" name="Straight Connector 111"/>
                <p:cNvCxnSpPr>
                  <a:stCxn id="110" idx="0"/>
                </p:cNvCxnSpPr>
                <p:nvPr/>
              </p:nvCxnSpPr>
              <p:spPr>
                <a:xfrm flipV="1">
                  <a:off x="3618490" y="3803108"/>
                  <a:ext cx="1065946" cy="458160"/>
                </a:xfrm>
                <a:prstGeom prst="line">
                  <a:avLst/>
                </a:prstGeom>
                <a:ln w="38100" cmpd="sng">
                  <a:solidFill>
                    <a:srgbClr val="D99694"/>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flipH="1" flipV="1">
                  <a:off x="4875207" y="3803105"/>
                  <a:ext cx="1642055" cy="577056"/>
                </a:xfrm>
                <a:prstGeom prst="line">
                  <a:avLst/>
                </a:prstGeom>
                <a:ln w="38100" cmpd="sng">
                  <a:solidFill>
                    <a:srgbClr val="D99694"/>
                  </a:solidFill>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p:nvGrpSpPr>
            <p:grpSpPr>
              <a:xfrm>
                <a:off x="2940475" y="4423152"/>
                <a:ext cx="4016852" cy="644774"/>
                <a:chOff x="2927852" y="3624598"/>
                <a:chExt cx="4016852" cy="709144"/>
              </a:xfrm>
            </p:grpSpPr>
            <p:grpSp>
              <p:nvGrpSpPr>
                <p:cNvPr id="106" name="Group 105"/>
                <p:cNvGrpSpPr/>
                <p:nvPr/>
              </p:nvGrpSpPr>
              <p:grpSpPr>
                <a:xfrm>
                  <a:off x="2927852" y="3632835"/>
                  <a:ext cx="1356028" cy="700907"/>
                  <a:chOff x="2927852" y="3632835"/>
                  <a:chExt cx="1356028" cy="700907"/>
                </a:xfrm>
              </p:grpSpPr>
              <p:sp>
                <p:nvSpPr>
                  <p:cNvPr id="110" name="Rounded Rectangle 109"/>
                  <p:cNvSpPr/>
                  <p:nvPr/>
                </p:nvSpPr>
                <p:spPr>
                  <a:xfrm>
                    <a:off x="2989939" y="3632835"/>
                    <a:ext cx="1231855" cy="700907"/>
                  </a:xfrm>
                  <a:prstGeom prst="roundRect">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11" name="TextBox 110"/>
                  <p:cNvSpPr txBox="1"/>
                  <p:nvPr/>
                </p:nvSpPr>
                <p:spPr>
                  <a:xfrm>
                    <a:off x="2927852" y="3645270"/>
                    <a:ext cx="1356028" cy="614706"/>
                  </a:xfrm>
                  <a:prstGeom prst="rect">
                    <a:avLst/>
                  </a:prstGeom>
                  <a:noFill/>
                </p:spPr>
                <p:txBody>
                  <a:bodyPr wrap="square" rtlCol="0">
                    <a:spAutoFit/>
                  </a:bodyPr>
                  <a:lstStyle/>
                  <a:p>
                    <a:pPr algn="ctr" defTabSz="457200"/>
                    <a:r>
                      <a:rPr lang="en-US" sz="1050" b="1" dirty="0" smtClean="0">
                        <a:solidFill>
                          <a:prstClr val="black"/>
                        </a:solidFill>
                      </a:rPr>
                      <a:t>National, Regional &amp; Local Service</a:t>
                    </a:r>
                  </a:p>
                  <a:p>
                    <a:pPr algn="ctr" defTabSz="457200"/>
                    <a:r>
                      <a:rPr lang="en-US" sz="1050" b="1" dirty="0" smtClean="0">
                        <a:solidFill>
                          <a:prstClr val="black"/>
                        </a:solidFill>
                      </a:rPr>
                      <a:t>Providers</a:t>
                    </a:r>
                    <a:endParaRPr lang="en-US" sz="1050" b="1" dirty="0">
                      <a:solidFill>
                        <a:prstClr val="black"/>
                      </a:solidFill>
                    </a:endParaRPr>
                  </a:p>
                </p:txBody>
              </p:sp>
            </p:grpSp>
            <p:grpSp>
              <p:nvGrpSpPr>
                <p:cNvPr id="107" name="Group 106"/>
                <p:cNvGrpSpPr/>
                <p:nvPr/>
              </p:nvGrpSpPr>
              <p:grpSpPr>
                <a:xfrm>
                  <a:off x="5387947" y="3624598"/>
                  <a:ext cx="1556757" cy="678180"/>
                  <a:chOff x="5387947" y="3624598"/>
                  <a:chExt cx="1556757" cy="678180"/>
                </a:xfrm>
              </p:grpSpPr>
              <p:sp>
                <p:nvSpPr>
                  <p:cNvPr id="108" name="Rounded Rectangle 107"/>
                  <p:cNvSpPr/>
                  <p:nvPr/>
                </p:nvSpPr>
                <p:spPr>
                  <a:xfrm>
                    <a:off x="5387947" y="3624598"/>
                    <a:ext cx="1526691" cy="678180"/>
                  </a:xfrm>
                  <a:prstGeom prst="roundRect">
                    <a:avLst/>
                  </a:prstGeom>
                  <a:solidFill>
                    <a:srgbClr val="D99694"/>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sysClr val="windowText" lastClr="000000"/>
                      </a:solidFill>
                    </a:endParaRPr>
                  </a:p>
                </p:txBody>
              </p:sp>
              <p:sp>
                <p:nvSpPr>
                  <p:cNvPr id="109" name="TextBox 108"/>
                  <p:cNvSpPr txBox="1"/>
                  <p:nvPr/>
                </p:nvSpPr>
                <p:spPr>
                  <a:xfrm>
                    <a:off x="5418516" y="3642167"/>
                    <a:ext cx="1526188" cy="614706"/>
                  </a:xfrm>
                  <a:prstGeom prst="rect">
                    <a:avLst/>
                  </a:prstGeom>
                  <a:noFill/>
                  <a:ln>
                    <a:noFill/>
                  </a:ln>
                </p:spPr>
                <p:txBody>
                  <a:bodyPr wrap="square" rtlCol="0">
                    <a:spAutoFit/>
                  </a:bodyPr>
                  <a:lstStyle/>
                  <a:p>
                    <a:pPr algn="ctr" defTabSz="685800"/>
                    <a:r>
                      <a:rPr lang="en-US" sz="1050" b="1" dirty="0">
                        <a:solidFill>
                          <a:sysClr val="windowText" lastClr="000000"/>
                        </a:solidFill>
                      </a:rPr>
                      <a:t>Repository &amp; Curation </a:t>
                    </a:r>
                  </a:p>
                  <a:p>
                    <a:pPr algn="ctr" defTabSz="685800"/>
                    <a:r>
                      <a:rPr lang="en-US" sz="1050" b="1" dirty="0" smtClean="0">
                        <a:solidFill>
                          <a:sysClr val="windowText" lastClr="000000"/>
                        </a:solidFill>
                      </a:rPr>
                      <a:t>Services for Data </a:t>
                    </a:r>
                    <a:endParaRPr lang="en-US" sz="1050" b="1" dirty="0">
                      <a:solidFill>
                        <a:sysClr val="windowText" lastClr="000000"/>
                      </a:solidFill>
                    </a:endParaRPr>
                  </a:p>
                </p:txBody>
              </p:sp>
            </p:grpSp>
          </p:grpSp>
          <p:sp>
            <p:nvSpPr>
              <p:cNvPr id="97" name="TextBox 96"/>
              <p:cNvSpPr txBox="1"/>
              <p:nvPr/>
            </p:nvSpPr>
            <p:spPr>
              <a:xfrm>
                <a:off x="8862104" y="2026018"/>
                <a:ext cx="195931" cy="1200329"/>
              </a:xfrm>
              <a:prstGeom prst="rect">
                <a:avLst/>
              </a:prstGeom>
              <a:noFill/>
            </p:spPr>
            <p:txBody>
              <a:bodyPr wrap="square" rtlCol="0">
                <a:spAutoFit/>
              </a:bodyPr>
              <a:lstStyle/>
              <a:p>
                <a:pPr defTabSz="457200"/>
                <a:r>
                  <a:rPr lang="en-US" sz="1200" b="1" dirty="0">
                    <a:solidFill>
                      <a:srgbClr val="3366FF"/>
                    </a:solidFill>
                  </a:rPr>
                  <a:t>Secure</a:t>
                </a:r>
              </a:p>
            </p:txBody>
          </p:sp>
          <p:sp>
            <p:nvSpPr>
              <p:cNvPr id="98" name="TextBox 97"/>
              <p:cNvSpPr txBox="1"/>
              <p:nvPr/>
            </p:nvSpPr>
            <p:spPr>
              <a:xfrm>
                <a:off x="151684" y="2053091"/>
                <a:ext cx="220672" cy="1200329"/>
              </a:xfrm>
              <a:prstGeom prst="rect">
                <a:avLst/>
              </a:prstGeom>
              <a:noFill/>
            </p:spPr>
            <p:txBody>
              <a:bodyPr wrap="square" rtlCol="0">
                <a:spAutoFit/>
              </a:bodyPr>
              <a:lstStyle/>
              <a:p>
                <a:pPr defTabSz="457200"/>
                <a:r>
                  <a:rPr lang="en-US" sz="1200" b="1" dirty="0" smtClean="0">
                    <a:solidFill>
                      <a:srgbClr val="3366FF"/>
                    </a:solidFill>
                  </a:rPr>
                  <a:t>Secure</a:t>
                </a:r>
                <a:endParaRPr lang="en-US" sz="1200" b="1" dirty="0">
                  <a:solidFill>
                    <a:srgbClr val="3366FF"/>
                  </a:solidFill>
                </a:endParaRPr>
              </a:p>
            </p:txBody>
          </p:sp>
          <p:sp>
            <p:nvSpPr>
              <p:cNvPr id="99" name="Donut 98"/>
              <p:cNvSpPr/>
              <p:nvPr/>
            </p:nvSpPr>
            <p:spPr>
              <a:xfrm>
                <a:off x="2382055" y="3515636"/>
                <a:ext cx="4600013" cy="552651"/>
              </a:xfrm>
              <a:prstGeom prst="donut">
                <a:avLst>
                  <a:gd name="adj" fmla="val 16590"/>
                </a:avLst>
              </a:prstGeom>
              <a:solidFill>
                <a:srgbClr val="3366FF"/>
              </a:solidFill>
              <a:ln>
                <a:solidFill>
                  <a:srgbClr val="3366FF"/>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prstClr val="black"/>
                  </a:solidFill>
                </a:endParaRPr>
              </a:p>
            </p:txBody>
          </p:sp>
          <p:sp>
            <p:nvSpPr>
              <p:cNvPr id="100" name="TextBox 99"/>
              <p:cNvSpPr txBox="1"/>
              <p:nvPr/>
            </p:nvSpPr>
            <p:spPr>
              <a:xfrm>
                <a:off x="3848638" y="1323798"/>
                <a:ext cx="1582501" cy="238468"/>
              </a:xfrm>
              <a:prstGeom prst="rect">
                <a:avLst/>
              </a:prstGeom>
              <a:noFill/>
            </p:spPr>
            <p:txBody>
              <a:bodyPr wrap="square" rtlCol="0">
                <a:spAutoFit/>
              </a:bodyPr>
              <a:lstStyle/>
              <a:p>
                <a:pPr algn="ctr" defTabSz="685800"/>
                <a:r>
                  <a:rPr lang="en-US" sz="1000" b="1" dirty="0" smtClean="0">
                    <a:solidFill>
                      <a:prstClr val="black"/>
                    </a:solidFill>
                  </a:rPr>
                  <a:t>ACCESS </a:t>
                </a:r>
                <a:r>
                  <a:rPr lang="en-US" sz="900" b="1" dirty="0" smtClean="0">
                    <a:solidFill>
                      <a:prstClr val="black"/>
                    </a:solidFill>
                  </a:rPr>
                  <a:t>MANAGEMENT</a:t>
                </a:r>
                <a:endParaRPr lang="en-US" sz="1000" b="1" dirty="0">
                  <a:solidFill>
                    <a:prstClr val="black"/>
                  </a:solidFill>
                </a:endParaRPr>
              </a:p>
            </p:txBody>
          </p:sp>
          <p:sp>
            <p:nvSpPr>
              <p:cNvPr id="101" name="Donut 100"/>
              <p:cNvSpPr/>
              <p:nvPr/>
            </p:nvSpPr>
            <p:spPr>
              <a:xfrm>
                <a:off x="2346456" y="1167361"/>
                <a:ext cx="4600013" cy="553078"/>
              </a:xfrm>
              <a:prstGeom prst="donut">
                <a:avLst>
                  <a:gd name="adj" fmla="val 16590"/>
                </a:avLst>
              </a:prstGeom>
              <a:solidFill>
                <a:srgbClr val="9BBB59"/>
              </a:solidFill>
              <a:ln>
                <a:solidFill>
                  <a:schemeClr val="accent3"/>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prstClr val="black"/>
                  </a:solidFill>
                </a:endParaRPr>
              </a:p>
            </p:txBody>
          </p:sp>
          <p:cxnSp>
            <p:nvCxnSpPr>
              <p:cNvPr id="102" name="Straight Connector 101"/>
              <p:cNvCxnSpPr>
                <a:stCxn id="101" idx="6"/>
              </p:cNvCxnSpPr>
              <p:nvPr/>
            </p:nvCxnSpPr>
            <p:spPr>
              <a:xfrm>
                <a:off x="6946469" y="1443901"/>
                <a:ext cx="1906041" cy="12968"/>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103" name="Group 102"/>
              <p:cNvGrpSpPr/>
              <p:nvPr/>
            </p:nvGrpSpPr>
            <p:grpSpPr>
              <a:xfrm>
                <a:off x="258273" y="1461633"/>
                <a:ext cx="1278299" cy="193755"/>
                <a:chOff x="149451" y="5993874"/>
                <a:chExt cx="1299373" cy="151651"/>
              </a:xfrm>
            </p:grpSpPr>
            <p:sp>
              <p:nvSpPr>
                <p:cNvPr id="104" name="Rounded Rectangle 103"/>
                <p:cNvSpPr/>
                <p:nvPr/>
              </p:nvSpPr>
              <p:spPr>
                <a:xfrm>
                  <a:off x="384751" y="6033656"/>
                  <a:ext cx="834663" cy="88887"/>
                </a:xfrm>
                <a:prstGeom prst="roundRect">
                  <a:avLst/>
                </a:prstGeom>
                <a:solidFill>
                  <a:srgbClr val="3366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05" name="TextBox 104"/>
                <p:cNvSpPr txBox="1"/>
                <p:nvPr/>
              </p:nvSpPr>
              <p:spPr>
                <a:xfrm>
                  <a:off x="149451" y="5993874"/>
                  <a:ext cx="1299373" cy="151651"/>
                </a:xfrm>
                <a:prstGeom prst="rect">
                  <a:avLst/>
                </a:prstGeom>
                <a:noFill/>
              </p:spPr>
              <p:txBody>
                <a:bodyPr wrap="square" rtlCol="0">
                  <a:spAutoFit/>
                </a:bodyPr>
                <a:lstStyle/>
                <a:p>
                  <a:pPr algn="ctr" defTabSz="457200"/>
                  <a:r>
                    <a:rPr lang="en-US" sz="700" b="1" dirty="0" smtClean="0">
                      <a:solidFill>
                        <a:prstClr val="white"/>
                      </a:solidFill>
                    </a:rPr>
                    <a:t>JANET NETWORK</a:t>
                  </a:r>
                  <a:endParaRPr lang="en-US" sz="700" b="1" dirty="0">
                    <a:solidFill>
                      <a:prstClr val="white"/>
                    </a:solidFill>
                  </a:endParaRPr>
                </a:p>
              </p:txBody>
            </p:sp>
          </p:grpSp>
        </p:grpSp>
      </p:grpSp>
    </p:spTree>
    <p:extLst>
      <p:ext uri="{BB962C8B-B14F-4D97-AF65-F5344CB8AC3E}">
        <p14:creationId xmlns:p14="http://schemas.microsoft.com/office/powerpoint/2010/main" val="2589601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9" name="Straight Connector 78"/>
          <p:cNvCxnSpPr/>
          <p:nvPr/>
        </p:nvCxnSpPr>
        <p:spPr>
          <a:xfrm flipH="1">
            <a:off x="3497969" y="2924944"/>
            <a:ext cx="1002023" cy="247578"/>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grpSp>
        <p:nvGrpSpPr>
          <p:cNvPr id="80" name="Group 79"/>
          <p:cNvGrpSpPr/>
          <p:nvPr/>
        </p:nvGrpSpPr>
        <p:grpSpPr>
          <a:xfrm>
            <a:off x="2797894" y="1884559"/>
            <a:ext cx="3452514" cy="2444168"/>
            <a:chOff x="358105" y="123613"/>
            <a:chExt cx="8473559" cy="5998760"/>
          </a:xfrm>
        </p:grpSpPr>
        <p:cxnSp>
          <p:nvCxnSpPr>
            <p:cNvPr id="82" name="Straight Connector 81"/>
            <p:cNvCxnSpPr>
              <a:endCxn id="99" idx="2"/>
            </p:cNvCxnSpPr>
            <p:nvPr/>
          </p:nvCxnSpPr>
          <p:spPr>
            <a:xfrm>
              <a:off x="367745" y="4804923"/>
              <a:ext cx="1983869" cy="0"/>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83" name="Group 82"/>
            <p:cNvGrpSpPr/>
            <p:nvPr/>
          </p:nvGrpSpPr>
          <p:grpSpPr>
            <a:xfrm>
              <a:off x="2101624" y="123613"/>
              <a:ext cx="4904897" cy="1946262"/>
              <a:chOff x="2159353" y="49390"/>
              <a:chExt cx="4904897" cy="1946262"/>
            </a:xfrm>
          </p:grpSpPr>
          <p:grpSp>
            <p:nvGrpSpPr>
              <p:cNvPr id="143" name="Group 142"/>
              <p:cNvGrpSpPr/>
              <p:nvPr/>
            </p:nvGrpSpPr>
            <p:grpSpPr>
              <a:xfrm>
                <a:off x="2159353" y="461720"/>
                <a:ext cx="4904897" cy="1533932"/>
                <a:chOff x="2126365" y="288545"/>
                <a:chExt cx="4904897" cy="1533932"/>
              </a:xfrm>
            </p:grpSpPr>
            <p:pic>
              <p:nvPicPr>
                <p:cNvPr id="145" name="Picture 144" descr="9czLjzocE.jpe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9529" y="861485"/>
                  <a:ext cx="2566418" cy="606393"/>
                </a:xfrm>
                <a:prstGeom prst="rect">
                  <a:avLst/>
                </a:prstGeom>
              </p:spPr>
            </p:pic>
            <p:sp>
              <p:nvSpPr>
                <p:cNvPr id="146" name="Up-Down Arrow 145"/>
                <p:cNvSpPr/>
                <p:nvPr/>
              </p:nvSpPr>
              <p:spPr>
                <a:xfrm rot="3167163">
                  <a:off x="5502480" y="714086"/>
                  <a:ext cx="208687" cy="463790"/>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sp>
              <p:nvSpPr>
                <p:cNvPr id="154" name="Rounded Rectangle 153"/>
                <p:cNvSpPr/>
                <p:nvPr/>
              </p:nvSpPr>
              <p:spPr>
                <a:xfrm>
                  <a:off x="2126365" y="288545"/>
                  <a:ext cx="1240031"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sp>
              <p:nvSpPr>
                <p:cNvPr id="152" name="Rounded Rectangle 151"/>
                <p:cNvSpPr/>
                <p:nvPr/>
              </p:nvSpPr>
              <p:spPr>
                <a:xfrm>
                  <a:off x="5791231" y="288545"/>
                  <a:ext cx="1240031"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sp>
              <p:nvSpPr>
                <p:cNvPr id="149" name="Up-Down Arrow 148"/>
                <p:cNvSpPr/>
                <p:nvPr/>
              </p:nvSpPr>
              <p:spPr>
                <a:xfrm rot="18432837" flipH="1">
                  <a:off x="3457413" y="714086"/>
                  <a:ext cx="208687" cy="463790"/>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sp>
              <p:nvSpPr>
                <p:cNvPr id="150" name="Up-Down Arrow 149"/>
                <p:cNvSpPr/>
                <p:nvPr/>
              </p:nvSpPr>
              <p:spPr>
                <a:xfrm>
                  <a:off x="4542119" y="1446349"/>
                  <a:ext cx="208687" cy="376128"/>
                </a:xfrm>
                <a:prstGeom prst="upDownArrow">
                  <a:avLst/>
                </a:prstGeom>
                <a:solidFill>
                  <a:schemeClr val="tx1">
                    <a:lumMod val="50000"/>
                    <a:lumOff val="50000"/>
                  </a:schemeClr>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sp>
              <p:nvSpPr>
                <p:cNvPr id="151" name="Up-Down Arrow 150"/>
                <p:cNvSpPr/>
                <p:nvPr/>
              </p:nvSpPr>
              <p:spPr>
                <a:xfrm>
                  <a:off x="4554963" y="442249"/>
                  <a:ext cx="208687" cy="409131"/>
                </a:xfrm>
                <a:prstGeom prst="upDownArrow">
                  <a:avLst/>
                </a:prstGeom>
                <a:solidFill>
                  <a:srgbClr val="FAC090"/>
                </a:solidFill>
                <a:ln>
                  <a:solidFill>
                    <a:srgbClr val="000000"/>
                  </a:solidFill>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sysClr val="windowText" lastClr="000000"/>
                    </a:solidFill>
                  </a:endParaRPr>
                </a:p>
              </p:txBody>
            </p:sp>
          </p:grpSp>
          <p:sp>
            <p:nvSpPr>
              <p:cNvPr id="141" name="Rounded Rectangle 140"/>
              <p:cNvSpPr/>
              <p:nvPr/>
            </p:nvSpPr>
            <p:spPr>
              <a:xfrm>
                <a:off x="4065628" y="49390"/>
                <a:ext cx="1240031" cy="524799"/>
              </a:xfrm>
              <a:prstGeom prst="roundRect">
                <a:avLst/>
              </a:prstGeom>
              <a:solidFill>
                <a:srgbClr val="FCD5B5"/>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prstClr val="white"/>
                  </a:solidFill>
                </a:endParaRPr>
              </a:p>
            </p:txBody>
          </p:sp>
        </p:grpSp>
        <p:grpSp>
          <p:nvGrpSpPr>
            <p:cNvPr id="86" name="Group 85"/>
            <p:cNvGrpSpPr/>
            <p:nvPr/>
          </p:nvGrpSpPr>
          <p:grpSpPr>
            <a:xfrm>
              <a:off x="358105" y="2094987"/>
              <a:ext cx="8473559" cy="4027386"/>
              <a:chOff x="388546" y="1167361"/>
              <a:chExt cx="8473559" cy="3900565"/>
            </a:xfrm>
          </p:grpSpPr>
          <p:cxnSp>
            <p:nvCxnSpPr>
              <p:cNvPr id="88" name="Straight Connector 87"/>
              <p:cNvCxnSpPr/>
              <p:nvPr/>
            </p:nvCxnSpPr>
            <p:spPr>
              <a:xfrm flipH="1" flipV="1">
                <a:off x="4646463" y="1674815"/>
                <a:ext cx="2459280" cy="588500"/>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6957327" y="3791962"/>
                <a:ext cx="1904778" cy="0"/>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90" name="Group 89"/>
              <p:cNvGrpSpPr/>
              <p:nvPr/>
            </p:nvGrpSpPr>
            <p:grpSpPr>
              <a:xfrm flipH="1">
                <a:off x="388546" y="1449334"/>
                <a:ext cx="2034572" cy="2349749"/>
                <a:chOff x="7019818" y="1446316"/>
                <a:chExt cx="1823160" cy="2352766"/>
              </a:xfrm>
            </p:grpSpPr>
            <p:cxnSp>
              <p:nvCxnSpPr>
                <p:cNvPr id="133" name="Straight Connector 132"/>
                <p:cNvCxnSpPr/>
                <p:nvPr/>
              </p:nvCxnSpPr>
              <p:spPr>
                <a:xfrm flipH="1">
                  <a:off x="8812169" y="1446316"/>
                  <a:ext cx="6940" cy="2352766"/>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a:off x="7019818" y="1446316"/>
                  <a:ext cx="1823160" cy="10552"/>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grpSp>
            <p:nvGrpSpPr>
              <p:cNvPr id="91" name="Group 90"/>
              <p:cNvGrpSpPr/>
              <p:nvPr/>
            </p:nvGrpSpPr>
            <p:grpSpPr>
              <a:xfrm>
                <a:off x="1741109" y="1690691"/>
                <a:ext cx="4032245" cy="623922"/>
                <a:chOff x="1725233" y="1674814"/>
                <a:chExt cx="4032245" cy="689797"/>
              </a:xfrm>
            </p:grpSpPr>
            <p:cxnSp>
              <p:nvCxnSpPr>
                <p:cNvPr id="130" name="Straight Connector 129"/>
                <p:cNvCxnSpPr>
                  <a:stCxn id="120" idx="0"/>
                </p:cNvCxnSpPr>
                <p:nvPr/>
              </p:nvCxnSpPr>
              <p:spPr>
                <a:xfrm flipH="1" flipV="1">
                  <a:off x="4740630" y="1707704"/>
                  <a:ext cx="1016848" cy="602146"/>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stCxn id="122" idx="0"/>
                </p:cNvCxnSpPr>
                <p:nvPr/>
              </p:nvCxnSpPr>
              <p:spPr>
                <a:xfrm flipV="1">
                  <a:off x="3365191" y="1674814"/>
                  <a:ext cx="1246488" cy="689797"/>
                </a:xfrm>
                <a:prstGeom prst="line">
                  <a:avLst/>
                </a:prstGeom>
                <a:ln w="38100" cmpd="sng">
                  <a:solidFill>
                    <a:srgbClr val="9BBB59"/>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a:stCxn id="124" idx="0"/>
                </p:cNvCxnSpPr>
                <p:nvPr/>
              </p:nvCxnSpPr>
              <p:spPr>
                <a:xfrm flipV="1">
                  <a:off x="1725233" y="1707704"/>
                  <a:ext cx="2659031" cy="631942"/>
                </a:xfrm>
                <a:prstGeom prst="line">
                  <a:avLst/>
                </a:prstGeom>
                <a:ln w="38100" cmpd="sng">
                  <a:solidFill>
                    <a:schemeClr val="accent3"/>
                  </a:solidFill>
                </a:ln>
                <a:effectLst/>
              </p:spPr>
              <p:style>
                <a:lnRef idx="2">
                  <a:schemeClr val="accent1"/>
                </a:lnRef>
                <a:fillRef idx="0">
                  <a:schemeClr val="accent1"/>
                </a:fillRef>
                <a:effectRef idx="1">
                  <a:schemeClr val="accent1"/>
                </a:effectRef>
                <a:fontRef idx="minor">
                  <a:schemeClr val="tx1"/>
                </a:fontRef>
              </p:style>
            </p:cxnSp>
          </p:grpSp>
          <p:grpSp>
            <p:nvGrpSpPr>
              <p:cNvPr id="92" name="Group 91"/>
              <p:cNvGrpSpPr/>
              <p:nvPr/>
            </p:nvGrpSpPr>
            <p:grpSpPr>
              <a:xfrm flipH="1">
                <a:off x="1741109" y="2861172"/>
                <a:ext cx="5333591" cy="722377"/>
                <a:chOff x="2293834" y="2987544"/>
                <a:chExt cx="5333591" cy="798647"/>
              </a:xfrm>
            </p:grpSpPr>
            <p:cxnSp>
              <p:nvCxnSpPr>
                <p:cNvPr id="126" name="Straight Connector 125"/>
                <p:cNvCxnSpPr>
                  <a:endCxn id="120" idx="2"/>
                </p:cNvCxnSpPr>
                <p:nvPr/>
              </p:nvCxnSpPr>
              <p:spPr>
                <a:xfrm flipH="1" flipV="1">
                  <a:off x="3595180" y="2987547"/>
                  <a:ext cx="1088918" cy="735983"/>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endCxn id="122" idx="2"/>
                </p:cNvCxnSpPr>
                <p:nvPr/>
              </p:nvCxnSpPr>
              <p:spPr>
                <a:xfrm flipV="1">
                  <a:off x="4801698" y="3042313"/>
                  <a:ext cx="1185769" cy="68121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24" idx="2"/>
                </p:cNvCxnSpPr>
                <p:nvPr/>
              </p:nvCxnSpPr>
              <p:spPr>
                <a:xfrm flipV="1">
                  <a:off x="4670436" y="3017344"/>
                  <a:ext cx="2956989" cy="76090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flipV="1">
                  <a:off x="2293834" y="2987544"/>
                  <a:ext cx="2390601" cy="798647"/>
                </a:xfrm>
                <a:prstGeom prst="line">
                  <a:avLst/>
                </a:prstGeom>
                <a:ln w="38100" cmpd="sng">
                  <a:solidFill>
                    <a:srgbClr val="8064A2"/>
                  </a:solidFill>
                </a:ln>
                <a:effectLst/>
              </p:spPr>
              <p:style>
                <a:lnRef idx="2">
                  <a:schemeClr val="accent1"/>
                </a:lnRef>
                <a:fillRef idx="0">
                  <a:schemeClr val="accent1"/>
                </a:fillRef>
                <a:effectRef idx="1">
                  <a:schemeClr val="accent1"/>
                </a:effectRef>
                <a:fontRef idx="minor">
                  <a:schemeClr val="tx1"/>
                </a:fontRef>
              </p:style>
            </p:cxnSp>
          </p:grpSp>
          <p:grpSp>
            <p:nvGrpSpPr>
              <p:cNvPr id="93" name="Group 92"/>
              <p:cNvGrpSpPr/>
              <p:nvPr/>
            </p:nvGrpSpPr>
            <p:grpSpPr>
              <a:xfrm>
                <a:off x="1280734" y="2265079"/>
                <a:ext cx="6567277" cy="645629"/>
                <a:chOff x="1280734" y="1933395"/>
                <a:chExt cx="6567277" cy="713795"/>
              </a:xfrm>
            </p:grpSpPr>
            <p:sp>
              <p:nvSpPr>
                <p:cNvPr id="124" name="Rounded Rectangle 123"/>
                <p:cNvSpPr/>
                <p:nvPr/>
              </p:nvSpPr>
              <p:spPr>
                <a:xfrm>
                  <a:off x="1280734" y="1963193"/>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22" name="Rounded Rectangle 121"/>
                <p:cNvSpPr/>
                <p:nvPr/>
              </p:nvSpPr>
              <p:spPr>
                <a:xfrm>
                  <a:off x="2920692" y="1988159"/>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20" name="Rounded Rectangle 119"/>
                <p:cNvSpPr/>
                <p:nvPr/>
              </p:nvSpPr>
              <p:spPr>
                <a:xfrm>
                  <a:off x="5312979" y="1933395"/>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18" name="Rounded Rectangle 117"/>
                <p:cNvSpPr/>
                <p:nvPr/>
              </p:nvSpPr>
              <p:spPr>
                <a:xfrm>
                  <a:off x="6927261" y="1933395"/>
                  <a:ext cx="920750" cy="659031"/>
                </a:xfrm>
                <a:prstGeom prst="roundRect">
                  <a:avLst/>
                </a:prstGeom>
                <a:solidFill>
                  <a:srgbClr val="8064A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cxnSp>
            <p:nvCxnSpPr>
              <p:cNvPr id="94" name="Straight Connector 93"/>
              <p:cNvCxnSpPr/>
              <p:nvPr/>
            </p:nvCxnSpPr>
            <p:spPr>
              <a:xfrm>
                <a:off x="8834133" y="1433359"/>
                <a:ext cx="0" cy="2358602"/>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nvGrpSpPr>
              <p:cNvPr id="95" name="Group 94"/>
              <p:cNvGrpSpPr/>
              <p:nvPr/>
            </p:nvGrpSpPr>
            <p:grpSpPr>
              <a:xfrm>
                <a:off x="3618490" y="4014065"/>
                <a:ext cx="2898772" cy="524675"/>
                <a:chOff x="3618490" y="3803105"/>
                <a:chExt cx="2898772" cy="577056"/>
              </a:xfrm>
            </p:grpSpPr>
            <p:cxnSp>
              <p:nvCxnSpPr>
                <p:cNvPr id="112" name="Straight Connector 111"/>
                <p:cNvCxnSpPr>
                  <a:stCxn id="110" idx="0"/>
                </p:cNvCxnSpPr>
                <p:nvPr/>
              </p:nvCxnSpPr>
              <p:spPr>
                <a:xfrm flipV="1">
                  <a:off x="3618490" y="3803108"/>
                  <a:ext cx="1065946" cy="458160"/>
                </a:xfrm>
                <a:prstGeom prst="line">
                  <a:avLst/>
                </a:prstGeom>
                <a:ln w="38100" cmpd="sng">
                  <a:solidFill>
                    <a:srgbClr val="D99694"/>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flipH="1" flipV="1">
                  <a:off x="4875207" y="3803105"/>
                  <a:ext cx="1642055" cy="577056"/>
                </a:xfrm>
                <a:prstGeom prst="line">
                  <a:avLst/>
                </a:prstGeom>
                <a:ln w="38100" cmpd="sng">
                  <a:solidFill>
                    <a:srgbClr val="D99694"/>
                  </a:solidFill>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p:nvGrpSpPr>
            <p:grpSpPr>
              <a:xfrm>
                <a:off x="3002562" y="4423152"/>
                <a:ext cx="3924699" cy="644774"/>
                <a:chOff x="2989939" y="3624598"/>
                <a:chExt cx="3924699" cy="709144"/>
              </a:xfrm>
            </p:grpSpPr>
            <p:sp>
              <p:nvSpPr>
                <p:cNvPr id="110" name="Rounded Rectangle 109"/>
                <p:cNvSpPr/>
                <p:nvPr/>
              </p:nvSpPr>
              <p:spPr>
                <a:xfrm>
                  <a:off x="2989939" y="3632835"/>
                  <a:ext cx="1231855" cy="700907"/>
                </a:xfrm>
                <a:prstGeom prst="roundRect">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08" name="Rounded Rectangle 107"/>
                <p:cNvSpPr/>
                <p:nvPr/>
              </p:nvSpPr>
              <p:spPr>
                <a:xfrm>
                  <a:off x="5387947" y="3624598"/>
                  <a:ext cx="1526691" cy="678180"/>
                </a:xfrm>
                <a:prstGeom prst="roundRect">
                  <a:avLst/>
                </a:prstGeom>
                <a:solidFill>
                  <a:srgbClr val="D99694"/>
                </a:solid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685800"/>
                  <a:endParaRPr lang="en-US" sz="1350" dirty="0">
                    <a:solidFill>
                      <a:sysClr val="windowText" lastClr="000000"/>
                    </a:solidFill>
                  </a:endParaRPr>
                </a:p>
              </p:txBody>
            </p:sp>
          </p:grpSp>
          <p:sp>
            <p:nvSpPr>
              <p:cNvPr id="99" name="Donut 98"/>
              <p:cNvSpPr/>
              <p:nvPr/>
            </p:nvSpPr>
            <p:spPr>
              <a:xfrm>
                <a:off x="2382055" y="3515636"/>
                <a:ext cx="4600013" cy="552651"/>
              </a:xfrm>
              <a:prstGeom prst="donut">
                <a:avLst>
                  <a:gd name="adj" fmla="val 16590"/>
                </a:avLst>
              </a:prstGeom>
              <a:solidFill>
                <a:srgbClr val="3366FF"/>
              </a:solidFill>
              <a:ln>
                <a:solidFill>
                  <a:srgbClr val="3366FF"/>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prstClr val="black"/>
                  </a:solidFill>
                </a:endParaRPr>
              </a:p>
            </p:txBody>
          </p:sp>
          <p:sp>
            <p:nvSpPr>
              <p:cNvPr id="101" name="Donut 100"/>
              <p:cNvSpPr/>
              <p:nvPr/>
            </p:nvSpPr>
            <p:spPr>
              <a:xfrm>
                <a:off x="2346456" y="1167361"/>
                <a:ext cx="4600013" cy="553078"/>
              </a:xfrm>
              <a:prstGeom prst="donut">
                <a:avLst>
                  <a:gd name="adj" fmla="val 16590"/>
                </a:avLst>
              </a:prstGeom>
              <a:solidFill>
                <a:srgbClr val="9BBB59"/>
              </a:solidFill>
              <a:ln>
                <a:solidFill>
                  <a:schemeClr val="accent3"/>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kern="0" dirty="0">
                  <a:solidFill>
                    <a:prstClr val="black"/>
                  </a:solidFill>
                </a:endParaRPr>
              </a:p>
            </p:txBody>
          </p:sp>
          <p:cxnSp>
            <p:nvCxnSpPr>
              <p:cNvPr id="102" name="Straight Connector 101"/>
              <p:cNvCxnSpPr>
                <a:stCxn id="101" idx="6"/>
              </p:cNvCxnSpPr>
              <p:nvPr/>
            </p:nvCxnSpPr>
            <p:spPr>
              <a:xfrm>
                <a:off x="6946469" y="1443901"/>
                <a:ext cx="1906041" cy="12968"/>
              </a:xfrm>
              <a:prstGeom prst="line">
                <a:avLst/>
              </a:prstGeom>
              <a:ln w="57150" cmpd="sng">
                <a:solidFill>
                  <a:srgbClr val="3366FF"/>
                </a:solidFill>
              </a:ln>
              <a:effectLst/>
            </p:spPr>
            <p:style>
              <a:lnRef idx="2">
                <a:schemeClr val="accent1"/>
              </a:lnRef>
              <a:fillRef idx="0">
                <a:schemeClr val="accent1"/>
              </a:fillRef>
              <a:effectRef idx="1">
                <a:schemeClr val="accent1"/>
              </a:effectRef>
              <a:fontRef idx="minor">
                <a:schemeClr val="tx1"/>
              </a:fontRef>
            </p:style>
          </p:cxnSp>
        </p:grpSp>
      </p:grpSp>
      <p:sp>
        <p:nvSpPr>
          <p:cNvPr id="2" name="TextBox 1"/>
          <p:cNvSpPr txBox="1"/>
          <p:nvPr/>
        </p:nvSpPr>
        <p:spPr>
          <a:xfrm>
            <a:off x="6588224" y="1970728"/>
            <a:ext cx="2304256" cy="2462213"/>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t>Research Software Engineers</a:t>
            </a:r>
          </a:p>
          <a:p>
            <a:pPr marL="342900" indent="-342900">
              <a:buFont typeface="Arial" panose="020B0604020202020204" pitchFamily="34" charset="0"/>
              <a:buChar char="•"/>
            </a:pPr>
            <a:r>
              <a:rPr lang="en-GB" sz="2200" dirty="0" smtClean="0"/>
              <a:t>Network</a:t>
            </a:r>
          </a:p>
          <a:p>
            <a:pPr marL="342900" indent="-342900">
              <a:buFont typeface="Arial" panose="020B0604020202020204" pitchFamily="34" charset="0"/>
              <a:buChar char="•"/>
            </a:pPr>
            <a:r>
              <a:rPr lang="en-GB" sz="2200" dirty="0" smtClean="0"/>
              <a:t>Data Curation</a:t>
            </a:r>
          </a:p>
          <a:p>
            <a:pPr marL="342900" indent="-342900">
              <a:buFont typeface="Arial" panose="020B0604020202020204" pitchFamily="34" charset="0"/>
              <a:buChar char="•"/>
            </a:pPr>
            <a:r>
              <a:rPr lang="en-GB" sz="2200" dirty="0" smtClean="0"/>
              <a:t>AAAI</a:t>
            </a:r>
          </a:p>
          <a:p>
            <a:pPr marL="342900" indent="-342900">
              <a:buFont typeface="Arial" panose="020B0604020202020204" pitchFamily="34" charset="0"/>
              <a:buChar char="•"/>
            </a:pPr>
            <a:r>
              <a:rPr lang="en-GB" sz="2200" dirty="0" smtClean="0"/>
              <a:t>Data Storage</a:t>
            </a:r>
            <a:endParaRPr lang="en-GB" sz="2200" dirty="0"/>
          </a:p>
        </p:txBody>
      </p:sp>
      <p:sp>
        <p:nvSpPr>
          <p:cNvPr id="78" name="TextBox 77"/>
          <p:cNvSpPr txBox="1"/>
          <p:nvPr/>
        </p:nvSpPr>
        <p:spPr>
          <a:xfrm>
            <a:off x="107504" y="2043868"/>
            <a:ext cx="2690390" cy="2369880"/>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t>Industry Interactions</a:t>
            </a:r>
          </a:p>
          <a:p>
            <a:pPr marL="800100" lvl="1" indent="-342900">
              <a:buFontTx/>
              <a:buChar char="-"/>
            </a:pPr>
            <a:r>
              <a:rPr lang="en-GB" sz="2000" dirty="0" smtClean="0">
                <a:solidFill>
                  <a:schemeClr val="accent1">
                    <a:lumMod val="50000"/>
                  </a:schemeClr>
                </a:solidFill>
                <a:latin typeface="Calibri" panose="020F0502020204030204" pitchFamily="34" charset="0"/>
                <a:ea typeface="+mn-ea"/>
                <a:cs typeface="Arial" pitchFamily="34" charset="0"/>
              </a:rPr>
              <a:t>Suppliers</a:t>
            </a:r>
          </a:p>
          <a:p>
            <a:pPr marL="800100" lvl="1" indent="-342900">
              <a:buFontTx/>
              <a:buChar char="-"/>
            </a:pPr>
            <a:r>
              <a:rPr lang="en-GB" sz="2000" dirty="0" smtClean="0">
                <a:solidFill>
                  <a:schemeClr val="accent1">
                    <a:lumMod val="50000"/>
                  </a:schemeClr>
                </a:solidFill>
                <a:latin typeface="Calibri" panose="020F0502020204030204" pitchFamily="34" charset="0"/>
                <a:ea typeface="+mn-ea"/>
                <a:cs typeface="Arial" pitchFamily="34" charset="0"/>
              </a:rPr>
              <a:t>Users</a:t>
            </a:r>
          </a:p>
          <a:p>
            <a:pPr marL="800100" lvl="1" indent="-342900">
              <a:buFontTx/>
              <a:buChar char="-"/>
            </a:pPr>
            <a:r>
              <a:rPr lang="en-GB" sz="2000" dirty="0" smtClean="0">
                <a:solidFill>
                  <a:schemeClr val="accent1">
                    <a:lumMod val="50000"/>
                  </a:schemeClr>
                </a:solidFill>
                <a:latin typeface="Calibri" panose="020F0502020204030204" pitchFamily="34" charset="0"/>
                <a:ea typeface="+mn-ea"/>
                <a:cs typeface="Arial" pitchFamily="34" charset="0"/>
              </a:rPr>
              <a:t>Collaborators</a:t>
            </a:r>
            <a:endParaRPr lang="en-GB" sz="2200" dirty="0" smtClean="0"/>
          </a:p>
          <a:p>
            <a:pPr marL="342900" indent="-342900">
              <a:buFont typeface="Arial" panose="020B0604020202020204" pitchFamily="34" charset="0"/>
              <a:buChar char="•"/>
            </a:pPr>
            <a:r>
              <a:rPr lang="en-GB" sz="2200" dirty="0" smtClean="0"/>
              <a:t>Cross RC collaboration</a:t>
            </a:r>
            <a:endParaRPr lang="en-GB" sz="2200" dirty="0"/>
          </a:p>
        </p:txBody>
      </p:sp>
      <p:sp>
        <p:nvSpPr>
          <p:cNvPr id="47" name="Title 2"/>
          <p:cNvSpPr>
            <a:spLocks noGrp="1"/>
          </p:cNvSpPr>
          <p:nvPr>
            <p:ph type="title"/>
          </p:nvPr>
        </p:nvSpPr>
        <p:spPr>
          <a:xfrm>
            <a:off x="0" y="333375"/>
            <a:ext cx="9144000" cy="1143000"/>
          </a:xfrm>
        </p:spPr>
        <p:txBody>
          <a:bodyPr/>
          <a:lstStyle/>
          <a:p>
            <a:r>
              <a:rPr lang="en-US" altLang="en-US" dirty="0" smtClean="0">
                <a:solidFill>
                  <a:srgbClr val="3C8C93"/>
                </a:solidFill>
              </a:rPr>
              <a:t>Enablers &amp; Services</a:t>
            </a:r>
          </a:p>
        </p:txBody>
      </p:sp>
    </p:spTree>
    <p:extLst>
      <p:ext uri="{BB962C8B-B14F-4D97-AF65-F5344CB8AC3E}">
        <p14:creationId xmlns:p14="http://schemas.microsoft.com/office/powerpoint/2010/main" val="556907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RCUK Interactions with BEIS</a:t>
            </a:r>
            <a:endParaRPr lang="en-GB" dirty="0"/>
          </a:p>
        </p:txBody>
      </p:sp>
      <p:sp>
        <p:nvSpPr>
          <p:cNvPr id="3" name="Content Placeholder 2"/>
          <p:cNvSpPr>
            <a:spLocks noGrp="1"/>
          </p:cNvSpPr>
          <p:nvPr>
            <p:ph idx="1"/>
          </p:nvPr>
        </p:nvSpPr>
        <p:spPr/>
        <p:txBody>
          <a:bodyPr/>
          <a:lstStyle/>
          <a:p>
            <a:r>
              <a:rPr lang="en-GB" dirty="0" smtClean="0"/>
              <a:t>2015 - Initial discussions with the RC and community leads</a:t>
            </a:r>
          </a:p>
          <a:p>
            <a:endParaRPr lang="en-GB" dirty="0"/>
          </a:p>
          <a:p>
            <a:r>
              <a:rPr lang="en-GB" dirty="0" smtClean="0"/>
              <a:t>Early 2016 – Initial discussions with BEIS through RCUK </a:t>
            </a:r>
            <a:r>
              <a:rPr lang="en-GB" dirty="0" err="1" smtClean="0"/>
              <a:t>eIWG</a:t>
            </a:r>
            <a:endParaRPr lang="en-GB" dirty="0" smtClean="0"/>
          </a:p>
          <a:p>
            <a:endParaRPr lang="en-GB" dirty="0"/>
          </a:p>
          <a:p>
            <a:r>
              <a:rPr lang="en-GB" dirty="0" smtClean="0"/>
              <a:t>Mid 2016 – Completed a RC wide Business Case</a:t>
            </a:r>
          </a:p>
          <a:p>
            <a:endParaRPr lang="en-GB" dirty="0"/>
          </a:p>
          <a:p>
            <a:r>
              <a:rPr lang="en-GB" dirty="0" smtClean="0"/>
              <a:t>Late 2016 – Received feedback from BIES</a:t>
            </a:r>
          </a:p>
          <a:p>
            <a:endParaRPr lang="en-GB" dirty="0"/>
          </a:p>
        </p:txBody>
      </p:sp>
    </p:spTree>
    <p:extLst>
      <p:ext uri="{BB962C8B-B14F-4D97-AF65-F5344CB8AC3E}">
        <p14:creationId xmlns:p14="http://schemas.microsoft.com/office/powerpoint/2010/main" val="835145500"/>
      </p:ext>
    </p:extLst>
  </p:cSld>
  <p:clrMapOvr>
    <a:masterClrMapping/>
  </p:clrMapOvr>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2.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3.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6E38011-3481-4864-98B8-5D2892CA2528}">
  <ds:schemaRefs>
    <ds:schemaRef ds:uri="http://purl.org/dc/elements/1.1/"/>
    <ds:schemaRef ds:uri="http://schemas.microsoft.com/office/2006/metadata/properties"/>
    <ds:schemaRef ds:uri="http://schemas.microsoft.com/sharepoint/v3"/>
    <ds:schemaRef ds:uri="http://purl.org/dc/dcmityp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851</TotalTime>
  <Words>980</Words>
  <Application>Microsoft Office PowerPoint</Application>
  <PresentationFormat>On-screen Show (4:3)</PresentationFormat>
  <Paragraphs>144</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STFC_PowerPoint_template</vt:lpstr>
      <vt:lpstr>1_Blank Presentation</vt:lpstr>
      <vt:lpstr>National e-Infrastructure Vision</vt:lpstr>
      <vt:lpstr>e-Infrastructure Current position?</vt:lpstr>
      <vt:lpstr>E-Infrastructure as a Research Tool (not a IT system / black box / Tin)</vt:lpstr>
      <vt:lpstr>NeI Components</vt:lpstr>
      <vt:lpstr>Not Just Computers</vt:lpstr>
      <vt:lpstr>The Long term</vt:lpstr>
      <vt:lpstr>PowerPoint Presentation</vt:lpstr>
      <vt:lpstr>Enablers &amp; Services</vt:lpstr>
      <vt:lpstr>RCUK Interactions with BEIS</vt:lpstr>
      <vt:lpstr>Integrated AAAI</vt:lpstr>
      <vt:lpstr>Round 2 with BIES</vt:lpstr>
      <vt:lpstr>STFC towards the NeI</vt:lpstr>
      <vt:lpstr>Summary</vt:lpstr>
      <vt:lpstr>E-Infrastructure Definition</vt:lpstr>
      <vt:lpstr>E-Infrastructure Definition Cont.</vt:lpstr>
      <vt:lpstr>Towards the NeI Call</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10th Anniversary powerpoint</dc:title>
  <dc:creator>kw77</dc:creator>
  <cp:lastModifiedBy>Davenport, Anthony (STFC,SO,PROG)</cp:lastModifiedBy>
  <cp:revision>50</cp:revision>
  <dcterms:created xsi:type="dcterms:W3CDTF">2012-07-12T11:46:55Z</dcterms:created>
  <dcterms:modified xsi:type="dcterms:W3CDTF">2018-03-14T11:44:23Z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ies>
</file>