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8" r:id="rId2"/>
    <p:sldId id="318" r:id="rId3"/>
    <p:sldId id="319" r:id="rId4"/>
    <p:sldId id="320" r:id="rId5"/>
    <p:sldId id="321" r:id="rId6"/>
    <p:sldId id="322" r:id="rId7"/>
    <p:sldId id="323" r:id="rId8"/>
    <p:sldId id="324" r:id="rId9"/>
    <p:sldId id="325" r:id="rId10"/>
    <p:sldId id="327" r:id="rId11"/>
    <p:sldId id="326"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652" autoAdjust="0"/>
  </p:normalViewPr>
  <p:slideViewPr>
    <p:cSldViewPr>
      <p:cViewPr varScale="1">
        <p:scale>
          <a:sx n="65" d="100"/>
          <a:sy n="65" d="100"/>
        </p:scale>
        <p:origin x="1342" y="3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3956D7-6F65-4055-AB97-F17A01B63B11}" type="datetimeFigureOut">
              <a:rPr lang="en-GB" smtClean="0"/>
              <a:pPr/>
              <a:t>14/03/2018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5A3A50-98E1-4061-A74D-9F4489858A4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6" name="Espace réservé du numéro de diapositive 5"/>
          <p:cNvSpPr>
            <a:spLocks noGrp="1"/>
          </p:cNvSpPr>
          <p:nvPr>
            <p:ph type="sldNum" sz="quarter" idx="12"/>
          </p:nvPr>
        </p:nvSpPr>
        <p:spPr/>
        <p:txBody>
          <a:bodyPr/>
          <a:lstStyle/>
          <a:p>
            <a:fld id="{3F00334C-27AC-4CE4-BD41-36876353C98D}" type="slidenum">
              <a:rPr lang="fr-FR" smtClean="0"/>
              <a:pPr/>
              <a:t>‹#›</a:t>
            </a:fld>
            <a:endParaRPr lang="fr-FR"/>
          </a:p>
        </p:txBody>
      </p:sp>
      <p:sp>
        <p:nvSpPr>
          <p:cNvPr id="7" name="Titre 10"/>
          <p:cNvSpPr txBox="1">
            <a:spLocks/>
          </p:cNvSpPr>
          <p:nvPr userDrawn="1"/>
        </p:nvSpPr>
        <p:spPr>
          <a:xfrm>
            <a:off x="-36512" y="0"/>
            <a:ext cx="9144000" cy="390525"/>
          </a:xfrm>
          <a:prstGeom prst="rect">
            <a:avLst/>
          </a:prstGeom>
          <a:solidFill>
            <a:schemeClr val="accent1">
              <a:lumMod val="75000"/>
            </a:schemeClr>
          </a:solidFill>
        </p:spPr>
        <p:txBody>
          <a:bodyPr anchor="ctr">
            <a:normAutofit/>
          </a:bodyPr>
          <a:lstStyle/>
          <a:p>
            <a:pPr algn="r">
              <a:lnSpc>
                <a:spcPct val="90000"/>
              </a:lnSpc>
              <a:defRPr/>
            </a:pPr>
            <a:r>
              <a:rPr lang="fr-FR" sz="1600" dirty="0">
                <a:solidFill>
                  <a:schemeClr val="bg1"/>
                </a:solidFill>
              </a:rPr>
              <a:t>EUCLID Consortium</a:t>
            </a:r>
          </a:p>
        </p:txBody>
      </p:sp>
      <p:sp>
        <p:nvSpPr>
          <p:cNvPr id="8" name="Espace réservé de la date 7"/>
          <p:cNvSpPr txBox="1">
            <a:spLocks/>
          </p:cNvSpPr>
          <p:nvPr userDrawn="1"/>
        </p:nvSpPr>
        <p:spPr>
          <a:xfrm>
            <a:off x="420688" y="6328966"/>
            <a:ext cx="21336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a:t>15/10/2014</a:t>
            </a:r>
          </a:p>
        </p:txBody>
      </p:sp>
      <p:sp>
        <p:nvSpPr>
          <p:cNvPr id="9" name="Espace réservé du pied de page 8"/>
          <p:cNvSpPr txBox="1">
            <a:spLocks/>
          </p:cNvSpPr>
          <p:nvPr userDrawn="1"/>
        </p:nvSpPr>
        <p:spPr>
          <a:xfrm>
            <a:off x="3087688" y="6351348"/>
            <a:ext cx="3212504" cy="365125"/>
          </a:xfrm>
          <a:prstGeom prst="rect">
            <a:avLst/>
          </a:prstGeom>
        </p:spPr>
        <p:txBody>
          <a:bodyPr vert="horz" lIns="91440" tIns="45720" rIns="91440" bIns="45720" rtlCol="0" anchor="ct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System team meeting APC Paris  15</a:t>
            </a:r>
            <a:r>
              <a:rPr lang="en-US" baseline="30000" dirty="0"/>
              <a:t>th</a:t>
            </a:r>
            <a:r>
              <a:rPr lang="en-US" dirty="0"/>
              <a:t> October</a:t>
            </a:r>
            <a:endParaRPr lang="fr-FR" dirty="0"/>
          </a:p>
        </p:txBody>
      </p:sp>
      <p:pic>
        <p:nvPicPr>
          <p:cNvPr id="2050" name="Picture 2" descr="D:\Utilisateurs\dabinc\Pictures\Copie de EC_Logo_19_Colors on Transparent_Sigle.bmp"/>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49238" y="15478"/>
            <a:ext cx="342900" cy="3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3906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en-US"/>
              <a:t>15/03/2018</a:t>
            </a:r>
            <a:endParaRPr lang="fr-FR"/>
          </a:p>
        </p:txBody>
      </p:sp>
      <p:sp>
        <p:nvSpPr>
          <p:cNvPr id="5" name="Espace réservé du pied de page 4"/>
          <p:cNvSpPr>
            <a:spLocks noGrp="1"/>
          </p:cNvSpPr>
          <p:nvPr>
            <p:ph type="ftr" sz="quarter" idx="11"/>
          </p:nvPr>
        </p:nvSpPr>
        <p:spPr/>
        <p:txBody>
          <a:bodyPr/>
          <a:lstStyle/>
          <a:p>
            <a:r>
              <a:rPr lang="en-US"/>
              <a:t>TK0 Collaboration Meeting, Mar 2018</a:t>
            </a:r>
            <a:endParaRPr lang="fr-FR"/>
          </a:p>
        </p:txBody>
      </p:sp>
      <p:sp>
        <p:nvSpPr>
          <p:cNvPr id="6" name="Espace réservé du numéro de diapositive 5"/>
          <p:cNvSpPr>
            <a:spLocks noGrp="1"/>
          </p:cNvSpPr>
          <p:nvPr>
            <p:ph type="sldNum" sz="quarter" idx="12"/>
          </p:nvPr>
        </p:nvSpPr>
        <p:spPr/>
        <p:txBody>
          <a:bodyPr/>
          <a:lstStyle/>
          <a:p>
            <a:fld id="{3F00334C-27AC-4CE4-BD41-36876353C98D}" type="slidenum">
              <a:rPr lang="fr-FR" smtClean="0"/>
              <a:pPr/>
              <a:t>‹#›</a:t>
            </a:fld>
            <a:endParaRPr lang="fr-FR"/>
          </a:p>
        </p:txBody>
      </p:sp>
    </p:spTree>
    <p:extLst>
      <p:ext uri="{BB962C8B-B14F-4D97-AF65-F5344CB8AC3E}">
        <p14:creationId xmlns:p14="http://schemas.microsoft.com/office/powerpoint/2010/main" val="2092087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en-US"/>
              <a:t>15/03/2018</a:t>
            </a:r>
            <a:endParaRPr lang="fr-FR"/>
          </a:p>
        </p:txBody>
      </p:sp>
      <p:sp>
        <p:nvSpPr>
          <p:cNvPr id="5" name="Espace réservé du pied de page 4"/>
          <p:cNvSpPr>
            <a:spLocks noGrp="1"/>
          </p:cNvSpPr>
          <p:nvPr>
            <p:ph type="ftr" sz="quarter" idx="11"/>
          </p:nvPr>
        </p:nvSpPr>
        <p:spPr/>
        <p:txBody>
          <a:bodyPr/>
          <a:lstStyle/>
          <a:p>
            <a:r>
              <a:rPr lang="en-US"/>
              <a:t>TK0 Collaboration Meeting, Mar 2018</a:t>
            </a:r>
            <a:endParaRPr lang="fr-FR"/>
          </a:p>
        </p:txBody>
      </p:sp>
      <p:sp>
        <p:nvSpPr>
          <p:cNvPr id="6" name="Espace réservé du numéro de diapositive 5"/>
          <p:cNvSpPr>
            <a:spLocks noGrp="1"/>
          </p:cNvSpPr>
          <p:nvPr>
            <p:ph type="sldNum" sz="quarter" idx="12"/>
          </p:nvPr>
        </p:nvSpPr>
        <p:spPr/>
        <p:txBody>
          <a:bodyPr/>
          <a:lstStyle/>
          <a:p>
            <a:fld id="{3F00334C-27AC-4CE4-BD41-36876353C98D}" type="slidenum">
              <a:rPr lang="fr-FR" smtClean="0"/>
              <a:pPr/>
              <a:t>‹#›</a:t>
            </a:fld>
            <a:endParaRPr lang="fr-FR"/>
          </a:p>
        </p:txBody>
      </p:sp>
    </p:spTree>
    <p:extLst>
      <p:ext uri="{BB962C8B-B14F-4D97-AF65-F5344CB8AC3E}">
        <p14:creationId xmlns:p14="http://schemas.microsoft.com/office/powerpoint/2010/main" val="2481913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pPr lvl="0"/>
            <a:endParaRPr lang="fr-FR" dirty="0"/>
          </a:p>
        </p:txBody>
      </p:sp>
      <p:sp>
        <p:nvSpPr>
          <p:cNvPr id="8" name="Titre 10"/>
          <p:cNvSpPr txBox="1">
            <a:spLocks/>
          </p:cNvSpPr>
          <p:nvPr userDrawn="1"/>
        </p:nvSpPr>
        <p:spPr>
          <a:xfrm>
            <a:off x="-36512" y="-27384"/>
            <a:ext cx="9144000" cy="390525"/>
          </a:xfrm>
          <a:prstGeom prst="rect">
            <a:avLst/>
          </a:prstGeom>
          <a:solidFill>
            <a:schemeClr val="accent1">
              <a:lumMod val="75000"/>
            </a:schemeClr>
          </a:solidFill>
        </p:spPr>
        <p:txBody>
          <a:bodyPr anchor="ctr">
            <a:normAutofit/>
          </a:bodyPr>
          <a:lstStyle/>
          <a:p>
            <a:pPr algn="r">
              <a:lnSpc>
                <a:spcPct val="90000"/>
              </a:lnSpc>
              <a:defRPr/>
            </a:pPr>
            <a:r>
              <a:rPr lang="fr-FR" sz="1600">
                <a:solidFill>
                  <a:schemeClr val="bg1"/>
                </a:solidFill>
              </a:rPr>
              <a:t>EUCLID Consortium</a:t>
            </a:r>
          </a:p>
        </p:txBody>
      </p:sp>
      <p:pic>
        <p:nvPicPr>
          <p:cNvPr id="3074" name="Picture 2" descr="D:\Utilisateurs\dabinc\Pictures\Copie de EC_Logo_19_Colors on Transparent_Sigle.bmp"/>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27384"/>
            <a:ext cx="469826" cy="417623"/>
          </a:xfrm>
          <a:prstGeom prst="rect">
            <a:avLst/>
          </a:prstGeom>
          <a:noFill/>
          <a:extLst>
            <a:ext uri="{909E8E84-426E-40DD-AFC4-6F175D3DCCD1}">
              <a14:hiddenFill xmlns:a14="http://schemas.microsoft.com/office/drawing/2010/main">
                <a:solidFill>
                  <a:srgbClr val="FFFFFF"/>
                </a:solidFill>
              </a14:hiddenFill>
            </a:ext>
          </a:extLst>
        </p:spPr>
      </p:pic>
      <p:sp>
        <p:nvSpPr>
          <p:cNvPr id="25" name="Date Placeholder 24"/>
          <p:cNvSpPr>
            <a:spLocks noGrp="1"/>
          </p:cNvSpPr>
          <p:nvPr>
            <p:ph type="dt" sz="half" idx="10"/>
          </p:nvPr>
        </p:nvSpPr>
        <p:spPr/>
        <p:txBody>
          <a:bodyPr/>
          <a:lstStyle/>
          <a:p>
            <a:r>
              <a:rPr lang="en-US"/>
              <a:t>15/03/2018</a:t>
            </a:r>
            <a:endParaRPr lang="fr-FR" dirty="0"/>
          </a:p>
        </p:txBody>
      </p:sp>
      <p:sp>
        <p:nvSpPr>
          <p:cNvPr id="26" name="Slide Number Placeholder 25"/>
          <p:cNvSpPr>
            <a:spLocks noGrp="1"/>
          </p:cNvSpPr>
          <p:nvPr>
            <p:ph type="sldNum" sz="quarter" idx="11"/>
          </p:nvPr>
        </p:nvSpPr>
        <p:spPr/>
        <p:txBody>
          <a:bodyPr/>
          <a:lstStyle/>
          <a:p>
            <a:fld id="{3F00334C-27AC-4CE4-BD41-36876353C98D}" type="slidenum">
              <a:rPr lang="fr-FR" smtClean="0"/>
              <a:pPr/>
              <a:t>‹#›</a:t>
            </a:fld>
            <a:endParaRPr lang="fr-FR"/>
          </a:p>
        </p:txBody>
      </p:sp>
      <p:sp>
        <p:nvSpPr>
          <p:cNvPr id="27" name="Footer Placeholder 26"/>
          <p:cNvSpPr>
            <a:spLocks noGrp="1"/>
          </p:cNvSpPr>
          <p:nvPr>
            <p:ph type="ftr" sz="quarter" idx="12"/>
          </p:nvPr>
        </p:nvSpPr>
        <p:spPr/>
        <p:txBody>
          <a:bodyPr/>
          <a:lstStyle/>
          <a:p>
            <a:r>
              <a:rPr lang="en-US"/>
              <a:t>TK0 Collaboration Meeting, Mar 2018</a:t>
            </a:r>
            <a:endParaRPr lang="fr-FR" dirty="0"/>
          </a:p>
        </p:txBody>
      </p:sp>
    </p:spTree>
    <p:extLst>
      <p:ext uri="{BB962C8B-B14F-4D97-AF65-F5344CB8AC3E}">
        <p14:creationId xmlns:p14="http://schemas.microsoft.com/office/powerpoint/2010/main" val="3910550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r>
              <a:rPr lang="en-US"/>
              <a:t>15/03/2018</a:t>
            </a:r>
            <a:endParaRPr lang="fr-FR"/>
          </a:p>
        </p:txBody>
      </p:sp>
      <p:sp>
        <p:nvSpPr>
          <p:cNvPr id="5" name="Espace réservé du pied de page 4"/>
          <p:cNvSpPr>
            <a:spLocks noGrp="1"/>
          </p:cNvSpPr>
          <p:nvPr>
            <p:ph type="ftr" sz="quarter" idx="11"/>
          </p:nvPr>
        </p:nvSpPr>
        <p:spPr/>
        <p:txBody>
          <a:bodyPr/>
          <a:lstStyle/>
          <a:p>
            <a:r>
              <a:rPr lang="en-US"/>
              <a:t>TK0 Collaboration Meeting, Mar 2018</a:t>
            </a:r>
            <a:endParaRPr lang="fr-FR"/>
          </a:p>
        </p:txBody>
      </p:sp>
      <p:sp>
        <p:nvSpPr>
          <p:cNvPr id="6" name="Espace réservé du numéro de diapositive 5"/>
          <p:cNvSpPr>
            <a:spLocks noGrp="1"/>
          </p:cNvSpPr>
          <p:nvPr>
            <p:ph type="sldNum" sz="quarter" idx="12"/>
          </p:nvPr>
        </p:nvSpPr>
        <p:spPr/>
        <p:txBody>
          <a:bodyPr/>
          <a:lstStyle/>
          <a:p>
            <a:fld id="{3F00334C-27AC-4CE4-BD41-36876353C98D}" type="slidenum">
              <a:rPr lang="fr-FR" smtClean="0"/>
              <a:pPr/>
              <a:t>‹#›</a:t>
            </a:fld>
            <a:endParaRPr lang="fr-FR"/>
          </a:p>
        </p:txBody>
      </p:sp>
    </p:spTree>
    <p:extLst>
      <p:ext uri="{BB962C8B-B14F-4D97-AF65-F5344CB8AC3E}">
        <p14:creationId xmlns:p14="http://schemas.microsoft.com/office/powerpoint/2010/main" val="1861162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en-US"/>
              <a:t>15/03/2018</a:t>
            </a:r>
            <a:endParaRPr lang="fr-FR"/>
          </a:p>
        </p:txBody>
      </p:sp>
      <p:sp>
        <p:nvSpPr>
          <p:cNvPr id="6" name="Espace réservé du pied de page 5"/>
          <p:cNvSpPr>
            <a:spLocks noGrp="1"/>
          </p:cNvSpPr>
          <p:nvPr>
            <p:ph type="ftr" sz="quarter" idx="11"/>
          </p:nvPr>
        </p:nvSpPr>
        <p:spPr/>
        <p:txBody>
          <a:bodyPr/>
          <a:lstStyle/>
          <a:p>
            <a:r>
              <a:rPr lang="en-US"/>
              <a:t>TK0 Collaboration Meeting, Mar 2018</a:t>
            </a:r>
            <a:endParaRPr lang="fr-FR"/>
          </a:p>
        </p:txBody>
      </p:sp>
      <p:sp>
        <p:nvSpPr>
          <p:cNvPr id="7" name="Espace réservé du numéro de diapositive 6"/>
          <p:cNvSpPr>
            <a:spLocks noGrp="1"/>
          </p:cNvSpPr>
          <p:nvPr>
            <p:ph type="sldNum" sz="quarter" idx="12"/>
          </p:nvPr>
        </p:nvSpPr>
        <p:spPr/>
        <p:txBody>
          <a:bodyPr/>
          <a:lstStyle/>
          <a:p>
            <a:fld id="{3F00334C-27AC-4CE4-BD41-36876353C98D}" type="slidenum">
              <a:rPr lang="fr-FR" smtClean="0"/>
              <a:pPr/>
              <a:t>‹#›</a:t>
            </a:fld>
            <a:endParaRPr lang="fr-FR"/>
          </a:p>
        </p:txBody>
      </p:sp>
    </p:spTree>
    <p:extLst>
      <p:ext uri="{BB962C8B-B14F-4D97-AF65-F5344CB8AC3E}">
        <p14:creationId xmlns:p14="http://schemas.microsoft.com/office/powerpoint/2010/main" val="2152149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en-US"/>
              <a:t>15/03/2018</a:t>
            </a:r>
            <a:endParaRPr lang="fr-FR"/>
          </a:p>
        </p:txBody>
      </p:sp>
      <p:sp>
        <p:nvSpPr>
          <p:cNvPr id="8" name="Espace réservé du pied de page 7"/>
          <p:cNvSpPr>
            <a:spLocks noGrp="1"/>
          </p:cNvSpPr>
          <p:nvPr>
            <p:ph type="ftr" sz="quarter" idx="11"/>
          </p:nvPr>
        </p:nvSpPr>
        <p:spPr/>
        <p:txBody>
          <a:bodyPr/>
          <a:lstStyle/>
          <a:p>
            <a:r>
              <a:rPr lang="en-US"/>
              <a:t>TK0 Collaboration Meeting, Mar 2018</a:t>
            </a:r>
            <a:endParaRPr lang="fr-FR"/>
          </a:p>
        </p:txBody>
      </p:sp>
      <p:sp>
        <p:nvSpPr>
          <p:cNvPr id="9" name="Espace réservé du numéro de diapositive 8"/>
          <p:cNvSpPr>
            <a:spLocks noGrp="1"/>
          </p:cNvSpPr>
          <p:nvPr>
            <p:ph type="sldNum" sz="quarter" idx="12"/>
          </p:nvPr>
        </p:nvSpPr>
        <p:spPr/>
        <p:txBody>
          <a:bodyPr/>
          <a:lstStyle/>
          <a:p>
            <a:fld id="{3F00334C-27AC-4CE4-BD41-36876353C98D}" type="slidenum">
              <a:rPr lang="fr-FR" smtClean="0"/>
              <a:pPr/>
              <a:t>‹#›</a:t>
            </a:fld>
            <a:endParaRPr lang="fr-FR"/>
          </a:p>
        </p:txBody>
      </p:sp>
    </p:spTree>
    <p:extLst>
      <p:ext uri="{BB962C8B-B14F-4D97-AF65-F5344CB8AC3E}">
        <p14:creationId xmlns:p14="http://schemas.microsoft.com/office/powerpoint/2010/main" val="946570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en-US"/>
              <a:t>15/03/2018</a:t>
            </a:r>
            <a:endParaRPr lang="fr-FR"/>
          </a:p>
        </p:txBody>
      </p:sp>
      <p:sp>
        <p:nvSpPr>
          <p:cNvPr id="4" name="Espace réservé du pied de page 3"/>
          <p:cNvSpPr>
            <a:spLocks noGrp="1"/>
          </p:cNvSpPr>
          <p:nvPr>
            <p:ph type="ftr" sz="quarter" idx="11"/>
          </p:nvPr>
        </p:nvSpPr>
        <p:spPr/>
        <p:txBody>
          <a:bodyPr/>
          <a:lstStyle/>
          <a:p>
            <a:r>
              <a:rPr lang="en-US"/>
              <a:t>TK0 Collaboration Meeting, Mar 2018</a:t>
            </a:r>
            <a:endParaRPr lang="fr-FR"/>
          </a:p>
        </p:txBody>
      </p:sp>
      <p:sp>
        <p:nvSpPr>
          <p:cNvPr id="5" name="Espace réservé du numéro de diapositive 4"/>
          <p:cNvSpPr>
            <a:spLocks noGrp="1"/>
          </p:cNvSpPr>
          <p:nvPr>
            <p:ph type="sldNum" sz="quarter" idx="12"/>
          </p:nvPr>
        </p:nvSpPr>
        <p:spPr/>
        <p:txBody>
          <a:bodyPr/>
          <a:lstStyle/>
          <a:p>
            <a:fld id="{3F00334C-27AC-4CE4-BD41-36876353C98D}" type="slidenum">
              <a:rPr lang="fr-FR" smtClean="0"/>
              <a:pPr/>
              <a:t>‹#›</a:t>
            </a:fld>
            <a:endParaRPr lang="fr-FR"/>
          </a:p>
        </p:txBody>
      </p:sp>
    </p:spTree>
    <p:extLst>
      <p:ext uri="{BB962C8B-B14F-4D97-AF65-F5344CB8AC3E}">
        <p14:creationId xmlns:p14="http://schemas.microsoft.com/office/powerpoint/2010/main" val="1440492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en-US"/>
              <a:t>15/03/2018</a:t>
            </a:r>
            <a:endParaRPr lang="fr-FR"/>
          </a:p>
        </p:txBody>
      </p:sp>
      <p:sp>
        <p:nvSpPr>
          <p:cNvPr id="3" name="Espace réservé du pied de page 2"/>
          <p:cNvSpPr>
            <a:spLocks noGrp="1"/>
          </p:cNvSpPr>
          <p:nvPr>
            <p:ph type="ftr" sz="quarter" idx="11"/>
          </p:nvPr>
        </p:nvSpPr>
        <p:spPr/>
        <p:txBody>
          <a:bodyPr/>
          <a:lstStyle/>
          <a:p>
            <a:r>
              <a:rPr lang="en-US"/>
              <a:t>TK0 Collaboration Meeting, Mar 2018</a:t>
            </a:r>
            <a:endParaRPr lang="fr-FR"/>
          </a:p>
        </p:txBody>
      </p:sp>
      <p:sp>
        <p:nvSpPr>
          <p:cNvPr id="4" name="Espace réservé du numéro de diapositive 3"/>
          <p:cNvSpPr>
            <a:spLocks noGrp="1"/>
          </p:cNvSpPr>
          <p:nvPr>
            <p:ph type="sldNum" sz="quarter" idx="12"/>
          </p:nvPr>
        </p:nvSpPr>
        <p:spPr/>
        <p:txBody>
          <a:bodyPr/>
          <a:lstStyle/>
          <a:p>
            <a:fld id="{3F00334C-27AC-4CE4-BD41-36876353C98D}" type="slidenum">
              <a:rPr lang="fr-FR" smtClean="0"/>
              <a:pPr/>
              <a:t>‹#›</a:t>
            </a:fld>
            <a:endParaRPr lang="fr-FR"/>
          </a:p>
        </p:txBody>
      </p:sp>
    </p:spTree>
    <p:extLst>
      <p:ext uri="{BB962C8B-B14F-4D97-AF65-F5344CB8AC3E}">
        <p14:creationId xmlns:p14="http://schemas.microsoft.com/office/powerpoint/2010/main" val="4022189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en-US"/>
              <a:t>15/03/2018</a:t>
            </a:r>
            <a:endParaRPr lang="fr-FR"/>
          </a:p>
        </p:txBody>
      </p:sp>
      <p:sp>
        <p:nvSpPr>
          <p:cNvPr id="6" name="Espace réservé du pied de page 5"/>
          <p:cNvSpPr>
            <a:spLocks noGrp="1"/>
          </p:cNvSpPr>
          <p:nvPr>
            <p:ph type="ftr" sz="quarter" idx="11"/>
          </p:nvPr>
        </p:nvSpPr>
        <p:spPr/>
        <p:txBody>
          <a:bodyPr/>
          <a:lstStyle/>
          <a:p>
            <a:r>
              <a:rPr lang="en-US"/>
              <a:t>TK0 Collaboration Meeting, Mar 2018</a:t>
            </a:r>
            <a:endParaRPr lang="fr-FR"/>
          </a:p>
        </p:txBody>
      </p:sp>
      <p:sp>
        <p:nvSpPr>
          <p:cNvPr id="7" name="Espace réservé du numéro de diapositive 6"/>
          <p:cNvSpPr>
            <a:spLocks noGrp="1"/>
          </p:cNvSpPr>
          <p:nvPr>
            <p:ph type="sldNum" sz="quarter" idx="12"/>
          </p:nvPr>
        </p:nvSpPr>
        <p:spPr/>
        <p:txBody>
          <a:bodyPr/>
          <a:lstStyle/>
          <a:p>
            <a:fld id="{3F00334C-27AC-4CE4-BD41-36876353C98D}" type="slidenum">
              <a:rPr lang="fr-FR" smtClean="0"/>
              <a:pPr/>
              <a:t>‹#›</a:t>
            </a:fld>
            <a:endParaRPr lang="fr-FR"/>
          </a:p>
        </p:txBody>
      </p:sp>
    </p:spTree>
    <p:extLst>
      <p:ext uri="{BB962C8B-B14F-4D97-AF65-F5344CB8AC3E}">
        <p14:creationId xmlns:p14="http://schemas.microsoft.com/office/powerpoint/2010/main" val="370824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en-US"/>
              <a:t>15/03/2018</a:t>
            </a:r>
            <a:endParaRPr lang="fr-FR"/>
          </a:p>
        </p:txBody>
      </p:sp>
      <p:sp>
        <p:nvSpPr>
          <p:cNvPr id="6" name="Espace réservé du pied de page 5"/>
          <p:cNvSpPr>
            <a:spLocks noGrp="1"/>
          </p:cNvSpPr>
          <p:nvPr>
            <p:ph type="ftr" sz="quarter" idx="11"/>
          </p:nvPr>
        </p:nvSpPr>
        <p:spPr/>
        <p:txBody>
          <a:bodyPr/>
          <a:lstStyle/>
          <a:p>
            <a:r>
              <a:rPr lang="en-US"/>
              <a:t>TK0 Collaboration Meeting, Mar 2018</a:t>
            </a:r>
            <a:endParaRPr lang="fr-FR"/>
          </a:p>
        </p:txBody>
      </p:sp>
      <p:sp>
        <p:nvSpPr>
          <p:cNvPr id="7" name="Espace réservé du numéro de diapositive 6"/>
          <p:cNvSpPr>
            <a:spLocks noGrp="1"/>
          </p:cNvSpPr>
          <p:nvPr>
            <p:ph type="sldNum" sz="quarter" idx="12"/>
          </p:nvPr>
        </p:nvSpPr>
        <p:spPr/>
        <p:txBody>
          <a:bodyPr/>
          <a:lstStyle/>
          <a:p>
            <a:fld id="{3F00334C-27AC-4CE4-BD41-36876353C98D}" type="slidenum">
              <a:rPr lang="fr-FR" smtClean="0"/>
              <a:pPr/>
              <a:t>‹#›</a:t>
            </a:fld>
            <a:endParaRPr lang="fr-FR"/>
          </a:p>
        </p:txBody>
      </p:sp>
    </p:spTree>
    <p:extLst>
      <p:ext uri="{BB962C8B-B14F-4D97-AF65-F5344CB8AC3E}">
        <p14:creationId xmlns:p14="http://schemas.microsoft.com/office/powerpoint/2010/main" val="233010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15/03/2018</a:t>
            </a:r>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TK0 Collaboration Meeting, Mar 2018</a:t>
            </a:r>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0334C-27AC-4CE4-BD41-36876353C98D}" type="slidenum">
              <a:rPr lang="fr-FR" smtClean="0"/>
              <a:pPr/>
              <a:t>‹#›</a:t>
            </a:fld>
            <a:endParaRPr lang="fr-FR"/>
          </a:p>
        </p:txBody>
      </p:sp>
    </p:spTree>
    <p:extLst>
      <p:ext uri="{BB962C8B-B14F-4D97-AF65-F5344CB8AC3E}">
        <p14:creationId xmlns:p14="http://schemas.microsoft.com/office/powerpoint/2010/main" val="1937798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09936"/>
            <a:ext cx="8229600" cy="1143000"/>
          </a:xfrm>
        </p:spPr>
        <p:txBody>
          <a:bodyPr>
            <a:normAutofit/>
          </a:bodyPr>
          <a:lstStyle/>
          <a:p>
            <a:r>
              <a:rPr lang="en-GB" dirty="0"/>
              <a:t>Euclid UK Computing</a:t>
            </a:r>
          </a:p>
        </p:txBody>
      </p:sp>
      <p:sp>
        <p:nvSpPr>
          <p:cNvPr id="3" name="Content Placeholder 2"/>
          <p:cNvSpPr>
            <a:spLocks noGrp="1"/>
          </p:cNvSpPr>
          <p:nvPr>
            <p:ph idx="1"/>
          </p:nvPr>
        </p:nvSpPr>
        <p:spPr>
          <a:xfrm>
            <a:off x="457200" y="4077072"/>
            <a:ext cx="8229600" cy="2049091"/>
          </a:xfrm>
        </p:spPr>
        <p:txBody>
          <a:bodyPr>
            <a:normAutofit/>
          </a:bodyPr>
          <a:lstStyle/>
          <a:p>
            <a:pPr>
              <a:buNone/>
            </a:pPr>
            <a:r>
              <a:rPr lang="en-GB" sz="2000" dirty="0"/>
              <a:t>Mark Holliman</a:t>
            </a:r>
          </a:p>
          <a:p>
            <a:pPr>
              <a:buNone/>
            </a:pPr>
            <a:r>
              <a:rPr lang="en-GB" sz="2000" dirty="0"/>
              <a:t>SDC-UK Deputy Lead</a:t>
            </a:r>
            <a:endParaRPr lang="en-GB" sz="1800" dirty="0"/>
          </a:p>
          <a:p>
            <a:pPr lvl="1">
              <a:buNone/>
            </a:pPr>
            <a:r>
              <a:rPr lang="en-GB" sz="1800" dirty="0"/>
              <a:t>Wide Field Astronomy Unit</a:t>
            </a:r>
          </a:p>
          <a:p>
            <a:pPr lvl="1">
              <a:buNone/>
            </a:pPr>
            <a:r>
              <a:rPr lang="en-GB" sz="1800" dirty="0"/>
              <a:t>Institute for Astronomy</a:t>
            </a:r>
          </a:p>
          <a:p>
            <a:pPr lvl="1">
              <a:buNone/>
            </a:pPr>
            <a:r>
              <a:rPr lang="en-GB" sz="1800" dirty="0"/>
              <a:t>University of Edinburgh</a:t>
            </a:r>
          </a:p>
        </p:txBody>
      </p:sp>
      <p:sp>
        <p:nvSpPr>
          <p:cNvPr id="5" name="Footer Placeholder 4"/>
          <p:cNvSpPr>
            <a:spLocks noGrp="1"/>
          </p:cNvSpPr>
          <p:nvPr>
            <p:ph type="ftr" sz="quarter" idx="12"/>
          </p:nvPr>
        </p:nvSpPr>
        <p:spPr>
          <a:xfrm>
            <a:off x="2771800" y="6356350"/>
            <a:ext cx="3528392" cy="365125"/>
          </a:xfrm>
        </p:spPr>
        <p:txBody>
          <a:bodyPr/>
          <a:lstStyle/>
          <a:p>
            <a:r>
              <a:rPr lang="en-US"/>
              <a:t>TK0 Collaboration Meeting, Mar 2018</a:t>
            </a:r>
            <a:endParaRPr lang="fr-FR" dirty="0"/>
          </a:p>
        </p:txBody>
      </p:sp>
      <p:sp>
        <p:nvSpPr>
          <p:cNvPr id="6" name="Date Placeholder 5"/>
          <p:cNvSpPr>
            <a:spLocks noGrp="1"/>
          </p:cNvSpPr>
          <p:nvPr>
            <p:ph type="dt" sz="half" idx="10"/>
          </p:nvPr>
        </p:nvSpPr>
        <p:spPr/>
        <p:txBody>
          <a:bodyPr/>
          <a:lstStyle/>
          <a:p>
            <a:r>
              <a:rPr lang="en-US"/>
              <a:t>15/03/2018</a:t>
            </a:r>
            <a:endParaRPr lang="en-US" dirty="0"/>
          </a:p>
        </p:txBody>
      </p:sp>
      <p:pic>
        <p:nvPicPr>
          <p:cNvPr id="7" name="Picture 6">
            <a:extLst>
              <a:ext uri="{FF2B5EF4-FFF2-40B4-BE49-F238E27FC236}">
                <a16:creationId xmlns:a16="http://schemas.microsoft.com/office/drawing/2014/main" id="{BDDE38D2-97FB-4605-A75F-13EF056A545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3429000"/>
            <a:ext cx="2132854" cy="2132854"/>
          </a:xfrm>
          <a:prstGeom prst="rect">
            <a:avLst/>
          </a:prstGeom>
          <a:noFill/>
          <a:ln>
            <a:noFill/>
          </a:ln>
          <a:effectLst/>
          <a:extLst>
            <a:ext uri="{909E8E84-426E-40dd-AFC4-6F175D3DCCD1}">
              <a14:hiddenFill xmlns="" xmlns:a14="http://schemas.microsoft.com/office/drawing/2010/main" xmlns:lc="http://schemas.openxmlformats.org/drawingml/2006/lockedCanvas">
                <a:blipFill dpi="0" rotWithShape="0">
                  <a:blip/>
                  <a:srcRect/>
                  <a:stretch>
                    <a:fillRect/>
                  </a:stretch>
                </a:blipFill>
              </a14:hiddenFill>
            </a:ext>
            <a:ext uri="{91240B29-F687-4f45-9708-019B960494DF}">
              <a14:hiddenLine xmlns="" xmlns:a14="http://schemas.microsoft.com/office/drawing/2010/main" xmlns:lc="http://schemas.openxmlformats.org/drawingml/2006/lockedCanvas" w="9525" cap="flat">
                <a:solidFill>
                  <a:srgbClr val="808080"/>
                </a:solidFill>
                <a:round/>
                <a:headEnd/>
                <a:tailEnd/>
              </a14:hiddenLine>
            </a:ext>
            <a:ext uri="{AF507438-7753-43e0-B8FC-AC1667EBCBE1}">
              <a14:hiddenEffects xmlns="" xmlns:a14="http://schemas.microsoft.com/office/drawing/2010/main" xmlns:lc="http://schemas.openxmlformats.org/drawingml/2006/lockedCanvas">
                <a:effectLst>
                  <a:outerShdw blurRad="63500" dist="38099" dir="2700000" algn="ctr" rotWithShape="0">
                    <a:srgbClr val="000000">
                      <a:alpha val="74998"/>
                    </a:srgbClr>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2D108-3196-4D19-807F-A411047E26E6}"/>
              </a:ext>
            </a:extLst>
          </p:cNvPr>
          <p:cNvSpPr>
            <a:spLocks noGrp="1"/>
          </p:cNvSpPr>
          <p:nvPr>
            <p:ph type="title"/>
          </p:nvPr>
        </p:nvSpPr>
        <p:spPr/>
        <p:txBody>
          <a:bodyPr/>
          <a:lstStyle/>
          <a:p>
            <a:r>
              <a:rPr lang="en-GB" dirty="0"/>
              <a:t>Ideal TK0 Resource Config</a:t>
            </a:r>
          </a:p>
        </p:txBody>
      </p:sp>
      <p:sp>
        <p:nvSpPr>
          <p:cNvPr id="3" name="Content Placeholder 2">
            <a:extLst>
              <a:ext uri="{FF2B5EF4-FFF2-40B4-BE49-F238E27FC236}">
                <a16:creationId xmlns:a16="http://schemas.microsoft.com/office/drawing/2014/main" id="{67621470-A508-46D9-B4A6-0BEDDC06DAA3}"/>
              </a:ext>
            </a:extLst>
          </p:cNvPr>
          <p:cNvSpPr>
            <a:spLocks noGrp="1"/>
          </p:cNvSpPr>
          <p:nvPr>
            <p:ph idx="1"/>
          </p:nvPr>
        </p:nvSpPr>
        <p:spPr/>
        <p:txBody>
          <a:bodyPr>
            <a:normAutofit fontScale="55000" lnSpcReduction="20000"/>
          </a:bodyPr>
          <a:lstStyle/>
          <a:p>
            <a:r>
              <a:rPr lang="en-GB" dirty="0"/>
              <a:t>OpenStack service with access for 2-3 project operators who can deploy both short and long term VMs/containers/services. For Euclid, this would include:</a:t>
            </a:r>
          </a:p>
          <a:p>
            <a:pPr lvl="1"/>
            <a:r>
              <a:rPr lang="en-GB" dirty="0"/>
              <a:t>DRM host running SLURM with self-managed user accounts and a permanent IP address/DNS alias.</a:t>
            </a:r>
          </a:p>
          <a:p>
            <a:pPr lvl="1"/>
            <a:r>
              <a:rPr lang="en-GB" dirty="0"/>
              <a:t>0…n worker nodes deployed on demand using a local VM image/Docker repo, attached to the DRM host for queues and account management, dynamically networked and allocated.  In a truly ideal scenario the worker deployment would occur elastically as jobs enter the DRM queues, and workers would shutdown after a defined period of idleness.</a:t>
            </a:r>
          </a:p>
          <a:p>
            <a:pPr lvl="1"/>
            <a:r>
              <a:rPr lang="en-GB" dirty="0"/>
              <a:t>Shared storage visible on all worker nodes, ideally as a POSIX filesystem (using </a:t>
            </a:r>
            <a:r>
              <a:rPr lang="en-GB" dirty="0" err="1"/>
              <a:t>CephFS</a:t>
            </a:r>
            <a:r>
              <a:rPr lang="en-GB" dirty="0"/>
              <a:t>, or NFS, or…).  Local storage on each worker node mounted at /</a:t>
            </a:r>
            <a:r>
              <a:rPr lang="en-GB" dirty="0" err="1"/>
              <a:t>tmp</a:t>
            </a:r>
            <a:r>
              <a:rPr lang="en-GB" dirty="0"/>
              <a:t> for scratch space.  </a:t>
            </a:r>
          </a:p>
          <a:p>
            <a:pPr lvl="1"/>
            <a:r>
              <a:rPr lang="en-GB" dirty="0"/>
              <a:t>IAL host with a permanent IP address/DNS alias and firewall that can be modified by project operators.  Needs access to the shared storage space, the DRM host, and the DSS host</a:t>
            </a:r>
          </a:p>
          <a:p>
            <a:pPr lvl="1"/>
            <a:r>
              <a:rPr lang="en-GB" dirty="0"/>
              <a:t>DSS host with a permanent IP address/DNS alias and firewall that can be modified by project operators.  Needs to be visible from the IAL host, and also to the other DSS servers at other SDCs.</a:t>
            </a:r>
          </a:p>
          <a:p>
            <a:pPr lvl="1"/>
            <a:r>
              <a:rPr lang="en-GB" dirty="0"/>
              <a:t>Resource allocation would be controlled and monitored through the different queues, with at least one queue for each of the 3 main Euclid work areas (SDC-UK, OU-SHE, SWG).  Resource accounting would be determined from usage of the queues.</a:t>
            </a:r>
          </a:p>
        </p:txBody>
      </p:sp>
      <p:sp>
        <p:nvSpPr>
          <p:cNvPr id="4" name="Date Placeholder 3">
            <a:extLst>
              <a:ext uri="{FF2B5EF4-FFF2-40B4-BE49-F238E27FC236}">
                <a16:creationId xmlns:a16="http://schemas.microsoft.com/office/drawing/2014/main" id="{1A653E78-77F2-43B2-A0D1-B845524B60F4}"/>
              </a:ext>
            </a:extLst>
          </p:cNvPr>
          <p:cNvSpPr>
            <a:spLocks noGrp="1"/>
          </p:cNvSpPr>
          <p:nvPr>
            <p:ph type="dt" sz="half" idx="10"/>
          </p:nvPr>
        </p:nvSpPr>
        <p:spPr/>
        <p:txBody>
          <a:bodyPr/>
          <a:lstStyle/>
          <a:p>
            <a:r>
              <a:rPr lang="en-US"/>
              <a:t>15/03/2018</a:t>
            </a:r>
            <a:endParaRPr lang="fr-FR" dirty="0"/>
          </a:p>
        </p:txBody>
      </p:sp>
      <p:sp>
        <p:nvSpPr>
          <p:cNvPr id="5" name="Footer Placeholder 4">
            <a:extLst>
              <a:ext uri="{FF2B5EF4-FFF2-40B4-BE49-F238E27FC236}">
                <a16:creationId xmlns:a16="http://schemas.microsoft.com/office/drawing/2014/main" id="{2B61BAB5-E57D-44C3-9533-D1B5A462DB84}"/>
              </a:ext>
            </a:extLst>
          </p:cNvPr>
          <p:cNvSpPr>
            <a:spLocks noGrp="1"/>
          </p:cNvSpPr>
          <p:nvPr>
            <p:ph type="ftr" sz="quarter" idx="12"/>
          </p:nvPr>
        </p:nvSpPr>
        <p:spPr/>
        <p:txBody>
          <a:bodyPr/>
          <a:lstStyle/>
          <a:p>
            <a:r>
              <a:rPr lang="en-US"/>
              <a:t>TK0 Collaboration Meeting, Mar 2018</a:t>
            </a:r>
            <a:endParaRPr lang="fr-FR" dirty="0"/>
          </a:p>
        </p:txBody>
      </p:sp>
    </p:spTree>
    <p:extLst>
      <p:ext uri="{BB962C8B-B14F-4D97-AF65-F5344CB8AC3E}">
        <p14:creationId xmlns:p14="http://schemas.microsoft.com/office/powerpoint/2010/main" val="527923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E88D5-E9CE-4B98-B335-37A8774E0085}"/>
              </a:ext>
            </a:extLst>
          </p:cNvPr>
          <p:cNvSpPr>
            <a:spLocks noGrp="1"/>
          </p:cNvSpPr>
          <p:nvPr>
            <p:ph type="title"/>
          </p:nvPr>
        </p:nvSpPr>
        <p:spPr/>
        <p:txBody>
          <a:bodyPr/>
          <a:lstStyle/>
          <a:p>
            <a:r>
              <a:rPr lang="en-GB" dirty="0"/>
              <a:t>Looking to the future…</a:t>
            </a:r>
          </a:p>
        </p:txBody>
      </p:sp>
      <p:sp>
        <p:nvSpPr>
          <p:cNvPr id="3" name="Content Placeholder 2">
            <a:extLst>
              <a:ext uri="{FF2B5EF4-FFF2-40B4-BE49-F238E27FC236}">
                <a16:creationId xmlns:a16="http://schemas.microsoft.com/office/drawing/2014/main" id="{187FEF06-E45A-43CF-B14E-1D5D6F845882}"/>
              </a:ext>
            </a:extLst>
          </p:cNvPr>
          <p:cNvSpPr>
            <a:spLocks noGrp="1"/>
          </p:cNvSpPr>
          <p:nvPr>
            <p:ph idx="1"/>
          </p:nvPr>
        </p:nvSpPr>
        <p:spPr/>
        <p:txBody>
          <a:bodyPr>
            <a:normAutofit/>
          </a:bodyPr>
          <a:lstStyle/>
          <a:p>
            <a:pPr marL="0" indent="0">
              <a:buNone/>
            </a:pPr>
            <a:r>
              <a:rPr lang="en-GB" dirty="0"/>
              <a:t>Within Euclid we have learned a lot from seeing how CERN operates and we have even successfully adopted several computing tools/methodologies developed there (CVMFS, Pilot Jobs). We see UKT0 as a means of not only resource sharing, but also knowledge sharing, and we look forward to the opportunities this will provide.  </a:t>
            </a:r>
          </a:p>
          <a:p>
            <a:endParaRPr lang="en-GB" dirty="0"/>
          </a:p>
        </p:txBody>
      </p:sp>
      <p:sp>
        <p:nvSpPr>
          <p:cNvPr id="4" name="Date Placeholder 3">
            <a:extLst>
              <a:ext uri="{FF2B5EF4-FFF2-40B4-BE49-F238E27FC236}">
                <a16:creationId xmlns:a16="http://schemas.microsoft.com/office/drawing/2014/main" id="{42892934-F9DB-4864-8530-EFFA1EFE3309}"/>
              </a:ext>
            </a:extLst>
          </p:cNvPr>
          <p:cNvSpPr>
            <a:spLocks noGrp="1"/>
          </p:cNvSpPr>
          <p:nvPr>
            <p:ph type="dt" sz="half" idx="10"/>
          </p:nvPr>
        </p:nvSpPr>
        <p:spPr/>
        <p:txBody>
          <a:bodyPr/>
          <a:lstStyle/>
          <a:p>
            <a:r>
              <a:rPr lang="en-US"/>
              <a:t>15/03/2018</a:t>
            </a:r>
            <a:endParaRPr lang="fr-FR" dirty="0"/>
          </a:p>
        </p:txBody>
      </p:sp>
      <p:sp>
        <p:nvSpPr>
          <p:cNvPr id="5" name="Footer Placeholder 4">
            <a:extLst>
              <a:ext uri="{FF2B5EF4-FFF2-40B4-BE49-F238E27FC236}">
                <a16:creationId xmlns:a16="http://schemas.microsoft.com/office/drawing/2014/main" id="{63FD132D-007C-44D0-BB16-A3F43549A6F8}"/>
              </a:ext>
            </a:extLst>
          </p:cNvPr>
          <p:cNvSpPr>
            <a:spLocks noGrp="1"/>
          </p:cNvSpPr>
          <p:nvPr>
            <p:ph type="ftr" sz="quarter" idx="12"/>
          </p:nvPr>
        </p:nvSpPr>
        <p:spPr/>
        <p:txBody>
          <a:bodyPr/>
          <a:lstStyle/>
          <a:p>
            <a:r>
              <a:rPr lang="en-US"/>
              <a:t>TK0 Collaboration Meeting, Mar 2018</a:t>
            </a:r>
            <a:endParaRPr lang="fr-FR" dirty="0"/>
          </a:p>
        </p:txBody>
      </p:sp>
    </p:spTree>
    <p:extLst>
      <p:ext uri="{BB962C8B-B14F-4D97-AF65-F5344CB8AC3E}">
        <p14:creationId xmlns:p14="http://schemas.microsoft.com/office/powerpoint/2010/main" val="282141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Euclid Summary</a:t>
            </a:r>
          </a:p>
        </p:txBody>
      </p:sp>
      <p:sp>
        <p:nvSpPr>
          <p:cNvPr id="3" name="Content Placeholder 2"/>
          <p:cNvSpPr>
            <a:spLocks noGrp="1"/>
          </p:cNvSpPr>
          <p:nvPr>
            <p:ph idx="1"/>
          </p:nvPr>
        </p:nvSpPr>
        <p:spPr/>
        <p:txBody>
          <a:bodyPr>
            <a:normAutofit fontScale="55000" lnSpcReduction="20000"/>
          </a:bodyPr>
          <a:lstStyle/>
          <a:p>
            <a:r>
              <a:rPr lang="en-US" dirty="0"/>
              <a:t>ESA Medium-Class Mission </a:t>
            </a:r>
          </a:p>
          <a:p>
            <a:pPr lvl="1"/>
            <a:r>
              <a:rPr lang="en-US" dirty="0"/>
              <a:t>In the Cosmic Visions </a:t>
            </a:r>
            <a:r>
              <a:rPr lang="en-US" dirty="0" err="1"/>
              <a:t>Programme</a:t>
            </a:r>
            <a:r>
              <a:rPr lang="en-US" dirty="0"/>
              <a:t> </a:t>
            </a:r>
          </a:p>
          <a:p>
            <a:pPr lvl="1"/>
            <a:r>
              <a:rPr lang="en-US" dirty="0"/>
              <a:t>M2 slot (M1 Solar Orbiter, M3 PLATO)</a:t>
            </a:r>
          </a:p>
          <a:p>
            <a:pPr lvl="1"/>
            <a:r>
              <a:rPr lang="en-US" dirty="0"/>
              <a:t>Due for launch 2021</a:t>
            </a:r>
          </a:p>
          <a:p>
            <a:r>
              <a:rPr lang="en-US" dirty="0"/>
              <a:t>Largest astronomical consortium in history: 15 countries, ~2000 scientists, ~200 institutes.  Mission data processing and hosting will be spread across 9 Science Data </a:t>
            </a:r>
            <a:r>
              <a:rPr lang="en-US" dirty="0" err="1"/>
              <a:t>Centres</a:t>
            </a:r>
            <a:r>
              <a:rPr lang="en-US" dirty="0"/>
              <a:t> in Europe and US (each with different levels of commitment).</a:t>
            </a:r>
          </a:p>
          <a:p>
            <a:r>
              <a:rPr lang="en-US" dirty="0"/>
              <a:t>Scientific Objectives </a:t>
            </a:r>
          </a:p>
          <a:p>
            <a:pPr lvl="1"/>
            <a:r>
              <a:rPr lang="en-US" dirty="0">
                <a:solidFill>
                  <a:srgbClr val="FF0000"/>
                </a:solidFill>
              </a:rPr>
              <a:t>To understand the origins of the Universe’s accelerated expansion</a:t>
            </a:r>
          </a:p>
          <a:p>
            <a:pPr lvl="1"/>
            <a:r>
              <a:rPr lang="en-US" dirty="0"/>
              <a:t>Using at least 2 independent complementary probes (5 probes total)</a:t>
            </a:r>
          </a:p>
          <a:p>
            <a:pPr lvl="1"/>
            <a:r>
              <a:rPr lang="en-US" b="1" i="1" dirty="0"/>
              <a:t>Geometry of the universe</a:t>
            </a:r>
            <a:r>
              <a:rPr lang="en-US" dirty="0"/>
              <a:t>:</a:t>
            </a:r>
          </a:p>
          <a:p>
            <a:pPr lvl="2"/>
            <a:r>
              <a:rPr lang="en-US" sz="2800" dirty="0"/>
              <a:t>Weak Lensing (WL) Galaxy Clustering (GC) </a:t>
            </a:r>
          </a:p>
          <a:p>
            <a:pPr lvl="1"/>
            <a:r>
              <a:rPr lang="en-US" b="1" i="1" dirty="0"/>
              <a:t>Cosmic history of structure formation</a:t>
            </a:r>
            <a:r>
              <a:rPr lang="en-US" dirty="0"/>
              <a:t>: </a:t>
            </a:r>
          </a:p>
          <a:p>
            <a:pPr lvl="2"/>
            <a:r>
              <a:rPr lang="en-US" sz="2800" dirty="0"/>
              <a:t>WL, Redshift Space Distortion (RSD), Clusters of Galaxies (CL) </a:t>
            </a:r>
          </a:p>
          <a:p>
            <a:pPr marL="457200" lvl="1" indent="0">
              <a:buNone/>
            </a:pPr>
            <a:endParaRPr lang="en-US" dirty="0"/>
          </a:p>
          <a:p>
            <a:pPr marL="457200" lvl="1" indent="0">
              <a:buNone/>
            </a:pPr>
            <a:r>
              <a:rPr lang="en-US" i="1" dirty="0"/>
              <a:t>Controlling systematic residuals to an unprecedented level of accuracy, impossible from the ground</a:t>
            </a:r>
          </a:p>
        </p:txBody>
      </p:sp>
      <p:sp>
        <p:nvSpPr>
          <p:cNvPr id="4" name="Date Placeholder 3"/>
          <p:cNvSpPr>
            <a:spLocks noGrp="1"/>
          </p:cNvSpPr>
          <p:nvPr>
            <p:ph type="dt" sz="half" idx="10"/>
          </p:nvPr>
        </p:nvSpPr>
        <p:spPr/>
        <p:txBody>
          <a:bodyPr/>
          <a:lstStyle/>
          <a:p>
            <a:r>
              <a:rPr lang="en-US"/>
              <a:t>15/03/2018</a:t>
            </a:r>
            <a:endParaRPr lang="fr-FR" dirty="0"/>
          </a:p>
        </p:txBody>
      </p:sp>
      <p:sp>
        <p:nvSpPr>
          <p:cNvPr id="5" name="Footer Placeholder 4"/>
          <p:cNvSpPr>
            <a:spLocks noGrp="1"/>
          </p:cNvSpPr>
          <p:nvPr>
            <p:ph type="ftr" sz="quarter" idx="12"/>
          </p:nvPr>
        </p:nvSpPr>
        <p:spPr/>
        <p:txBody>
          <a:bodyPr/>
          <a:lstStyle/>
          <a:p>
            <a:r>
              <a:rPr lang="en-US"/>
              <a:t>TK0 Collaboration Meeting, Mar 2018</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23402-504F-4D0F-B26E-24C94572014B}"/>
              </a:ext>
            </a:extLst>
          </p:cNvPr>
          <p:cNvSpPr>
            <a:spLocks noGrp="1"/>
          </p:cNvSpPr>
          <p:nvPr>
            <p:ph type="title"/>
          </p:nvPr>
        </p:nvSpPr>
        <p:spPr/>
        <p:txBody>
          <a:bodyPr/>
          <a:lstStyle/>
          <a:p>
            <a:r>
              <a:rPr lang="en-GB" dirty="0"/>
              <a:t>Euclid UK</a:t>
            </a:r>
          </a:p>
        </p:txBody>
      </p:sp>
      <p:sp>
        <p:nvSpPr>
          <p:cNvPr id="3" name="Content Placeholder 2">
            <a:extLst>
              <a:ext uri="{FF2B5EF4-FFF2-40B4-BE49-F238E27FC236}">
                <a16:creationId xmlns:a16="http://schemas.microsoft.com/office/drawing/2014/main" id="{2EDA33F7-C7DB-4590-A188-CB75BF052247}"/>
              </a:ext>
            </a:extLst>
          </p:cNvPr>
          <p:cNvSpPr>
            <a:spLocks noGrp="1"/>
          </p:cNvSpPr>
          <p:nvPr>
            <p:ph idx="1"/>
          </p:nvPr>
        </p:nvSpPr>
        <p:spPr/>
        <p:txBody>
          <a:bodyPr>
            <a:normAutofit fontScale="85000" lnSpcReduction="20000"/>
          </a:bodyPr>
          <a:lstStyle/>
          <a:p>
            <a:r>
              <a:rPr lang="en-GB" dirty="0"/>
              <a:t>Four main areas of work:</a:t>
            </a:r>
          </a:p>
          <a:p>
            <a:pPr lvl="1"/>
            <a:r>
              <a:rPr lang="en-GB" b="1" dirty="0"/>
              <a:t>Instrument building</a:t>
            </a:r>
            <a:r>
              <a:rPr lang="en-GB" dirty="0"/>
              <a:t>: VIS detector</a:t>
            </a:r>
          </a:p>
          <a:p>
            <a:pPr lvl="1"/>
            <a:r>
              <a:rPr lang="en-GB" b="1" dirty="0"/>
              <a:t>SDC-UK</a:t>
            </a:r>
            <a:r>
              <a:rPr lang="en-GB" dirty="0"/>
              <a:t>: UK data processing operations for Euclid Mission.  Requires running the full Euclid pipeline for approximately 10% of the total mission data and storing/serving the resulting archive data during the mission.</a:t>
            </a:r>
          </a:p>
          <a:p>
            <a:pPr lvl="1"/>
            <a:r>
              <a:rPr lang="en-GB" b="1" dirty="0"/>
              <a:t>OU-SHE/OU-LE3</a:t>
            </a:r>
            <a:r>
              <a:rPr lang="en-GB" dirty="0"/>
              <a:t>: Develop the weak lensing software pipeline (algorithms and functional pipeline components), and some of the Level 3 data processing functions.  Requires significant computing resources for shear estimation codes, galaxy simulations, etc.    </a:t>
            </a:r>
          </a:p>
          <a:p>
            <a:pPr lvl="1"/>
            <a:r>
              <a:rPr lang="en-GB" b="1" dirty="0"/>
              <a:t>Science Working Group</a:t>
            </a:r>
            <a:r>
              <a:rPr lang="en-GB" dirty="0"/>
              <a:t>: Requires significant computing resources for setting mission requirements, science analysis of mission archive data, and operations support.</a:t>
            </a:r>
          </a:p>
          <a:p>
            <a:pPr lvl="1"/>
            <a:endParaRPr lang="en-GB" dirty="0"/>
          </a:p>
        </p:txBody>
      </p:sp>
      <p:sp>
        <p:nvSpPr>
          <p:cNvPr id="4" name="Date Placeholder 3">
            <a:extLst>
              <a:ext uri="{FF2B5EF4-FFF2-40B4-BE49-F238E27FC236}">
                <a16:creationId xmlns:a16="http://schemas.microsoft.com/office/drawing/2014/main" id="{B46FACF8-D51C-46F1-8FA9-AA7FCA473840}"/>
              </a:ext>
            </a:extLst>
          </p:cNvPr>
          <p:cNvSpPr>
            <a:spLocks noGrp="1"/>
          </p:cNvSpPr>
          <p:nvPr>
            <p:ph type="dt" sz="half" idx="10"/>
          </p:nvPr>
        </p:nvSpPr>
        <p:spPr/>
        <p:txBody>
          <a:bodyPr/>
          <a:lstStyle/>
          <a:p>
            <a:r>
              <a:rPr lang="en-US"/>
              <a:t>15/03/2018</a:t>
            </a:r>
            <a:endParaRPr lang="fr-FR" dirty="0"/>
          </a:p>
        </p:txBody>
      </p:sp>
      <p:sp>
        <p:nvSpPr>
          <p:cNvPr id="5" name="Footer Placeholder 4">
            <a:extLst>
              <a:ext uri="{FF2B5EF4-FFF2-40B4-BE49-F238E27FC236}">
                <a16:creationId xmlns:a16="http://schemas.microsoft.com/office/drawing/2014/main" id="{F3A06DE5-F1D0-40C8-9FAB-AB062A8A61A0}"/>
              </a:ext>
            </a:extLst>
          </p:cNvPr>
          <p:cNvSpPr>
            <a:spLocks noGrp="1"/>
          </p:cNvSpPr>
          <p:nvPr>
            <p:ph type="ftr" sz="quarter" idx="12"/>
          </p:nvPr>
        </p:nvSpPr>
        <p:spPr/>
        <p:txBody>
          <a:bodyPr/>
          <a:lstStyle/>
          <a:p>
            <a:r>
              <a:rPr lang="en-US"/>
              <a:t>TK0 Collaboration Meeting, Mar 2018</a:t>
            </a:r>
            <a:endParaRPr lang="fr-FR" dirty="0"/>
          </a:p>
        </p:txBody>
      </p:sp>
    </p:spTree>
    <p:extLst>
      <p:ext uri="{BB962C8B-B14F-4D97-AF65-F5344CB8AC3E}">
        <p14:creationId xmlns:p14="http://schemas.microsoft.com/office/powerpoint/2010/main" val="2882842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5A247-681C-4EE4-A9F2-C186184F4F84}"/>
              </a:ext>
            </a:extLst>
          </p:cNvPr>
          <p:cNvSpPr>
            <a:spLocks noGrp="1"/>
          </p:cNvSpPr>
          <p:nvPr>
            <p:ph type="title"/>
          </p:nvPr>
        </p:nvSpPr>
        <p:spPr/>
        <p:txBody>
          <a:bodyPr/>
          <a:lstStyle/>
          <a:p>
            <a:r>
              <a:rPr lang="en-GB" dirty="0"/>
              <a:t>SDC-UK Computing</a:t>
            </a:r>
          </a:p>
        </p:txBody>
      </p:sp>
      <p:sp>
        <p:nvSpPr>
          <p:cNvPr id="3" name="Content Placeholder 2">
            <a:extLst>
              <a:ext uri="{FF2B5EF4-FFF2-40B4-BE49-F238E27FC236}">
                <a16:creationId xmlns:a16="http://schemas.microsoft.com/office/drawing/2014/main" id="{2AEE696F-09B9-4FC0-8815-288BDF5AE558}"/>
              </a:ext>
            </a:extLst>
          </p:cNvPr>
          <p:cNvSpPr>
            <a:spLocks noGrp="1"/>
          </p:cNvSpPr>
          <p:nvPr>
            <p:ph idx="1"/>
          </p:nvPr>
        </p:nvSpPr>
        <p:spPr/>
        <p:txBody>
          <a:bodyPr>
            <a:normAutofit fontScale="70000" lnSpcReduction="20000"/>
          </a:bodyPr>
          <a:lstStyle/>
          <a:p>
            <a:r>
              <a:rPr lang="en-GB" dirty="0"/>
              <a:t>The UK is committed to process and host ~10% of the mission data from 2021 – 2027.</a:t>
            </a:r>
          </a:p>
          <a:p>
            <a:pPr lvl="1"/>
            <a:r>
              <a:rPr lang="en-GB" dirty="0"/>
              <a:t>Early “Science Challenges” and “IT Challenges” will be run to test the pipeline and infrastructure across all 9 SDCs (2018: SC4/5/6, 2019: IT8 and SC7, 2020: IT9 and SC8, 2021: End-to-end test).  These will use significant computing in 2020-2021 as end-to-end tests are completed (~1000 core years per year, and ~2PB of data).</a:t>
            </a:r>
          </a:p>
          <a:p>
            <a:pPr lvl="1"/>
            <a:r>
              <a:rPr lang="en-GB" dirty="0"/>
              <a:t>Our current estimates put the UK data processing commitment at ~2,000 core years per year from 2021-2027, and will ultimately store ~10PB of data by the end of the mission (some of this can be moved to tape/offline storage at different stages, but exact percentages are only speculative at them moment). </a:t>
            </a:r>
          </a:p>
          <a:p>
            <a:pPr lvl="1"/>
            <a:r>
              <a:rPr lang="en-GB" dirty="0"/>
              <a:t>The final data will be transferred to ESA for hosting the science archive for science users, and most UK hosted data will be deleted at the end of the mission (though some will likely remain as inputs for other Astronomy projects like LSST and SKA, amounts unknown for now).</a:t>
            </a:r>
          </a:p>
        </p:txBody>
      </p:sp>
      <p:sp>
        <p:nvSpPr>
          <p:cNvPr id="4" name="Date Placeholder 3">
            <a:extLst>
              <a:ext uri="{FF2B5EF4-FFF2-40B4-BE49-F238E27FC236}">
                <a16:creationId xmlns:a16="http://schemas.microsoft.com/office/drawing/2014/main" id="{FC0CAE70-40DB-42CB-9690-526898D102AC}"/>
              </a:ext>
            </a:extLst>
          </p:cNvPr>
          <p:cNvSpPr>
            <a:spLocks noGrp="1"/>
          </p:cNvSpPr>
          <p:nvPr>
            <p:ph type="dt" sz="half" idx="10"/>
          </p:nvPr>
        </p:nvSpPr>
        <p:spPr/>
        <p:txBody>
          <a:bodyPr/>
          <a:lstStyle/>
          <a:p>
            <a:r>
              <a:rPr lang="en-US"/>
              <a:t>15/03/2018</a:t>
            </a:r>
            <a:endParaRPr lang="fr-FR" dirty="0"/>
          </a:p>
        </p:txBody>
      </p:sp>
      <p:sp>
        <p:nvSpPr>
          <p:cNvPr id="5" name="Footer Placeholder 4">
            <a:extLst>
              <a:ext uri="{FF2B5EF4-FFF2-40B4-BE49-F238E27FC236}">
                <a16:creationId xmlns:a16="http://schemas.microsoft.com/office/drawing/2014/main" id="{80A68611-66A0-445E-AB69-1512B6BA2FCF}"/>
              </a:ext>
            </a:extLst>
          </p:cNvPr>
          <p:cNvSpPr>
            <a:spLocks noGrp="1"/>
          </p:cNvSpPr>
          <p:nvPr>
            <p:ph type="ftr" sz="quarter" idx="12"/>
          </p:nvPr>
        </p:nvSpPr>
        <p:spPr/>
        <p:txBody>
          <a:bodyPr/>
          <a:lstStyle/>
          <a:p>
            <a:r>
              <a:rPr lang="en-US"/>
              <a:t>TK0 Collaboration Meeting, Mar 2018</a:t>
            </a:r>
            <a:endParaRPr lang="fr-FR" dirty="0"/>
          </a:p>
        </p:txBody>
      </p:sp>
    </p:spTree>
    <p:extLst>
      <p:ext uri="{BB962C8B-B14F-4D97-AF65-F5344CB8AC3E}">
        <p14:creationId xmlns:p14="http://schemas.microsoft.com/office/powerpoint/2010/main" val="367977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19EB8-C39A-47F9-82A9-93AC95F457C1}"/>
              </a:ext>
            </a:extLst>
          </p:cNvPr>
          <p:cNvSpPr>
            <a:spLocks noGrp="1"/>
          </p:cNvSpPr>
          <p:nvPr>
            <p:ph type="title"/>
          </p:nvPr>
        </p:nvSpPr>
        <p:spPr/>
        <p:txBody>
          <a:bodyPr/>
          <a:lstStyle/>
          <a:p>
            <a:r>
              <a:rPr lang="en-GB" dirty="0"/>
              <a:t>SDC-UK Compute Requirements</a:t>
            </a:r>
          </a:p>
        </p:txBody>
      </p:sp>
      <p:sp>
        <p:nvSpPr>
          <p:cNvPr id="3" name="Content Placeholder 2">
            <a:extLst>
              <a:ext uri="{FF2B5EF4-FFF2-40B4-BE49-F238E27FC236}">
                <a16:creationId xmlns:a16="http://schemas.microsoft.com/office/drawing/2014/main" id="{2052F5FC-9672-44BD-BB21-B1CBFF9B78A8}"/>
              </a:ext>
            </a:extLst>
          </p:cNvPr>
          <p:cNvSpPr>
            <a:spLocks noGrp="1"/>
          </p:cNvSpPr>
          <p:nvPr>
            <p:ph idx="1"/>
          </p:nvPr>
        </p:nvSpPr>
        <p:spPr/>
        <p:txBody>
          <a:bodyPr>
            <a:normAutofit fontScale="55000" lnSpcReduction="20000"/>
          </a:bodyPr>
          <a:lstStyle/>
          <a:p>
            <a:pPr marL="0" indent="0">
              <a:buNone/>
            </a:pPr>
            <a:r>
              <a:rPr lang="en-GB" dirty="0"/>
              <a:t>Euclid data processing requires the following:</a:t>
            </a:r>
          </a:p>
          <a:p>
            <a:pPr lvl="1"/>
            <a:r>
              <a:rPr lang="en-GB" b="1" dirty="0"/>
              <a:t>Worker Environment</a:t>
            </a:r>
            <a:r>
              <a:rPr lang="en-GB" dirty="0"/>
              <a:t>: customized CentOS7 environment (called EDEN in Euclid parlance) with access to CVMFS repository, local scratch space on worker nodes, and shared storage for storing/moving data products</a:t>
            </a:r>
          </a:p>
          <a:p>
            <a:pPr lvl="1"/>
            <a:r>
              <a:rPr lang="en-GB" b="1" dirty="0"/>
              <a:t>IAL (Infrastructure Abstraction Layer) Service</a:t>
            </a:r>
            <a:r>
              <a:rPr lang="en-GB" dirty="0"/>
              <a:t>: in-house developed control service for submitting jobs to DRM queues, managing data movement between archive storage and worker nodes, and ingesting output products into the archive.  Requires SSH access to a submission host, and preferably access to a shared storage area visible to worker nodes.  Also requires access to the DSS service (described below).</a:t>
            </a:r>
          </a:p>
          <a:p>
            <a:pPr lvl="2"/>
            <a:r>
              <a:rPr lang="en-GB" dirty="0"/>
              <a:t>This service is currently evaluating a “pilot-jobs” type model for job submission, which may become standard by the end of 2018.</a:t>
            </a:r>
          </a:p>
          <a:p>
            <a:pPr lvl="2"/>
            <a:r>
              <a:rPr lang="en-GB" dirty="0"/>
              <a:t>One instance of this service runs at each SDC in the Euclid consortium</a:t>
            </a:r>
          </a:p>
          <a:p>
            <a:pPr lvl="1"/>
            <a:r>
              <a:rPr lang="en-GB" b="1" dirty="0"/>
              <a:t>DSS (Data Storage Server) Service</a:t>
            </a:r>
            <a:r>
              <a:rPr lang="en-GB" dirty="0"/>
              <a:t>: in-house developed data management service for storing/retrieving/registering files and metadata products into the archive, from the clusters.  Works over https/ftp and requires external network connections to all SDCs. </a:t>
            </a:r>
          </a:p>
          <a:p>
            <a:pPr lvl="2"/>
            <a:r>
              <a:rPr lang="en-GB" dirty="0"/>
              <a:t>A minimum of one instance of this service runs at each SDC in the Euclid consortium</a:t>
            </a:r>
          </a:p>
          <a:p>
            <a:pPr lvl="1"/>
            <a:r>
              <a:rPr lang="en-GB" dirty="0"/>
              <a:t>SSH access for 2-5 operators and deployment/configuration control for the IAL and DSS services.  </a:t>
            </a:r>
          </a:p>
        </p:txBody>
      </p:sp>
      <p:sp>
        <p:nvSpPr>
          <p:cNvPr id="4" name="Date Placeholder 3">
            <a:extLst>
              <a:ext uri="{FF2B5EF4-FFF2-40B4-BE49-F238E27FC236}">
                <a16:creationId xmlns:a16="http://schemas.microsoft.com/office/drawing/2014/main" id="{84E2B784-5FDE-4026-9FA0-9AD05FF52CE9}"/>
              </a:ext>
            </a:extLst>
          </p:cNvPr>
          <p:cNvSpPr>
            <a:spLocks noGrp="1"/>
          </p:cNvSpPr>
          <p:nvPr>
            <p:ph type="dt" sz="half" idx="10"/>
          </p:nvPr>
        </p:nvSpPr>
        <p:spPr/>
        <p:txBody>
          <a:bodyPr/>
          <a:lstStyle/>
          <a:p>
            <a:r>
              <a:rPr lang="en-US"/>
              <a:t>15/03/2018</a:t>
            </a:r>
            <a:endParaRPr lang="fr-FR" dirty="0"/>
          </a:p>
        </p:txBody>
      </p:sp>
      <p:sp>
        <p:nvSpPr>
          <p:cNvPr id="5" name="Footer Placeholder 4">
            <a:extLst>
              <a:ext uri="{FF2B5EF4-FFF2-40B4-BE49-F238E27FC236}">
                <a16:creationId xmlns:a16="http://schemas.microsoft.com/office/drawing/2014/main" id="{E3701B69-C8BE-4514-9B3B-CC017B00F183}"/>
              </a:ext>
            </a:extLst>
          </p:cNvPr>
          <p:cNvSpPr>
            <a:spLocks noGrp="1"/>
          </p:cNvSpPr>
          <p:nvPr>
            <p:ph type="ftr" sz="quarter" idx="12"/>
          </p:nvPr>
        </p:nvSpPr>
        <p:spPr/>
        <p:txBody>
          <a:bodyPr/>
          <a:lstStyle/>
          <a:p>
            <a:r>
              <a:rPr lang="en-US"/>
              <a:t>TK0 Collaboration Meeting, Mar 2018</a:t>
            </a:r>
            <a:endParaRPr lang="fr-FR" dirty="0"/>
          </a:p>
        </p:txBody>
      </p:sp>
    </p:spTree>
    <p:extLst>
      <p:ext uri="{BB962C8B-B14F-4D97-AF65-F5344CB8AC3E}">
        <p14:creationId xmlns:p14="http://schemas.microsoft.com/office/powerpoint/2010/main" val="3169652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1269D-A2A7-413B-A527-9DDAC00F4019}"/>
              </a:ext>
            </a:extLst>
          </p:cNvPr>
          <p:cNvSpPr>
            <a:spLocks noGrp="1"/>
          </p:cNvSpPr>
          <p:nvPr>
            <p:ph type="title"/>
          </p:nvPr>
        </p:nvSpPr>
        <p:spPr/>
        <p:txBody>
          <a:bodyPr/>
          <a:lstStyle/>
          <a:p>
            <a:r>
              <a:rPr lang="en-GB" dirty="0"/>
              <a:t>OU-SHE/LE3 Computing</a:t>
            </a:r>
          </a:p>
        </p:txBody>
      </p:sp>
      <p:sp>
        <p:nvSpPr>
          <p:cNvPr id="3" name="Content Placeholder 2">
            <a:extLst>
              <a:ext uri="{FF2B5EF4-FFF2-40B4-BE49-F238E27FC236}">
                <a16:creationId xmlns:a16="http://schemas.microsoft.com/office/drawing/2014/main" id="{5BA2E298-4EB9-49D3-8BEB-8906A99698DA}"/>
              </a:ext>
            </a:extLst>
          </p:cNvPr>
          <p:cNvSpPr>
            <a:spLocks noGrp="1"/>
          </p:cNvSpPr>
          <p:nvPr>
            <p:ph idx="1"/>
          </p:nvPr>
        </p:nvSpPr>
        <p:spPr/>
        <p:txBody>
          <a:bodyPr>
            <a:normAutofit fontScale="62500" lnSpcReduction="20000"/>
          </a:bodyPr>
          <a:lstStyle/>
          <a:p>
            <a:r>
              <a:rPr lang="en-GB" dirty="0" err="1"/>
              <a:t>IfA</a:t>
            </a:r>
            <a:r>
              <a:rPr lang="en-GB" dirty="0"/>
              <a:t> in Edinburgh are the lead developers of the Weak Lensing Pipeline component within the overall Euclid pipeline (Andy Taylor is the PI)</a:t>
            </a:r>
          </a:p>
          <a:p>
            <a:pPr lvl="1"/>
            <a:r>
              <a:rPr lang="en-GB" dirty="0"/>
              <a:t>Aims to map dark matter in the universe by measuring distortions (“shear”) of light originating from other galaxies passing through/by large gravity wells.  </a:t>
            </a:r>
          </a:p>
          <a:p>
            <a:pPr lvl="1"/>
            <a:r>
              <a:rPr lang="en-GB" dirty="0"/>
              <a:t>Galaxy images (postage stamps) are extracted from Euclid images and then analysed.  Each galaxy will take a minimum of 1 second to process, and there are ~40,000 galaxies per image, and ~40,000 images in the Euclid survey.</a:t>
            </a:r>
          </a:p>
          <a:p>
            <a:pPr lvl="1"/>
            <a:r>
              <a:rPr lang="en-GB" dirty="0"/>
              <a:t>Full universe galaxy simulations are used to train the algorithms and minimize errors/bias.  There is a rough 10 to 1 ratio of simulations to real measurements in order to achieve the accuracy required for Euclid science goals.</a:t>
            </a:r>
          </a:p>
          <a:p>
            <a:pPr lvl="1"/>
            <a:r>
              <a:rPr lang="en-GB" dirty="0"/>
              <a:t>Development effort is currently performed on a 1,200 core cluster located at the ROE in Edinburgh (managed by me)</a:t>
            </a:r>
          </a:p>
          <a:p>
            <a:r>
              <a:rPr lang="en-GB" dirty="0"/>
              <a:t>Multiple UK institutions are involved in the LE3 (Level 3) pipeline components.  The computing requirements for these are currently quite speculative, some of which will likely require HPC facilities and specialized infrastructure to run (such as ARCHER).  More information will be available on these by the end of 2018.   </a:t>
            </a:r>
            <a:br>
              <a:rPr lang="en-GB" baseline="30000" dirty="0"/>
            </a:br>
            <a:endParaRPr lang="en-GB" dirty="0"/>
          </a:p>
        </p:txBody>
      </p:sp>
      <p:sp>
        <p:nvSpPr>
          <p:cNvPr id="4" name="Date Placeholder 3">
            <a:extLst>
              <a:ext uri="{FF2B5EF4-FFF2-40B4-BE49-F238E27FC236}">
                <a16:creationId xmlns:a16="http://schemas.microsoft.com/office/drawing/2014/main" id="{68BD1E2E-8EB9-4572-9B08-017A231B0C9D}"/>
              </a:ext>
            </a:extLst>
          </p:cNvPr>
          <p:cNvSpPr>
            <a:spLocks noGrp="1"/>
          </p:cNvSpPr>
          <p:nvPr>
            <p:ph type="dt" sz="half" idx="10"/>
          </p:nvPr>
        </p:nvSpPr>
        <p:spPr/>
        <p:txBody>
          <a:bodyPr/>
          <a:lstStyle/>
          <a:p>
            <a:r>
              <a:rPr lang="en-US"/>
              <a:t>15/03/2018</a:t>
            </a:r>
            <a:endParaRPr lang="fr-FR" dirty="0"/>
          </a:p>
        </p:txBody>
      </p:sp>
      <p:sp>
        <p:nvSpPr>
          <p:cNvPr id="5" name="Footer Placeholder 4">
            <a:extLst>
              <a:ext uri="{FF2B5EF4-FFF2-40B4-BE49-F238E27FC236}">
                <a16:creationId xmlns:a16="http://schemas.microsoft.com/office/drawing/2014/main" id="{E809CDB3-22ED-401C-80A5-A6A2E64DC71D}"/>
              </a:ext>
            </a:extLst>
          </p:cNvPr>
          <p:cNvSpPr>
            <a:spLocks noGrp="1"/>
          </p:cNvSpPr>
          <p:nvPr>
            <p:ph type="ftr" sz="quarter" idx="12"/>
          </p:nvPr>
        </p:nvSpPr>
        <p:spPr/>
        <p:txBody>
          <a:bodyPr/>
          <a:lstStyle/>
          <a:p>
            <a:r>
              <a:rPr lang="en-US"/>
              <a:t>TK0 Collaboration Meeting, Mar 2018</a:t>
            </a:r>
            <a:endParaRPr lang="fr-FR" dirty="0"/>
          </a:p>
        </p:txBody>
      </p:sp>
    </p:spTree>
    <p:extLst>
      <p:ext uri="{BB962C8B-B14F-4D97-AF65-F5344CB8AC3E}">
        <p14:creationId xmlns:p14="http://schemas.microsoft.com/office/powerpoint/2010/main" val="1573070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AC231-4F7B-4DB3-B828-D8A4CCBD2A54}"/>
              </a:ext>
            </a:extLst>
          </p:cNvPr>
          <p:cNvSpPr>
            <a:spLocks noGrp="1"/>
          </p:cNvSpPr>
          <p:nvPr>
            <p:ph type="title"/>
          </p:nvPr>
        </p:nvSpPr>
        <p:spPr/>
        <p:txBody>
          <a:bodyPr>
            <a:normAutofit fontScale="90000"/>
          </a:bodyPr>
          <a:lstStyle/>
          <a:p>
            <a:r>
              <a:rPr lang="en-GB" dirty="0"/>
              <a:t>OU-SHE Compute Requirements 2018-2019</a:t>
            </a:r>
          </a:p>
        </p:txBody>
      </p:sp>
      <p:sp>
        <p:nvSpPr>
          <p:cNvPr id="3" name="Content Placeholder 2">
            <a:extLst>
              <a:ext uri="{FF2B5EF4-FFF2-40B4-BE49-F238E27FC236}">
                <a16:creationId xmlns:a16="http://schemas.microsoft.com/office/drawing/2014/main" id="{5BE8D306-7448-40E6-A174-77735F1CD1D3}"/>
              </a:ext>
            </a:extLst>
          </p:cNvPr>
          <p:cNvSpPr>
            <a:spLocks noGrp="1"/>
          </p:cNvSpPr>
          <p:nvPr>
            <p:ph idx="1"/>
          </p:nvPr>
        </p:nvSpPr>
        <p:spPr/>
        <p:txBody>
          <a:bodyPr>
            <a:normAutofit fontScale="47500" lnSpcReduction="20000"/>
          </a:bodyPr>
          <a:lstStyle/>
          <a:p>
            <a:r>
              <a:rPr lang="en-GB" dirty="0"/>
              <a:t>Custom execution environment on worker nodes (CentOS7, CVMFS, Python 3.6.2)(called EDEN 2.0 in Euclid parlance) </a:t>
            </a:r>
          </a:p>
          <a:p>
            <a:r>
              <a:rPr lang="en-GB" dirty="0"/>
              <a:t>200GB local storage on worker nodes for scratch space</a:t>
            </a:r>
          </a:p>
          <a:p>
            <a:r>
              <a:rPr lang="en-GB" dirty="0"/>
              <a:t>200TB network storage for input/output data products</a:t>
            </a:r>
          </a:p>
          <a:p>
            <a:r>
              <a:rPr lang="en-GB" dirty="0"/>
              <a:t>Resource requirements split into two main profiles:</a:t>
            </a:r>
          </a:p>
          <a:p>
            <a:pPr marL="971550" lvl="1" indent="-514350">
              <a:buFont typeface="+mj-lt"/>
              <a:buAutoNum type="arabicPeriod"/>
            </a:pPr>
            <a:r>
              <a:rPr lang="en-GB" dirty="0"/>
              <a:t>Simulations – Multi-threaded Python application with significant memory requirements.  Our reference config for this is 44 cores and 112GB RAM</a:t>
            </a:r>
          </a:p>
          <a:p>
            <a:pPr marL="971550" lvl="1" indent="-514350">
              <a:buFont typeface="+mj-lt"/>
              <a:buAutoNum type="arabicPeriod"/>
            </a:pPr>
            <a:r>
              <a:rPr lang="en-GB" dirty="0" err="1"/>
              <a:t>LensMC</a:t>
            </a:r>
            <a:r>
              <a:rPr lang="en-GB" dirty="0"/>
              <a:t>/Sensitivity testing – Single threaded applications with minor memory requirements and trivial parallelization.  Our reference config for this is 1 core and 2GB RAM</a:t>
            </a:r>
          </a:p>
          <a:p>
            <a:r>
              <a:rPr lang="en-GB" dirty="0"/>
              <a:t>DRM Queue (preferably SLURM)</a:t>
            </a:r>
          </a:p>
          <a:p>
            <a:r>
              <a:rPr lang="en-GB" dirty="0"/>
              <a:t>Our goal for summer 2018 is to run a simulation of 10</a:t>
            </a:r>
            <a:r>
              <a:rPr lang="en-GB" baseline="30000" dirty="0"/>
              <a:t>9 </a:t>
            </a:r>
            <a:r>
              <a:rPr lang="en-GB" dirty="0"/>
              <a:t>galaxies and perform shear estimation on this data set.  With our current algorithms, this would require 30,000 cores running for 2 weeks to complete (a single galaxy currently takes ~3-5s to process)</a:t>
            </a:r>
          </a:p>
          <a:p>
            <a:r>
              <a:rPr lang="en-GB" dirty="0"/>
              <a:t>We are likely to run a single 10</a:t>
            </a:r>
            <a:r>
              <a:rPr lang="en-GB" baseline="30000" dirty="0"/>
              <a:t>9 </a:t>
            </a:r>
            <a:r>
              <a:rPr lang="en-GB" dirty="0"/>
              <a:t>galaxy simulation again in 2019 and 2020, and then it would step up to a 10</a:t>
            </a:r>
            <a:r>
              <a:rPr lang="en-GB" baseline="30000" dirty="0"/>
              <a:t>10 </a:t>
            </a:r>
            <a:r>
              <a:rPr lang="en-GB" dirty="0"/>
              <a:t>galaxy simulation in 2021.  On top of the extra CPUs required, by that time our storage requirements would grow to ~1PB as well.  There could be multiple 10</a:t>
            </a:r>
            <a:r>
              <a:rPr lang="en-GB" baseline="30000" dirty="0"/>
              <a:t>8 </a:t>
            </a:r>
            <a:r>
              <a:rPr lang="en-GB" dirty="0"/>
              <a:t>galaxy simulations in the interim (2018-2020) as our algorithms are refined and tested at smaller scale (some of these will run on our existing cluster, but others may require outside resource)</a:t>
            </a:r>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70CE9D94-714B-4E25-A8DF-B43C7A863867}"/>
              </a:ext>
            </a:extLst>
          </p:cNvPr>
          <p:cNvSpPr>
            <a:spLocks noGrp="1"/>
          </p:cNvSpPr>
          <p:nvPr>
            <p:ph type="dt" sz="half" idx="10"/>
          </p:nvPr>
        </p:nvSpPr>
        <p:spPr/>
        <p:txBody>
          <a:bodyPr/>
          <a:lstStyle/>
          <a:p>
            <a:r>
              <a:rPr lang="en-US"/>
              <a:t>15/03/2018</a:t>
            </a:r>
            <a:endParaRPr lang="fr-FR" dirty="0"/>
          </a:p>
        </p:txBody>
      </p:sp>
      <p:sp>
        <p:nvSpPr>
          <p:cNvPr id="5" name="Footer Placeholder 4">
            <a:extLst>
              <a:ext uri="{FF2B5EF4-FFF2-40B4-BE49-F238E27FC236}">
                <a16:creationId xmlns:a16="http://schemas.microsoft.com/office/drawing/2014/main" id="{A8C2D488-D3AB-4300-B481-EC123476BBD9}"/>
              </a:ext>
            </a:extLst>
          </p:cNvPr>
          <p:cNvSpPr>
            <a:spLocks noGrp="1"/>
          </p:cNvSpPr>
          <p:nvPr>
            <p:ph type="ftr" sz="quarter" idx="12"/>
          </p:nvPr>
        </p:nvSpPr>
        <p:spPr/>
        <p:txBody>
          <a:bodyPr/>
          <a:lstStyle/>
          <a:p>
            <a:r>
              <a:rPr lang="en-US"/>
              <a:t>TK0 Collaboration Meeting, Mar 2018</a:t>
            </a:r>
            <a:endParaRPr lang="fr-FR" dirty="0"/>
          </a:p>
        </p:txBody>
      </p:sp>
    </p:spTree>
    <p:extLst>
      <p:ext uri="{BB962C8B-B14F-4D97-AF65-F5344CB8AC3E}">
        <p14:creationId xmlns:p14="http://schemas.microsoft.com/office/powerpoint/2010/main" val="2742431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FA1DC-6386-4BBD-A45D-D4A8F363D6B3}"/>
              </a:ext>
            </a:extLst>
          </p:cNvPr>
          <p:cNvSpPr>
            <a:spLocks noGrp="1"/>
          </p:cNvSpPr>
          <p:nvPr>
            <p:ph type="title"/>
          </p:nvPr>
        </p:nvSpPr>
        <p:spPr/>
        <p:txBody>
          <a:bodyPr/>
          <a:lstStyle/>
          <a:p>
            <a:r>
              <a:rPr lang="en-GB" dirty="0"/>
              <a:t>Science Working Group Computing</a:t>
            </a:r>
          </a:p>
        </p:txBody>
      </p:sp>
      <p:sp>
        <p:nvSpPr>
          <p:cNvPr id="3" name="Content Placeholder 2">
            <a:extLst>
              <a:ext uri="{FF2B5EF4-FFF2-40B4-BE49-F238E27FC236}">
                <a16:creationId xmlns:a16="http://schemas.microsoft.com/office/drawing/2014/main" id="{84EA52E4-441F-4319-A79F-680060396C80}"/>
              </a:ext>
            </a:extLst>
          </p:cNvPr>
          <p:cNvSpPr>
            <a:spLocks noGrp="1"/>
          </p:cNvSpPr>
          <p:nvPr>
            <p:ph idx="1"/>
          </p:nvPr>
        </p:nvSpPr>
        <p:spPr/>
        <p:txBody>
          <a:bodyPr>
            <a:normAutofit fontScale="77500" lnSpcReduction="20000"/>
          </a:bodyPr>
          <a:lstStyle/>
          <a:p>
            <a:r>
              <a:rPr lang="en-US" dirty="0"/>
              <a:t>Three areas of need: </a:t>
            </a:r>
          </a:p>
          <a:p>
            <a:pPr marL="971550" lvl="1" indent="-514350">
              <a:buFont typeface="+mj-lt"/>
              <a:buAutoNum type="arabicPeriod"/>
            </a:pPr>
            <a:r>
              <a:rPr lang="en-US" dirty="0"/>
              <a:t>Simulations, before and after launch (2018-2027)</a:t>
            </a:r>
          </a:p>
          <a:p>
            <a:pPr marL="1144800" lvl="2" indent="-230400"/>
            <a:r>
              <a:rPr lang="en-US" dirty="0"/>
              <a:t>Euclid will require between 10</a:t>
            </a:r>
            <a:r>
              <a:rPr lang="en-US" baseline="30000" dirty="0"/>
              <a:t>4</a:t>
            </a:r>
            <a:r>
              <a:rPr lang="en-US" dirty="0"/>
              <a:t> to 10</a:t>
            </a:r>
            <a:r>
              <a:rPr lang="en-US" baseline="30000" dirty="0"/>
              <a:t>6 </a:t>
            </a:r>
            <a:r>
              <a:rPr lang="en-US" dirty="0"/>
              <a:t>n-body (or better hydrodynamical) simulations per cosmology for estimating observation probabilities and modeling structural changes due to dark energy variations</a:t>
            </a:r>
          </a:p>
          <a:p>
            <a:pPr marL="971550" lvl="1" indent="-514350">
              <a:buFont typeface="+mj-lt"/>
              <a:buAutoNum type="arabicPeriod"/>
            </a:pPr>
            <a:r>
              <a:rPr lang="en-US" dirty="0"/>
              <a:t>Requirements specification, before launch (2018-2020)</a:t>
            </a:r>
          </a:p>
          <a:p>
            <a:pPr lvl="2"/>
            <a:r>
              <a:rPr lang="en-US" dirty="0"/>
              <a:t>Before launch </a:t>
            </a:r>
            <a:r>
              <a:rPr lang="en-US" i="1" dirty="0"/>
              <a:t>requirements </a:t>
            </a:r>
            <a:r>
              <a:rPr lang="en-US" dirty="0"/>
              <a:t>need to be specified to a very high level of precision and accuracy (instrument cannot be altered/tweaked once in orbit)</a:t>
            </a:r>
          </a:p>
          <a:p>
            <a:pPr lvl="2"/>
            <a:r>
              <a:rPr lang="en-US" dirty="0"/>
              <a:t>We need to compute expected error bars in order to design to survey optimally </a:t>
            </a:r>
          </a:p>
          <a:p>
            <a:pPr marL="971550" lvl="1" indent="-514350">
              <a:buFont typeface="+mj-lt"/>
              <a:buAutoNum type="arabicPeriod"/>
            </a:pPr>
            <a:r>
              <a:rPr lang="en-US" dirty="0"/>
              <a:t>Likelihood analysis after launch (2021-2027)</a:t>
            </a:r>
          </a:p>
          <a:p>
            <a:pPr lvl="2"/>
            <a:r>
              <a:rPr lang="en-US" dirty="0"/>
              <a:t>Sample cosmological parameter space using complex approaches, e.g. Bayesian Hierarchical modeling (1000s, 10000s free parameters -National-level HTC required)</a:t>
            </a:r>
          </a:p>
          <a:p>
            <a:pPr marL="1144800" lvl="2" indent="-230400"/>
            <a:endParaRPr lang="en-US" dirty="0"/>
          </a:p>
          <a:p>
            <a:endParaRPr lang="en-GB" dirty="0"/>
          </a:p>
        </p:txBody>
      </p:sp>
      <p:sp>
        <p:nvSpPr>
          <p:cNvPr id="4" name="Date Placeholder 3">
            <a:extLst>
              <a:ext uri="{FF2B5EF4-FFF2-40B4-BE49-F238E27FC236}">
                <a16:creationId xmlns:a16="http://schemas.microsoft.com/office/drawing/2014/main" id="{74620938-F3CB-483E-85D7-8F81ADF5D9BB}"/>
              </a:ext>
            </a:extLst>
          </p:cNvPr>
          <p:cNvSpPr>
            <a:spLocks noGrp="1"/>
          </p:cNvSpPr>
          <p:nvPr>
            <p:ph type="dt" sz="half" idx="10"/>
          </p:nvPr>
        </p:nvSpPr>
        <p:spPr/>
        <p:txBody>
          <a:bodyPr/>
          <a:lstStyle/>
          <a:p>
            <a:r>
              <a:rPr lang="en-US"/>
              <a:t>15/03/2018</a:t>
            </a:r>
            <a:endParaRPr lang="fr-FR" dirty="0"/>
          </a:p>
        </p:txBody>
      </p:sp>
      <p:sp>
        <p:nvSpPr>
          <p:cNvPr id="5" name="Footer Placeholder 4">
            <a:extLst>
              <a:ext uri="{FF2B5EF4-FFF2-40B4-BE49-F238E27FC236}">
                <a16:creationId xmlns:a16="http://schemas.microsoft.com/office/drawing/2014/main" id="{70B6C148-59BA-4B65-8C3F-7DE9B8826575}"/>
              </a:ext>
            </a:extLst>
          </p:cNvPr>
          <p:cNvSpPr>
            <a:spLocks noGrp="1"/>
          </p:cNvSpPr>
          <p:nvPr>
            <p:ph type="ftr" sz="quarter" idx="12"/>
          </p:nvPr>
        </p:nvSpPr>
        <p:spPr/>
        <p:txBody>
          <a:bodyPr/>
          <a:lstStyle/>
          <a:p>
            <a:r>
              <a:rPr lang="en-US"/>
              <a:t>TK0 Collaboration Meeting, Mar 2018</a:t>
            </a:r>
            <a:endParaRPr lang="fr-FR" dirty="0"/>
          </a:p>
        </p:txBody>
      </p:sp>
    </p:spTree>
    <p:extLst>
      <p:ext uri="{BB962C8B-B14F-4D97-AF65-F5344CB8AC3E}">
        <p14:creationId xmlns:p14="http://schemas.microsoft.com/office/powerpoint/2010/main" val="1400188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7D985-7A84-416C-89F9-69CE8B52B4B5}"/>
              </a:ext>
            </a:extLst>
          </p:cNvPr>
          <p:cNvSpPr>
            <a:spLocks noGrp="1"/>
          </p:cNvSpPr>
          <p:nvPr>
            <p:ph type="title"/>
          </p:nvPr>
        </p:nvSpPr>
        <p:spPr/>
        <p:txBody>
          <a:bodyPr>
            <a:normAutofit fontScale="90000"/>
          </a:bodyPr>
          <a:lstStyle/>
          <a:p>
            <a:r>
              <a:rPr lang="en-GB" dirty="0"/>
              <a:t>SWG Computing Requirements 2018-2020</a:t>
            </a:r>
          </a:p>
        </p:txBody>
      </p:sp>
      <p:sp>
        <p:nvSpPr>
          <p:cNvPr id="4" name="Date Placeholder 3">
            <a:extLst>
              <a:ext uri="{FF2B5EF4-FFF2-40B4-BE49-F238E27FC236}">
                <a16:creationId xmlns:a16="http://schemas.microsoft.com/office/drawing/2014/main" id="{1BFE4903-7423-488B-9F86-6E50C38202C9}"/>
              </a:ext>
            </a:extLst>
          </p:cNvPr>
          <p:cNvSpPr>
            <a:spLocks noGrp="1"/>
          </p:cNvSpPr>
          <p:nvPr>
            <p:ph type="dt" sz="half" idx="10"/>
          </p:nvPr>
        </p:nvSpPr>
        <p:spPr/>
        <p:txBody>
          <a:bodyPr/>
          <a:lstStyle/>
          <a:p>
            <a:r>
              <a:rPr lang="en-US"/>
              <a:t>15/03/2018</a:t>
            </a:r>
            <a:endParaRPr lang="fr-FR" dirty="0"/>
          </a:p>
        </p:txBody>
      </p:sp>
      <p:sp>
        <p:nvSpPr>
          <p:cNvPr id="5" name="Footer Placeholder 4">
            <a:extLst>
              <a:ext uri="{FF2B5EF4-FFF2-40B4-BE49-F238E27FC236}">
                <a16:creationId xmlns:a16="http://schemas.microsoft.com/office/drawing/2014/main" id="{6D169A9F-5758-4EA5-877D-F8AE70D46A7C}"/>
              </a:ext>
            </a:extLst>
          </p:cNvPr>
          <p:cNvSpPr>
            <a:spLocks noGrp="1"/>
          </p:cNvSpPr>
          <p:nvPr>
            <p:ph type="ftr" sz="quarter" idx="12"/>
          </p:nvPr>
        </p:nvSpPr>
        <p:spPr/>
        <p:txBody>
          <a:bodyPr/>
          <a:lstStyle/>
          <a:p>
            <a:r>
              <a:rPr lang="en-US"/>
              <a:t>TK0 Collaboration Meeting, Mar 2018</a:t>
            </a:r>
            <a:endParaRPr lang="fr-FR" dirty="0"/>
          </a:p>
        </p:txBody>
      </p:sp>
      <p:sp>
        <p:nvSpPr>
          <p:cNvPr id="6" name="Content Placeholder 2">
            <a:extLst>
              <a:ext uri="{FF2B5EF4-FFF2-40B4-BE49-F238E27FC236}">
                <a16:creationId xmlns:a16="http://schemas.microsoft.com/office/drawing/2014/main" id="{02CA546E-A553-47AA-A51E-128FA028C696}"/>
              </a:ext>
            </a:extLst>
          </p:cNvPr>
          <p:cNvSpPr>
            <a:spLocks noGrp="1"/>
          </p:cNvSpPr>
          <p:nvPr/>
        </p:nvSpPr>
        <p:spPr>
          <a:xfrm>
            <a:off x="457200" y="1772817"/>
            <a:ext cx="8229600" cy="40848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800" b="1" dirty="0"/>
              <a:t>Simulations </a:t>
            </a:r>
            <a:r>
              <a:rPr lang="en-GB" sz="1800" dirty="0"/>
              <a:t>- Priority is 10</a:t>
            </a:r>
            <a:r>
              <a:rPr lang="en-GB" sz="1800" baseline="30000" dirty="0"/>
              <a:t>3</a:t>
            </a:r>
            <a:r>
              <a:rPr lang="en-GB" sz="1800" dirty="0"/>
              <a:t> to 10</a:t>
            </a:r>
            <a:r>
              <a:rPr lang="en-GB" sz="1800" baseline="30000" dirty="0"/>
              <a:t>4</a:t>
            </a:r>
            <a:r>
              <a:rPr lang="en-GB" sz="1800" dirty="0"/>
              <a:t> n-body simulations for covariance matrix testing </a:t>
            </a:r>
          </a:p>
          <a:p>
            <a:pPr lvl="1"/>
            <a:r>
              <a:rPr lang="en-US" sz="1800" dirty="0"/>
              <a:t>~100 pilot simulations have been done on “modest Xeon cluster, using 4 nodes with dual Xeon E5520 2.27 GHz per node and 24Gb shared memory”</a:t>
            </a:r>
            <a:r>
              <a:rPr lang="en-GB" sz="1800" dirty="0"/>
              <a:t> (</a:t>
            </a:r>
            <a:r>
              <a:rPr lang="en-GB" sz="1800" dirty="0" err="1"/>
              <a:t>Kiessling</a:t>
            </a:r>
            <a:r>
              <a:rPr lang="en-GB" sz="1800" dirty="0"/>
              <a:t> et al.)</a:t>
            </a:r>
          </a:p>
          <a:p>
            <a:pPr lvl="1"/>
            <a:r>
              <a:rPr lang="en-GB" sz="1800" dirty="0"/>
              <a:t>Totalling ~400 core years per year 2018-2020</a:t>
            </a:r>
          </a:p>
          <a:p>
            <a:pPr lvl="1"/>
            <a:r>
              <a:rPr lang="en-GB" sz="1800" dirty="0"/>
              <a:t>500TB to 1PB of storage required if storing all data from simulations </a:t>
            </a:r>
          </a:p>
          <a:p>
            <a:pPr lvl="2"/>
            <a:r>
              <a:rPr lang="en-GB" sz="1400" dirty="0"/>
              <a:t>Otherwise on-the-fly recalculation required </a:t>
            </a:r>
          </a:p>
          <a:p>
            <a:pPr lvl="1"/>
            <a:endParaRPr lang="en-GB" sz="1800" dirty="0"/>
          </a:p>
          <a:p>
            <a:r>
              <a:rPr lang="en-GB" sz="1800" b="1" dirty="0"/>
              <a:t>Requirements testing</a:t>
            </a:r>
            <a:r>
              <a:rPr lang="en-GB" sz="1800" dirty="0"/>
              <a:t> </a:t>
            </a:r>
          </a:p>
          <a:p>
            <a:pPr lvl="1"/>
            <a:r>
              <a:rPr lang="en-GB" sz="1800" dirty="0"/>
              <a:t>Totalling ~800 core years each year 2019-2020</a:t>
            </a:r>
          </a:p>
          <a:p>
            <a:pPr lvl="1"/>
            <a:r>
              <a:rPr lang="en-GB" sz="1800" dirty="0"/>
              <a:t>500TB to 1PB of storage required during simulations and for a limited time afterwards for analysis</a:t>
            </a:r>
          </a:p>
          <a:p>
            <a:pPr lvl="1"/>
            <a:endParaRPr lang="en-GB" sz="1800" dirty="0"/>
          </a:p>
          <a:p>
            <a:endParaRPr lang="en-GB" sz="1800" dirty="0"/>
          </a:p>
        </p:txBody>
      </p:sp>
    </p:spTree>
    <p:extLst>
      <p:ext uri="{BB962C8B-B14F-4D97-AF65-F5344CB8AC3E}">
        <p14:creationId xmlns:p14="http://schemas.microsoft.com/office/powerpoint/2010/main" val="275970290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199</TotalTime>
  <Words>1811</Words>
  <Application>Microsoft Office PowerPoint</Application>
  <PresentationFormat>On-screen Show (4:3)</PresentationFormat>
  <Paragraphs>110</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Thème Office</vt:lpstr>
      <vt:lpstr>Euclid UK Computing</vt:lpstr>
      <vt:lpstr>Euclid Summary</vt:lpstr>
      <vt:lpstr>Euclid UK</vt:lpstr>
      <vt:lpstr>SDC-UK Computing</vt:lpstr>
      <vt:lpstr>SDC-UK Compute Requirements</vt:lpstr>
      <vt:lpstr>OU-SHE/LE3 Computing</vt:lpstr>
      <vt:lpstr>OU-SHE Compute Requirements 2018-2019</vt:lpstr>
      <vt:lpstr>Science Working Group Computing</vt:lpstr>
      <vt:lpstr>SWG Computing Requirements 2018-2020</vt:lpstr>
      <vt:lpstr>Ideal TK0 Resource Config</vt:lpstr>
      <vt:lpstr>Looking to the future…</vt:lpstr>
    </vt:vector>
  </TitlesOfParts>
  <Company>CNES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dabinc</dc:creator>
  <cp:lastModifiedBy>mark</cp:lastModifiedBy>
  <cp:revision>645</cp:revision>
  <dcterms:created xsi:type="dcterms:W3CDTF">2013-03-06T13:00:36Z</dcterms:created>
  <dcterms:modified xsi:type="dcterms:W3CDTF">2018-03-14T17:33:47Z</dcterms:modified>
</cp:coreProperties>
</file>