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23"/>
  </p:notesMasterIdLst>
  <p:sldIdLst>
    <p:sldId id="256" r:id="rId2"/>
    <p:sldId id="285" r:id="rId3"/>
    <p:sldId id="324" r:id="rId4"/>
    <p:sldId id="341" r:id="rId5"/>
    <p:sldId id="260" r:id="rId6"/>
    <p:sldId id="276" r:id="rId7"/>
    <p:sldId id="296" r:id="rId8"/>
    <p:sldId id="289" r:id="rId9"/>
    <p:sldId id="317" r:id="rId10"/>
    <p:sldId id="331" r:id="rId11"/>
    <p:sldId id="264" r:id="rId12"/>
    <p:sldId id="333" r:id="rId13"/>
    <p:sldId id="334" r:id="rId14"/>
    <p:sldId id="275" r:id="rId15"/>
    <p:sldId id="323" r:id="rId16"/>
    <p:sldId id="336" r:id="rId17"/>
    <p:sldId id="327" r:id="rId18"/>
    <p:sldId id="335" r:id="rId19"/>
    <p:sldId id="257" r:id="rId20"/>
    <p:sldId id="338" r:id="rId21"/>
    <p:sldId id="340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50"/>
    <p:restoredTop sz="89606" autoAdjust="0"/>
  </p:normalViewPr>
  <p:slideViewPr>
    <p:cSldViewPr snapToGrid="0" snapToObjects="1">
      <p:cViewPr varScale="1">
        <p:scale>
          <a:sx n="109" d="100"/>
          <a:sy n="109" d="100"/>
        </p:scale>
        <p:origin x="192" y="7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CD77A-F594-4C42-B567-79FDD28FED18}" type="datetimeFigureOut">
              <a:rPr lang="en-US" smtClean="0"/>
              <a:t>3/15/18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D0778-9D9E-A347-B88B-A1A39420F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22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D0778-9D9E-A347-B88B-A1A39420F3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63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D0778-9D9E-A347-B88B-A1A39420F3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24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554038" y="674688"/>
            <a:ext cx="5994400" cy="3371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947738" y="4270375"/>
            <a:ext cx="5207100" cy="4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4024313" y="8542338"/>
            <a:ext cx="3078300" cy="4494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3253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554038" y="674688"/>
            <a:ext cx="5994400" cy="3371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947737" y="4270375"/>
            <a:ext cx="5206999" cy="4046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Times New Roman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Emphasize aLIGO; go over first 3 in detail, quickly cover last 3</a:t>
            </a:r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4024312" y="8542338"/>
            <a:ext cx="3078162" cy="449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</a:t>
            </a:fld>
            <a:endParaRPr sz="1200" b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627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6E7FA-5912-E04F-81E1-811D9DFD0E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2B0F5A-4B9D-7644-B0FF-9606D06E43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42E3C-349B-8142-8072-E5632222C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D913-21BC-A643-ACA6-3E5F02A55E81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93A2E3-106E-0B42-8DAD-083471B3D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095B9-132A-F34B-A003-A0D002239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5B5-0FC9-B940-A29E-5721F3E1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3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091FD-CAD8-3A4B-BD14-1A507A46C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A3E1F3-5BFB-3D44-8922-7332E7957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BD230-DB1F-934C-A7D1-9C1ED8253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D913-21BC-A643-ACA6-3E5F02A55E81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38590-CB89-5446-831D-4454CC985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D11A7-4839-1E48-84F8-75F58045C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5B5-0FC9-B940-A29E-5721F3E1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3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458232-FA32-234E-BE5D-BAFC576EEC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836E2-F1F5-CA49-87CE-8DE6E1C97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587CE-9AD9-5D43-949B-1E6231E59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D913-21BC-A643-ACA6-3E5F02A55E81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3D2D81-ED11-3A42-8A38-7B4CD4873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52C22-80B3-5040-B249-78E781E00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5B5-0FC9-B940-A29E-5721F3E1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62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99613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C364F-FB7A-954F-ABEF-8C983008A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D9B4B-E2F7-DB47-B687-4D1BE0AC2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264DD-7718-DE49-93D4-5A45BF07A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D913-21BC-A643-ACA6-3E5F02A55E81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8E706-FEA1-8540-BEE9-1F245D0C1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B98A1-24A6-1249-9723-10F134507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5B5-0FC9-B940-A29E-5721F3E1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81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F69AA-2924-2E48-B872-63901F66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7D814-C5B4-894D-9965-EEED7EE09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21EBF-E6ED-3649-8728-7F361E5E1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D913-21BC-A643-ACA6-3E5F02A55E81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150CF2-FF6B-6948-9DF8-CAC70C75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48480-4BA1-D44F-A8C8-BC8AEB639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5B5-0FC9-B940-A29E-5721F3E1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43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57D5D-F3AA-9C41-B003-BAA0F0F29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934FE-3574-1441-9205-FEAD7D56BD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C7B218-5DFC-D646-BC23-B5619FA931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BBB603-6A74-6240-BFEB-AEBC8EF66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D913-21BC-A643-ACA6-3E5F02A55E81}" type="datetimeFigureOut">
              <a:rPr lang="en-US" smtClean="0"/>
              <a:t>3/15/18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0E6DB6-50CD-0E45-8E04-5E388147D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0D6C71-C4BB-CC40-8895-548447FCF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5B5-0FC9-B940-A29E-5721F3E1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0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B8FC1-A29E-CC49-89ED-DF9A8B56A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AD6F3-C233-5F43-9266-081C56442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627B2F-727B-214B-8E05-C0982AACC9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8B71C-AF3A-E647-A937-84FEF9B8CD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4224E6-62B5-8C48-8C1F-037D83CFD1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7A4746-25CF-9F42-896F-89C5C8A05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D913-21BC-A643-ACA6-3E5F02A55E81}" type="datetimeFigureOut">
              <a:rPr lang="en-US" smtClean="0"/>
              <a:t>3/15/18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812C55-7E13-9B4D-986F-780035DBB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671EDA-253C-DE42-BEC1-37BCFD32A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5B5-0FC9-B940-A29E-5721F3E1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0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263E6-B913-CC41-A35D-524995E39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30B2E5-46EF-5849-916F-7B0E15C2D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D913-21BC-A643-ACA6-3E5F02A55E81}" type="datetimeFigureOut">
              <a:rPr lang="en-US" smtClean="0"/>
              <a:t>3/15/18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C7DE85-EB9F-CF4A-AA37-3BCF13FA9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293C70-E8EA-8F4B-8261-799F227B5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5B5-0FC9-B940-A29E-5721F3E1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6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421601-D8FD-6A4B-BC98-49CC520A0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D913-21BC-A643-ACA6-3E5F02A55E81}" type="datetimeFigureOut">
              <a:rPr lang="en-US" smtClean="0"/>
              <a:t>3/15/18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349FA2-933F-8B4C-B850-F90B5FC7E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494D32-6DE8-BB44-A779-FCE41F70B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5B5-0FC9-B940-A29E-5721F3E1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35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65517-4435-C44C-909E-AE0EB9B87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6F6D5-DA4F-9644-A6BF-DB0337496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41AA01-9DB4-3347-A2B6-9B1340B22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B8D2D7-2253-B145-A118-F85F41D9C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D913-21BC-A643-ACA6-3E5F02A55E81}" type="datetimeFigureOut">
              <a:rPr lang="en-US" smtClean="0"/>
              <a:t>3/15/18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45139E-96E5-E44E-A9B2-E65937AF8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A827F3-7C42-6A4C-965C-06D717ADA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5B5-0FC9-B940-A29E-5721F3E1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0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5BB5E-AF05-A64D-8747-1ADD1527D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BCA15E-B2BE-464B-B393-BDF8042158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DD759A-9CBC-FA49-BE10-5D4CD0FBE6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4D2FBF-1E70-824A-93F1-70B5EF023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AD913-21BC-A643-ACA6-3E5F02A55E81}" type="datetimeFigureOut">
              <a:rPr lang="en-US" smtClean="0"/>
              <a:t>3/15/18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D6E4CC-8575-ED43-90BE-F46BF6A56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B7511F-180E-D647-AD52-C92F5A5B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375B5-0FC9-B940-A29E-5721F3E1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6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CD3494-9574-0445-83AB-957B70748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3070E-0414-FE4D-8165-26300E939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93E68-4F77-7D48-AE00-2B07417C92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8BFAD-1292-E34E-87B6-F90C037028DB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80938B-7735-1240-A491-95C41CADE2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0F241-CCF5-1A4B-8652-29D2E3CC9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B6F54-F4D7-7C46-A9F8-2D469FBA1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39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.mov"/><Relationship Id="rId7" Type="http://schemas.openxmlformats.org/officeDocument/2006/relationships/image" Target="../media/image4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3.jp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2.mo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pensciencegrid.org/support/solutions/articles/12000030368-submit-node-flocking-to-osg" TargetMode="External"/><Relationship Id="rId2" Type="http://schemas.openxmlformats.org/officeDocument/2006/relationships/hyperlink" Target="http://opensciencegrid.github.io/docs/compute-element/htcondor-ce-overview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pensciencegrid.org/support/solutions/articles/12000030368-submit-node-flocking-to-osg" TargetMode="External"/><Relationship Id="rId2" Type="http://schemas.openxmlformats.org/officeDocument/2006/relationships/hyperlink" Target="http://opensciencegrid.github.io/docs/compute-element/htcondor-ce-overview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178269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Advanced LIGO computing requirements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Stephen Fairhurst </a:t>
            </a:r>
            <a:br>
              <a:rPr lang="en-US" sz="2400" dirty="0"/>
            </a:br>
            <a:r>
              <a:rPr lang="en-US" sz="2400" dirty="0"/>
              <a:t>&amp; Paul Hopkins</a:t>
            </a:r>
          </a:p>
        </p:txBody>
      </p:sp>
      <p:pic>
        <p:nvPicPr>
          <p:cNvPr id="10" name="Picture 9" descr="Cardiff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67" y="-1890"/>
            <a:ext cx="1371600" cy="1317695"/>
          </a:xfrm>
          <a:prstGeom prst="rect">
            <a:avLst/>
          </a:prstGeom>
        </p:spPr>
      </p:pic>
      <p:pic>
        <p:nvPicPr>
          <p:cNvPr id="11" name="Picture 10" descr="LIGO_Scientific_Collaboration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3924577" cy="72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67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9E71B-6A83-5B44-9EE4-A53904BE3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947" y="1884308"/>
            <a:ext cx="8229600" cy="857250"/>
          </a:xfrm>
        </p:spPr>
        <p:txBody>
          <a:bodyPr/>
          <a:lstStyle/>
          <a:p>
            <a:r>
              <a:rPr lang="en-US" dirty="0"/>
              <a:t>Computational Challenges</a:t>
            </a:r>
          </a:p>
        </p:txBody>
      </p:sp>
    </p:spTree>
    <p:extLst>
      <p:ext uri="{BB962C8B-B14F-4D97-AF65-F5344CB8AC3E}">
        <p14:creationId xmlns:p14="http://schemas.microsoft.com/office/powerpoint/2010/main" val="2999570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ources of Gravitational Wav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 Gravitational Wave</a:t>
            </a:r>
            <a:r>
              <a:rPr lang="en-US" dirty="0"/>
              <a:t> Sources/Searches</a:t>
            </a:r>
            <a:endParaRPr dirty="0"/>
          </a:p>
        </p:txBody>
      </p:sp>
      <p:pic>
        <p:nvPicPr>
          <p:cNvPr id="217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530" y="1262021"/>
            <a:ext cx="1447250" cy="10937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pic__left_00600" descr="pic__left_0060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69274" y="1262021"/>
            <a:ext cx="1163242" cy="12138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image.png" descr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41238" y="3000375"/>
            <a:ext cx="1219315" cy="1219315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Continuous Waves (CW):…"/>
          <p:cNvSpPr txBox="1"/>
          <p:nvPr/>
        </p:nvSpPr>
        <p:spPr>
          <a:xfrm>
            <a:off x="1955268" y="1316224"/>
            <a:ext cx="1900070" cy="900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/>
          <a:p>
            <a:pPr defTabSz="342872">
              <a:defRPr>
                <a:solidFill>
                  <a:srgbClr val="000000"/>
                </a:solidFill>
              </a:defRPr>
            </a:pPr>
            <a:r>
              <a:rPr b="1" dirty="0">
                <a:solidFill>
                  <a:schemeClr val="tx2"/>
                </a:solidFill>
              </a:rPr>
              <a:t>Continuous Waves:</a:t>
            </a:r>
          </a:p>
          <a:p>
            <a:pPr defTabSz="342872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tx2"/>
                </a:solidFill>
              </a:rPr>
              <a:t>Spinning Neutron </a:t>
            </a:r>
            <a:br>
              <a:rPr dirty="0">
                <a:solidFill>
                  <a:schemeClr val="tx2"/>
                </a:solidFill>
              </a:rPr>
            </a:br>
            <a:r>
              <a:rPr dirty="0">
                <a:solidFill>
                  <a:schemeClr val="tx2"/>
                </a:solidFill>
              </a:rPr>
              <a:t>Stars</a:t>
            </a:r>
          </a:p>
        </p:txBody>
      </p:sp>
      <p:sp>
        <p:nvSpPr>
          <p:cNvPr id="221" name="Short Bursts:…"/>
          <p:cNvSpPr txBox="1"/>
          <p:nvPr/>
        </p:nvSpPr>
        <p:spPr>
          <a:xfrm>
            <a:off x="2040367" y="2945953"/>
            <a:ext cx="1823318" cy="900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/>
          <a:p>
            <a:pPr defTabSz="342872">
              <a:defRPr>
                <a:solidFill>
                  <a:srgbClr val="000000"/>
                </a:solidFill>
              </a:defRPr>
            </a:pPr>
            <a:r>
              <a:rPr b="1" dirty="0">
                <a:solidFill>
                  <a:schemeClr val="tx2"/>
                </a:solidFill>
              </a:rPr>
              <a:t>Short Bursts:</a:t>
            </a:r>
          </a:p>
          <a:p>
            <a:pPr defTabSz="342872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tx2"/>
                </a:solidFill>
              </a:rPr>
              <a:t>Supernovae,</a:t>
            </a:r>
          </a:p>
          <a:p>
            <a:pPr defTabSz="342872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tx2"/>
                </a:solidFill>
              </a:rPr>
              <a:t>Gamma Ray Bursts</a:t>
            </a:r>
          </a:p>
        </p:txBody>
      </p:sp>
      <p:sp>
        <p:nvSpPr>
          <p:cNvPr id="222" name="Coalescing Binaries (CBC):…"/>
          <p:cNvSpPr txBox="1"/>
          <p:nvPr/>
        </p:nvSpPr>
        <p:spPr>
          <a:xfrm>
            <a:off x="5806004" y="1370410"/>
            <a:ext cx="2080696" cy="900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342872">
              <a:defRPr>
                <a:solidFill>
                  <a:srgbClr val="000000"/>
                </a:solidFill>
              </a:defRPr>
            </a:pPr>
            <a:r>
              <a:rPr b="1" dirty="0">
                <a:solidFill>
                  <a:schemeClr val="tx2"/>
                </a:solidFill>
              </a:rPr>
              <a:t>Coalescing Binaries:</a:t>
            </a:r>
          </a:p>
          <a:p>
            <a:pPr defTabSz="342872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tx2"/>
                </a:solidFill>
              </a:rPr>
              <a:t>Merging black holes </a:t>
            </a:r>
            <a:br>
              <a:rPr dirty="0">
                <a:solidFill>
                  <a:schemeClr val="tx2"/>
                </a:solidFill>
              </a:rPr>
            </a:br>
            <a:r>
              <a:rPr dirty="0">
                <a:solidFill>
                  <a:schemeClr val="tx2"/>
                </a:solidFill>
              </a:rPr>
              <a:t>and neutron stars</a:t>
            </a:r>
          </a:p>
        </p:txBody>
      </p:sp>
      <p:sp>
        <p:nvSpPr>
          <p:cNvPr id="223" name="Stochastic Sources (SGWB): GW from the Big Bang"/>
          <p:cNvSpPr txBox="1"/>
          <p:nvPr/>
        </p:nvSpPr>
        <p:spPr>
          <a:xfrm>
            <a:off x="5848464" y="3114124"/>
            <a:ext cx="2500871" cy="900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289" tIns="34289" rIns="34289" bIns="34289">
            <a:spAutoFit/>
          </a:bodyPr>
          <a:lstStyle/>
          <a:p>
            <a:pPr defTabSz="342872">
              <a:defRPr>
                <a:solidFill>
                  <a:srgbClr val="000000"/>
                </a:solidFill>
              </a:defRPr>
            </a:pPr>
            <a:r>
              <a:rPr b="1" dirty="0">
                <a:solidFill>
                  <a:schemeClr val="tx2"/>
                </a:solidFill>
              </a:rPr>
              <a:t>Stochastic </a:t>
            </a:r>
            <a:r>
              <a:rPr lang="en-US" b="1" dirty="0">
                <a:solidFill>
                  <a:schemeClr val="tx2"/>
                </a:solidFill>
              </a:rPr>
              <a:t>Background</a:t>
            </a:r>
            <a:r>
              <a:rPr b="1" dirty="0">
                <a:solidFill>
                  <a:schemeClr val="tx2"/>
                </a:solidFill>
              </a:rPr>
              <a:t>: </a:t>
            </a:r>
            <a:r>
              <a:rPr dirty="0">
                <a:solidFill>
                  <a:schemeClr val="tx2"/>
                </a:solidFill>
              </a:rPr>
              <a:t>GW from the Big Bang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or Astrophysical sources</a:t>
            </a:r>
            <a:endParaRPr dirty="0">
              <a:solidFill>
                <a:schemeClr val="tx2"/>
              </a:solidFill>
            </a:endParaRPr>
          </a:p>
        </p:txBody>
      </p:sp>
      <p:pic>
        <p:nvPicPr>
          <p:cNvPr id="224" name="droppedImage.pdf" descr="dropped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7200" y="2945953"/>
            <a:ext cx="1495256" cy="127373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0732569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ources of Gravitational Wav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 Gravitational Wave</a:t>
            </a:r>
            <a:r>
              <a:rPr lang="en-US" dirty="0"/>
              <a:t> Sources/Searches</a:t>
            </a:r>
            <a:endParaRPr dirty="0"/>
          </a:p>
        </p:txBody>
      </p:sp>
      <p:pic>
        <p:nvPicPr>
          <p:cNvPr id="217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530" y="1262021"/>
            <a:ext cx="1447250" cy="10937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pic__left_00600" descr="pic__left_0060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69274" y="1262021"/>
            <a:ext cx="1163242" cy="12138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image.png" descr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41238" y="3000375"/>
            <a:ext cx="1219315" cy="1219315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Continuous Waves (CW):…"/>
          <p:cNvSpPr txBox="1"/>
          <p:nvPr/>
        </p:nvSpPr>
        <p:spPr>
          <a:xfrm>
            <a:off x="1955268" y="1316224"/>
            <a:ext cx="1900070" cy="900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/>
          <a:p>
            <a:pPr defTabSz="342872">
              <a:defRPr>
                <a:solidFill>
                  <a:srgbClr val="000000"/>
                </a:solidFill>
              </a:defRPr>
            </a:pPr>
            <a:r>
              <a:rPr b="1" dirty="0">
                <a:solidFill>
                  <a:schemeClr val="tx2"/>
                </a:solidFill>
              </a:rPr>
              <a:t>Continuous Waves:</a:t>
            </a:r>
          </a:p>
          <a:p>
            <a:pPr defTabSz="342872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tx2"/>
                </a:solidFill>
              </a:rPr>
              <a:t>Spinning Neutron </a:t>
            </a:r>
            <a:br>
              <a:rPr dirty="0">
                <a:solidFill>
                  <a:schemeClr val="tx2"/>
                </a:solidFill>
              </a:rPr>
            </a:br>
            <a:r>
              <a:rPr dirty="0">
                <a:solidFill>
                  <a:schemeClr val="tx2"/>
                </a:solidFill>
              </a:rPr>
              <a:t>Stars</a:t>
            </a:r>
          </a:p>
        </p:txBody>
      </p:sp>
      <p:sp>
        <p:nvSpPr>
          <p:cNvPr id="221" name="Short Bursts:…"/>
          <p:cNvSpPr txBox="1"/>
          <p:nvPr/>
        </p:nvSpPr>
        <p:spPr>
          <a:xfrm>
            <a:off x="2040367" y="2945953"/>
            <a:ext cx="1823318" cy="900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/>
          <a:p>
            <a:pPr defTabSz="342872">
              <a:defRPr>
                <a:solidFill>
                  <a:srgbClr val="000000"/>
                </a:solidFill>
              </a:defRPr>
            </a:pPr>
            <a:r>
              <a:rPr b="1" dirty="0">
                <a:solidFill>
                  <a:schemeClr val="tx2"/>
                </a:solidFill>
              </a:rPr>
              <a:t>Short Bursts:</a:t>
            </a:r>
          </a:p>
          <a:p>
            <a:pPr defTabSz="342872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tx2"/>
                </a:solidFill>
              </a:rPr>
              <a:t>Supernovae,</a:t>
            </a:r>
          </a:p>
          <a:p>
            <a:pPr defTabSz="342872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tx2"/>
                </a:solidFill>
              </a:rPr>
              <a:t>Gamma Ray Bursts</a:t>
            </a:r>
          </a:p>
        </p:txBody>
      </p:sp>
      <p:sp>
        <p:nvSpPr>
          <p:cNvPr id="222" name="Coalescing Binaries (CBC):…"/>
          <p:cNvSpPr txBox="1"/>
          <p:nvPr/>
        </p:nvSpPr>
        <p:spPr>
          <a:xfrm>
            <a:off x="5806004" y="1370410"/>
            <a:ext cx="2080696" cy="900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342872">
              <a:defRPr>
                <a:solidFill>
                  <a:srgbClr val="000000"/>
                </a:solidFill>
              </a:defRPr>
            </a:pPr>
            <a:r>
              <a:rPr b="1" dirty="0">
                <a:solidFill>
                  <a:schemeClr val="tx2"/>
                </a:solidFill>
              </a:rPr>
              <a:t>Coalescing Binaries:</a:t>
            </a:r>
          </a:p>
          <a:p>
            <a:pPr defTabSz="342872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chemeClr val="tx2"/>
                </a:solidFill>
              </a:rPr>
              <a:t>Merging black holes </a:t>
            </a:r>
            <a:br>
              <a:rPr dirty="0">
                <a:solidFill>
                  <a:schemeClr val="tx2"/>
                </a:solidFill>
              </a:rPr>
            </a:br>
            <a:r>
              <a:rPr dirty="0">
                <a:solidFill>
                  <a:schemeClr val="tx2"/>
                </a:solidFill>
              </a:rPr>
              <a:t>and neutron stars</a:t>
            </a:r>
          </a:p>
        </p:txBody>
      </p:sp>
      <p:sp>
        <p:nvSpPr>
          <p:cNvPr id="223" name="Stochastic Sources (SGWB): GW from the Big Bang"/>
          <p:cNvSpPr txBox="1"/>
          <p:nvPr/>
        </p:nvSpPr>
        <p:spPr>
          <a:xfrm>
            <a:off x="5848464" y="3114124"/>
            <a:ext cx="2500871" cy="900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289" tIns="34289" rIns="34289" bIns="34289">
            <a:spAutoFit/>
          </a:bodyPr>
          <a:lstStyle/>
          <a:p>
            <a:pPr defTabSz="342872">
              <a:defRPr>
                <a:solidFill>
                  <a:srgbClr val="000000"/>
                </a:solidFill>
              </a:defRPr>
            </a:pPr>
            <a:r>
              <a:rPr b="1" dirty="0">
                <a:solidFill>
                  <a:schemeClr val="tx2"/>
                </a:solidFill>
              </a:rPr>
              <a:t>Stochastic </a:t>
            </a:r>
            <a:r>
              <a:rPr lang="en-US" b="1" dirty="0">
                <a:solidFill>
                  <a:schemeClr val="tx2"/>
                </a:solidFill>
              </a:rPr>
              <a:t>Background</a:t>
            </a:r>
            <a:r>
              <a:rPr b="1" dirty="0">
                <a:solidFill>
                  <a:schemeClr val="tx2"/>
                </a:solidFill>
              </a:rPr>
              <a:t>: </a:t>
            </a:r>
            <a:r>
              <a:rPr dirty="0">
                <a:solidFill>
                  <a:schemeClr val="tx2"/>
                </a:solidFill>
              </a:rPr>
              <a:t>GW from the Big Bang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or Astrophysical sources</a:t>
            </a:r>
            <a:endParaRPr dirty="0">
              <a:solidFill>
                <a:schemeClr val="tx2"/>
              </a:solidFill>
            </a:endParaRPr>
          </a:p>
        </p:txBody>
      </p:sp>
      <p:pic>
        <p:nvPicPr>
          <p:cNvPr id="224" name="droppedImage.pdf" descr="dropped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7200" y="2945953"/>
            <a:ext cx="1495256" cy="1273737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474DC0-0463-204A-87D0-79BF90F0E700}"/>
              </a:ext>
            </a:extLst>
          </p:cNvPr>
          <p:cNvSpPr txBox="1"/>
          <p:nvPr/>
        </p:nvSpPr>
        <p:spPr>
          <a:xfrm rot="20747180">
            <a:off x="2031625" y="1635332"/>
            <a:ext cx="427399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Known waveform: matched filter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F927DD-1475-C742-AD85-DB543D254E2D}"/>
              </a:ext>
            </a:extLst>
          </p:cNvPr>
          <p:cNvSpPr txBox="1"/>
          <p:nvPr/>
        </p:nvSpPr>
        <p:spPr>
          <a:xfrm rot="20747180">
            <a:off x="1820275" y="3402977"/>
            <a:ext cx="530311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Unknown waveform: cross correlate data</a:t>
            </a:r>
          </a:p>
        </p:txBody>
      </p:sp>
    </p:spTree>
    <p:extLst>
      <p:ext uri="{BB962C8B-B14F-4D97-AF65-F5344CB8AC3E}">
        <p14:creationId xmlns:p14="http://schemas.microsoft.com/office/powerpoint/2010/main" val="265523858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99D51-399E-9741-A72B-617196C0D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792956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Computational challenges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23F95-578C-2740-8520-92A9BE1D4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3873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(Mostly) ‘embarrassingly parallel’ high throughput computing, 	~ 1 Petaflop</a:t>
            </a:r>
          </a:p>
          <a:p>
            <a:r>
              <a:rPr lang="en-US" sz="2400" dirty="0" err="1"/>
              <a:t>Einstein@home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project for Continuous Waves all sky search; 	~ 2.5 Petaflops</a:t>
            </a:r>
          </a:p>
          <a:p>
            <a:r>
              <a:rPr lang="en-US" sz="2400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Dominant use on LIGO/Virgo resource:</a:t>
            </a:r>
          </a:p>
          <a:p>
            <a:pPr lvl="1"/>
            <a:r>
              <a:rPr lang="en-US" sz="2000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binary search using 300,000 templates.  Number and length of templates increases with sensitivity.</a:t>
            </a:r>
          </a:p>
          <a:p>
            <a:pPr lvl="1"/>
            <a:r>
              <a:rPr lang="en-US" sz="2000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parameter estimation on events.  Scales with number of observed events.   Repeat with various waveform models and physical effects incorporated.</a:t>
            </a:r>
          </a:p>
          <a:p>
            <a:pPr lvl="1"/>
            <a:r>
              <a:rPr lang="en-US" sz="2000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results in low latency required for electromagnetic </a:t>
            </a:r>
            <a:r>
              <a:rPr lang="en-US" sz="2000" dirty="0" err="1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followup</a:t>
            </a:r>
            <a:endParaRPr lang="en-US" sz="2000" dirty="0">
              <a:solidFill>
                <a:schemeClr val="tx2"/>
              </a:solidFill>
              <a:ea typeface="Helvetica Neue"/>
              <a:cs typeface="Helvetica Neue"/>
              <a:sym typeface="Helvetica Neue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027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4" descr="supercls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1919" y="211510"/>
            <a:ext cx="5408401" cy="493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697500" y="2167331"/>
            <a:ext cx="127520" cy="356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6240526" y="4628186"/>
            <a:ext cx="2255773" cy="379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54738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900" dirty="0">
                <a:solidFill>
                  <a:srgbClr val="009999"/>
                </a:solidFill>
              </a:rPr>
              <a:t>Images: R. Powell, The Atlas of The Universe,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C2CB7D-3DF8-074C-8CD6-09FB06ADAAA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8000"/>
          </a:blip>
          <a:stretch>
            <a:fillRect/>
          </a:stretch>
        </p:blipFill>
        <p:spPr>
          <a:xfrm>
            <a:off x="3905783" y="1979869"/>
            <a:ext cx="1395271" cy="13952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02BDA0A-9DA4-5E40-A761-BDC368EA5590}"/>
              </a:ext>
            </a:extLst>
          </p:cNvPr>
          <p:cNvSpPr txBox="1"/>
          <p:nvPr/>
        </p:nvSpPr>
        <p:spPr>
          <a:xfrm>
            <a:off x="916284" y="571500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92D050"/>
                </a:solidFill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532431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4" descr="supercls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1919" y="211510"/>
            <a:ext cx="5408401" cy="493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697500" y="2167331"/>
            <a:ext cx="127520" cy="356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6240526" y="4628186"/>
            <a:ext cx="2255773" cy="379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54738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900" dirty="0">
                <a:solidFill>
                  <a:srgbClr val="009999"/>
                </a:solidFill>
              </a:rPr>
              <a:t>Images: R. Powell, The Atlas of The Universe,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2E9503-5B6E-4144-A76C-FD306EAC8AB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4000"/>
          </a:blip>
          <a:stretch>
            <a:fillRect/>
          </a:stretch>
        </p:blipFill>
        <p:spPr>
          <a:xfrm>
            <a:off x="2721222" y="862606"/>
            <a:ext cx="3629794" cy="36297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39F260-EC70-A84B-B699-D0C8880E90B6}"/>
              </a:ext>
            </a:extLst>
          </p:cNvPr>
          <p:cNvSpPr txBox="1"/>
          <p:nvPr/>
        </p:nvSpPr>
        <p:spPr>
          <a:xfrm>
            <a:off x="916284" y="571500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92D050"/>
                </a:solidFill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913015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C997E-757B-F64B-9744-130D2458A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831056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Production computing environments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F819B-6006-4241-8ABF-F4FBA5DC1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77900"/>
            <a:ext cx="7886700" cy="40259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 Baseline: Dedicated/committed LIGO clusters, and </a:t>
            </a:r>
            <a:r>
              <a:rPr lang="en-US" dirty="0" err="1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Einstein@Home</a:t>
            </a:r>
            <a:endParaRPr lang="en-US" dirty="0">
              <a:solidFill>
                <a:schemeClr val="tx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en-US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Increasing use of other resources: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 Open Science Grid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European Virgo clusters</a:t>
            </a:r>
            <a:endParaRPr lang="en-US" dirty="0">
              <a:solidFill>
                <a:schemeClr val="tx2"/>
              </a:solidFill>
              <a:sym typeface="Helvetica Neue"/>
            </a:endParaRPr>
          </a:p>
          <a:p>
            <a:pPr lvl="1"/>
            <a:r>
              <a:rPr lang="en-US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UK </a:t>
            </a:r>
            <a:r>
              <a:rPr lang="en-US" dirty="0" err="1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GridPP</a:t>
            </a:r>
            <a:r>
              <a:rPr lang="en-US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Tier 0</a:t>
            </a:r>
          </a:p>
          <a:p>
            <a:r>
              <a:rPr lang="en-US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Multiple pipelines adapted to take advantage of GPUs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LSC clusters have a large number of GPUs, e.g. </a:t>
            </a:r>
            <a:br>
              <a:rPr lang="en-US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2400 at Max Planck Institute</a:t>
            </a:r>
          </a:p>
          <a:p>
            <a:pPr marL="257175" indent="-257175">
              <a:lnSpc>
                <a:spcPct val="120000"/>
              </a:lnSpc>
              <a:spcBef>
                <a:spcPts val="270"/>
              </a:spcBef>
              <a:buClr>
                <a:schemeClr val="dk1"/>
              </a:buClr>
              <a:buSzPts val="1350"/>
              <a:buFont typeface="Arial"/>
              <a:buChar char="●"/>
            </a:pPr>
            <a:r>
              <a:rPr lang="en-US" sz="2000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Containerization – light-weight virtualization</a:t>
            </a:r>
            <a:endParaRPr lang="en-US" sz="2000" dirty="0">
              <a:solidFill>
                <a:schemeClr val="tx2"/>
              </a:solidFill>
            </a:endParaRPr>
          </a:p>
          <a:p>
            <a:pPr marL="257175" indent="-257175">
              <a:lnSpc>
                <a:spcPct val="120000"/>
              </a:lnSpc>
              <a:spcBef>
                <a:spcPts val="270"/>
              </a:spcBef>
              <a:buClr>
                <a:schemeClr val="dk1"/>
              </a:buClr>
              <a:buSzPts val="1350"/>
              <a:buFont typeface="Arial"/>
              <a:buChar char="●"/>
            </a:pPr>
            <a:r>
              <a:rPr lang="en-US" sz="2000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Federated access to resources, including computational clusters, but also e.g. data, web pages, services etc.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  <a:sym typeface="Helvetica Neue"/>
            </a:endParaRPr>
          </a:p>
          <a:p>
            <a:pPr marL="800100" lvl="1" indent="-457200">
              <a:spcBef>
                <a:spcPts val="270"/>
              </a:spcBef>
              <a:buClr>
                <a:schemeClr val="dk1"/>
              </a:buClr>
              <a:buSzPts val="1800"/>
            </a:pPr>
            <a:endParaRPr lang="en-US" dirty="0">
              <a:solidFill>
                <a:schemeClr val="tx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835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1018624" y="50701"/>
            <a:ext cx="7002463" cy="857250"/>
          </a:xfrm>
          <a:prstGeom prst="rect">
            <a:avLst/>
          </a:prstGeom>
        </p:spPr>
        <p:txBody>
          <a:bodyPr spcFirstLastPara="1" vert="horz" wrap="square" lIns="68569" tIns="68569" rIns="68569" bIns="68569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LIGO Jobs running at RAL</a:t>
            </a:r>
            <a:endParaRPr dirty="0"/>
          </a:p>
        </p:txBody>
      </p:sp>
      <p:pic>
        <p:nvPicPr>
          <p:cNvPr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5952" y="907951"/>
            <a:ext cx="6267806" cy="39877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9462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20704-5FF4-2043-8AF3-6B456CFB3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LIGO Computing Resources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F1515-93CB-894D-9E14-F3C18CBA1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200150"/>
            <a:ext cx="8636000" cy="3790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Resources are distributed around the world and inhomogeneous:</a:t>
            </a:r>
          </a:p>
          <a:p>
            <a:r>
              <a:rPr lang="en-US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Lab and LSC committed clusters</a:t>
            </a:r>
          </a:p>
          <a:p>
            <a:pPr lvl="1"/>
            <a:r>
              <a:rPr lang="en-US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Standard operating system</a:t>
            </a:r>
          </a:p>
          <a:p>
            <a:pPr lvl="1"/>
            <a:r>
              <a:rPr lang="en-US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dependencies and software installed on system</a:t>
            </a:r>
          </a:p>
          <a:p>
            <a:pPr lvl="1"/>
            <a:r>
              <a:rPr lang="en-US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condor scheduler</a:t>
            </a:r>
          </a:p>
          <a:p>
            <a:r>
              <a:rPr lang="en-US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LSC general purpose clusters and Virgo clusters</a:t>
            </a:r>
          </a:p>
          <a:p>
            <a:pPr lvl="1"/>
            <a:r>
              <a:rPr lang="en-US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Shared with university or other organization</a:t>
            </a:r>
          </a:p>
          <a:p>
            <a:pPr lvl="1"/>
            <a:r>
              <a:rPr lang="en-US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Variety of OS and schedulers</a:t>
            </a:r>
          </a:p>
          <a:p>
            <a:pPr lvl="1"/>
            <a:r>
              <a:rPr lang="en-US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Challenges managing software and dependencies</a:t>
            </a:r>
          </a:p>
          <a:p>
            <a:pPr lvl="1"/>
            <a:r>
              <a:rPr lang="en-US" dirty="0">
                <a:solidFill>
                  <a:schemeClr val="tx2"/>
                </a:solidFill>
                <a:ea typeface="Helvetica Neue"/>
                <a:cs typeface="Helvetica Neue"/>
                <a:sym typeface="Helvetica Neue"/>
              </a:rPr>
              <a:t>Extra hurdles in obtaining accounts and accessing resources</a:t>
            </a:r>
          </a:p>
          <a:p>
            <a:endParaRPr lang="en-US" dirty="0">
              <a:solidFill>
                <a:schemeClr val="tx2"/>
              </a:solidFill>
              <a:ea typeface="Helvetica Neue"/>
              <a:cs typeface="Helvetica Neue"/>
              <a:sym typeface="Helvetica Neue"/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565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3013034" y="0"/>
            <a:ext cx="2743502" cy="67133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9056" tIns="34519" rIns="69056" bIns="34519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3200" dirty="0">
                <a:solidFill>
                  <a:schemeClr val="tx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rates</a:t>
            </a:r>
            <a:endParaRPr sz="3200" dirty="0">
              <a:solidFill>
                <a:schemeClr val="tx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06" name="Shape 106"/>
          <p:cNvGraphicFramePr/>
          <p:nvPr>
            <p:extLst>
              <p:ext uri="{D42A27DB-BD31-4B8C-83A1-F6EECF244321}">
                <p14:modId xmlns:p14="http://schemas.microsoft.com/office/powerpoint/2010/main" val="3348252084"/>
              </p:ext>
            </p:extLst>
          </p:nvPr>
        </p:nvGraphicFramePr>
        <p:xfrm>
          <a:off x="1397070" y="862555"/>
          <a:ext cx="5975430" cy="426647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991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1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1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398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600" b="1" u="none" strike="noStrike" cap="none" dirty="0"/>
                        <a:t>Data Type</a:t>
                      </a:r>
                      <a:endParaRPr sz="1600" dirty="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600" b="1" u="none" strike="noStrike" cap="none" dirty="0"/>
                        <a:t>File Rate</a:t>
                      </a:r>
                      <a:endParaRPr sz="1600" dirty="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600" b="1" u="none" strike="noStrike" cap="none" dirty="0"/>
                        <a:t>Data Rate (After Compression)</a:t>
                      </a:r>
                      <a:endParaRPr sz="1600" dirty="0"/>
                    </a:p>
                  </a:txBody>
                  <a:tcPr marL="68569" marR="68569" marT="68569" marB="6856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08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Raw</a:t>
                      </a:r>
                      <a:endParaRPr sz="140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492,750 files/yr</a:t>
                      </a:r>
                      <a:endParaRPr sz="140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 dirty="0"/>
                        <a:t>10.00 MB/s</a:t>
                      </a:r>
                      <a:endParaRPr sz="1400" dirty="0"/>
                    </a:p>
                  </a:txBody>
                  <a:tcPr marL="68569" marR="68569" marT="68569" marB="6856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408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 dirty="0"/>
                        <a:t>Second-Trend</a:t>
                      </a:r>
                      <a:endParaRPr sz="1400" dirty="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52,560 files/yr</a:t>
                      </a:r>
                      <a:endParaRPr sz="140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1.10 MB/s</a:t>
                      </a:r>
                      <a:endParaRPr sz="1400"/>
                    </a:p>
                  </a:txBody>
                  <a:tcPr marL="68569" marR="68569" marT="68569" marB="6856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08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Minute-Trend</a:t>
                      </a:r>
                      <a:endParaRPr sz="140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8,760 files/yr</a:t>
                      </a:r>
                      <a:endParaRPr sz="140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0.08 MB/s</a:t>
                      </a:r>
                      <a:endParaRPr sz="1400"/>
                    </a:p>
                  </a:txBody>
                  <a:tcPr marL="68569" marR="68569" marT="68569" marB="6856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408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RDS</a:t>
                      </a:r>
                      <a:endParaRPr sz="140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123,188 files/yr</a:t>
                      </a:r>
                      <a:endParaRPr sz="140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2.00 MB/s</a:t>
                      </a:r>
                      <a:endParaRPr sz="1400"/>
                    </a:p>
                  </a:txBody>
                  <a:tcPr marL="68569" marR="68569" marT="68569" marB="6856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408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Calibrated Strain</a:t>
                      </a:r>
                      <a:endParaRPr sz="140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123,188 files/yr</a:t>
                      </a:r>
                      <a:endParaRPr sz="1400"/>
                    </a:p>
                  </a:txBody>
                  <a:tcPr marL="68569" marR="68569" marT="68569" marB="68569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0.12 MB/s</a:t>
                      </a:r>
                      <a:endParaRPr sz="1400"/>
                    </a:p>
                  </a:txBody>
                  <a:tcPr marL="68569" marR="68569" marT="68569" marB="6856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408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SFTs</a:t>
                      </a:r>
                      <a:endParaRPr sz="1400"/>
                    </a:p>
                  </a:txBody>
                  <a:tcPr marL="68569" marR="68569" marT="68569" marB="68569">
                    <a:lnB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17,520 files/yr</a:t>
                      </a:r>
                      <a:endParaRPr sz="1400"/>
                    </a:p>
                  </a:txBody>
                  <a:tcPr marL="68569" marR="68569" marT="68569" marB="68569">
                    <a:lnB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0.02 MB/s</a:t>
                      </a:r>
                      <a:endParaRPr sz="1400"/>
                    </a:p>
                  </a:txBody>
                  <a:tcPr marL="68569" marR="68569" marT="68569" marB="68569">
                    <a:lnB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398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Single Interferometer Total:</a:t>
                      </a:r>
                      <a:endParaRPr sz="1400"/>
                    </a:p>
                  </a:txBody>
                  <a:tcPr marL="68569" marR="68569" marT="68569" marB="68569">
                    <a:lnL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818000 files/yr</a:t>
                      </a:r>
                      <a:endParaRPr sz="1400"/>
                    </a:p>
                  </a:txBody>
                  <a:tcPr marL="68569" marR="68569" marT="68569" marB="68569">
                    <a:lnL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u="none" strike="noStrike" cap="none"/>
                        <a:t>13.32 MB/s</a:t>
                      </a:r>
                      <a:endParaRPr sz="1400"/>
                    </a:p>
                  </a:txBody>
                  <a:tcPr marL="68569" marR="68569" marT="68569" marB="68569">
                    <a:lnL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398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b="1" u="none" strike="noStrike" cap="none"/>
                        <a:t>Both LIGO Interferometers:</a:t>
                      </a:r>
                      <a:endParaRPr sz="1400"/>
                    </a:p>
                  </a:txBody>
                  <a:tcPr marL="68569" marR="68569" marT="68569" marB="68569">
                    <a:lnL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b="1" u="none" strike="noStrike" cap="none"/>
                        <a:t>1.6M files/yr</a:t>
                      </a:r>
                      <a:endParaRPr sz="1400" b="1" u="none" strike="noStrike" cap="none"/>
                    </a:p>
                  </a:txBody>
                  <a:tcPr marL="68569" marR="68569" marT="68569" marB="68569">
                    <a:lnL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lang="en-US" sz="1400" b="1" u="none" strike="noStrike" cap="none" dirty="0"/>
                        <a:t>800 TB/</a:t>
                      </a:r>
                      <a:r>
                        <a:rPr lang="en-US" sz="1400" b="1" u="none" strike="noStrike" cap="none" dirty="0" err="1"/>
                        <a:t>yr</a:t>
                      </a:r>
                      <a:endParaRPr sz="1400" b="1" u="none" strike="noStrike" cap="none" dirty="0"/>
                    </a:p>
                  </a:txBody>
                  <a:tcPr marL="68569" marR="68569" marT="68569" marB="68569">
                    <a:lnL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377841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ave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5142155"/>
          </a:xfrm>
          <a:prstGeom prst="rect">
            <a:avLst/>
          </a:prstGeom>
        </p:spPr>
      </p:pic>
      <p:sp>
        <p:nvSpPr>
          <p:cNvPr id="3" name="Shape 281"/>
          <p:cNvSpPr txBox="1">
            <a:spLocks/>
          </p:cNvSpPr>
          <p:nvPr/>
        </p:nvSpPr>
        <p:spPr>
          <a:xfrm>
            <a:off x="43792" y="44710"/>
            <a:ext cx="9100208" cy="13130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00" dirty="0">
                <a:solidFill>
                  <a:schemeClr val="bg1"/>
                </a:solidFill>
              </a:rPr>
              <a:t>Accelerating Mass produces </a:t>
            </a:r>
            <a:br>
              <a:rPr lang="en-US" sz="4200" dirty="0">
                <a:solidFill>
                  <a:schemeClr val="bg1"/>
                </a:solidFill>
              </a:rPr>
            </a:br>
            <a:r>
              <a:rPr lang="en-US" sz="4200" dirty="0">
                <a:solidFill>
                  <a:schemeClr val="bg1"/>
                </a:solidFill>
              </a:rPr>
              <a:t>Gravitational Waves</a:t>
            </a:r>
          </a:p>
        </p:txBody>
      </p:sp>
      <p:pic>
        <p:nvPicPr>
          <p:cNvPr id="4" name="GravitationalWave_PlusPolarization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622168" y="1607787"/>
            <a:ext cx="2865774" cy="2923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vitationalWave_CrossPolarization.mov"/>
          <p:cNvPicPr>
            <a:picLocks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extLst/>
          </a:blip>
          <a:stretch>
            <a:fillRect/>
          </a:stretch>
        </p:blipFill>
        <p:spPr>
          <a:xfrm>
            <a:off x="5819743" y="1607787"/>
            <a:ext cx="2944578" cy="292363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2327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10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142">
            <a:extLst>
              <a:ext uri="{FF2B5EF4-FFF2-40B4-BE49-F238E27FC236}">
                <a16:creationId xmlns:a16="http://schemas.microsoft.com/office/drawing/2014/main" id="{973D9D06-6BDD-3B47-99EA-2ED36B217C51}"/>
              </a:ext>
            </a:extLst>
          </p:cNvPr>
          <p:cNvSpPr/>
          <p:nvPr/>
        </p:nvSpPr>
        <p:spPr>
          <a:xfrm>
            <a:off x="1396325" y="3155263"/>
            <a:ext cx="2507220" cy="1766556"/>
          </a:xfrm>
          <a:prstGeom prst="cloud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Open Science Grid</a:t>
            </a:r>
            <a:endParaRPr sz="3000"/>
          </a:p>
        </p:txBody>
      </p:sp>
      <p:sp>
        <p:nvSpPr>
          <p:cNvPr id="47" name="Shape 143">
            <a:extLst>
              <a:ext uri="{FF2B5EF4-FFF2-40B4-BE49-F238E27FC236}">
                <a16:creationId xmlns:a16="http://schemas.microsoft.com/office/drawing/2014/main" id="{33F6F4F1-9F0E-5047-9EC9-6CF8A48DD0AD}"/>
              </a:ext>
            </a:extLst>
          </p:cNvPr>
          <p:cNvSpPr/>
          <p:nvPr/>
        </p:nvSpPr>
        <p:spPr>
          <a:xfrm>
            <a:off x="106475" y="2451500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UCSD, USA</a:t>
            </a:r>
            <a:endParaRPr/>
          </a:p>
        </p:txBody>
      </p:sp>
      <p:sp>
        <p:nvSpPr>
          <p:cNvPr id="48" name="Shape 144">
            <a:extLst>
              <a:ext uri="{FF2B5EF4-FFF2-40B4-BE49-F238E27FC236}">
                <a16:creationId xmlns:a16="http://schemas.microsoft.com/office/drawing/2014/main" id="{58DC96F8-F5A7-6342-A8D0-14807E1CFD88}"/>
              </a:ext>
            </a:extLst>
          </p:cNvPr>
          <p:cNvSpPr/>
          <p:nvPr/>
        </p:nvSpPr>
        <p:spPr>
          <a:xfrm>
            <a:off x="4433113" y="2361325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RAL, UK</a:t>
            </a:r>
            <a:endParaRPr/>
          </a:p>
        </p:txBody>
      </p:sp>
      <p:sp>
        <p:nvSpPr>
          <p:cNvPr id="49" name="Shape 145">
            <a:extLst>
              <a:ext uri="{FF2B5EF4-FFF2-40B4-BE49-F238E27FC236}">
                <a16:creationId xmlns:a16="http://schemas.microsoft.com/office/drawing/2014/main" id="{40B0FE35-9931-114D-8AE5-A930AEDC3ED5}"/>
              </a:ext>
            </a:extLst>
          </p:cNvPr>
          <p:cNvSpPr/>
          <p:nvPr/>
        </p:nvSpPr>
        <p:spPr>
          <a:xfrm>
            <a:off x="106475" y="3245575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SU,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USA</a:t>
            </a:r>
            <a:endParaRPr/>
          </a:p>
        </p:txBody>
      </p:sp>
      <p:sp>
        <p:nvSpPr>
          <p:cNvPr id="50" name="Shape 146">
            <a:extLst>
              <a:ext uri="{FF2B5EF4-FFF2-40B4-BE49-F238E27FC236}">
                <a16:creationId xmlns:a16="http://schemas.microsoft.com/office/drawing/2014/main" id="{289488BB-7502-D847-8A42-C2FB8A7B01B3}"/>
              </a:ext>
            </a:extLst>
          </p:cNvPr>
          <p:cNvSpPr/>
          <p:nvPr/>
        </p:nvSpPr>
        <p:spPr>
          <a:xfrm>
            <a:off x="4433125" y="3802675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Nikhef, NL</a:t>
            </a:r>
            <a:endParaRPr/>
          </a:p>
        </p:txBody>
      </p:sp>
      <p:sp>
        <p:nvSpPr>
          <p:cNvPr id="51" name="Shape 147">
            <a:extLst>
              <a:ext uri="{FF2B5EF4-FFF2-40B4-BE49-F238E27FC236}">
                <a16:creationId xmlns:a16="http://schemas.microsoft.com/office/drawing/2014/main" id="{8AC98801-4A09-9C4D-856C-F620E406BA79}"/>
              </a:ext>
            </a:extLst>
          </p:cNvPr>
          <p:cNvSpPr/>
          <p:nvPr/>
        </p:nvSpPr>
        <p:spPr>
          <a:xfrm>
            <a:off x="4433125" y="3082000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Manchester, UK</a:t>
            </a:r>
            <a:endParaRPr/>
          </a:p>
        </p:txBody>
      </p:sp>
      <p:sp>
        <p:nvSpPr>
          <p:cNvPr id="52" name="Shape 148">
            <a:extLst>
              <a:ext uri="{FF2B5EF4-FFF2-40B4-BE49-F238E27FC236}">
                <a16:creationId xmlns:a16="http://schemas.microsoft.com/office/drawing/2014/main" id="{4EC4CFAF-B13A-F74E-999D-109FA9C8123E}"/>
              </a:ext>
            </a:extLst>
          </p:cNvPr>
          <p:cNvSpPr/>
          <p:nvPr/>
        </p:nvSpPr>
        <p:spPr>
          <a:xfrm>
            <a:off x="106475" y="148600"/>
            <a:ext cx="5381400" cy="20385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Cardiff Supercomputer</a:t>
            </a:r>
            <a:endParaRPr dirty="0"/>
          </a:p>
        </p:txBody>
      </p:sp>
      <p:sp>
        <p:nvSpPr>
          <p:cNvPr id="53" name="Shape 149">
            <a:extLst>
              <a:ext uri="{FF2B5EF4-FFF2-40B4-BE49-F238E27FC236}">
                <a16:creationId xmlns:a16="http://schemas.microsoft.com/office/drawing/2014/main" id="{51225EB3-9427-4745-A1C8-3BDFB6EC1C09}"/>
              </a:ext>
            </a:extLst>
          </p:cNvPr>
          <p:cNvSpPr/>
          <p:nvPr/>
        </p:nvSpPr>
        <p:spPr>
          <a:xfrm>
            <a:off x="2865175" y="1669300"/>
            <a:ext cx="1092900" cy="434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solidFill>
                  <a:srgbClr val="0097A7"/>
                </a:solidFill>
                <a:hlinkClick r:id="rId2"/>
              </a:rPr>
              <a:t>Compute</a:t>
            </a:r>
            <a:endParaRPr sz="16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solidFill>
                  <a:srgbClr val="0097A7"/>
                </a:solidFill>
                <a:hlinkClick r:id="rId2"/>
              </a:rPr>
              <a:t>Element</a:t>
            </a:r>
            <a:endParaRPr sz="1600" dirty="0"/>
          </a:p>
        </p:txBody>
      </p:sp>
      <p:grpSp>
        <p:nvGrpSpPr>
          <p:cNvPr id="55" name="Shape 151">
            <a:extLst>
              <a:ext uri="{FF2B5EF4-FFF2-40B4-BE49-F238E27FC236}">
                <a16:creationId xmlns:a16="http://schemas.microsoft.com/office/drawing/2014/main" id="{ADD820E7-F9EA-9046-92D0-03377CDEC09A}"/>
              </a:ext>
            </a:extLst>
          </p:cNvPr>
          <p:cNvGrpSpPr/>
          <p:nvPr/>
        </p:nvGrpSpPr>
        <p:grpSpPr>
          <a:xfrm>
            <a:off x="4020075" y="883175"/>
            <a:ext cx="1247400" cy="790200"/>
            <a:chOff x="1345325" y="346525"/>
            <a:chExt cx="1247400" cy="790200"/>
          </a:xfrm>
        </p:grpSpPr>
        <p:sp>
          <p:nvSpPr>
            <p:cNvPr id="57" name="Shape 152">
              <a:extLst>
                <a:ext uri="{FF2B5EF4-FFF2-40B4-BE49-F238E27FC236}">
                  <a16:creationId xmlns:a16="http://schemas.microsoft.com/office/drawing/2014/main" id="{9E8772FC-9F09-704B-A91C-E787DCF64CBB}"/>
                </a:ext>
              </a:extLst>
            </p:cNvPr>
            <p:cNvSpPr/>
            <p:nvPr/>
          </p:nvSpPr>
          <p:spPr>
            <a:xfrm>
              <a:off x="1345325" y="3465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Shape 153">
              <a:extLst>
                <a:ext uri="{FF2B5EF4-FFF2-40B4-BE49-F238E27FC236}">
                  <a16:creationId xmlns:a16="http://schemas.microsoft.com/office/drawing/2014/main" id="{105E583E-6E25-4240-A99A-34BF67E9068D}"/>
                </a:ext>
              </a:extLst>
            </p:cNvPr>
            <p:cNvSpPr/>
            <p:nvPr/>
          </p:nvSpPr>
          <p:spPr>
            <a:xfrm>
              <a:off x="1802525" y="3465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Shape 154">
              <a:extLst>
                <a:ext uri="{FF2B5EF4-FFF2-40B4-BE49-F238E27FC236}">
                  <a16:creationId xmlns:a16="http://schemas.microsoft.com/office/drawing/2014/main" id="{567FF6F2-2777-8B48-9717-F5700DFDA553}"/>
                </a:ext>
              </a:extLst>
            </p:cNvPr>
            <p:cNvSpPr/>
            <p:nvPr/>
          </p:nvSpPr>
          <p:spPr>
            <a:xfrm>
              <a:off x="1345325" y="8037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Shape 155">
              <a:extLst>
                <a:ext uri="{FF2B5EF4-FFF2-40B4-BE49-F238E27FC236}">
                  <a16:creationId xmlns:a16="http://schemas.microsoft.com/office/drawing/2014/main" id="{5349CC42-B09D-3446-ABF5-18DA79E0BC38}"/>
                </a:ext>
              </a:extLst>
            </p:cNvPr>
            <p:cNvSpPr/>
            <p:nvPr/>
          </p:nvSpPr>
          <p:spPr>
            <a:xfrm>
              <a:off x="1802525" y="8037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Shape 156">
              <a:extLst>
                <a:ext uri="{FF2B5EF4-FFF2-40B4-BE49-F238E27FC236}">
                  <a16:creationId xmlns:a16="http://schemas.microsoft.com/office/drawing/2014/main" id="{BBC9CF82-2D92-0740-B2FA-0CC8F057B58F}"/>
                </a:ext>
              </a:extLst>
            </p:cNvPr>
            <p:cNvSpPr/>
            <p:nvPr/>
          </p:nvSpPr>
          <p:spPr>
            <a:xfrm>
              <a:off x="2259725" y="3465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Shape 157">
              <a:extLst>
                <a:ext uri="{FF2B5EF4-FFF2-40B4-BE49-F238E27FC236}">
                  <a16:creationId xmlns:a16="http://schemas.microsoft.com/office/drawing/2014/main" id="{C712536A-C649-834D-A9D7-1B940F3CD280}"/>
                </a:ext>
              </a:extLst>
            </p:cNvPr>
            <p:cNvSpPr/>
            <p:nvPr/>
          </p:nvSpPr>
          <p:spPr>
            <a:xfrm>
              <a:off x="2259725" y="8037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" name="Shape 159">
            <a:extLst>
              <a:ext uri="{FF2B5EF4-FFF2-40B4-BE49-F238E27FC236}">
                <a16:creationId xmlns:a16="http://schemas.microsoft.com/office/drawing/2014/main" id="{5EFEF01B-38A1-BE45-8355-6B87073FED72}"/>
              </a:ext>
            </a:extLst>
          </p:cNvPr>
          <p:cNvSpPr/>
          <p:nvPr/>
        </p:nvSpPr>
        <p:spPr>
          <a:xfrm>
            <a:off x="4066150" y="1770925"/>
            <a:ext cx="1257000" cy="323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Slurm</a:t>
            </a:r>
            <a:endParaRPr/>
          </a:p>
        </p:txBody>
      </p:sp>
      <p:cxnSp>
        <p:nvCxnSpPr>
          <p:cNvPr id="64" name="Shape 160">
            <a:extLst>
              <a:ext uri="{FF2B5EF4-FFF2-40B4-BE49-F238E27FC236}">
                <a16:creationId xmlns:a16="http://schemas.microsoft.com/office/drawing/2014/main" id="{2536C7CD-CB7C-9546-8953-9249CE57DCD5}"/>
              </a:ext>
            </a:extLst>
          </p:cNvPr>
          <p:cNvCxnSpPr>
            <a:stCxn id="46" idx="0"/>
            <a:endCxn id="53" idx="2"/>
          </p:cNvCxnSpPr>
          <p:nvPr/>
        </p:nvCxnSpPr>
        <p:spPr>
          <a:xfrm rot="10800000">
            <a:off x="3411556" y="2104141"/>
            <a:ext cx="489900" cy="19344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5" name="Shape 161">
            <a:extLst>
              <a:ext uri="{FF2B5EF4-FFF2-40B4-BE49-F238E27FC236}">
                <a16:creationId xmlns:a16="http://schemas.microsoft.com/office/drawing/2014/main" id="{93EDD564-7F47-5D4A-B99E-0ED843B1296C}"/>
              </a:ext>
            </a:extLst>
          </p:cNvPr>
          <p:cNvCxnSpPr>
            <a:stCxn id="63" idx="0"/>
            <a:endCxn id="60" idx="2"/>
          </p:cNvCxnSpPr>
          <p:nvPr/>
        </p:nvCxnSpPr>
        <p:spPr>
          <a:xfrm rot="10800000">
            <a:off x="4643650" y="1673425"/>
            <a:ext cx="51000" cy="975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6" name="Shape 162">
            <a:extLst>
              <a:ext uri="{FF2B5EF4-FFF2-40B4-BE49-F238E27FC236}">
                <a16:creationId xmlns:a16="http://schemas.microsoft.com/office/drawing/2014/main" id="{D9F7AC24-B808-5445-84C3-683EB1809578}"/>
              </a:ext>
            </a:extLst>
          </p:cNvPr>
          <p:cNvCxnSpPr>
            <a:stCxn id="46" idx="0"/>
            <a:endCxn id="51" idx="1"/>
          </p:cNvCxnSpPr>
          <p:nvPr/>
        </p:nvCxnSpPr>
        <p:spPr>
          <a:xfrm rot="10800000" flipH="1">
            <a:off x="3901456" y="3408241"/>
            <a:ext cx="531600" cy="6303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7" name="Shape 163">
            <a:extLst>
              <a:ext uri="{FF2B5EF4-FFF2-40B4-BE49-F238E27FC236}">
                <a16:creationId xmlns:a16="http://schemas.microsoft.com/office/drawing/2014/main" id="{1F31BFFE-70A4-624E-955E-8A002995FC87}"/>
              </a:ext>
            </a:extLst>
          </p:cNvPr>
          <p:cNvCxnSpPr>
            <a:stCxn id="46" idx="0"/>
            <a:endCxn id="48" idx="1"/>
          </p:cNvCxnSpPr>
          <p:nvPr/>
        </p:nvCxnSpPr>
        <p:spPr>
          <a:xfrm rot="10800000" flipH="1">
            <a:off x="3901456" y="2687341"/>
            <a:ext cx="531600" cy="13512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8" name="Shape 164">
            <a:extLst>
              <a:ext uri="{FF2B5EF4-FFF2-40B4-BE49-F238E27FC236}">
                <a16:creationId xmlns:a16="http://schemas.microsoft.com/office/drawing/2014/main" id="{5B5364EE-818E-BB4B-947C-0BF637139919}"/>
              </a:ext>
            </a:extLst>
          </p:cNvPr>
          <p:cNvCxnSpPr>
            <a:stCxn id="46" idx="0"/>
            <a:endCxn id="50" idx="1"/>
          </p:cNvCxnSpPr>
          <p:nvPr/>
        </p:nvCxnSpPr>
        <p:spPr>
          <a:xfrm>
            <a:off x="3901456" y="4038541"/>
            <a:ext cx="531600" cy="903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9" name="Shape 165">
            <a:extLst>
              <a:ext uri="{FF2B5EF4-FFF2-40B4-BE49-F238E27FC236}">
                <a16:creationId xmlns:a16="http://schemas.microsoft.com/office/drawing/2014/main" id="{E321A6FD-CBB4-E940-8495-8BD3FFD2A595}"/>
              </a:ext>
            </a:extLst>
          </p:cNvPr>
          <p:cNvSpPr/>
          <p:nvPr/>
        </p:nvSpPr>
        <p:spPr>
          <a:xfrm>
            <a:off x="123669" y="572369"/>
            <a:ext cx="2541900" cy="1564518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Private </a:t>
            </a:r>
            <a:r>
              <a:rPr lang="en-US" sz="1600" dirty="0" err="1"/>
              <a:t>Headnode</a:t>
            </a:r>
            <a:r>
              <a:rPr lang="en-US" sz="1600" dirty="0"/>
              <a:t>:</a:t>
            </a:r>
            <a:endParaRPr sz="1600" dirty="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 dirty="0"/>
              <a:t>LIGO + Virgo access</a:t>
            </a:r>
            <a:endParaRPr sz="1600" dirty="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 dirty="0">
                <a:solidFill>
                  <a:srgbClr val="000000"/>
                </a:solidFill>
              </a:rPr>
              <a:t>Direct access to cluster</a:t>
            </a:r>
            <a:endParaRPr sz="1600" dirty="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 dirty="0" err="1"/>
              <a:t>HTCondor</a:t>
            </a:r>
            <a:r>
              <a:rPr lang="en-US" sz="1600" dirty="0"/>
              <a:t> Scheduler</a:t>
            </a:r>
            <a:endParaRPr sz="1600" dirty="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 dirty="0">
                <a:solidFill>
                  <a:srgbClr val="000000"/>
                </a:solidFill>
              </a:rPr>
              <a:t>Webserver</a:t>
            </a:r>
            <a:endParaRPr sz="1600" dirty="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 dirty="0" err="1"/>
              <a:t>JupyterHub</a:t>
            </a:r>
            <a:endParaRPr sz="16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70" name="Shape 166">
            <a:extLst>
              <a:ext uri="{FF2B5EF4-FFF2-40B4-BE49-F238E27FC236}">
                <a16:creationId xmlns:a16="http://schemas.microsoft.com/office/drawing/2014/main" id="{9C2DC4DE-7460-1A4C-8F9C-6FEA95E322C2}"/>
              </a:ext>
            </a:extLst>
          </p:cNvPr>
          <p:cNvCxnSpPr>
            <a:cxnSpLocks/>
            <a:stCxn id="69" idx="2"/>
            <a:endCxn id="46" idx="3"/>
          </p:cNvCxnSpPr>
          <p:nvPr/>
        </p:nvCxnSpPr>
        <p:spPr>
          <a:xfrm rot="16200000" flipH="1">
            <a:off x="1462587" y="2068919"/>
            <a:ext cx="1119380" cy="1255316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1" name="Shape 167">
            <a:extLst>
              <a:ext uri="{FF2B5EF4-FFF2-40B4-BE49-F238E27FC236}">
                <a16:creationId xmlns:a16="http://schemas.microsoft.com/office/drawing/2014/main" id="{380F65D9-BD5E-8045-ABAE-9809378BDF4A}"/>
              </a:ext>
            </a:extLst>
          </p:cNvPr>
          <p:cNvSpPr txBox="1"/>
          <p:nvPr/>
        </p:nvSpPr>
        <p:spPr>
          <a:xfrm>
            <a:off x="1399175" y="2200605"/>
            <a:ext cx="1381500" cy="973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solidFill>
                  <a:srgbClr val="0097A7"/>
                </a:solidFill>
                <a:hlinkClick r:id="rId3"/>
              </a:rPr>
              <a:t>Overflow via flocking for grid jobs</a:t>
            </a:r>
            <a:endParaRPr dirty="0"/>
          </a:p>
        </p:txBody>
      </p:sp>
      <p:sp>
        <p:nvSpPr>
          <p:cNvPr id="72" name="Shape 168">
            <a:extLst>
              <a:ext uri="{FF2B5EF4-FFF2-40B4-BE49-F238E27FC236}">
                <a16:creationId xmlns:a16="http://schemas.microsoft.com/office/drawing/2014/main" id="{DB020813-7188-7843-98F1-62F22248DD38}"/>
              </a:ext>
            </a:extLst>
          </p:cNvPr>
          <p:cNvSpPr/>
          <p:nvPr/>
        </p:nvSpPr>
        <p:spPr>
          <a:xfrm>
            <a:off x="2865538" y="1125550"/>
            <a:ext cx="1092900" cy="482538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Local pilot factory</a:t>
            </a:r>
            <a:endParaRPr sz="1600" dirty="0"/>
          </a:p>
        </p:txBody>
      </p:sp>
      <p:sp>
        <p:nvSpPr>
          <p:cNvPr id="73" name="Shape 169">
            <a:extLst>
              <a:ext uri="{FF2B5EF4-FFF2-40B4-BE49-F238E27FC236}">
                <a16:creationId xmlns:a16="http://schemas.microsoft.com/office/drawing/2014/main" id="{6B759478-3160-834D-9D35-9AC724A82C49}"/>
              </a:ext>
            </a:extLst>
          </p:cNvPr>
          <p:cNvSpPr/>
          <p:nvPr/>
        </p:nvSpPr>
        <p:spPr>
          <a:xfrm>
            <a:off x="2780675" y="255175"/>
            <a:ext cx="1139400" cy="763800"/>
          </a:xfrm>
          <a:prstGeom prst="wedgeRectCallout">
            <a:avLst>
              <a:gd name="adj1" fmla="val 23003"/>
              <a:gd name="adj2" fmla="val 73043"/>
            </a:avLst>
          </a:prstGeom>
          <a:solidFill>
            <a:srgbClr val="FFF2CC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Local pilot factory to still allow non-grid jobs.</a:t>
            </a:r>
            <a:endParaRPr sz="1200"/>
          </a:p>
        </p:txBody>
      </p:sp>
      <p:sp>
        <p:nvSpPr>
          <p:cNvPr id="74" name="Shape 170">
            <a:extLst>
              <a:ext uri="{FF2B5EF4-FFF2-40B4-BE49-F238E27FC236}">
                <a16:creationId xmlns:a16="http://schemas.microsoft.com/office/drawing/2014/main" id="{DC1D9181-2B52-A941-A62E-6A1257C41DE2}"/>
              </a:ext>
            </a:extLst>
          </p:cNvPr>
          <p:cNvSpPr/>
          <p:nvPr/>
        </p:nvSpPr>
        <p:spPr>
          <a:xfrm>
            <a:off x="3983575" y="235200"/>
            <a:ext cx="1381500" cy="550500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LIGO / Virgo data</a:t>
            </a:r>
            <a:endParaRPr dirty="0"/>
          </a:p>
        </p:txBody>
      </p:sp>
      <p:cxnSp>
        <p:nvCxnSpPr>
          <p:cNvPr id="75" name="Shape 171">
            <a:extLst>
              <a:ext uri="{FF2B5EF4-FFF2-40B4-BE49-F238E27FC236}">
                <a16:creationId xmlns:a16="http://schemas.microsoft.com/office/drawing/2014/main" id="{95DB5D81-A666-DF4D-97D6-BAEB0640AB95}"/>
              </a:ext>
            </a:extLst>
          </p:cNvPr>
          <p:cNvCxnSpPr>
            <a:stCxn id="46" idx="2"/>
            <a:endCxn id="47" idx="3"/>
          </p:cNvCxnSpPr>
          <p:nvPr/>
        </p:nvCxnSpPr>
        <p:spPr>
          <a:xfrm rot="10800000">
            <a:off x="1132602" y="2777641"/>
            <a:ext cx="271500" cy="12609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6" name="Shape 172">
            <a:extLst>
              <a:ext uri="{FF2B5EF4-FFF2-40B4-BE49-F238E27FC236}">
                <a16:creationId xmlns:a16="http://schemas.microsoft.com/office/drawing/2014/main" id="{3576969D-1C45-314B-B080-0225458E28B6}"/>
              </a:ext>
            </a:extLst>
          </p:cNvPr>
          <p:cNvCxnSpPr>
            <a:stCxn id="46" idx="2"/>
            <a:endCxn id="49" idx="3"/>
          </p:cNvCxnSpPr>
          <p:nvPr/>
        </p:nvCxnSpPr>
        <p:spPr>
          <a:xfrm rot="10800000">
            <a:off x="1132602" y="3571741"/>
            <a:ext cx="271500" cy="4668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7" name="Shape 173">
            <a:extLst>
              <a:ext uri="{FF2B5EF4-FFF2-40B4-BE49-F238E27FC236}">
                <a16:creationId xmlns:a16="http://schemas.microsoft.com/office/drawing/2014/main" id="{0EFF43BA-A344-5E40-8ED5-B672B8293BCE}"/>
              </a:ext>
            </a:extLst>
          </p:cNvPr>
          <p:cNvCxnSpPr>
            <a:cxnSpLocks/>
            <a:stCxn id="69" idx="3"/>
            <a:endCxn id="72" idx="1"/>
          </p:cNvCxnSpPr>
          <p:nvPr/>
        </p:nvCxnSpPr>
        <p:spPr>
          <a:xfrm>
            <a:off x="2665569" y="1354628"/>
            <a:ext cx="199969" cy="12191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8" name="Shape 174">
            <a:extLst>
              <a:ext uri="{FF2B5EF4-FFF2-40B4-BE49-F238E27FC236}">
                <a16:creationId xmlns:a16="http://schemas.microsoft.com/office/drawing/2014/main" id="{B1168B09-3186-E846-B6B7-3671A394FBAE}"/>
              </a:ext>
            </a:extLst>
          </p:cNvPr>
          <p:cNvCxnSpPr/>
          <p:nvPr/>
        </p:nvCxnSpPr>
        <p:spPr>
          <a:xfrm>
            <a:off x="3958075" y="1886650"/>
            <a:ext cx="164100" cy="489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9" name="Shape 175">
            <a:extLst>
              <a:ext uri="{FF2B5EF4-FFF2-40B4-BE49-F238E27FC236}">
                <a16:creationId xmlns:a16="http://schemas.microsoft.com/office/drawing/2014/main" id="{B1A03924-778B-0D46-BB77-4391E5F1DB59}"/>
              </a:ext>
            </a:extLst>
          </p:cNvPr>
          <p:cNvSpPr txBox="1"/>
          <p:nvPr/>
        </p:nvSpPr>
        <p:spPr>
          <a:xfrm>
            <a:off x="2936453" y="2410480"/>
            <a:ext cx="1502350" cy="7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Opportunistic grid jobs</a:t>
            </a:r>
            <a:endParaRPr dirty="0"/>
          </a:p>
        </p:txBody>
      </p:sp>
      <p:cxnSp>
        <p:nvCxnSpPr>
          <p:cNvPr id="80" name="Shape 177">
            <a:extLst>
              <a:ext uri="{FF2B5EF4-FFF2-40B4-BE49-F238E27FC236}">
                <a16:creationId xmlns:a16="http://schemas.microsoft.com/office/drawing/2014/main" id="{52B29FDE-D84B-0A42-86D3-E269C6B321C1}"/>
              </a:ext>
            </a:extLst>
          </p:cNvPr>
          <p:cNvCxnSpPr>
            <a:cxnSpLocks/>
            <a:stCxn id="72" idx="3"/>
            <a:endCxn id="63" idx="1"/>
          </p:cNvCxnSpPr>
          <p:nvPr/>
        </p:nvCxnSpPr>
        <p:spPr>
          <a:xfrm>
            <a:off x="3958438" y="1366819"/>
            <a:ext cx="107712" cy="565956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1" name="Shape 178">
            <a:extLst>
              <a:ext uri="{FF2B5EF4-FFF2-40B4-BE49-F238E27FC236}">
                <a16:creationId xmlns:a16="http://schemas.microsoft.com/office/drawing/2014/main" id="{6CBA8F5E-2857-304E-BFA2-5CED5442167E}"/>
              </a:ext>
            </a:extLst>
          </p:cNvPr>
          <p:cNvGrpSpPr/>
          <p:nvPr/>
        </p:nvGrpSpPr>
        <p:grpSpPr>
          <a:xfrm rot="5400000">
            <a:off x="543775" y="4058200"/>
            <a:ext cx="219900" cy="51000"/>
            <a:chOff x="883300" y="4661075"/>
            <a:chExt cx="219900" cy="51000"/>
          </a:xfrm>
        </p:grpSpPr>
        <p:sp>
          <p:nvSpPr>
            <p:cNvPr id="82" name="Shape 179">
              <a:extLst>
                <a:ext uri="{FF2B5EF4-FFF2-40B4-BE49-F238E27FC236}">
                  <a16:creationId xmlns:a16="http://schemas.microsoft.com/office/drawing/2014/main" id="{AE99FB00-6631-584F-B457-6EE7B38B2513}"/>
                </a:ext>
              </a:extLst>
            </p:cNvPr>
            <p:cNvSpPr/>
            <p:nvPr/>
          </p:nvSpPr>
          <p:spPr>
            <a:xfrm>
              <a:off x="883300" y="4661075"/>
              <a:ext cx="51000" cy="51000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180">
              <a:extLst>
                <a:ext uri="{FF2B5EF4-FFF2-40B4-BE49-F238E27FC236}">
                  <a16:creationId xmlns:a16="http://schemas.microsoft.com/office/drawing/2014/main" id="{DA58BB06-4A20-7A4C-9DBF-2AD5EE084AFA}"/>
                </a:ext>
              </a:extLst>
            </p:cNvPr>
            <p:cNvSpPr/>
            <p:nvPr/>
          </p:nvSpPr>
          <p:spPr>
            <a:xfrm>
              <a:off x="967750" y="4661075"/>
              <a:ext cx="51000" cy="51000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Shape 181">
              <a:extLst>
                <a:ext uri="{FF2B5EF4-FFF2-40B4-BE49-F238E27FC236}">
                  <a16:creationId xmlns:a16="http://schemas.microsoft.com/office/drawing/2014/main" id="{12E1FA80-A565-C84A-8C57-9B746BA47725}"/>
                </a:ext>
              </a:extLst>
            </p:cNvPr>
            <p:cNvSpPr/>
            <p:nvPr/>
          </p:nvSpPr>
          <p:spPr>
            <a:xfrm>
              <a:off x="1052200" y="4661075"/>
              <a:ext cx="51000" cy="51000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" name="Shape 182">
            <a:extLst>
              <a:ext uri="{FF2B5EF4-FFF2-40B4-BE49-F238E27FC236}">
                <a16:creationId xmlns:a16="http://schemas.microsoft.com/office/drawing/2014/main" id="{85B50D64-7FF0-824F-B545-543927538A89}"/>
              </a:ext>
            </a:extLst>
          </p:cNvPr>
          <p:cNvSpPr/>
          <p:nvPr/>
        </p:nvSpPr>
        <p:spPr>
          <a:xfrm>
            <a:off x="140725" y="4269625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Caltech,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USA</a:t>
            </a:r>
            <a:endParaRPr/>
          </a:p>
        </p:txBody>
      </p:sp>
      <p:cxnSp>
        <p:nvCxnSpPr>
          <p:cNvPr id="86" name="Shape 183">
            <a:extLst>
              <a:ext uri="{FF2B5EF4-FFF2-40B4-BE49-F238E27FC236}">
                <a16:creationId xmlns:a16="http://schemas.microsoft.com/office/drawing/2014/main" id="{BCE68AF4-9EE4-A14D-974D-D4B019CCD3B4}"/>
              </a:ext>
            </a:extLst>
          </p:cNvPr>
          <p:cNvCxnSpPr>
            <a:stCxn id="46" idx="2"/>
            <a:endCxn id="85" idx="3"/>
          </p:cNvCxnSpPr>
          <p:nvPr/>
        </p:nvCxnSpPr>
        <p:spPr>
          <a:xfrm flipH="1">
            <a:off x="1166802" y="4038541"/>
            <a:ext cx="237300" cy="5571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49799B5C-2552-284B-A841-FE10696605C9}"/>
              </a:ext>
            </a:extLst>
          </p:cNvPr>
          <p:cNvSpPr txBox="1"/>
          <p:nvPr/>
        </p:nvSpPr>
        <p:spPr>
          <a:xfrm>
            <a:off x="4166149" y="1016675"/>
            <a:ext cx="1041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Compute Nodes</a:t>
            </a:r>
          </a:p>
        </p:txBody>
      </p:sp>
      <p:sp>
        <p:nvSpPr>
          <p:cNvPr id="94" name="Title 1">
            <a:extLst>
              <a:ext uri="{FF2B5EF4-FFF2-40B4-BE49-F238E27FC236}">
                <a16:creationId xmlns:a16="http://schemas.microsoft.com/office/drawing/2014/main" id="{CDFA94BD-302D-DA41-B100-AC67D1E4C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0162" y="75283"/>
            <a:ext cx="3705075" cy="994172"/>
          </a:xfrm>
        </p:spPr>
        <p:txBody>
          <a:bodyPr/>
          <a:lstStyle/>
          <a:p>
            <a:r>
              <a:rPr lang="en-US" dirty="0" err="1"/>
              <a:t>aLIGO</a:t>
            </a:r>
            <a:r>
              <a:rPr lang="en-US" dirty="0"/>
              <a:t> UK upgrade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2200B3A-4DC6-AB44-8ED2-7B9FA1F6440D}"/>
              </a:ext>
            </a:extLst>
          </p:cNvPr>
          <p:cNvSpPr txBox="1"/>
          <p:nvPr/>
        </p:nvSpPr>
        <p:spPr>
          <a:xfrm>
            <a:off x="5595587" y="1020339"/>
            <a:ext cx="32452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317500">
              <a:buSzPts val="1400"/>
              <a:buChar char="●"/>
            </a:pPr>
            <a:r>
              <a:rPr lang="en-US" dirty="0"/>
              <a:t>Traditional HPC cluster</a:t>
            </a:r>
          </a:p>
          <a:p>
            <a:pPr marL="457200" lvl="0" indent="-317500">
              <a:buSzPts val="1400"/>
              <a:buChar char="●"/>
            </a:pPr>
            <a:r>
              <a:rPr lang="en-US" dirty="0" err="1"/>
              <a:t>Slurm</a:t>
            </a:r>
            <a:r>
              <a:rPr lang="en-US" dirty="0"/>
              <a:t> (Currently </a:t>
            </a:r>
            <a:r>
              <a:rPr lang="en-US" dirty="0" err="1"/>
              <a:t>PBSPro</a:t>
            </a:r>
            <a:r>
              <a:rPr lang="en-US" dirty="0"/>
              <a:t>)</a:t>
            </a:r>
          </a:p>
          <a:p>
            <a:pPr marL="457200" lvl="0" indent="-317500">
              <a:buSzPts val="1400"/>
              <a:buChar char="●"/>
            </a:pPr>
            <a:r>
              <a:rPr lang="en-US" dirty="0"/>
              <a:t>NFS Home, 500GB quota</a:t>
            </a:r>
          </a:p>
          <a:p>
            <a:pPr marL="457200" lvl="0" indent="-317500">
              <a:buSzPts val="1400"/>
              <a:buChar char="●"/>
            </a:pPr>
            <a:r>
              <a:rPr lang="en-US" dirty="0" err="1"/>
              <a:t>Lustre</a:t>
            </a:r>
            <a:r>
              <a:rPr lang="en-US" dirty="0"/>
              <a:t> /scratch filesystem</a:t>
            </a:r>
          </a:p>
          <a:p>
            <a:pPr marL="457200" lvl="0" indent="-317500">
              <a:buSzPts val="1400"/>
              <a:buChar char="●"/>
            </a:pPr>
            <a:r>
              <a:rPr lang="en-US" dirty="0"/>
              <a:t>LIGO/Virgo data on private </a:t>
            </a:r>
            <a:r>
              <a:rPr lang="en-US" dirty="0" err="1"/>
              <a:t>Gluster</a:t>
            </a:r>
            <a:r>
              <a:rPr lang="en-US" dirty="0"/>
              <a:t> storage and most recent 20TB on /scratch</a:t>
            </a:r>
          </a:p>
          <a:p>
            <a:pPr marL="457200" lvl="0" indent="-317500">
              <a:buSzPts val="1400"/>
              <a:buChar char="●"/>
            </a:pPr>
            <a:r>
              <a:rPr lang="en-US" dirty="0"/>
              <a:t>Dedicated </a:t>
            </a:r>
            <a:r>
              <a:rPr lang="en-US" dirty="0" err="1"/>
              <a:t>Headnode</a:t>
            </a:r>
            <a:r>
              <a:rPr lang="en-US" dirty="0"/>
              <a:t> with </a:t>
            </a:r>
            <a:r>
              <a:rPr lang="en-US" dirty="0" err="1"/>
              <a:t>HTCondor</a:t>
            </a:r>
            <a:r>
              <a:rPr lang="en-US" dirty="0"/>
              <a:t> and local pilots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657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142">
            <a:extLst>
              <a:ext uri="{FF2B5EF4-FFF2-40B4-BE49-F238E27FC236}">
                <a16:creationId xmlns:a16="http://schemas.microsoft.com/office/drawing/2014/main" id="{973D9D06-6BDD-3B47-99EA-2ED36B217C51}"/>
              </a:ext>
            </a:extLst>
          </p:cNvPr>
          <p:cNvSpPr/>
          <p:nvPr/>
        </p:nvSpPr>
        <p:spPr>
          <a:xfrm>
            <a:off x="1396325" y="3155263"/>
            <a:ext cx="2507220" cy="1766556"/>
          </a:xfrm>
          <a:prstGeom prst="cloud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Open Science Grid</a:t>
            </a:r>
            <a:endParaRPr sz="3000"/>
          </a:p>
        </p:txBody>
      </p:sp>
      <p:sp>
        <p:nvSpPr>
          <p:cNvPr id="47" name="Shape 143">
            <a:extLst>
              <a:ext uri="{FF2B5EF4-FFF2-40B4-BE49-F238E27FC236}">
                <a16:creationId xmlns:a16="http://schemas.microsoft.com/office/drawing/2014/main" id="{33F6F4F1-9F0E-5047-9EC9-6CF8A48DD0AD}"/>
              </a:ext>
            </a:extLst>
          </p:cNvPr>
          <p:cNvSpPr/>
          <p:nvPr/>
        </p:nvSpPr>
        <p:spPr>
          <a:xfrm>
            <a:off x="106475" y="2451500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UCSD, USA</a:t>
            </a:r>
            <a:endParaRPr/>
          </a:p>
        </p:txBody>
      </p:sp>
      <p:sp>
        <p:nvSpPr>
          <p:cNvPr id="48" name="Shape 144">
            <a:extLst>
              <a:ext uri="{FF2B5EF4-FFF2-40B4-BE49-F238E27FC236}">
                <a16:creationId xmlns:a16="http://schemas.microsoft.com/office/drawing/2014/main" id="{58DC96F8-F5A7-6342-A8D0-14807E1CFD88}"/>
              </a:ext>
            </a:extLst>
          </p:cNvPr>
          <p:cNvSpPr/>
          <p:nvPr/>
        </p:nvSpPr>
        <p:spPr>
          <a:xfrm>
            <a:off x="4433113" y="2361325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RAL, UK</a:t>
            </a:r>
            <a:endParaRPr/>
          </a:p>
        </p:txBody>
      </p:sp>
      <p:sp>
        <p:nvSpPr>
          <p:cNvPr id="49" name="Shape 145">
            <a:extLst>
              <a:ext uri="{FF2B5EF4-FFF2-40B4-BE49-F238E27FC236}">
                <a16:creationId xmlns:a16="http://schemas.microsoft.com/office/drawing/2014/main" id="{40B0FE35-9931-114D-8AE5-A930AEDC3ED5}"/>
              </a:ext>
            </a:extLst>
          </p:cNvPr>
          <p:cNvSpPr/>
          <p:nvPr/>
        </p:nvSpPr>
        <p:spPr>
          <a:xfrm>
            <a:off x="106475" y="3245575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SU,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USA</a:t>
            </a:r>
            <a:endParaRPr/>
          </a:p>
        </p:txBody>
      </p:sp>
      <p:sp>
        <p:nvSpPr>
          <p:cNvPr id="50" name="Shape 146">
            <a:extLst>
              <a:ext uri="{FF2B5EF4-FFF2-40B4-BE49-F238E27FC236}">
                <a16:creationId xmlns:a16="http://schemas.microsoft.com/office/drawing/2014/main" id="{289488BB-7502-D847-8A42-C2FB8A7B01B3}"/>
              </a:ext>
            </a:extLst>
          </p:cNvPr>
          <p:cNvSpPr/>
          <p:nvPr/>
        </p:nvSpPr>
        <p:spPr>
          <a:xfrm>
            <a:off x="4433125" y="3802675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Nikhef, NL</a:t>
            </a:r>
            <a:endParaRPr/>
          </a:p>
        </p:txBody>
      </p:sp>
      <p:sp>
        <p:nvSpPr>
          <p:cNvPr id="51" name="Shape 147">
            <a:extLst>
              <a:ext uri="{FF2B5EF4-FFF2-40B4-BE49-F238E27FC236}">
                <a16:creationId xmlns:a16="http://schemas.microsoft.com/office/drawing/2014/main" id="{8AC98801-4A09-9C4D-856C-F620E406BA79}"/>
              </a:ext>
            </a:extLst>
          </p:cNvPr>
          <p:cNvSpPr/>
          <p:nvPr/>
        </p:nvSpPr>
        <p:spPr>
          <a:xfrm>
            <a:off x="4433125" y="3082000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Manchester, UK</a:t>
            </a:r>
            <a:endParaRPr/>
          </a:p>
        </p:txBody>
      </p:sp>
      <p:sp>
        <p:nvSpPr>
          <p:cNvPr id="52" name="Shape 148">
            <a:extLst>
              <a:ext uri="{FF2B5EF4-FFF2-40B4-BE49-F238E27FC236}">
                <a16:creationId xmlns:a16="http://schemas.microsoft.com/office/drawing/2014/main" id="{4EC4CFAF-B13A-F74E-999D-109FA9C8123E}"/>
              </a:ext>
            </a:extLst>
          </p:cNvPr>
          <p:cNvSpPr/>
          <p:nvPr/>
        </p:nvSpPr>
        <p:spPr>
          <a:xfrm>
            <a:off x="106475" y="148600"/>
            <a:ext cx="5381400" cy="20385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Cardiff Supercomputer</a:t>
            </a:r>
            <a:endParaRPr dirty="0"/>
          </a:p>
        </p:txBody>
      </p:sp>
      <p:sp>
        <p:nvSpPr>
          <p:cNvPr id="53" name="Shape 149">
            <a:extLst>
              <a:ext uri="{FF2B5EF4-FFF2-40B4-BE49-F238E27FC236}">
                <a16:creationId xmlns:a16="http://schemas.microsoft.com/office/drawing/2014/main" id="{51225EB3-9427-4745-A1C8-3BDFB6EC1C09}"/>
              </a:ext>
            </a:extLst>
          </p:cNvPr>
          <p:cNvSpPr/>
          <p:nvPr/>
        </p:nvSpPr>
        <p:spPr>
          <a:xfrm>
            <a:off x="2865175" y="1669300"/>
            <a:ext cx="1092900" cy="434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solidFill>
                  <a:srgbClr val="0097A7"/>
                </a:solidFill>
                <a:hlinkClick r:id="rId2"/>
              </a:rPr>
              <a:t>Compute</a:t>
            </a:r>
            <a:endParaRPr sz="16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solidFill>
                  <a:srgbClr val="0097A7"/>
                </a:solidFill>
                <a:hlinkClick r:id="rId2"/>
              </a:rPr>
              <a:t>Element</a:t>
            </a:r>
            <a:endParaRPr sz="1600" dirty="0"/>
          </a:p>
        </p:txBody>
      </p:sp>
      <p:grpSp>
        <p:nvGrpSpPr>
          <p:cNvPr id="55" name="Shape 151">
            <a:extLst>
              <a:ext uri="{FF2B5EF4-FFF2-40B4-BE49-F238E27FC236}">
                <a16:creationId xmlns:a16="http://schemas.microsoft.com/office/drawing/2014/main" id="{ADD820E7-F9EA-9046-92D0-03377CDEC09A}"/>
              </a:ext>
            </a:extLst>
          </p:cNvPr>
          <p:cNvGrpSpPr/>
          <p:nvPr/>
        </p:nvGrpSpPr>
        <p:grpSpPr>
          <a:xfrm>
            <a:off x="4020075" y="883175"/>
            <a:ext cx="1247400" cy="790200"/>
            <a:chOff x="1345325" y="346525"/>
            <a:chExt cx="1247400" cy="790200"/>
          </a:xfrm>
        </p:grpSpPr>
        <p:sp>
          <p:nvSpPr>
            <p:cNvPr id="57" name="Shape 152">
              <a:extLst>
                <a:ext uri="{FF2B5EF4-FFF2-40B4-BE49-F238E27FC236}">
                  <a16:creationId xmlns:a16="http://schemas.microsoft.com/office/drawing/2014/main" id="{9E8772FC-9F09-704B-A91C-E787DCF64CBB}"/>
                </a:ext>
              </a:extLst>
            </p:cNvPr>
            <p:cNvSpPr/>
            <p:nvPr/>
          </p:nvSpPr>
          <p:spPr>
            <a:xfrm>
              <a:off x="1345325" y="3465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Shape 153">
              <a:extLst>
                <a:ext uri="{FF2B5EF4-FFF2-40B4-BE49-F238E27FC236}">
                  <a16:creationId xmlns:a16="http://schemas.microsoft.com/office/drawing/2014/main" id="{105E583E-6E25-4240-A99A-34BF67E9068D}"/>
                </a:ext>
              </a:extLst>
            </p:cNvPr>
            <p:cNvSpPr/>
            <p:nvPr/>
          </p:nvSpPr>
          <p:spPr>
            <a:xfrm>
              <a:off x="1802525" y="3465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Shape 154">
              <a:extLst>
                <a:ext uri="{FF2B5EF4-FFF2-40B4-BE49-F238E27FC236}">
                  <a16:creationId xmlns:a16="http://schemas.microsoft.com/office/drawing/2014/main" id="{567FF6F2-2777-8B48-9717-F5700DFDA553}"/>
                </a:ext>
              </a:extLst>
            </p:cNvPr>
            <p:cNvSpPr/>
            <p:nvPr/>
          </p:nvSpPr>
          <p:spPr>
            <a:xfrm>
              <a:off x="1345325" y="8037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Shape 155">
              <a:extLst>
                <a:ext uri="{FF2B5EF4-FFF2-40B4-BE49-F238E27FC236}">
                  <a16:creationId xmlns:a16="http://schemas.microsoft.com/office/drawing/2014/main" id="{5349CC42-B09D-3446-ABF5-18DA79E0BC38}"/>
                </a:ext>
              </a:extLst>
            </p:cNvPr>
            <p:cNvSpPr/>
            <p:nvPr/>
          </p:nvSpPr>
          <p:spPr>
            <a:xfrm>
              <a:off x="1802525" y="8037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Shape 156">
              <a:extLst>
                <a:ext uri="{FF2B5EF4-FFF2-40B4-BE49-F238E27FC236}">
                  <a16:creationId xmlns:a16="http://schemas.microsoft.com/office/drawing/2014/main" id="{BBC9CF82-2D92-0740-B2FA-0CC8F057B58F}"/>
                </a:ext>
              </a:extLst>
            </p:cNvPr>
            <p:cNvSpPr/>
            <p:nvPr/>
          </p:nvSpPr>
          <p:spPr>
            <a:xfrm>
              <a:off x="2259725" y="3465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Shape 157">
              <a:extLst>
                <a:ext uri="{FF2B5EF4-FFF2-40B4-BE49-F238E27FC236}">
                  <a16:creationId xmlns:a16="http://schemas.microsoft.com/office/drawing/2014/main" id="{C712536A-C649-834D-A9D7-1B940F3CD280}"/>
                </a:ext>
              </a:extLst>
            </p:cNvPr>
            <p:cNvSpPr/>
            <p:nvPr/>
          </p:nvSpPr>
          <p:spPr>
            <a:xfrm>
              <a:off x="2259725" y="803725"/>
              <a:ext cx="333000" cy="333000"/>
            </a:xfrm>
            <a:prstGeom prst="rect">
              <a:avLst/>
            </a:prstGeom>
            <a:solidFill>
              <a:srgbClr val="EEEEEE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" name="Shape 159">
            <a:extLst>
              <a:ext uri="{FF2B5EF4-FFF2-40B4-BE49-F238E27FC236}">
                <a16:creationId xmlns:a16="http://schemas.microsoft.com/office/drawing/2014/main" id="{5EFEF01B-38A1-BE45-8355-6B87073FED72}"/>
              </a:ext>
            </a:extLst>
          </p:cNvPr>
          <p:cNvSpPr/>
          <p:nvPr/>
        </p:nvSpPr>
        <p:spPr>
          <a:xfrm>
            <a:off x="4066150" y="1770925"/>
            <a:ext cx="1257000" cy="3237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Slurm</a:t>
            </a:r>
            <a:endParaRPr/>
          </a:p>
        </p:txBody>
      </p:sp>
      <p:cxnSp>
        <p:nvCxnSpPr>
          <p:cNvPr id="64" name="Shape 160">
            <a:extLst>
              <a:ext uri="{FF2B5EF4-FFF2-40B4-BE49-F238E27FC236}">
                <a16:creationId xmlns:a16="http://schemas.microsoft.com/office/drawing/2014/main" id="{2536C7CD-CB7C-9546-8953-9249CE57DCD5}"/>
              </a:ext>
            </a:extLst>
          </p:cNvPr>
          <p:cNvCxnSpPr>
            <a:stCxn id="46" idx="0"/>
            <a:endCxn id="53" idx="2"/>
          </p:cNvCxnSpPr>
          <p:nvPr/>
        </p:nvCxnSpPr>
        <p:spPr>
          <a:xfrm rot="10800000">
            <a:off x="3411556" y="2104141"/>
            <a:ext cx="489900" cy="19344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5" name="Shape 161">
            <a:extLst>
              <a:ext uri="{FF2B5EF4-FFF2-40B4-BE49-F238E27FC236}">
                <a16:creationId xmlns:a16="http://schemas.microsoft.com/office/drawing/2014/main" id="{93EDD564-7F47-5D4A-B99E-0ED843B1296C}"/>
              </a:ext>
            </a:extLst>
          </p:cNvPr>
          <p:cNvCxnSpPr>
            <a:stCxn id="63" idx="0"/>
            <a:endCxn id="60" idx="2"/>
          </p:cNvCxnSpPr>
          <p:nvPr/>
        </p:nvCxnSpPr>
        <p:spPr>
          <a:xfrm rot="10800000">
            <a:off x="4643650" y="1673425"/>
            <a:ext cx="51000" cy="975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6" name="Shape 162">
            <a:extLst>
              <a:ext uri="{FF2B5EF4-FFF2-40B4-BE49-F238E27FC236}">
                <a16:creationId xmlns:a16="http://schemas.microsoft.com/office/drawing/2014/main" id="{D9F7AC24-B808-5445-84C3-683EB1809578}"/>
              </a:ext>
            </a:extLst>
          </p:cNvPr>
          <p:cNvCxnSpPr>
            <a:stCxn id="46" idx="0"/>
            <a:endCxn id="51" idx="1"/>
          </p:cNvCxnSpPr>
          <p:nvPr/>
        </p:nvCxnSpPr>
        <p:spPr>
          <a:xfrm rot="10800000" flipH="1">
            <a:off x="3901456" y="3408241"/>
            <a:ext cx="531600" cy="6303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7" name="Shape 163">
            <a:extLst>
              <a:ext uri="{FF2B5EF4-FFF2-40B4-BE49-F238E27FC236}">
                <a16:creationId xmlns:a16="http://schemas.microsoft.com/office/drawing/2014/main" id="{1F31BFFE-70A4-624E-955E-8A002995FC87}"/>
              </a:ext>
            </a:extLst>
          </p:cNvPr>
          <p:cNvCxnSpPr>
            <a:stCxn id="46" idx="0"/>
            <a:endCxn id="48" idx="1"/>
          </p:cNvCxnSpPr>
          <p:nvPr/>
        </p:nvCxnSpPr>
        <p:spPr>
          <a:xfrm rot="10800000" flipH="1">
            <a:off x="3901456" y="2687341"/>
            <a:ext cx="531600" cy="13512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8" name="Shape 164">
            <a:extLst>
              <a:ext uri="{FF2B5EF4-FFF2-40B4-BE49-F238E27FC236}">
                <a16:creationId xmlns:a16="http://schemas.microsoft.com/office/drawing/2014/main" id="{5B5364EE-818E-BB4B-947C-0BF637139919}"/>
              </a:ext>
            </a:extLst>
          </p:cNvPr>
          <p:cNvCxnSpPr>
            <a:stCxn id="46" idx="0"/>
            <a:endCxn id="50" idx="1"/>
          </p:cNvCxnSpPr>
          <p:nvPr/>
        </p:nvCxnSpPr>
        <p:spPr>
          <a:xfrm>
            <a:off x="3901456" y="4038541"/>
            <a:ext cx="531600" cy="903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9" name="Shape 165">
            <a:extLst>
              <a:ext uri="{FF2B5EF4-FFF2-40B4-BE49-F238E27FC236}">
                <a16:creationId xmlns:a16="http://schemas.microsoft.com/office/drawing/2014/main" id="{E321A6FD-CBB4-E940-8495-8BD3FFD2A595}"/>
              </a:ext>
            </a:extLst>
          </p:cNvPr>
          <p:cNvSpPr/>
          <p:nvPr/>
        </p:nvSpPr>
        <p:spPr>
          <a:xfrm>
            <a:off x="123669" y="572369"/>
            <a:ext cx="2541900" cy="1564518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Private </a:t>
            </a:r>
            <a:r>
              <a:rPr lang="en-US" sz="1600" dirty="0" err="1"/>
              <a:t>Headnode</a:t>
            </a:r>
            <a:r>
              <a:rPr lang="en-US" sz="1600" dirty="0"/>
              <a:t>:</a:t>
            </a:r>
            <a:endParaRPr sz="1600" dirty="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 dirty="0"/>
              <a:t>LIGO + Virgo access</a:t>
            </a:r>
            <a:endParaRPr sz="1600" dirty="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 dirty="0">
                <a:solidFill>
                  <a:srgbClr val="000000"/>
                </a:solidFill>
              </a:rPr>
              <a:t>Direct access to cluster</a:t>
            </a:r>
            <a:endParaRPr sz="1600" dirty="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 dirty="0" err="1"/>
              <a:t>HTCondor</a:t>
            </a:r>
            <a:r>
              <a:rPr lang="en-US" sz="1600" dirty="0"/>
              <a:t> Scheduler</a:t>
            </a:r>
            <a:endParaRPr sz="1600" dirty="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 dirty="0">
                <a:solidFill>
                  <a:srgbClr val="000000"/>
                </a:solidFill>
              </a:rPr>
              <a:t>Webserver</a:t>
            </a:r>
            <a:endParaRPr sz="1600" dirty="0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600" dirty="0" err="1"/>
              <a:t>JupyterHub</a:t>
            </a:r>
            <a:endParaRPr sz="16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70" name="Shape 166">
            <a:extLst>
              <a:ext uri="{FF2B5EF4-FFF2-40B4-BE49-F238E27FC236}">
                <a16:creationId xmlns:a16="http://schemas.microsoft.com/office/drawing/2014/main" id="{9C2DC4DE-7460-1A4C-8F9C-6FEA95E322C2}"/>
              </a:ext>
            </a:extLst>
          </p:cNvPr>
          <p:cNvCxnSpPr>
            <a:cxnSpLocks/>
            <a:stCxn id="69" idx="2"/>
            <a:endCxn id="46" idx="3"/>
          </p:cNvCxnSpPr>
          <p:nvPr/>
        </p:nvCxnSpPr>
        <p:spPr>
          <a:xfrm rot="16200000" flipH="1">
            <a:off x="1462587" y="2068919"/>
            <a:ext cx="1119380" cy="1255316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1" name="Shape 167">
            <a:extLst>
              <a:ext uri="{FF2B5EF4-FFF2-40B4-BE49-F238E27FC236}">
                <a16:creationId xmlns:a16="http://schemas.microsoft.com/office/drawing/2014/main" id="{380F65D9-BD5E-8045-ABAE-9809378BDF4A}"/>
              </a:ext>
            </a:extLst>
          </p:cNvPr>
          <p:cNvSpPr txBox="1"/>
          <p:nvPr/>
        </p:nvSpPr>
        <p:spPr>
          <a:xfrm>
            <a:off x="1399175" y="2200605"/>
            <a:ext cx="1381500" cy="973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solidFill>
                  <a:srgbClr val="0097A7"/>
                </a:solidFill>
                <a:hlinkClick r:id="rId3"/>
              </a:rPr>
              <a:t>Overflow via flocking for grid jobs</a:t>
            </a:r>
            <a:endParaRPr dirty="0"/>
          </a:p>
        </p:txBody>
      </p:sp>
      <p:sp>
        <p:nvSpPr>
          <p:cNvPr id="72" name="Shape 168">
            <a:extLst>
              <a:ext uri="{FF2B5EF4-FFF2-40B4-BE49-F238E27FC236}">
                <a16:creationId xmlns:a16="http://schemas.microsoft.com/office/drawing/2014/main" id="{DB020813-7188-7843-98F1-62F22248DD38}"/>
              </a:ext>
            </a:extLst>
          </p:cNvPr>
          <p:cNvSpPr/>
          <p:nvPr/>
        </p:nvSpPr>
        <p:spPr>
          <a:xfrm>
            <a:off x="2865538" y="1125550"/>
            <a:ext cx="1092900" cy="482538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Local pilot factory</a:t>
            </a:r>
            <a:endParaRPr sz="1600" dirty="0"/>
          </a:p>
        </p:txBody>
      </p:sp>
      <p:sp>
        <p:nvSpPr>
          <p:cNvPr id="73" name="Shape 169">
            <a:extLst>
              <a:ext uri="{FF2B5EF4-FFF2-40B4-BE49-F238E27FC236}">
                <a16:creationId xmlns:a16="http://schemas.microsoft.com/office/drawing/2014/main" id="{6B759478-3160-834D-9D35-9AC724A82C49}"/>
              </a:ext>
            </a:extLst>
          </p:cNvPr>
          <p:cNvSpPr/>
          <p:nvPr/>
        </p:nvSpPr>
        <p:spPr>
          <a:xfrm>
            <a:off x="2780675" y="255175"/>
            <a:ext cx="1139400" cy="763800"/>
          </a:xfrm>
          <a:prstGeom prst="wedgeRectCallout">
            <a:avLst>
              <a:gd name="adj1" fmla="val 23003"/>
              <a:gd name="adj2" fmla="val 73043"/>
            </a:avLst>
          </a:prstGeom>
          <a:solidFill>
            <a:srgbClr val="FFF2CC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Local pilot factory to still allow non-grid jobs.</a:t>
            </a:r>
            <a:endParaRPr sz="1200"/>
          </a:p>
        </p:txBody>
      </p:sp>
      <p:sp>
        <p:nvSpPr>
          <p:cNvPr id="74" name="Shape 170">
            <a:extLst>
              <a:ext uri="{FF2B5EF4-FFF2-40B4-BE49-F238E27FC236}">
                <a16:creationId xmlns:a16="http://schemas.microsoft.com/office/drawing/2014/main" id="{DC1D9181-2B52-A941-A62E-6A1257C41DE2}"/>
              </a:ext>
            </a:extLst>
          </p:cNvPr>
          <p:cNvSpPr/>
          <p:nvPr/>
        </p:nvSpPr>
        <p:spPr>
          <a:xfrm>
            <a:off x="3983575" y="235200"/>
            <a:ext cx="1381500" cy="550500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LIGO / Virgo data</a:t>
            </a:r>
            <a:endParaRPr dirty="0"/>
          </a:p>
        </p:txBody>
      </p:sp>
      <p:cxnSp>
        <p:nvCxnSpPr>
          <p:cNvPr id="75" name="Shape 171">
            <a:extLst>
              <a:ext uri="{FF2B5EF4-FFF2-40B4-BE49-F238E27FC236}">
                <a16:creationId xmlns:a16="http://schemas.microsoft.com/office/drawing/2014/main" id="{95DB5D81-A666-DF4D-97D6-BAEB0640AB95}"/>
              </a:ext>
            </a:extLst>
          </p:cNvPr>
          <p:cNvCxnSpPr>
            <a:stCxn id="46" idx="2"/>
            <a:endCxn id="47" idx="3"/>
          </p:cNvCxnSpPr>
          <p:nvPr/>
        </p:nvCxnSpPr>
        <p:spPr>
          <a:xfrm rot="10800000">
            <a:off x="1132602" y="2777641"/>
            <a:ext cx="271500" cy="12609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6" name="Shape 172">
            <a:extLst>
              <a:ext uri="{FF2B5EF4-FFF2-40B4-BE49-F238E27FC236}">
                <a16:creationId xmlns:a16="http://schemas.microsoft.com/office/drawing/2014/main" id="{3576969D-1C45-314B-B080-0225458E28B6}"/>
              </a:ext>
            </a:extLst>
          </p:cNvPr>
          <p:cNvCxnSpPr>
            <a:stCxn id="46" idx="2"/>
            <a:endCxn id="49" idx="3"/>
          </p:cNvCxnSpPr>
          <p:nvPr/>
        </p:nvCxnSpPr>
        <p:spPr>
          <a:xfrm rot="10800000">
            <a:off x="1132602" y="3571741"/>
            <a:ext cx="271500" cy="4668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7" name="Shape 173">
            <a:extLst>
              <a:ext uri="{FF2B5EF4-FFF2-40B4-BE49-F238E27FC236}">
                <a16:creationId xmlns:a16="http://schemas.microsoft.com/office/drawing/2014/main" id="{0EFF43BA-A344-5E40-8ED5-B672B8293BCE}"/>
              </a:ext>
            </a:extLst>
          </p:cNvPr>
          <p:cNvCxnSpPr>
            <a:cxnSpLocks/>
            <a:stCxn id="69" idx="3"/>
            <a:endCxn id="72" idx="1"/>
          </p:cNvCxnSpPr>
          <p:nvPr/>
        </p:nvCxnSpPr>
        <p:spPr>
          <a:xfrm>
            <a:off x="2665569" y="1354628"/>
            <a:ext cx="199969" cy="12191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8" name="Shape 174">
            <a:extLst>
              <a:ext uri="{FF2B5EF4-FFF2-40B4-BE49-F238E27FC236}">
                <a16:creationId xmlns:a16="http://schemas.microsoft.com/office/drawing/2014/main" id="{B1168B09-3186-E846-B6B7-3671A394FBAE}"/>
              </a:ext>
            </a:extLst>
          </p:cNvPr>
          <p:cNvCxnSpPr/>
          <p:nvPr/>
        </p:nvCxnSpPr>
        <p:spPr>
          <a:xfrm>
            <a:off x="3958075" y="1886650"/>
            <a:ext cx="164100" cy="489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9" name="Shape 175">
            <a:extLst>
              <a:ext uri="{FF2B5EF4-FFF2-40B4-BE49-F238E27FC236}">
                <a16:creationId xmlns:a16="http://schemas.microsoft.com/office/drawing/2014/main" id="{B1A03924-778B-0D46-BB77-4391E5F1DB59}"/>
              </a:ext>
            </a:extLst>
          </p:cNvPr>
          <p:cNvSpPr txBox="1"/>
          <p:nvPr/>
        </p:nvSpPr>
        <p:spPr>
          <a:xfrm>
            <a:off x="2936453" y="2410480"/>
            <a:ext cx="1502350" cy="7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Opportunistic grid jobs</a:t>
            </a:r>
            <a:endParaRPr dirty="0"/>
          </a:p>
        </p:txBody>
      </p:sp>
      <p:cxnSp>
        <p:nvCxnSpPr>
          <p:cNvPr id="80" name="Shape 177">
            <a:extLst>
              <a:ext uri="{FF2B5EF4-FFF2-40B4-BE49-F238E27FC236}">
                <a16:creationId xmlns:a16="http://schemas.microsoft.com/office/drawing/2014/main" id="{52B29FDE-D84B-0A42-86D3-E269C6B321C1}"/>
              </a:ext>
            </a:extLst>
          </p:cNvPr>
          <p:cNvCxnSpPr>
            <a:cxnSpLocks/>
            <a:stCxn id="72" idx="3"/>
            <a:endCxn id="63" idx="1"/>
          </p:cNvCxnSpPr>
          <p:nvPr/>
        </p:nvCxnSpPr>
        <p:spPr>
          <a:xfrm>
            <a:off x="3958438" y="1366819"/>
            <a:ext cx="107712" cy="565956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1" name="Shape 178">
            <a:extLst>
              <a:ext uri="{FF2B5EF4-FFF2-40B4-BE49-F238E27FC236}">
                <a16:creationId xmlns:a16="http://schemas.microsoft.com/office/drawing/2014/main" id="{6CBA8F5E-2857-304E-BFA2-5CED5442167E}"/>
              </a:ext>
            </a:extLst>
          </p:cNvPr>
          <p:cNvGrpSpPr/>
          <p:nvPr/>
        </p:nvGrpSpPr>
        <p:grpSpPr>
          <a:xfrm rot="5400000">
            <a:off x="543775" y="4058200"/>
            <a:ext cx="219900" cy="51000"/>
            <a:chOff x="883300" y="4661075"/>
            <a:chExt cx="219900" cy="51000"/>
          </a:xfrm>
        </p:grpSpPr>
        <p:sp>
          <p:nvSpPr>
            <p:cNvPr id="82" name="Shape 179">
              <a:extLst>
                <a:ext uri="{FF2B5EF4-FFF2-40B4-BE49-F238E27FC236}">
                  <a16:creationId xmlns:a16="http://schemas.microsoft.com/office/drawing/2014/main" id="{AE99FB00-6631-584F-B457-6EE7B38B2513}"/>
                </a:ext>
              </a:extLst>
            </p:cNvPr>
            <p:cNvSpPr/>
            <p:nvPr/>
          </p:nvSpPr>
          <p:spPr>
            <a:xfrm>
              <a:off x="883300" y="4661075"/>
              <a:ext cx="51000" cy="51000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180">
              <a:extLst>
                <a:ext uri="{FF2B5EF4-FFF2-40B4-BE49-F238E27FC236}">
                  <a16:creationId xmlns:a16="http://schemas.microsoft.com/office/drawing/2014/main" id="{DA58BB06-4A20-7A4C-9DBF-2AD5EE084AFA}"/>
                </a:ext>
              </a:extLst>
            </p:cNvPr>
            <p:cNvSpPr/>
            <p:nvPr/>
          </p:nvSpPr>
          <p:spPr>
            <a:xfrm>
              <a:off x="967750" y="4661075"/>
              <a:ext cx="51000" cy="51000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Shape 181">
              <a:extLst>
                <a:ext uri="{FF2B5EF4-FFF2-40B4-BE49-F238E27FC236}">
                  <a16:creationId xmlns:a16="http://schemas.microsoft.com/office/drawing/2014/main" id="{12E1FA80-A565-C84A-8C57-9B746BA47725}"/>
                </a:ext>
              </a:extLst>
            </p:cNvPr>
            <p:cNvSpPr/>
            <p:nvPr/>
          </p:nvSpPr>
          <p:spPr>
            <a:xfrm>
              <a:off x="1052200" y="4661075"/>
              <a:ext cx="51000" cy="51000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" name="Shape 182">
            <a:extLst>
              <a:ext uri="{FF2B5EF4-FFF2-40B4-BE49-F238E27FC236}">
                <a16:creationId xmlns:a16="http://schemas.microsoft.com/office/drawing/2014/main" id="{85B50D64-7FF0-824F-B545-543927538A89}"/>
              </a:ext>
            </a:extLst>
          </p:cNvPr>
          <p:cNvSpPr/>
          <p:nvPr/>
        </p:nvSpPr>
        <p:spPr>
          <a:xfrm>
            <a:off x="140725" y="4269625"/>
            <a:ext cx="1026000" cy="6522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Caltech,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USA</a:t>
            </a:r>
            <a:endParaRPr/>
          </a:p>
        </p:txBody>
      </p:sp>
      <p:cxnSp>
        <p:nvCxnSpPr>
          <p:cNvPr id="86" name="Shape 183">
            <a:extLst>
              <a:ext uri="{FF2B5EF4-FFF2-40B4-BE49-F238E27FC236}">
                <a16:creationId xmlns:a16="http://schemas.microsoft.com/office/drawing/2014/main" id="{BCE68AF4-9EE4-A14D-974D-D4B019CCD3B4}"/>
              </a:ext>
            </a:extLst>
          </p:cNvPr>
          <p:cNvCxnSpPr>
            <a:stCxn id="46" idx="2"/>
            <a:endCxn id="85" idx="3"/>
          </p:cNvCxnSpPr>
          <p:nvPr/>
        </p:nvCxnSpPr>
        <p:spPr>
          <a:xfrm flipH="1">
            <a:off x="1166802" y="4038541"/>
            <a:ext cx="237300" cy="557100"/>
          </a:xfrm>
          <a:prstGeom prst="straightConnector1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49799B5C-2552-284B-A841-FE10696605C9}"/>
              </a:ext>
            </a:extLst>
          </p:cNvPr>
          <p:cNvSpPr txBox="1"/>
          <p:nvPr/>
        </p:nvSpPr>
        <p:spPr>
          <a:xfrm>
            <a:off x="4166149" y="1016675"/>
            <a:ext cx="1041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Compute Nodes</a:t>
            </a:r>
          </a:p>
        </p:txBody>
      </p:sp>
      <p:sp>
        <p:nvSpPr>
          <p:cNvPr id="94" name="Title 1">
            <a:extLst>
              <a:ext uri="{FF2B5EF4-FFF2-40B4-BE49-F238E27FC236}">
                <a16:creationId xmlns:a16="http://schemas.microsoft.com/office/drawing/2014/main" id="{CDFA94BD-302D-DA41-B100-AC67D1E4C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0162" y="75283"/>
            <a:ext cx="3705075" cy="994172"/>
          </a:xfrm>
        </p:spPr>
        <p:txBody>
          <a:bodyPr/>
          <a:lstStyle/>
          <a:p>
            <a:r>
              <a:rPr lang="en-US" dirty="0" err="1"/>
              <a:t>aLIGO</a:t>
            </a:r>
            <a:r>
              <a:rPr lang="en-US" dirty="0"/>
              <a:t> UK upgrade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712B1E6-A49A-B844-9DD7-8801C6E75569}"/>
              </a:ext>
            </a:extLst>
          </p:cNvPr>
          <p:cNvSpPr/>
          <p:nvPr/>
        </p:nvSpPr>
        <p:spPr>
          <a:xfrm>
            <a:off x="5682156" y="1028330"/>
            <a:ext cx="3230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17500">
              <a:buSzPts val="1400"/>
              <a:buChar char="●"/>
            </a:pPr>
            <a:r>
              <a:rPr lang="en-US" dirty="0"/>
              <a:t>Retain local pilot factory</a:t>
            </a:r>
          </a:p>
          <a:p>
            <a:pPr marL="457200" lvl="0" indent="-317500">
              <a:buSzPts val="1400"/>
              <a:buChar char="●"/>
            </a:pPr>
            <a:r>
              <a:rPr lang="en-US" dirty="0"/>
              <a:t>Use </a:t>
            </a:r>
            <a:r>
              <a:rPr lang="en-US" dirty="0" err="1"/>
              <a:t>cvmfs</a:t>
            </a:r>
            <a:r>
              <a:rPr lang="en-US" dirty="0"/>
              <a:t> for data paths </a:t>
            </a:r>
            <a:r>
              <a:rPr lang="en-US" dirty="0" err="1"/>
              <a:t>utilising</a:t>
            </a:r>
            <a:r>
              <a:rPr lang="en-US" dirty="0"/>
              <a:t> locally stored data</a:t>
            </a:r>
          </a:p>
          <a:p>
            <a:pPr marL="457200" lvl="0" indent="-317500">
              <a:buSzPts val="1400"/>
              <a:buChar char="●"/>
            </a:pPr>
            <a:r>
              <a:rPr lang="en-US" dirty="0"/>
              <a:t>Add a local compute element to accept jobs from OSG</a:t>
            </a:r>
          </a:p>
          <a:p>
            <a:pPr marL="457200" lvl="0" indent="-317500">
              <a:buSzPts val="1400"/>
              <a:buChar char="●"/>
            </a:pPr>
            <a:r>
              <a:rPr lang="en-US" dirty="0"/>
              <a:t>Overflow grid jobs to OSG via flocking</a:t>
            </a:r>
          </a:p>
          <a:p>
            <a:pPr marL="457200" lvl="0" indent="-317500">
              <a:buSzPts val="1400"/>
              <a:buChar char="●"/>
            </a:pPr>
            <a:r>
              <a:rPr lang="en-US" dirty="0"/>
              <a:t>Encourage users to grid enable their workflows</a:t>
            </a:r>
          </a:p>
          <a:p>
            <a:pPr marL="457200" lvl="0" indent="-317500">
              <a:buSzPts val="1400"/>
              <a:buChar char="●"/>
            </a:pPr>
            <a:r>
              <a:rPr lang="en-US" dirty="0"/>
              <a:t>Aim to remove local pilot factory?</a:t>
            </a:r>
          </a:p>
        </p:txBody>
      </p:sp>
    </p:spTree>
    <p:extLst>
      <p:ext uri="{BB962C8B-B14F-4D97-AF65-F5344CB8AC3E}">
        <p14:creationId xmlns:p14="http://schemas.microsoft.com/office/powerpoint/2010/main" val="2128117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6CF5B1-CC30-5249-98E9-5623BA593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4749800" cy="3556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9A92F5F-BF31-1347-A70F-560455DC47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8777" y="2125296"/>
            <a:ext cx="1134208" cy="113420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9D27C81-6BF2-8343-88BA-5ADA3D8862F9}"/>
              </a:ext>
            </a:extLst>
          </p:cNvPr>
          <p:cNvSpPr txBox="1"/>
          <p:nvPr/>
        </p:nvSpPr>
        <p:spPr>
          <a:xfrm>
            <a:off x="1477218" y="729734"/>
            <a:ext cx="1795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Proxima</a:t>
            </a:r>
            <a:r>
              <a:rPr lang="en-US" dirty="0">
                <a:solidFill>
                  <a:schemeClr val="bg1"/>
                </a:solidFill>
              </a:rPr>
              <a:t> Centauri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2F750D3-265C-4942-B8C1-BBDE95DFD3DF}"/>
              </a:ext>
            </a:extLst>
          </p:cNvPr>
          <p:cNvCxnSpPr>
            <a:cxnSpLocks/>
          </p:cNvCxnSpPr>
          <p:nvPr/>
        </p:nvCxnSpPr>
        <p:spPr>
          <a:xfrm>
            <a:off x="2897945" y="2827606"/>
            <a:ext cx="4900832" cy="0"/>
          </a:xfrm>
          <a:prstGeom prst="straightConnector1">
            <a:avLst/>
          </a:prstGeom>
          <a:ln w="63500"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EA2E97B-54A5-7848-B60F-60FF4CEE3FA0}"/>
              </a:ext>
            </a:extLst>
          </p:cNvPr>
          <p:cNvSpPr txBox="1"/>
          <p:nvPr/>
        </p:nvSpPr>
        <p:spPr>
          <a:xfrm>
            <a:off x="4692220" y="2365941"/>
            <a:ext cx="1312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 light years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E30CF3-8483-344F-A727-01903C86D080}"/>
              </a:ext>
            </a:extLst>
          </p:cNvPr>
          <p:cNvSpPr txBox="1"/>
          <p:nvPr/>
        </p:nvSpPr>
        <p:spPr>
          <a:xfrm>
            <a:off x="4142479" y="2962255"/>
            <a:ext cx="2395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40 trillion km =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40,000,000,000,000 km</a:t>
            </a:r>
          </a:p>
        </p:txBody>
      </p:sp>
    </p:spTree>
    <p:extLst>
      <p:ext uri="{BB962C8B-B14F-4D97-AF65-F5344CB8AC3E}">
        <p14:creationId xmlns:p14="http://schemas.microsoft.com/office/powerpoint/2010/main" val="2654297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D6193DD-B75F-D34D-A2C7-D866D6556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500668">
            <a:off x="6491957" y="2600365"/>
            <a:ext cx="943961" cy="6202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6CF5B1-CC30-5249-98E9-5623BA5933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14400"/>
            <a:ext cx="4749800" cy="3556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9A92F5F-BF31-1347-A70F-560455DC4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8777" y="2125296"/>
            <a:ext cx="1134208" cy="113420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9D27C81-6BF2-8343-88BA-5ADA3D8862F9}"/>
              </a:ext>
            </a:extLst>
          </p:cNvPr>
          <p:cNvSpPr txBox="1"/>
          <p:nvPr/>
        </p:nvSpPr>
        <p:spPr>
          <a:xfrm>
            <a:off x="1477218" y="729734"/>
            <a:ext cx="1795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Proxima</a:t>
            </a:r>
            <a:r>
              <a:rPr lang="en-US" dirty="0">
                <a:solidFill>
                  <a:schemeClr val="bg1"/>
                </a:solidFill>
              </a:rPr>
              <a:t> Centauri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2F750D3-265C-4942-B8C1-BBDE95DFD3DF}"/>
              </a:ext>
            </a:extLst>
          </p:cNvPr>
          <p:cNvCxnSpPr>
            <a:cxnSpLocks/>
          </p:cNvCxnSpPr>
          <p:nvPr/>
        </p:nvCxnSpPr>
        <p:spPr>
          <a:xfrm>
            <a:off x="2897945" y="2827606"/>
            <a:ext cx="4900832" cy="0"/>
          </a:xfrm>
          <a:prstGeom prst="straightConnector1">
            <a:avLst/>
          </a:prstGeom>
          <a:ln w="63500"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EA2E97B-54A5-7848-B60F-60FF4CEE3FA0}"/>
              </a:ext>
            </a:extLst>
          </p:cNvPr>
          <p:cNvSpPr txBox="1"/>
          <p:nvPr/>
        </p:nvSpPr>
        <p:spPr>
          <a:xfrm>
            <a:off x="4692220" y="2365941"/>
            <a:ext cx="1312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 light years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E30CF3-8483-344F-A727-01903C86D080}"/>
              </a:ext>
            </a:extLst>
          </p:cNvPr>
          <p:cNvSpPr txBox="1"/>
          <p:nvPr/>
        </p:nvSpPr>
        <p:spPr>
          <a:xfrm>
            <a:off x="4142479" y="2962255"/>
            <a:ext cx="2395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40 trillion km =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40,000,000,000,000 km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2C65C9-689C-CE47-8B1C-B088FCD353D6}"/>
              </a:ext>
            </a:extLst>
          </p:cNvPr>
          <p:cNvSpPr/>
          <p:nvPr/>
        </p:nvSpPr>
        <p:spPr>
          <a:xfrm>
            <a:off x="6320972" y="1841987"/>
            <a:ext cx="1285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Human hair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E9A246-32D7-4944-A213-957A265B23DC}"/>
              </a:ext>
            </a:extLst>
          </p:cNvPr>
          <p:cNvSpPr/>
          <p:nvPr/>
        </p:nvSpPr>
        <p:spPr>
          <a:xfrm>
            <a:off x="6488277" y="4618712"/>
            <a:ext cx="244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WARNING: Not to scale!</a:t>
            </a:r>
          </a:p>
        </p:txBody>
      </p:sp>
    </p:spTree>
    <p:extLst>
      <p:ext uri="{BB962C8B-B14F-4D97-AF65-F5344CB8AC3E}">
        <p14:creationId xmlns:p14="http://schemas.microsoft.com/office/powerpoint/2010/main" val="1449647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 descr="LIGO_Hanford.jpg"/>
          <p:cNvPicPr>
            <a:picLocks noChangeAspect="1"/>
          </p:cNvPicPr>
          <p:nvPr/>
        </p:nvPicPr>
        <p:blipFill>
          <a:blip r:embed="rId2"/>
          <a:srcRect t="-4486" b="-4486"/>
          <a:stretch>
            <a:fillRect/>
          </a:stretch>
        </p:blipFill>
        <p:spPr>
          <a:xfrm>
            <a:off x="0" y="-217711"/>
            <a:ext cx="9136376" cy="5319663"/>
          </a:xfrm>
          <a:prstGeom prst="rect">
            <a:avLst/>
          </a:prstGeom>
        </p:spPr>
      </p:pic>
      <p:pic>
        <p:nvPicPr>
          <p:cNvPr id="3" name="Picture 2" descr="usa_li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237" y="3280852"/>
            <a:ext cx="3220143" cy="18539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461" y="4476502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LIGO Hanford Observatory</a:t>
            </a:r>
          </a:p>
        </p:txBody>
      </p:sp>
    </p:spTree>
    <p:extLst>
      <p:ext uri="{BB962C8B-B14F-4D97-AF65-F5344CB8AC3E}">
        <p14:creationId xmlns:p14="http://schemas.microsoft.com/office/powerpoint/2010/main" val="1051370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1EC5791-EB57-8945-B8EF-9A523E040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102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3E3819-51C4-8746-913E-69037959DE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240" r="1263"/>
          <a:stretch/>
        </p:blipFill>
        <p:spPr>
          <a:xfrm>
            <a:off x="137026" y="22817"/>
            <a:ext cx="8795960" cy="512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47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W170817_and_BBHs_fast_silent">
            <a:hlinkClick r:id="" action="ppaction://media"/>
            <a:extLst>
              <a:ext uri="{FF2B5EF4-FFF2-40B4-BE49-F238E27FC236}">
                <a16:creationId xmlns:a16="http://schemas.microsoft.com/office/drawing/2014/main" id="{4DE76C9E-FF2B-8D42-8F29-9089075E577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75" y="3175"/>
            <a:ext cx="914241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7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D2DFC7-3D3D-8842-A10A-A79EB32A1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52" y="-1"/>
            <a:ext cx="8070354" cy="499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850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4470</TotalTime>
  <Words>619</Words>
  <Application>Microsoft Macintosh PowerPoint</Application>
  <PresentationFormat>On-screen Show (16:9)</PresentationFormat>
  <Paragraphs>167</Paragraphs>
  <Slides>21</Slides>
  <Notes>4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Helvetica Neue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Computational Challenges</vt:lpstr>
      <vt:lpstr> Gravitational Wave Sources/Searches</vt:lpstr>
      <vt:lpstr> Gravitational Wave Sources/Searches</vt:lpstr>
      <vt:lpstr>Computational challenges</vt:lpstr>
      <vt:lpstr>PowerPoint Presentation</vt:lpstr>
      <vt:lpstr>PowerPoint Presentation</vt:lpstr>
      <vt:lpstr>Production computing environments</vt:lpstr>
      <vt:lpstr>LIGO Jobs running at RAL</vt:lpstr>
      <vt:lpstr>LIGO Computing Resources</vt:lpstr>
      <vt:lpstr>Data rates</vt:lpstr>
      <vt:lpstr>aLIGO UK upgrade</vt:lpstr>
      <vt:lpstr>aLIGO UK upgrade</vt:lpstr>
    </vt:vector>
  </TitlesOfParts>
  <Company>Cardiff University</Company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hunt for gravitational waves</dc:title>
  <dc:creator>Stephen Fairhurst</dc:creator>
  <cp:lastModifiedBy>Stephen Fairhurst</cp:lastModifiedBy>
  <cp:revision>101</cp:revision>
  <dcterms:created xsi:type="dcterms:W3CDTF">2016-03-01T18:26:51Z</dcterms:created>
  <dcterms:modified xsi:type="dcterms:W3CDTF">2018-03-15T08:56:35Z</dcterms:modified>
</cp:coreProperties>
</file>