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84" r:id="rId2"/>
  </p:sldMasterIdLst>
  <p:notesMasterIdLst>
    <p:notesMasterId r:id="rId22"/>
  </p:notesMasterIdLst>
  <p:sldIdLst>
    <p:sldId id="256" r:id="rId3"/>
    <p:sldId id="271" r:id="rId4"/>
    <p:sldId id="274" r:id="rId5"/>
    <p:sldId id="278" r:id="rId6"/>
    <p:sldId id="280" r:id="rId7"/>
    <p:sldId id="276" r:id="rId8"/>
    <p:sldId id="277" r:id="rId9"/>
    <p:sldId id="281" r:id="rId10"/>
    <p:sldId id="282" r:id="rId11"/>
    <p:sldId id="259" r:id="rId12"/>
    <p:sldId id="264" r:id="rId13"/>
    <p:sldId id="286" r:id="rId14"/>
    <p:sldId id="285" r:id="rId15"/>
    <p:sldId id="287" r:id="rId16"/>
    <p:sldId id="288" r:id="rId17"/>
    <p:sldId id="284" r:id="rId18"/>
    <p:sldId id="289" r:id="rId19"/>
    <p:sldId id="290" r:id="rId20"/>
    <p:sldId id="258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1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709" autoAdjust="0"/>
  </p:normalViewPr>
  <p:slideViewPr>
    <p:cSldViewPr>
      <p:cViewPr varScale="1">
        <p:scale>
          <a:sx n="75" d="100"/>
          <a:sy n="75" d="100"/>
        </p:scale>
        <p:origin x="-12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3903AB9-E19D-4105-88F9-E9A3684CE6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652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fld id="{E19418EB-09E4-439B-8A7F-31FC0B45BB4E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55BE1-5CFE-45E4-BD41-BB4B0416F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23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6A897-4379-4B96-94F5-B7905892197F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23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21F2C-6E25-4193-BD84-12829ACC5B75}" type="datetimeFigureOut">
              <a:rPr lang="en-US"/>
              <a:pPr>
                <a:defRPr/>
              </a:pPr>
              <a:t>3/15/2018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3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BE93C-A7F5-4576-BE5D-1EDB737E28FD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619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4CFEC-C1B4-4475-90A6-CDE3C2D2543F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732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4CDBD-437D-4997-A25B-AF08F06BA8C8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00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33DF6-5103-4C2E-B351-260BD20665AE}" type="datetimeFigureOut">
              <a:rPr lang="en-US"/>
              <a:pPr>
                <a:defRPr/>
              </a:pPr>
              <a:t>3/15/2018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858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4A837-6D1C-40D6-A1BB-3E822A1E7039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00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D8238-3AA1-4C9E-9D86-C12E8CBC686F}" type="datetimeFigureOut">
              <a:rPr lang="en-US"/>
              <a:pPr>
                <a:defRPr/>
              </a:pPr>
              <a:t>3/15/2018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70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4EB96-D434-4014-8332-26FD318FE9CB}" type="datetimeFigureOut">
              <a:rPr lang="en-US"/>
              <a:pPr>
                <a:defRPr/>
              </a:pPr>
              <a:t>3/15/2018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64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5DD40-8483-4E57-A068-EEB46A3FE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8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286D5-2B7F-4A9C-A608-84B82B0D6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88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67AE5-C474-4D09-BF5F-31ABC27F7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5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3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2571744"/>
            <a:ext cx="4040188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14686"/>
            <a:ext cx="4040188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2571744"/>
            <a:ext cx="4041775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14686"/>
            <a:ext cx="4041775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222F9-7709-4978-BF9F-ED56C3326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3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10AE6-60EC-4E60-BDF9-1EAD50A28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79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631F3-BE8A-4EC4-9612-9B372AC60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91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3008313" cy="1090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57430"/>
            <a:ext cx="3008313" cy="37687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28879-A96A-4A5F-B47B-AB2C60E60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8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A8476-A1C8-4145-B825-7A599DD13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5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0"/>
            <a:ext cx="7772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CAF63D1-8C70-45A0-A098-DABD84465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4" r:id="rId2"/>
    <p:sldLayoutId id="2147483763" r:id="rId3"/>
    <p:sldLayoutId id="2147483762" r:id="rId4"/>
    <p:sldLayoutId id="2147483761" r:id="rId5"/>
    <p:sldLayoutId id="2147483760" r:id="rId6"/>
    <p:sldLayoutId id="2147483759" r:id="rId7"/>
    <p:sldLayoutId id="2147483758" r:id="rId8"/>
    <p:sldLayoutId id="2147483757" r:id="rId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CAAC58-F05E-4DBE-9332-FE9AA6C9C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jpg"/><Relationship Id="rId11" Type="http://schemas.openxmlformats.org/officeDocument/2006/relationships/image" Target="../media/image14.png"/><Relationship Id="rId5" Type="http://schemas.openxmlformats.org/officeDocument/2006/relationships/image" Target="../media/image8.wmf"/><Relationship Id="rId10" Type="http://schemas.openxmlformats.org/officeDocument/2006/relationships/image" Target="../media/image13.gi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AAI for a National </a:t>
            </a:r>
            <a:r>
              <a:rPr lang="en-GB" altLang="en-US" dirty="0" err="1" smtClean="0"/>
              <a:t>eInfra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and making use of</a:t>
            </a:r>
            <a:br>
              <a:rPr lang="en-GB" altLang="en-US" dirty="0" smtClean="0"/>
            </a:br>
            <a:r>
              <a:rPr lang="en-GB" altLang="en-US" dirty="0" smtClean="0"/>
              <a:t>AAAI Pathfinder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Jens Jensen, STFC</a:t>
            </a:r>
          </a:p>
          <a:p>
            <a:pPr eaLnBrk="1" hangingPunct="1"/>
            <a:r>
              <a:rPr lang="en-GB" altLang="en-US" dirty="0" smtClean="0"/>
              <a:t>Ides of March 2018</a:t>
            </a:r>
          </a:p>
          <a:p>
            <a:pPr eaLnBrk="1" hangingPunct="1"/>
            <a:r>
              <a:rPr lang="en-GB" altLang="en-US" dirty="0" err="1" smtClean="0"/>
              <a:t>Coseners</a:t>
            </a:r>
            <a:r>
              <a:rPr lang="en-GB" altLang="en-US" dirty="0" smtClean="0"/>
              <a:t>, Abingdon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827584" y="5013176"/>
            <a:ext cx="5760640" cy="1584176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AAAI Pathfinder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203848" y="3717032"/>
            <a:ext cx="1296144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SAFE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224227" y="5445224"/>
            <a:ext cx="1296144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IdP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71600" y="3715326"/>
            <a:ext cx="1296144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X.509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436096" y="3715326"/>
            <a:ext cx="1296144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ssh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03848" y="2780928"/>
            <a:ext cx="1296144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VOMS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cxnSp>
        <p:nvCxnSpPr>
          <p:cNvPr id="9" name="Straight Arrow Connector 8"/>
          <p:cNvCxnSpPr>
            <a:stCxn id="4" idx="3"/>
          </p:cNvCxnSpPr>
          <p:nvPr/>
        </p:nvCxnSpPr>
        <p:spPr bwMode="auto">
          <a:xfrm flipV="1">
            <a:off x="4520371" y="4509120"/>
            <a:ext cx="1419781" cy="133214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1" name="Straight Arrow Connector 10"/>
          <p:cNvCxnSpPr>
            <a:stCxn id="4" idx="1"/>
            <a:endCxn id="5" idx="2"/>
          </p:cNvCxnSpPr>
          <p:nvPr/>
        </p:nvCxnSpPr>
        <p:spPr bwMode="auto">
          <a:xfrm flipH="1" flipV="1">
            <a:off x="1619672" y="4507414"/>
            <a:ext cx="1604555" cy="133385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3059832" y="2636912"/>
            <a:ext cx="1656184" cy="20882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940152" y="1988840"/>
            <a:ext cx="2808312" cy="129614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DiRAC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,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ARCHER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6588224" y="3284984"/>
            <a:ext cx="504056" cy="43204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0" y="1988840"/>
            <a:ext cx="2808312" cy="129614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GridPP</a:t>
            </a:r>
          </a:p>
        </p:txBody>
      </p:sp>
      <p:cxnSp>
        <p:nvCxnSpPr>
          <p:cNvPr id="20" name="Straight Arrow Connector 19"/>
          <p:cNvCxnSpPr>
            <a:stCxn id="5" idx="0"/>
            <a:endCxn id="19" idx="4"/>
          </p:cNvCxnSpPr>
          <p:nvPr/>
        </p:nvCxnSpPr>
        <p:spPr bwMode="auto">
          <a:xfrm flipH="1" flipV="1">
            <a:off x="1404156" y="3284984"/>
            <a:ext cx="215516" cy="430342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1187624" y="5389765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JISC</a:t>
            </a:r>
          </a:p>
          <a:p>
            <a:pPr algn="ctr"/>
            <a:r>
              <a:rPr lang="en-GB" dirty="0" smtClean="0"/>
              <a:t>ASSENT</a:t>
            </a:r>
            <a:endParaRPr lang="en-GB" dirty="0"/>
          </a:p>
        </p:txBody>
      </p:sp>
      <p:sp>
        <p:nvSpPr>
          <p:cNvPr id="12" name="Rectangular Callout 11"/>
          <p:cNvSpPr/>
          <p:nvPr/>
        </p:nvSpPr>
        <p:spPr bwMode="auto">
          <a:xfrm>
            <a:off x="7092280" y="3861048"/>
            <a:ext cx="1728192" cy="864096"/>
          </a:xfrm>
          <a:prstGeom prst="wedgeRectCallout">
            <a:avLst>
              <a:gd name="adj1" fmla="val -79292"/>
              <a:gd name="adj2" fmla="val -25536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Command line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pic>
        <p:nvPicPr>
          <p:cNvPr id="1026" name="Picture 2" descr="Logo of the EPSRC, the Engineering and Physical Sciences Research Counc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96875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val 20"/>
          <p:cNvSpPr/>
          <p:nvPr/>
        </p:nvSpPr>
        <p:spPr bwMode="auto">
          <a:xfrm>
            <a:off x="1614744" y="1401958"/>
            <a:ext cx="2257555" cy="6207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EGI, EUDAT, Indigo DC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51481" y="1386193"/>
            <a:ext cx="1598477" cy="6207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PRACE</a:t>
            </a:r>
          </a:p>
        </p:txBody>
      </p:sp>
    </p:spTree>
    <p:extLst>
      <p:ext uri="{BB962C8B-B14F-4D97-AF65-F5344CB8AC3E}">
        <p14:creationId xmlns:p14="http://schemas.microsoft.com/office/powerpoint/2010/main" val="239204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Canvas 1"/>
          <p:cNvGrpSpPr/>
          <p:nvPr/>
        </p:nvGrpSpPr>
        <p:grpSpPr>
          <a:xfrm>
            <a:off x="251520" y="116632"/>
            <a:ext cx="8496944" cy="5760639"/>
            <a:chOff x="0" y="0"/>
            <a:chExt cx="5486400" cy="3662045"/>
          </a:xfrm>
        </p:grpSpPr>
        <p:sp>
          <p:nvSpPr>
            <p:cNvPr id="38" name="Rectangle 37"/>
            <p:cNvSpPr/>
            <p:nvPr/>
          </p:nvSpPr>
          <p:spPr>
            <a:xfrm>
              <a:off x="0" y="0"/>
              <a:ext cx="5486400" cy="3662045"/>
            </a:xfrm>
            <a:prstGeom prst="rect">
              <a:avLst/>
            </a:prstGeom>
          </p:spPr>
        </p:sp>
        <p:sp>
          <p:nvSpPr>
            <p:cNvPr id="39" name="Oval 38"/>
            <p:cNvSpPr/>
            <p:nvPr/>
          </p:nvSpPr>
          <p:spPr>
            <a:xfrm>
              <a:off x="2489724" y="994657"/>
              <a:ext cx="949325" cy="33147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+mn-cs"/>
                </a:rPr>
                <a:t>DB</a:t>
              </a:r>
              <a:endParaRPr kumimoji="0" lang="en-GB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endParaRPr>
            </a:p>
          </p:txBody>
        </p:sp>
        <p:sp>
          <p:nvSpPr>
            <p:cNvPr id="40" name="Text Box 20"/>
            <p:cNvSpPr txBox="1"/>
            <p:nvPr/>
          </p:nvSpPr>
          <p:spPr>
            <a:xfrm>
              <a:off x="4134228" y="1573783"/>
              <a:ext cx="1064895" cy="29539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Pathfinder T3.2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sp>
          <p:nvSpPr>
            <p:cNvPr id="41" name="Text Box 19"/>
            <p:cNvSpPr txBox="1"/>
            <p:nvPr/>
          </p:nvSpPr>
          <p:spPr>
            <a:xfrm>
              <a:off x="4195188" y="1074409"/>
              <a:ext cx="1003935" cy="264795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STFC/Facilities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692651" y="1658428"/>
              <a:ext cx="844061" cy="120632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Portal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607736" y="85411"/>
              <a:ext cx="3597310" cy="1301261"/>
            </a:xfrm>
            <a:prstGeom prst="rect">
              <a:avLst/>
            </a:prstGeom>
            <a:noFill/>
            <a:ln w="285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733340" y="226088"/>
              <a:ext cx="698361" cy="417006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sshd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261257" y="899327"/>
              <a:ext cx="612950" cy="612950"/>
            </a:xfrm>
            <a:prstGeom prst="ellipse">
              <a:avLst/>
            </a:prstGeom>
            <a:solidFill>
              <a:srgbClr val="FFC000"/>
            </a:solidFill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User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733836" y="737683"/>
              <a:ext cx="697865" cy="416560"/>
            </a:xfrm>
            <a:prstGeom prst="rect">
              <a:avLst/>
            </a:prstGeom>
            <a:solidFill>
              <a:srgbClr val="4472C4"/>
            </a:solidFill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+mn-cs"/>
                </a:rPr>
                <a:t>Reg’n portal</a:t>
              </a:r>
              <a:endParaRPr kumimoji="0" lang="en-GB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endParaRPr>
            </a:p>
          </p:txBody>
        </p:sp>
        <p:sp>
          <p:nvSpPr>
            <p:cNvPr id="47" name="Cloud 46"/>
            <p:cNvSpPr/>
            <p:nvPr/>
          </p:nvSpPr>
          <p:spPr>
            <a:xfrm>
              <a:off x="2868805" y="256232"/>
              <a:ext cx="2009670" cy="959618"/>
            </a:xfrm>
            <a:prstGeom prst="cloud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SCARF</a:t>
              </a: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607736" y="1561401"/>
              <a:ext cx="3597275" cy="1382766"/>
            </a:xfrm>
            <a:prstGeom prst="rect">
              <a:avLst/>
            </a:prstGeom>
            <a:noFill/>
            <a:ln w="28575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733340" y="1898269"/>
              <a:ext cx="697865" cy="415925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+mn-cs"/>
                </a:rPr>
                <a:t>Public</a:t>
              </a:r>
              <a:endParaRPr kumimoji="0" lang="en-GB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733836" y="2400686"/>
              <a:ext cx="697865" cy="415925"/>
            </a:xfrm>
            <a:prstGeom prst="rect">
              <a:avLst/>
            </a:prstGeom>
            <a:solidFill>
              <a:srgbClr val="4472C4"/>
            </a:solidFill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+mn-cs"/>
                </a:rPr>
                <a:t>Authn</a:t>
              </a:r>
              <a:endParaRPr kumimoji="0" lang="en-GB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833635" y="2502039"/>
              <a:ext cx="1060100" cy="366325"/>
            </a:xfrm>
            <a:prstGeom prst="rect">
              <a:avLst/>
            </a:prstGeom>
            <a:solidFill>
              <a:srgbClr val="ED7D31"/>
            </a:solidFill>
            <a:ln w="2540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MyProxy</a:t>
              </a: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833920" y="2046463"/>
              <a:ext cx="1059815" cy="34287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+mn-cs"/>
                </a:rPr>
                <a:t>Online CA</a:t>
              </a:r>
              <a:endParaRPr kumimoji="0" lang="en-GB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2833635" y="1615811"/>
              <a:ext cx="1095270" cy="37330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HSM</a:t>
              </a: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069583" y="2057412"/>
              <a:ext cx="949569" cy="331947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DB</a:t>
              </a: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cxnSp>
          <p:nvCxnSpPr>
            <p:cNvPr id="55" name="Straight Connector 54"/>
            <p:cNvCxnSpPr>
              <a:stCxn id="52" idx="3"/>
              <a:endCxn id="54" idx="2"/>
            </p:cNvCxnSpPr>
            <p:nvPr/>
          </p:nvCxnSpPr>
          <p:spPr>
            <a:xfrm>
              <a:off x="3893735" y="2217898"/>
              <a:ext cx="175848" cy="5488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56" name="Cloud 55"/>
            <p:cNvSpPr/>
            <p:nvPr/>
          </p:nvSpPr>
          <p:spPr>
            <a:xfrm>
              <a:off x="1632857" y="3089868"/>
              <a:ext cx="3612383" cy="517490"/>
            </a:xfrm>
            <a:prstGeom prst="clou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GridPP, EGI, PRACE, EUDAT, </a:t>
              </a: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GlobusConnect</a:t>
              </a:r>
              <a:r>
                <a:rPr lang="en-GB" sz="1400" kern="0" dirty="0" smtClean="0">
                  <a:solidFill>
                    <a:sysClr val="window" lastClr="FFFFFF"/>
                  </a:solidFill>
                  <a:latin typeface="Calibri" panose="020F0502020204030204"/>
                  <a:ea typeface="Calibri"/>
                  <a:cs typeface="Times New Roman"/>
                </a:rPr>
                <a:t>(?)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 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4039438" y="2465818"/>
              <a:ext cx="1004835" cy="35080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ysDash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Times New Roman"/>
                </a:rPr>
                <a:t>VOMS</a:t>
              </a: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endParaRPr>
            </a:p>
          </p:txBody>
        </p:sp>
        <p:cxnSp>
          <p:nvCxnSpPr>
            <p:cNvPr id="58" name="Straight Connector 57"/>
            <p:cNvCxnSpPr>
              <a:stCxn id="44" idx="1"/>
            </p:cNvCxnSpPr>
            <p:nvPr/>
          </p:nvCxnSpPr>
          <p:spPr>
            <a:xfrm flipH="1">
              <a:off x="813916" y="434591"/>
              <a:ext cx="919424" cy="560196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9" name="Straight Connector 58"/>
            <p:cNvCxnSpPr>
              <a:stCxn id="46" idx="1"/>
            </p:cNvCxnSpPr>
            <p:nvPr/>
          </p:nvCxnSpPr>
          <p:spPr>
            <a:xfrm flipH="1">
              <a:off x="874208" y="945963"/>
              <a:ext cx="859628" cy="207915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60" name="Straight Connector 59"/>
            <p:cNvCxnSpPr>
              <a:stCxn id="49" idx="1"/>
            </p:cNvCxnSpPr>
            <p:nvPr/>
          </p:nvCxnSpPr>
          <p:spPr>
            <a:xfrm flipH="1" flipV="1">
              <a:off x="813917" y="1386349"/>
              <a:ext cx="919423" cy="719883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1" name="Straight Connector 60"/>
            <p:cNvCxnSpPr>
              <a:stCxn id="50" idx="1"/>
            </p:cNvCxnSpPr>
            <p:nvPr/>
          </p:nvCxnSpPr>
          <p:spPr>
            <a:xfrm flipH="1" flipV="1">
              <a:off x="714013" y="1497998"/>
              <a:ext cx="1019823" cy="1110651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648119" y="1511799"/>
              <a:ext cx="542611" cy="154290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1190730" y="3053734"/>
              <a:ext cx="1492180" cy="482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64" name="Straight Connector 63"/>
            <p:cNvCxnSpPr>
              <a:stCxn id="51" idx="1"/>
            </p:cNvCxnSpPr>
            <p:nvPr/>
          </p:nvCxnSpPr>
          <p:spPr>
            <a:xfrm flipH="1">
              <a:off x="2682911" y="2685202"/>
              <a:ext cx="150724" cy="367084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>
            <a:xfrm flipV="1">
              <a:off x="2456823" y="2217547"/>
              <a:ext cx="376812" cy="390278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6" name="Straight Connector 65"/>
            <p:cNvCxnSpPr>
              <a:endCxn id="51" idx="1"/>
            </p:cNvCxnSpPr>
            <p:nvPr/>
          </p:nvCxnSpPr>
          <p:spPr>
            <a:xfrm>
              <a:off x="2456823" y="2606588"/>
              <a:ext cx="376812" cy="78614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7" name="Straight Connector 66"/>
            <p:cNvCxnSpPr>
              <a:stCxn id="56" idx="3"/>
              <a:endCxn id="51" idx="2"/>
            </p:cNvCxnSpPr>
            <p:nvPr/>
          </p:nvCxnSpPr>
          <p:spPr>
            <a:xfrm flipH="1" flipV="1">
              <a:off x="3363685" y="2868364"/>
              <a:ext cx="75364" cy="251092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8" name="Straight Connector 67"/>
            <p:cNvCxnSpPr>
              <a:endCxn id="44" idx="3"/>
            </p:cNvCxnSpPr>
            <p:nvPr/>
          </p:nvCxnSpPr>
          <p:spPr>
            <a:xfrm flipH="1" flipV="1">
              <a:off x="2431701" y="434591"/>
              <a:ext cx="522514" cy="208401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9" name="Straight Connector 68"/>
            <p:cNvCxnSpPr>
              <a:stCxn id="39" idx="1"/>
            </p:cNvCxnSpPr>
            <p:nvPr/>
          </p:nvCxnSpPr>
          <p:spPr>
            <a:xfrm flipH="1" flipV="1">
              <a:off x="2456823" y="945664"/>
              <a:ext cx="171926" cy="97536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0" name="Straight Connector 69"/>
            <p:cNvCxnSpPr>
              <a:stCxn id="52" idx="0"/>
              <a:endCxn id="53" idx="4"/>
            </p:cNvCxnSpPr>
            <p:nvPr/>
          </p:nvCxnSpPr>
          <p:spPr>
            <a:xfrm flipV="1">
              <a:off x="3363828" y="1989114"/>
              <a:ext cx="17442" cy="57349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1" name="Straight Connector 70"/>
            <p:cNvCxnSpPr>
              <a:stCxn id="51" idx="0"/>
              <a:endCxn id="52" idx="2"/>
            </p:cNvCxnSpPr>
            <p:nvPr/>
          </p:nvCxnSpPr>
          <p:spPr>
            <a:xfrm flipV="1">
              <a:off x="3363685" y="2389333"/>
              <a:ext cx="143" cy="112706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72" name="Rectangle 71"/>
          <p:cNvSpPr/>
          <p:nvPr/>
        </p:nvSpPr>
        <p:spPr bwMode="auto">
          <a:xfrm rot="2749010" flipV="1">
            <a:off x="1513934" y="4608769"/>
            <a:ext cx="1128545" cy="68139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3" name="Rectangle 72"/>
          <p:cNvSpPr/>
          <p:nvPr/>
        </p:nvSpPr>
        <p:spPr bwMode="auto">
          <a:xfrm rot="19023612">
            <a:off x="1505038" y="4617160"/>
            <a:ext cx="1101721" cy="45719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pic>
        <p:nvPicPr>
          <p:cNvPr id="74" name="Picture 2" descr="Logo of the EPSRC, the Engineering and Physical Sciences Research Counc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96875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72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6912471" cy="518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28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AAAI Pathfinder + EGI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Assent ∫ into Check-In (see next slide)</a:t>
            </a:r>
          </a:p>
          <a:p>
            <a:pPr marL="914400" lvl="1" indent="-514350"/>
            <a:r>
              <a:rPr lang="en-GB" dirty="0" smtClean="0"/>
              <a:t>Authenticate </a:t>
            </a:r>
            <a:r>
              <a:rPr lang="en-GB" i="1" dirty="0" smtClean="0"/>
              <a:t>to</a:t>
            </a:r>
            <a:r>
              <a:rPr lang="en-GB" dirty="0" smtClean="0"/>
              <a:t> Check-In from Assent</a:t>
            </a:r>
          </a:p>
          <a:p>
            <a:pPr marL="914400" lvl="1" indent="-514350"/>
            <a:r>
              <a:rPr lang="en-GB" dirty="0" smtClean="0"/>
              <a:t>Use </a:t>
            </a:r>
            <a:r>
              <a:rPr lang="en-GB" dirty="0" err="1" smtClean="0"/>
              <a:t>Pathfinder</a:t>
            </a:r>
            <a:r>
              <a:rPr lang="en-GB" dirty="0" err="1" smtClean="0">
                <a:sym typeface="Wingdings" panose="05000000000000000000" pitchFamily="2" charset="2"/>
              </a:rPr>
              <a:t></a:t>
            </a:r>
            <a:r>
              <a:rPr lang="en-GB" dirty="0" err="1" smtClean="0"/>
              <a:t>SAML</a:t>
            </a:r>
            <a:r>
              <a:rPr lang="en-GB" dirty="0" err="1" smtClean="0">
                <a:sym typeface="Wingdings" panose="05000000000000000000" pitchFamily="2" charset="2"/>
              </a:rPr>
              <a:t></a:t>
            </a:r>
            <a:r>
              <a:rPr lang="en-GB" dirty="0" err="1" smtClean="0"/>
              <a:t>Check-In</a:t>
            </a:r>
            <a:endParaRPr lang="en-GB" dirty="0" smtClean="0"/>
          </a:p>
          <a:p>
            <a:pPr marL="914400" lvl="1" indent="-514350"/>
            <a:r>
              <a:rPr lang="en-GB" dirty="0" smtClean="0"/>
              <a:t>Or adapt Pathfinder CA portal for </a:t>
            </a:r>
            <a:r>
              <a:rPr lang="en-GB" dirty="0" err="1" smtClean="0"/>
              <a:t>CheckIn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Offer EGI Pathfinder as a BIRCH CA</a:t>
            </a:r>
          </a:p>
          <a:p>
            <a:pPr marL="914400" lvl="1" indent="-514350"/>
            <a:r>
              <a:rPr lang="en-GB" dirty="0" smtClean="0"/>
              <a:t>They currently reach only DOGWOOD through </a:t>
            </a:r>
            <a:r>
              <a:rPr lang="en-GB" dirty="0" err="1" smtClean="0"/>
              <a:t>RCauth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Collaborate on REFEDS </a:t>
            </a:r>
            <a:r>
              <a:rPr lang="en-GB" dirty="0" err="1" smtClean="0"/>
              <a:t>attr</a:t>
            </a:r>
            <a:r>
              <a:rPr lang="en-GB" dirty="0" smtClean="0"/>
              <a:t> implementation</a:t>
            </a:r>
            <a:endParaRPr lang="en-GB" dirty="0"/>
          </a:p>
        </p:txBody>
      </p:sp>
      <p:pic>
        <p:nvPicPr>
          <p:cNvPr id="4" name="Picture 2" descr="Logo of the EPSRC, the Engineering and Physical Sciences Research Counc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96875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81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3524952" y="2138795"/>
            <a:ext cx="2415199" cy="1656184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Check-In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395536" y="4869160"/>
            <a:ext cx="1944216" cy="10801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X.509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4716016" y="4869160"/>
            <a:ext cx="1944216" cy="10801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SAML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2583935" y="4869160"/>
            <a:ext cx="1944216" cy="10801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OIDC</a:t>
            </a:r>
          </a:p>
        </p:txBody>
      </p:sp>
      <p:sp>
        <p:nvSpPr>
          <p:cNvPr id="8" name="Bent Arrow 7"/>
          <p:cNvSpPr/>
          <p:nvPr/>
        </p:nvSpPr>
        <p:spPr bwMode="auto">
          <a:xfrm>
            <a:off x="1475656" y="2966886"/>
            <a:ext cx="1944216" cy="1614241"/>
          </a:xfrm>
          <a:prstGeom prst="bentArrow">
            <a:avLst>
              <a:gd name="adj1" fmla="val 14349"/>
              <a:gd name="adj2" fmla="val 18491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Up Arrow 8"/>
          <p:cNvSpPr/>
          <p:nvPr/>
        </p:nvSpPr>
        <p:spPr bwMode="auto">
          <a:xfrm>
            <a:off x="3524952" y="3794979"/>
            <a:ext cx="511901" cy="79208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Up Arrow 9"/>
          <p:cNvSpPr/>
          <p:nvPr/>
        </p:nvSpPr>
        <p:spPr bwMode="auto">
          <a:xfrm>
            <a:off x="5183911" y="3794979"/>
            <a:ext cx="511901" cy="79208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95536" y="404664"/>
            <a:ext cx="1944216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X.509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749291" y="404664"/>
            <a:ext cx="1944216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OIDC</a:t>
            </a: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367644" y="1916832"/>
            <a:ext cx="1216291" cy="105005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RC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auth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6" name="Up Arrow 15"/>
          <p:cNvSpPr/>
          <p:nvPr/>
        </p:nvSpPr>
        <p:spPr bwMode="auto">
          <a:xfrm rot="16200000">
            <a:off x="2778146" y="2157970"/>
            <a:ext cx="511901" cy="79208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Bent Arrow 16"/>
          <p:cNvSpPr/>
          <p:nvPr/>
        </p:nvSpPr>
        <p:spPr bwMode="auto">
          <a:xfrm rot="16200000">
            <a:off x="477130" y="1954006"/>
            <a:ext cx="1168959" cy="612068"/>
          </a:xfrm>
          <a:prstGeom prst="bentArrow">
            <a:avLst>
              <a:gd name="adj1" fmla="val 23790"/>
              <a:gd name="adj2" fmla="val 33575"/>
              <a:gd name="adj3" fmla="val 30395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8" name="Up Arrow 17"/>
          <p:cNvSpPr/>
          <p:nvPr/>
        </p:nvSpPr>
        <p:spPr bwMode="auto">
          <a:xfrm>
            <a:off x="3575111" y="1701777"/>
            <a:ext cx="490561" cy="637182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9" name="Up Arrow 18"/>
          <p:cNvSpPr/>
          <p:nvPr/>
        </p:nvSpPr>
        <p:spPr bwMode="auto">
          <a:xfrm>
            <a:off x="5366169" y="1655566"/>
            <a:ext cx="490561" cy="637182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221785" y="2260040"/>
            <a:ext cx="1732458" cy="848220"/>
          </a:xfrm>
          <a:prstGeom prst="ellipse">
            <a:avLst/>
          </a:prstGeom>
          <a:solidFill>
            <a:srgbClr val="FE12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COmanage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221785" y="3118269"/>
            <a:ext cx="1732458" cy="848220"/>
          </a:xfrm>
          <a:prstGeom prst="ellipse">
            <a:avLst/>
          </a:prstGeom>
          <a:solidFill>
            <a:srgbClr val="FE12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PERUN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7088014" y="4657350"/>
            <a:ext cx="1732458" cy="848220"/>
          </a:xfrm>
          <a:prstGeom prst="ellipse">
            <a:avLst/>
          </a:prstGeom>
          <a:solidFill>
            <a:srgbClr val="FE12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VOMS</a:t>
            </a:r>
          </a:p>
        </p:txBody>
      </p:sp>
      <p:sp>
        <p:nvSpPr>
          <p:cNvPr id="23" name="Up Arrow 22"/>
          <p:cNvSpPr/>
          <p:nvPr/>
        </p:nvSpPr>
        <p:spPr bwMode="auto">
          <a:xfrm rot="18879516">
            <a:off x="6166749" y="3577356"/>
            <a:ext cx="484632" cy="1314764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4" name="Up Arrow 23"/>
          <p:cNvSpPr/>
          <p:nvPr/>
        </p:nvSpPr>
        <p:spPr bwMode="auto">
          <a:xfrm>
            <a:off x="395536" y="1675560"/>
            <a:ext cx="360039" cy="31936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968043" y="404664"/>
            <a:ext cx="1944216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SAML</a:t>
            </a:r>
          </a:p>
        </p:txBody>
      </p:sp>
    </p:spTree>
    <p:extLst>
      <p:ext uri="{BB962C8B-B14F-4D97-AF65-F5344CB8AC3E}">
        <p14:creationId xmlns:p14="http://schemas.microsoft.com/office/powerpoint/2010/main" val="335344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 bwMode="auto">
          <a:xfrm>
            <a:off x="6221785" y="2260040"/>
            <a:ext cx="1732458" cy="848220"/>
          </a:xfrm>
          <a:prstGeom prst="ellipse">
            <a:avLst/>
          </a:prstGeom>
          <a:solidFill>
            <a:srgbClr val="FE1200">
              <a:alpha val="23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COmanage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221785" y="3118269"/>
            <a:ext cx="1732458" cy="848220"/>
          </a:xfrm>
          <a:prstGeom prst="ellipse">
            <a:avLst/>
          </a:prstGeom>
          <a:solidFill>
            <a:srgbClr val="FE1200">
              <a:alpha val="23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PERUN</a:t>
            </a:r>
          </a:p>
        </p:txBody>
      </p:sp>
      <p:sp>
        <p:nvSpPr>
          <p:cNvPr id="29" name="Oval 28"/>
          <p:cNvSpPr/>
          <p:nvPr/>
        </p:nvSpPr>
        <p:spPr bwMode="auto">
          <a:xfrm>
            <a:off x="7088014" y="4657350"/>
            <a:ext cx="1732458" cy="848220"/>
          </a:xfrm>
          <a:prstGeom prst="ellipse">
            <a:avLst/>
          </a:prstGeom>
          <a:solidFill>
            <a:srgbClr val="FE1200">
              <a:alpha val="23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VOMS</a:t>
            </a:r>
          </a:p>
        </p:txBody>
      </p:sp>
      <p:sp>
        <p:nvSpPr>
          <p:cNvPr id="30" name="Up Arrow 29"/>
          <p:cNvSpPr/>
          <p:nvPr/>
        </p:nvSpPr>
        <p:spPr bwMode="auto">
          <a:xfrm rot="18879516">
            <a:off x="6166749" y="3577356"/>
            <a:ext cx="484632" cy="1314764"/>
          </a:xfrm>
          <a:prstGeom prst="upArrow">
            <a:avLst/>
          </a:prstGeom>
          <a:solidFill>
            <a:schemeClr val="accent1">
              <a:alpha val="2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3524952" y="2138795"/>
            <a:ext cx="2415199" cy="1656184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Check-In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395536" y="4869160"/>
            <a:ext cx="1944216" cy="10801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X.509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4716016" y="4869160"/>
            <a:ext cx="1944216" cy="10801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SAML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2583935" y="4869160"/>
            <a:ext cx="1944216" cy="10801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OIDC</a:t>
            </a:r>
          </a:p>
        </p:txBody>
      </p:sp>
      <p:sp>
        <p:nvSpPr>
          <p:cNvPr id="8" name="Bent Arrow 7"/>
          <p:cNvSpPr/>
          <p:nvPr/>
        </p:nvSpPr>
        <p:spPr bwMode="auto">
          <a:xfrm>
            <a:off x="1475656" y="2966886"/>
            <a:ext cx="1944216" cy="1614241"/>
          </a:xfrm>
          <a:prstGeom prst="bentArrow">
            <a:avLst>
              <a:gd name="adj1" fmla="val 14349"/>
              <a:gd name="adj2" fmla="val 18491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Up Arrow 8"/>
          <p:cNvSpPr/>
          <p:nvPr/>
        </p:nvSpPr>
        <p:spPr bwMode="auto">
          <a:xfrm>
            <a:off x="3524952" y="3794979"/>
            <a:ext cx="511901" cy="79208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Up Arrow 9"/>
          <p:cNvSpPr/>
          <p:nvPr/>
        </p:nvSpPr>
        <p:spPr bwMode="auto">
          <a:xfrm>
            <a:off x="5183911" y="3794979"/>
            <a:ext cx="511901" cy="79208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95536" y="404664"/>
            <a:ext cx="1944216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X.509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749291" y="404664"/>
            <a:ext cx="1944216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OIDC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968043" y="404664"/>
            <a:ext cx="1944216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SAML</a:t>
            </a: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367644" y="1916832"/>
            <a:ext cx="1216291" cy="105005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RC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auth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6" name="Up Arrow 15"/>
          <p:cNvSpPr/>
          <p:nvPr/>
        </p:nvSpPr>
        <p:spPr bwMode="auto">
          <a:xfrm rot="16200000">
            <a:off x="2778146" y="2157970"/>
            <a:ext cx="511901" cy="79208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8" name="Up Arrow 17"/>
          <p:cNvSpPr/>
          <p:nvPr/>
        </p:nvSpPr>
        <p:spPr bwMode="auto">
          <a:xfrm>
            <a:off x="3575111" y="1701777"/>
            <a:ext cx="490561" cy="637182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9" name="Up Arrow 18"/>
          <p:cNvSpPr/>
          <p:nvPr/>
        </p:nvSpPr>
        <p:spPr bwMode="auto">
          <a:xfrm>
            <a:off x="5366169" y="1655566"/>
            <a:ext cx="490561" cy="637182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7005737" y="4869160"/>
            <a:ext cx="1944216" cy="10801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Assent</a:t>
            </a:r>
          </a:p>
        </p:txBody>
      </p:sp>
      <p:sp>
        <p:nvSpPr>
          <p:cNvPr id="25" name="Bent Arrow 24"/>
          <p:cNvSpPr/>
          <p:nvPr/>
        </p:nvSpPr>
        <p:spPr bwMode="auto">
          <a:xfrm rot="16200000">
            <a:off x="477130" y="1954006"/>
            <a:ext cx="1168959" cy="612068"/>
          </a:xfrm>
          <a:prstGeom prst="bentArrow">
            <a:avLst>
              <a:gd name="adj1" fmla="val 23790"/>
              <a:gd name="adj2" fmla="val 33575"/>
              <a:gd name="adj3" fmla="val 30395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" name="Up Arrow 1"/>
          <p:cNvSpPr/>
          <p:nvPr/>
        </p:nvSpPr>
        <p:spPr bwMode="auto">
          <a:xfrm>
            <a:off x="395536" y="1675560"/>
            <a:ext cx="360039" cy="31936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6" name="Bent Arrow 25"/>
          <p:cNvSpPr/>
          <p:nvPr/>
        </p:nvSpPr>
        <p:spPr bwMode="auto">
          <a:xfrm flipH="1">
            <a:off x="6033629" y="2957061"/>
            <a:ext cx="1944216" cy="1614241"/>
          </a:xfrm>
          <a:prstGeom prst="bentArrow">
            <a:avLst>
              <a:gd name="adj1" fmla="val 14349"/>
              <a:gd name="adj2" fmla="val 18491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088014" y="404664"/>
            <a:ext cx="1944216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Assent</a:t>
            </a:r>
          </a:p>
        </p:txBody>
      </p:sp>
      <p:sp>
        <p:nvSpPr>
          <p:cNvPr id="3" name="Up Arrow 2"/>
          <p:cNvSpPr/>
          <p:nvPr/>
        </p:nvSpPr>
        <p:spPr bwMode="auto">
          <a:xfrm>
            <a:off x="8172400" y="1701777"/>
            <a:ext cx="360040" cy="3023367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1" name="Bent Arrow 30"/>
          <p:cNvSpPr/>
          <p:nvPr/>
        </p:nvSpPr>
        <p:spPr bwMode="auto">
          <a:xfrm rot="5400000" flipH="1">
            <a:off x="6248990" y="1151489"/>
            <a:ext cx="771944" cy="1202667"/>
          </a:xfrm>
          <a:prstGeom prst="bentArrow">
            <a:avLst>
              <a:gd name="adj1" fmla="val 14349"/>
              <a:gd name="adj2" fmla="val 18491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643098" y="980728"/>
            <a:ext cx="889831" cy="38612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CA</a:t>
            </a:r>
          </a:p>
        </p:txBody>
      </p:sp>
      <p:sp>
        <p:nvSpPr>
          <p:cNvPr id="20" name="U-Turn Arrow 19"/>
          <p:cNvSpPr/>
          <p:nvPr/>
        </p:nvSpPr>
        <p:spPr bwMode="auto">
          <a:xfrm flipH="1">
            <a:off x="1763686" y="116632"/>
            <a:ext cx="5324328" cy="720080"/>
          </a:xfrm>
          <a:prstGeom prst="uturnArrow">
            <a:avLst>
              <a:gd name="adj1" fmla="val 27205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82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3" grpId="0" animBg="1"/>
      <p:bldP spid="31" grpId="0" animBg="1"/>
      <p:bldP spid="17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AAAI Pathfinder + Assent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Ensure Assent carries useful </a:t>
            </a:r>
            <a:r>
              <a:rPr lang="en-GB" dirty="0" err="1" smtClean="0"/>
              <a:t>attrs</a:t>
            </a:r>
            <a:r>
              <a:rPr lang="en-GB" dirty="0" smtClean="0"/>
              <a:t>.</a:t>
            </a:r>
          </a:p>
          <a:p>
            <a:pPr marL="914400" lvl="1" indent="-514350"/>
            <a:r>
              <a:rPr lang="en-GB" dirty="0" smtClean="0"/>
              <a:t>Guidance from AARC, REFEDS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BIRCH CA</a:t>
            </a:r>
          </a:p>
          <a:p>
            <a:pPr marL="914400" lvl="1" indent="-514350"/>
            <a:r>
              <a:rPr lang="en-GB" dirty="0" smtClean="0"/>
              <a:t>Replace UK </a:t>
            </a:r>
            <a:r>
              <a:rPr lang="en-GB" dirty="0" err="1" smtClean="0"/>
              <a:t>eScience</a:t>
            </a:r>
            <a:r>
              <a:rPr lang="en-GB" dirty="0" smtClean="0"/>
              <a:t> CA for user certs</a:t>
            </a:r>
          </a:p>
          <a:p>
            <a:pPr marL="914400" lvl="1" indent="-514350"/>
            <a:r>
              <a:rPr lang="en-GB" dirty="0" smtClean="0"/>
              <a:t>Online CA, immediate issuance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e-Infrastructure credential store</a:t>
            </a:r>
          </a:p>
          <a:p>
            <a:pPr marL="914400" lvl="1" indent="-514350"/>
            <a:r>
              <a:rPr lang="en-GB" dirty="0" err="1" smtClean="0"/>
              <a:t>MyProxy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Notify on loss of traceability</a:t>
            </a:r>
            <a:endParaRPr lang="en-GB" dirty="0"/>
          </a:p>
        </p:txBody>
      </p:sp>
      <p:pic>
        <p:nvPicPr>
          <p:cNvPr id="4" name="Picture 2" descr="Logo of the EPSRC, the Engineering and Physical Sciences Research Counc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96875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50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 bwMode="auto">
          <a:xfrm>
            <a:off x="755576" y="3717032"/>
            <a:ext cx="3384376" cy="20162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Working Assent infrastructure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4716016" y="3717032"/>
            <a:ext cx="3384376" cy="20162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AARC/REFEDS</a:t>
            </a:r>
            <a:r>
              <a:rPr kumimoji="0" lang="en-GB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GB" dirty="0"/>
              <a:t>g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uidance 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err="1" smtClean="0"/>
              <a:t>LoA</a:t>
            </a:r>
            <a:r>
              <a:rPr lang="en-GB" dirty="0" smtClean="0"/>
              <a:t> attributes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in SAML</a:t>
            </a:r>
          </a:p>
        </p:txBody>
      </p:sp>
      <p:sp>
        <p:nvSpPr>
          <p:cNvPr id="2" name="7-Point Star 1"/>
          <p:cNvSpPr/>
          <p:nvPr/>
        </p:nvSpPr>
        <p:spPr bwMode="auto">
          <a:xfrm>
            <a:off x="2051720" y="548680"/>
            <a:ext cx="4824536" cy="4392488"/>
          </a:xfrm>
          <a:prstGeom prst="star7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Success!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Luck you!</a:t>
            </a:r>
          </a:p>
        </p:txBody>
      </p:sp>
    </p:spTree>
    <p:extLst>
      <p:ext uri="{BB962C8B-B14F-4D97-AF65-F5344CB8AC3E}">
        <p14:creationId xmlns:p14="http://schemas.microsoft.com/office/powerpoint/2010/main" val="170390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0.21649 -0.293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16" y="-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21667 -0.2939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-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TODO (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err="1" smtClean="0">
                <a:sym typeface="Wingdings" panose="05000000000000000000" pitchFamily="2" charset="2"/>
              </a:rPr>
              <a:t>workplan</a:t>
            </a:r>
            <a:r>
              <a:rPr lang="en-GB" dirty="0" smtClean="0">
                <a:sym typeface="Wingdings" panose="05000000000000000000" pitchFamily="2" charset="2"/>
              </a:rPr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Assent</a:t>
            </a:r>
          </a:p>
          <a:p>
            <a:pPr lvl="1"/>
            <a:r>
              <a:rPr lang="en-GB" sz="2000" dirty="0" smtClean="0"/>
              <a:t>Implement Useful and Interoperable </a:t>
            </a:r>
            <a:r>
              <a:rPr lang="en-GB" sz="2000" dirty="0" err="1" smtClean="0"/>
              <a:t>Attrs</a:t>
            </a:r>
            <a:r>
              <a:rPr lang="en-GB" sz="2000" dirty="0" smtClean="0"/>
              <a:t>. + Validator</a:t>
            </a:r>
            <a:endParaRPr lang="en-GB" sz="2000" dirty="0" smtClean="0"/>
          </a:p>
          <a:p>
            <a:pPr lvl="1"/>
            <a:r>
              <a:rPr lang="en-GB" sz="2000" dirty="0" smtClean="0"/>
              <a:t>Notification on loss of traceability</a:t>
            </a:r>
          </a:p>
          <a:p>
            <a:r>
              <a:rPr lang="en-GB" sz="2400" dirty="0" smtClean="0"/>
              <a:t>Pathfinder</a:t>
            </a:r>
          </a:p>
          <a:p>
            <a:pPr lvl="1"/>
            <a:r>
              <a:rPr lang="en-GB" sz="2000" dirty="0" smtClean="0"/>
              <a:t>Get IGTF to finalise approval (BIRCH)</a:t>
            </a:r>
          </a:p>
          <a:p>
            <a:pPr lvl="1"/>
            <a:r>
              <a:rPr lang="en-GB" sz="2000" dirty="0" smtClean="0"/>
              <a:t>Implement SAML </a:t>
            </a:r>
            <a:r>
              <a:rPr lang="en-GB" sz="2000" dirty="0" err="1" smtClean="0"/>
              <a:t>IdP</a:t>
            </a:r>
            <a:r>
              <a:rPr lang="en-GB" sz="2000" dirty="0" smtClean="0"/>
              <a:t> to connect to </a:t>
            </a:r>
            <a:r>
              <a:rPr lang="en-GB" sz="2000" dirty="0" err="1" smtClean="0"/>
              <a:t>CheckIn</a:t>
            </a:r>
            <a:endParaRPr lang="en-GB" sz="2000" dirty="0" smtClean="0"/>
          </a:p>
          <a:p>
            <a:pPr lvl="1"/>
            <a:r>
              <a:rPr lang="en-GB" sz="2000" dirty="0" smtClean="0"/>
              <a:t>Implement SAML SP for </a:t>
            </a:r>
            <a:r>
              <a:rPr lang="en-GB" sz="2000" dirty="0" err="1" smtClean="0"/>
              <a:t>CheckIn</a:t>
            </a:r>
            <a:r>
              <a:rPr lang="en-GB" sz="2000" dirty="0" smtClean="0"/>
              <a:t> to connect</a:t>
            </a:r>
          </a:p>
          <a:p>
            <a:pPr lvl="1"/>
            <a:r>
              <a:rPr lang="en-GB" sz="2000" dirty="0" smtClean="0"/>
              <a:t>Revocations for long term certs</a:t>
            </a:r>
          </a:p>
          <a:p>
            <a:pPr lvl="1"/>
            <a:r>
              <a:rPr lang="en-GB" sz="2000" dirty="0" smtClean="0"/>
              <a:t>Credentials store </a:t>
            </a:r>
            <a:r>
              <a:rPr lang="en-GB" sz="2000" dirty="0"/>
              <a:t>∫</a:t>
            </a:r>
            <a:r>
              <a:rPr lang="en-GB" sz="2000" dirty="0" smtClean="0"/>
              <a:t> (</a:t>
            </a:r>
            <a:r>
              <a:rPr lang="en-GB" sz="2000" dirty="0" err="1" smtClean="0"/>
              <a:t>MyProxy</a:t>
            </a:r>
            <a:r>
              <a:rPr lang="en-GB" sz="2000" dirty="0" smtClean="0"/>
              <a:t>) </a:t>
            </a:r>
          </a:p>
          <a:p>
            <a:pPr lvl="1"/>
            <a:r>
              <a:rPr lang="en-GB" sz="2000" dirty="0" smtClean="0"/>
              <a:t>Production certs (HSM)</a:t>
            </a:r>
          </a:p>
          <a:p>
            <a:r>
              <a:rPr lang="en-GB" sz="2000" dirty="0" smtClean="0"/>
              <a:t>UKT0</a:t>
            </a:r>
          </a:p>
          <a:p>
            <a:pPr lvl="1"/>
            <a:r>
              <a:rPr lang="en-GB" sz="2000" dirty="0" smtClean="0"/>
              <a:t>VO</a:t>
            </a:r>
          </a:p>
          <a:p>
            <a:pPr lvl="1"/>
            <a:r>
              <a:rPr lang="en-GB" sz="2000" dirty="0" smtClean="0"/>
              <a:t>Connect EGI </a:t>
            </a:r>
            <a:r>
              <a:rPr lang="en-GB" sz="2000" dirty="0" err="1" smtClean="0"/>
              <a:t>CheckIn</a:t>
            </a:r>
            <a:r>
              <a:rPr lang="en-GB" sz="2000" dirty="0" smtClean="0"/>
              <a:t> to resources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6811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42938" y="2786063"/>
            <a:ext cx="7772400" cy="1143000"/>
          </a:xfrm>
        </p:spPr>
        <p:txBody>
          <a:bodyPr/>
          <a:lstStyle/>
          <a:p>
            <a:r>
              <a:rPr lang="en-GB" altLang="en-US" dirty="0" smtClean="0"/>
              <a:t>Thanks…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Requirements: AAI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Federated (MUST)</a:t>
            </a:r>
          </a:p>
          <a:p>
            <a:pPr lvl="1"/>
            <a:r>
              <a:rPr lang="en-US" dirty="0" smtClean="0"/>
              <a:t>make use of institutional Ids for users who have them</a:t>
            </a:r>
          </a:p>
          <a:p>
            <a:pPr lvl="1"/>
            <a:r>
              <a:rPr lang="en-US" dirty="0" smtClean="0"/>
              <a:t>Typically “homeless” </a:t>
            </a:r>
            <a:r>
              <a:rPr lang="en-US" dirty="0" err="1" smtClean="0"/>
              <a:t>IdPs</a:t>
            </a:r>
            <a:r>
              <a:rPr lang="en-US" dirty="0" smtClean="0"/>
              <a:t> for users who don’t</a:t>
            </a:r>
          </a:p>
          <a:p>
            <a:r>
              <a:rPr lang="en-US" dirty="0" err="1" smtClean="0"/>
              <a:t>Yesterweek</a:t>
            </a:r>
            <a:r>
              <a:rPr lang="en-US" dirty="0" smtClean="0"/>
              <a:t> proposed to use EGI </a:t>
            </a:r>
            <a:r>
              <a:rPr lang="en-US" dirty="0" err="1" smtClean="0"/>
              <a:t>CheckIn</a:t>
            </a:r>
            <a:endParaRPr lang="en-US" dirty="0" smtClean="0"/>
          </a:p>
          <a:p>
            <a:pPr lvl="1"/>
            <a:r>
              <a:rPr lang="en-US" dirty="0" smtClean="0"/>
              <a:t>This week, agreement</a:t>
            </a:r>
          </a:p>
          <a:p>
            <a:pPr lvl="1"/>
            <a:r>
              <a:rPr lang="en-US" dirty="0" smtClean="0"/>
              <a:t>And </a:t>
            </a:r>
            <a:r>
              <a:rPr lang="en-US" dirty="0" err="1" smtClean="0"/>
              <a:t>writeup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795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052736"/>
            <a:ext cx="3668646" cy="999703"/>
          </a:xfrm>
        </p:spPr>
        <p:txBody>
          <a:bodyPr/>
          <a:lstStyle/>
          <a:p>
            <a:r>
              <a:rPr lang="en-US" dirty="0" smtClean="0"/>
              <a:t>Implement</a:t>
            </a:r>
            <a:br>
              <a:rPr lang="en-US" dirty="0" smtClean="0"/>
            </a:br>
            <a:r>
              <a:rPr lang="en-US" dirty="0" err="1" smtClean="0"/>
              <a:t>Hub&amp;Spoke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Fed’n</a:t>
            </a:r>
            <a:endParaRPr lang="en-GB" dirty="0"/>
          </a:p>
        </p:txBody>
      </p:sp>
      <p:pic>
        <p:nvPicPr>
          <p:cNvPr id="3074" name="Picture 2" descr="https://wiki.geant.org/download/attachments/90767534/Hub-and-Spoke-Distributed.png?version=1&amp;modificationDate=1504461129497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233671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89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908" y="116632"/>
            <a:ext cx="9240908" cy="6640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16632"/>
            <a:ext cx="2222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AARChitecture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78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Arrow Connector 53"/>
          <p:cNvCxnSpPr>
            <a:endCxn id="47" idx="0"/>
          </p:cNvCxnSpPr>
          <p:nvPr/>
        </p:nvCxnSpPr>
        <p:spPr>
          <a:xfrm flipH="1">
            <a:off x="6050161" y="3172888"/>
            <a:ext cx="444673" cy="2277851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1049477" y="2720103"/>
            <a:ext cx="1758820" cy="2287871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Turtles all the way down … and up!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7FCB-A5AD-47F9-8F08-6187E1106A96}" type="datetime4">
              <a:rPr lang="en-GB" smtClean="0"/>
              <a:t>15 March 2018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29888"/>
            <a:ext cx="1031264" cy="114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67" y="3391551"/>
            <a:ext cx="2600325" cy="609600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992205"/>
            <a:ext cx="2929506" cy="764070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366916"/>
            <a:ext cx="2675768" cy="10098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895600" y="1682293"/>
            <a:ext cx="1523098" cy="1143000"/>
            <a:chOff x="1677302" y="1600200"/>
            <a:chExt cx="1523098" cy="1143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7400" y="1600200"/>
              <a:ext cx="1143000" cy="11430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7302" y="1801400"/>
              <a:ext cx="607796" cy="459855"/>
            </a:xfrm>
            <a:prstGeom prst="rect">
              <a:avLst/>
            </a:prstGeom>
          </p:spPr>
        </p:pic>
      </p:grpSp>
      <p:cxnSp>
        <p:nvCxnSpPr>
          <p:cNvPr id="18" name="Straight Arrow Connector 17"/>
          <p:cNvCxnSpPr>
            <a:endCxn id="6" idx="3"/>
          </p:cNvCxnSpPr>
          <p:nvPr/>
        </p:nvCxnSpPr>
        <p:spPr>
          <a:xfrm flipH="1" flipV="1">
            <a:off x="4418698" y="2253793"/>
            <a:ext cx="1249211" cy="2005556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6858000" y="3172888"/>
            <a:ext cx="560154" cy="1094313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86205" y="1627508"/>
            <a:ext cx="1256726" cy="984158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H="1">
            <a:off x="7138077" y="2011136"/>
            <a:ext cx="429717" cy="242657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537109" y="1928889"/>
            <a:ext cx="3026105" cy="1284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255161" y="4027346"/>
            <a:ext cx="770945" cy="968719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254263" y="3738773"/>
            <a:ext cx="2202148" cy="862453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461743" y="4917636"/>
            <a:ext cx="1081378" cy="332415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4396785" y="5133669"/>
            <a:ext cx="1642278" cy="489508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6" idx="2"/>
          </p:cNvCxnSpPr>
          <p:nvPr/>
        </p:nvCxnSpPr>
        <p:spPr>
          <a:xfrm flipV="1">
            <a:off x="3187592" y="2825293"/>
            <a:ext cx="659606" cy="2157818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348229" y="3089948"/>
            <a:ext cx="2862540" cy="1957254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55" y="2161039"/>
            <a:ext cx="1905000" cy="681038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>
          <a:xfrm flipV="1">
            <a:off x="1980298" y="2121804"/>
            <a:ext cx="800395" cy="219475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310" y="5450739"/>
            <a:ext cx="741701" cy="360961"/>
          </a:xfrm>
          <a:prstGeom prst="rect">
            <a:avLst/>
          </a:prstGeom>
        </p:spPr>
      </p:pic>
      <p:cxnSp>
        <p:nvCxnSpPr>
          <p:cNvPr id="48" name="Straight Arrow Connector 47"/>
          <p:cNvCxnSpPr/>
          <p:nvPr/>
        </p:nvCxnSpPr>
        <p:spPr>
          <a:xfrm>
            <a:off x="4143147" y="2825293"/>
            <a:ext cx="1596215" cy="2706212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8598349" y="2778486"/>
            <a:ext cx="36428" cy="2852733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009" y="5775325"/>
            <a:ext cx="773536" cy="835549"/>
          </a:xfrm>
          <a:prstGeom prst="rect">
            <a:avLst/>
          </a:prstGeom>
        </p:spPr>
      </p:pic>
      <p:cxnSp>
        <p:nvCxnSpPr>
          <p:cNvPr id="63" name="Straight Arrow Connector 62"/>
          <p:cNvCxnSpPr/>
          <p:nvPr/>
        </p:nvCxnSpPr>
        <p:spPr>
          <a:xfrm flipH="1" flipV="1">
            <a:off x="3275699" y="5830299"/>
            <a:ext cx="4877701" cy="680840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070254" y="1260828"/>
            <a:ext cx="622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…</a:t>
            </a:r>
            <a:endParaRPr lang="en-GB" sz="4800" b="1" dirty="0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7563214" y="5446694"/>
            <a:ext cx="684795" cy="456073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810951" y="1717269"/>
            <a:ext cx="5752264" cy="0"/>
          </a:xfrm>
          <a:prstGeom prst="straightConnector1">
            <a:avLst/>
          </a:prstGeom>
          <a:ln w="635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4053" y="6322237"/>
            <a:ext cx="420499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Credit: David </a:t>
            </a:r>
            <a:r>
              <a:rPr lang="en-GB" dirty="0" err="1" smtClean="0"/>
              <a:t>Groep</a:t>
            </a:r>
            <a:r>
              <a:rPr lang="en-GB" dirty="0" smtClean="0"/>
              <a:t>, NIKHEF</a:t>
            </a:r>
          </a:p>
        </p:txBody>
      </p:sp>
    </p:spTree>
    <p:extLst>
      <p:ext uri="{BB962C8B-B14F-4D97-AF65-F5344CB8AC3E}">
        <p14:creationId xmlns:p14="http://schemas.microsoft.com/office/powerpoint/2010/main" val="37059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- </a:t>
            </a:r>
            <a:r>
              <a:rPr lang="en-US" dirty="0" err="1" smtClean="0"/>
              <a:t>LoA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Provide useful </a:t>
            </a:r>
            <a:r>
              <a:rPr lang="en-US" sz="2800" dirty="0" err="1" smtClean="0"/>
              <a:t>LoA</a:t>
            </a:r>
            <a:r>
              <a:rPr lang="en-US" sz="2800" dirty="0" smtClean="0"/>
              <a:t> and </a:t>
            </a:r>
            <a:r>
              <a:rPr lang="en-US" sz="2800" dirty="0" err="1" smtClean="0"/>
              <a:t>attrs</a:t>
            </a:r>
            <a:r>
              <a:rPr lang="en-US" sz="2800" dirty="0" smtClean="0"/>
              <a:t> (MUST)</a:t>
            </a:r>
          </a:p>
          <a:p>
            <a:r>
              <a:rPr lang="en-US" sz="2800" dirty="0" smtClean="0"/>
              <a:t>Support multi-</a:t>
            </a:r>
            <a:r>
              <a:rPr lang="en-US" sz="2800" dirty="0" err="1" smtClean="0"/>
              <a:t>LoA</a:t>
            </a:r>
            <a:r>
              <a:rPr lang="en-US" sz="2800" dirty="0" smtClean="0"/>
              <a:t> (SHOULD)</a:t>
            </a:r>
          </a:p>
          <a:p>
            <a:pPr lvl="1"/>
            <a:r>
              <a:rPr lang="en-US" sz="2400" dirty="0" smtClean="0"/>
              <a:t>Step-up</a:t>
            </a:r>
          </a:p>
          <a:p>
            <a:pPr lvl="1"/>
            <a:r>
              <a:rPr lang="en-US" sz="2400" dirty="0" smtClean="0"/>
              <a:t>MFA (Multi-Factor Authentication)</a:t>
            </a:r>
          </a:p>
          <a:p>
            <a:pPr lvl="1"/>
            <a:r>
              <a:rPr lang="en-US" sz="2400" dirty="0" smtClean="0"/>
              <a:t>“Guest” identities (social, gov’t, etc.)</a:t>
            </a:r>
          </a:p>
          <a:p>
            <a:r>
              <a:rPr lang="en-US" sz="2800" dirty="0" smtClean="0"/>
              <a:t>Delegation</a:t>
            </a:r>
            <a:endParaRPr lang="en-GB" sz="2800" dirty="0"/>
          </a:p>
          <a:p>
            <a:pPr lvl="1"/>
            <a:r>
              <a:rPr lang="en-US" sz="2400" dirty="0" smtClean="0"/>
              <a:t>In the GSI/K5 sense (cf. RFC 3820) (MUST)</a:t>
            </a:r>
          </a:p>
          <a:p>
            <a:pPr lvl="1"/>
            <a:r>
              <a:rPr lang="en-US" sz="2400" dirty="0" smtClean="0"/>
              <a:t>In the OAuth2 sense (MUST)</a:t>
            </a:r>
          </a:p>
          <a:p>
            <a:pPr lvl="1"/>
            <a:r>
              <a:rPr lang="en-US" sz="2400" dirty="0" smtClean="0"/>
              <a:t>In the </a:t>
            </a:r>
            <a:r>
              <a:rPr lang="en-US" sz="2400" dirty="0" err="1" smtClean="0"/>
              <a:t>authorisation</a:t>
            </a:r>
            <a:r>
              <a:rPr lang="en-US" sz="2400" dirty="0" smtClean="0"/>
              <a:t> sense (COULD)</a:t>
            </a:r>
          </a:p>
          <a:p>
            <a:r>
              <a:rPr lang="en-US" dirty="0" smtClean="0"/>
              <a:t>Non-web(e.g. TTS)</a:t>
            </a:r>
          </a:p>
        </p:txBody>
      </p:sp>
    </p:spTree>
    <p:extLst>
      <p:ext uri="{BB962C8B-B14F-4D97-AF65-F5344CB8AC3E}">
        <p14:creationId xmlns:p14="http://schemas.microsoft.com/office/powerpoint/2010/main" val="216227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– </a:t>
            </a:r>
            <a:r>
              <a:rPr lang="en-US" dirty="0" err="1" smtClean="0"/>
              <a:t>Stds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SIRTFI, R&amp;S (for SAML-based fed.)</a:t>
            </a:r>
          </a:p>
          <a:p>
            <a:r>
              <a:rPr lang="en-US" dirty="0" smtClean="0"/>
              <a:t>Attribute validator</a:t>
            </a:r>
          </a:p>
          <a:p>
            <a:r>
              <a:rPr lang="en-US" dirty="0" err="1" smtClean="0"/>
              <a:t>eduPerson</a:t>
            </a:r>
            <a:r>
              <a:rPr lang="en-US" dirty="0" smtClean="0"/>
              <a:t> schema</a:t>
            </a:r>
          </a:p>
          <a:p>
            <a:r>
              <a:rPr lang="en-US" dirty="0" smtClean="0"/>
              <a:t>Useful </a:t>
            </a:r>
            <a:r>
              <a:rPr lang="en-US" dirty="0" err="1" smtClean="0"/>
              <a:t>LoAs</a:t>
            </a:r>
            <a:r>
              <a:rPr lang="en-US" dirty="0" smtClean="0"/>
              <a:t>, not random useless stuff</a:t>
            </a:r>
          </a:p>
          <a:p>
            <a:pPr lvl="1"/>
            <a:r>
              <a:rPr lang="en-US" dirty="0" smtClean="0"/>
              <a:t>Compare RAF, NIST 800-63v3, IGTF, </a:t>
            </a:r>
            <a:r>
              <a:rPr lang="en-US" dirty="0" err="1" smtClean="0"/>
              <a:t>Kantara</a:t>
            </a:r>
            <a:r>
              <a:rPr lang="en-US" dirty="0" smtClean="0"/>
              <a:t>, </a:t>
            </a:r>
            <a:r>
              <a:rPr lang="en-US" dirty="0" err="1" smtClean="0"/>
              <a:t>eIDAS</a:t>
            </a:r>
            <a:endParaRPr lang="en-US" dirty="0" smtClean="0"/>
          </a:p>
          <a:p>
            <a:r>
              <a:rPr lang="en-US" dirty="0" smtClean="0"/>
              <a:t>Transparency (= GDPR)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74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AARC(2) project (H2020)</a:t>
            </a:r>
          </a:p>
          <a:p>
            <a:pPr lvl="1"/>
            <a:r>
              <a:rPr lang="en-GB" sz="2400" dirty="0" smtClean="0"/>
              <a:t>Grant agreement 730941</a:t>
            </a:r>
          </a:p>
          <a:p>
            <a:pPr lvl="1"/>
            <a:r>
              <a:rPr lang="en-GB" sz="2400" dirty="0" smtClean="0"/>
              <a:t>Project runs until April ‘19</a:t>
            </a:r>
          </a:p>
          <a:p>
            <a:r>
              <a:rPr lang="en-GB" sz="2800" dirty="0" smtClean="0"/>
              <a:t>Lots of AARC policy/guidance</a:t>
            </a:r>
          </a:p>
          <a:p>
            <a:pPr lvl="1"/>
            <a:r>
              <a:rPr lang="en-GB" sz="2400" dirty="0" smtClean="0"/>
              <a:t>And REFEDS (refeds.org)</a:t>
            </a:r>
          </a:p>
          <a:p>
            <a:pPr lvl="1"/>
            <a:r>
              <a:rPr lang="en-GB" sz="2400" dirty="0" smtClean="0"/>
              <a:t>And IGTF (www.igtf.net)</a:t>
            </a:r>
          </a:p>
          <a:p>
            <a:r>
              <a:rPr lang="en-GB" sz="2800" dirty="0" smtClean="0"/>
              <a:t>Both policy and technical</a:t>
            </a:r>
          </a:p>
          <a:p>
            <a:r>
              <a:rPr lang="en-GB" sz="2800" dirty="0" smtClean="0"/>
              <a:t>AARC is open to collaborations…</a:t>
            </a:r>
          </a:p>
          <a:p>
            <a:pPr lvl="1"/>
            <a:r>
              <a:rPr lang="en-GB" sz="2400" dirty="0" smtClean="0"/>
              <a:t>Specific community engagement</a:t>
            </a:r>
          </a:p>
          <a:p>
            <a:pPr lvl="1"/>
            <a:r>
              <a:rPr lang="en-GB" sz="2400" dirty="0" smtClean="0"/>
              <a:t>Also FIM4R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0137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AAAI Pathfinder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Building on the results of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05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</TotalTime>
  <Words>478</Words>
  <Application>Microsoft Office PowerPoint</Application>
  <PresentationFormat>On-screen Show (4:3)</PresentationFormat>
  <Paragraphs>143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Blank Presentation</vt:lpstr>
      <vt:lpstr>1_Blank Presentation</vt:lpstr>
      <vt:lpstr>AAI for a National eInfra and making use of AAAI Pathfinder</vt:lpstr>
      <vt:lpstr>Requirements: AAI</vt:lpstr>
      <vt:lpstr>Implement Hub&amp;Spoke Fed’n</vt:lpstr>
      <vt:lpstr>PowerPoint Presentation</vt:lpstr>
      <vt:lpstr>Turtles all the way down … and up!</vt:lpstr>
      <vt:lpstr>Requirements - LoA</vt:lpstr>
      <vt:lpstr>Requirements – Stds.</vt:lpstr>
      <vt:lpstr>Recommendation</vt:lpstr>
      <vt:lpstr>AAAI Pathfinder</vt:lpstr>
      <vt:lpstr>AAAI Pathfinder</vt:lpstr>
      <vt:lpstr>PowerPoint Presentation</vt:lpstr>
      <vt:lpstr>PowerPoint Presentation</vt:lpstr>
      <vt:lpstr>AAAI Pathfinder + EGI</vt:lpstr>
      <vt:lpstr>PowerPoint Presentation</vt:lpstr>
      <vt:lpstr>PowerPoint Presentation</vt:lpstr>
      <vt:lpstr>AAAI Pathfinder + Assent</vt:lpstr>
      <vt:lpstr>PowerPoint Presentation</vt:lpstr>
      <vt:lpstr>Initial TODO ( workplan)</vt:lpstr>
      <vt:lpstr>Thanks…</vt:lpstr>
    </vt:vector>
  </TitlesOfParts>
  <Company>BMB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</dc:title>
  <dc:creator>Liane Willington</dc:creator>
  <cp:lastModifiedBy>Jensen, Jens (STFC,RAL,SC)</cp:lastModifiedBy>
  <cp:revision>75</cp:revision>
  <dcterms:created xsi:type="dcterms:W3CDTF">2007-03-15T09:55:48Z</dcterms:created>
  <dcterms:modified xsi:type="dcterms:W3CDTF">2018-03-15T11:24:54Z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