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3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3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7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8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8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7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2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8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6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9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6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0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C33F0-E01A-6048-9FA8-48D52C6997B3}" type="datetimeFigureOut">
              <a:rPr lang="en-US" smtClean="0"/>
              <a:t>14/03/18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F26DC-802B-8E48-9484-7B3912AEA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3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s://documents.egi.eu/document/108" TargetMode="External"/><Relationship Id="rId20" Type="http://schemas.openxmlformats.org/officeDocument/2006/relationships/hyperlink" Target="https://wiki.egi.eu/wiki/UCB" TargetMode="External"/><Relationship Id="rId21" Type="http://schemas.openxmlformats.org/officeDocument/2006/relationships/hyperlink" Target="https://documents.egi.eu/document/120" TargetMode="External"/><Relationship Id="rId10" Type="http://schemas.openxmlformats.org/officeDocument/2006/relationships/hyperlink" Target="https://wiki.egi.eu/wiki/URT" TargetMode="External"/><Relationship Id="rId11" Type="http://schemas.openxmlformats.org/officeDocument/2006/relationships/hyperlink" Target="https://documents.egi.eu/document/1618" TargetMode="External"/><Relationship Id="rId12" Type="http://schemas.openxmlformats.org/officeDocument/2006/relationships/hyperlink" Target="https://wiki.egi.eu/wiki/TCB" TargetMode="External"/><Relationship Id="rId13" Type="http://schemas.openxmlformats.org/officeDocument/2006/relationships/hyperlink" Target="https://documents.egi.eu/document/109" TargetMode="External"/><Relationship Id="rId14" Type="http://schemas.openxmlformats.org/officeDocument/2006/relationships/hyperlink" Target="https://wiki.egi.eu/wiki/SPG" TargetMode="External"/><Relationship Id="rId15" Type="http://schemas.openxmlformats.org/officeDocument/2006/relationships/hyperlink" Target="https://documents.egi.eu/document/64" TargetMode="External"/><Relationship Id="rId16" Type="http://schemas.openxmlformats.org/officeDocument/2006/relationships/hyperlink" Target="https://wiki.egi.eu/wiki/SCG" TargetMode="External"/><Relationship Id="rId17" Type="http://schemas.openxmlformats.org/officeDocument/2006/relationships/hyperlink" Target="https://documents.egi.eu/document/119" TargetMode="External"/><Relationship Id="rId18" Type="http://schemas.openxmlformats.org/officeDocument/2006/relationships/hyperlink" Target="https://wiki.egi.eu/wiki/CSIRT" TargetMode="External"/><Relationship Id="rId19" Type="http://schemas.openxmlformats.org/officeDocument/2006/relationships/hyperlink" Target="https://documents.egi.eu/document/385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wiki.egi.eu/wiki/SSB" TargetMode="External"/><Relationship Id="rId3" Type="http://schemas.openxmlformats.org/officeDocument/2006/relationships/hyperlink" Target="https://documents.egi.eu/document/2374" TargetMode="External"/><Relationship Id="rId4" Type="http://schemas.openxmlformats.org/officeDocument/2006/relationships/hyperlink" Target="https://wiki.egi.eu/wiki/Operations_Management_Board" TargetMode="External"/><Relationship Id="rId5" Type="http://schemas.openxmlformats.org/officeDocument/2006/relationships/hyperlink" Target="https://documents.egi.eu/document/117" TargetMode="External"/><Relationship Id="rId6" Type="http://schemas.openxmlformats.org/officeDocument/2006/relationships/hyperlink" Target="https://wiki.egi.eu/wiki/OTAG" TargetMode="External"/><Relationship Id="rId7" Type="http://schemas.openxmlformats.org/officeDocument/2006/relationships/hyperlink" Target="https://documents.egi.eu/document/103" TargetMode="External"/><Relationship Id="rId8" Type="http://schemas.openxmlformats.org/officeDocument/2006/relationships/hyperlink" Target="https://wiki.egi.eu/wiki/SV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42998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b="1" dirty="0" smtClean="0"/>
              <a:t>UKT0 Policy Options</a:t>
            </a:r>
            <a:r>
              <a:rPr lang="en-US" b="1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 Sansum</a:t>
            </a:r>
          </a:p>
          <a:p>
            <a:r>
              <a:rPr lang="en-US" dirty="0" smtClean="0"/>
              <a:t>15/</a:t>
            </a:r>
            <a:r>
              <a:rPr lang="en-US" dirty="0" smtClean="0"/>
              <a:t>3/18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9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Site Admin Thinks</a:t>
            </a:r>
            <a:endParaRPr lang="en-US" dirty="0"/>
          </a:p>
        </p:txBody>
      </p:sp>
      <p:pic>
        <p:nvPicPr>
          <p:cNvPr id="9" name="Content Placeholder 8" descr="Paris_Tuileries_Garden_Facepalm_statu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3" b="8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3574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156" y="1758906"/>
            <a:ext cx="8229600" cy="509909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 smtClean="0"/>
              <a:t>“Policy and Standard Operating Procedures (SOPs) are two key components of the glue that turns a bunch of sites into an e-Infrastructure”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dirty="0" smtClean="0"/>
              <a:t>Policy must be guided by pragmatic need. It needs to support and make feasible the productive operation of an e-Infrastructure </a:t>
            </a:r>
            <a:r>
              <a:rPr lang="mr-IN" dirty="0" smtClean="0"/>
              <a:t>–</a:t>
            </a:r>
            <a:r>
              <a:rPr lang="en-US" dirty="0" smtClean="0"/>
              <a:t> not make it impossible.</a:t>
            </a:r>
          </a:p>
          <a:p>
            <a:r>
              <a:rPr lang="en-US" dirty="0" smtClean="0"/>
              <a:t>E-Infrastructure Policy is an enabler that supports a admin in convincing a site security officer to allow deviation from standard site policy.</a:t>
            </a:r>
          </a:p>
          <a:p>
            <a:r>
              <a:rPr lang="en-US" dirty="0" smtClean="0"/>
              <a:t>Common policy gives our partners confidence that our actions will be appropriate.</a:t>
            </a:r>
          </a:p>
          <a:p>
            <a:r>
              <a:rPr lang="en-US" dirty="0" smtClean="0"/>
              <a:t>Formal policy supports the evolution of common shared cultural values.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97067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Policies</a:t>
            </a:r>
            <a:endParaRPr lang="en-US" dirty="0"/>
          </a:p>
        </p:txBody>
      </p:sp>
      <p:pic>
        <p:nvPicPr>
          <p:cNvPr id="5" name="Content Placeholder 4" descr="Screen Shot 2018-03-14 at 23.11.4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3" b="100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860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Procedures</a:t>
            </a:r>
            <a:endParaRPr lang="en-US" dirty="0"/>
          </a:p>
        </p:txBody>
      </p:sp>
      <p:pic>
        <p:nvPicPr>
          <p:cNvPr id="4" name="Content Placeholder 3" descr="Screen Shot 2018-03-14 at 23.14.1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6" b="141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6408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Policy Creation needs Effort</a:t>
            </a:r>
            <a:br>
              <a:rPr lang="en-US" dirty="0" smtClean="0"/>
            </a:br>
            <a:r>
              <a:rPr lang="en-US" dirty="0" smtClean="0"/>
              <a:t>EGI Policy Groups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199" y="1859340"/>
            <a:ext cx="76602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2"/>
              </a:rPr>
              <a:t>Service and Solution Board (SSB) (</a:t>
            </a:r>
            <a:r>
              <a:rPr lang="en-US" sz="2400" dirty="0">
                <a:hlinkClick r:id="rId3"/>
              </a:rPr>
              <a:t>ToR)</a:t>
            </a:r>
          </a:p>
          <a:p>
            <a:r>
              <a:rPr lang="en-US" sz="2400" dirty="0">
                <a:hlinkClick r:id="rId4"/>
              </a:rPr>
              <a:t>Operations Management Board (OMB) (</a:t>
            </a:r>
            <a:r>
              <a:rPr lang="en-US" sz="2400" dirty="0">
                <a:hlinkClick r:id="rId5"/>
              </a:rPr>
              <a:t>ToR)</a:t>
            </a:r>
          </a:p>
          <a:p>
            <a:r>
              <a:rPr lang="en-US" sz="2400" dirty="0">
                <a:hlinkClick r:id="rId6"/>
              </a:rPr>
              <a:t>Operations Tools Advisory Group (OTAG) (</a:t>
            </a:r>
            <a:r>
              <a:rPr lang="en-US" sz="2400" dirty="0">
                <a:hlinkClick r:id="rId7"/>
              </a:rPr>
              <a:t>ToR)</a:t>
            </a:r>
          </a:p>
          <a:p>
            <a:r>
              <a:rPr lang="en-US" sz="2400" dirty="0">
                <a:hlinkClick r:id="rId8"/>
              </a:rPr>
              <a:t>Security Vulnerability Group (SVG) (</a:t>
            </a:r>
            <a:r>
              <a:rPr lang="en-US" sz="2400" dirty="0">
                <a:hlinkClick r:id="rId9"/>
              </a:rPr>
              <a:t>ToR)</a:t>
            </a:r>
          </a:p>
          <a:p>
            <a:r>
              <a:rPr lang="en-US" sz="2400" dirty="0">
                <a:hlinkClick r:id="rId10"/>
              </a:rPr>
              <a:t>UMD Release Team (URT) (</a:t>
            </a:r>
            <a:r>
              <a:rPr lang="en-US" sz="2400" dirty="0">
                <a:hlinkClick r:id="rId11"/>
              </a:rPr>
              <a:t>ToR)</a:t>
            </a:r>
          </a:p>
          <a:p>
            <a:r>
              <a:rPr lang="en-US" sz="2400" dirty="0">
                <a:hlinkClick r:id="rId12"/>
              </a:rPr>
              <a:t>Technical Coordination Board (TCB) (</a:t>
            </a:r>
            <a:r>
              <a:rPr lang="en-US" sz="2400" dirty="0">
                <a:hlinkClick r:id="rId13"/>
              </a:rPr>
              <a:t>ToR)</a:t>
            </a:r>
          </a:p>
          <a:p>
            <a:r>
              <a:rPr lang="en-US" sz="2400" dirty="0">
                <a:hlinkClick r:id="rId14"/>
              </a:rPr>
              <a:t>Security Policy Group (SPG) (</a:t>
            </a:r>
            <a:r>
              <a:rPr lang="en-US" sz="2400" dirty="0">
                <a:hlinkClick r:id="rId15"/>
              </a:rPr>
              <a:t>ToR)</a:t>
            </a:r>
          </a:p>
          <a:p>
            <a:r>
              <a:rPr lang="en-US" sz="2400" dirty="0">
                <a:hlinkClick r:id="rId16"/>
              </a:rPr>
              <a:t>Security Coordination Group (SCG) (</a:t>
            </a:r>
            <a:r>
              <a:rPr lang="en-US" sz="2400" dirty="0">
                <a:hlinkClick r:id="rId17"/>
              </a:rPr>
              <a:t>ToR)</a:t>
            </a:r>
          </a:p>
          <a:p>
            <a:r>
              <a:rPr lang="en-US" sz="2400" dirty="0">
                <a:hlinkClick r:id="rId18"/>
              </a:rPr>
              <a:t>Computer Security Incident Response Team (CSIRT) (</a:t>
            </a:r>
            <a:r>
              <a:rPr lang="en-US" sz="2400" dirty="0">
                <a:hlinkClick r:id="rId19"/>
              </a:rPr>
              <a:t>ToR)</a:t>
            </a:r>
          </a:p>
          <a:p>
            <a:r>
              <a:rPr lang="en-US" sz="2400" dirty="0">
                <a:hlinkClick r:id="rId20"/>
              </a:rPr>
              <a:t>User Community Board (UCB) (</a:t>
            </a:r>
            <a:r>
              <a:rPr lang="en-US" sz="2400" dirty="0">
                <a:hlinkClick r:id="rId21"/>
              </a:rPr>
              <a:t>ToR)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4382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Do nothing </a:t>
            </a:r>
            <a:r>
              <a:rPr lang="mr-IN" dirty="0" smtClean="0"/>
              <a:t>–</a:t>
            </a:r>
            <a:r>
              <a:rPr lang="en-US" dirty="0" smtClean="0"/>
              <a:t> don’t bother about policy </a:t>
            </a:r>
            <a:r>
              <a:rPr lang="mr-IN" dirty="0" smtClean="0"/>
              <a:t>–</a:t>
            </a:r>
            <a:r>
              <a:rPr lang="en-US" dirty="0" smtClean="0"/>
              <a:t> hope problem will go away.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rey for security incidents/reputation damage.</a:t>
            </a:r>
          </a:p>
          <a:p>
            <a:r>
              <a:rPr lang="en-US" dirty="0" smtClean="0"/>
              <a:t>Take advantage of existing e-Infrastructure policy framework </a:t>
            </a:r>
            <a:r>
              <a:rPr lang="mr-IN" dirty="0" smtClean="0"/>
              <a:t>–</a:t>
            </a:r>
            <a:r>
              <a:rPr lang="en-US" dirty="0" smtClean="0"/>
              <a:t> EGI for example. </a:t>
            </a:r>
          </a:p>
          <a:p>
            <a:pPr lvl="1"/>
            <a:r>
              <a:rPr lang="en-US" dirty="0" smtClean="0"/>
              <a:t>Probably not acceptable for whole UKRI community</a:t>
            </a:r>
          </a:p>
          <a:p>
            <a:r>
              <a:rPr lang="en-US" dirty="0" smtClean="0"/>
              <a:t>Create our own UKT0 policy framework (adopt existing stuff). </a:t>
            </a:r>
          </a:p>
          <a:p>
            <a:pPr lvl="1"/>
            <a:r>
              <a:rPr lang="en-US" dirty="0" smtClean="0"/>
              <a:t>Hard to maintain, not our core business. But policy will match our needs</a:t>
            </a:r>
          </a:p>
          <a:p>
            <a:r>
              <a:rPr lang="en-US" dirty="0" smtClean="0"/>
              <a:t>Push for policy creation to be at the heart of UKRI </a:t>
            </a:r>
            <a:r>
              <a:rPr lang="en-US" dirty="0" err="1" smtClean="0"/>
              <a:t>eInfrastructure</a:t>
            </a:r>
            <a:r>
              <a:rPr lang="en-US" dirty="0" smtClean="0"/>
              <a:t> development. </a:t>
            </a:r>
          </a:p>
          <a:p>
            <a:pPr lvl="1"/>
            <a:r>
              <a:rPr lang="en-US" dirty="0" smtClean="0"/>
              <a:t>Good option if we can ensure we get something pragmatic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89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319</Words>
  <Application>Microsoft Macintosh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UKT0 Policy Options  </vt:lpstr>
      <vt:lpstr>What the Site Admin Thinks</vt:lpstr>
      <vt:lpstr>Why we Need Policy</vt:lpstr>
      <vt:lpstr>EGI Policies</vt:lpstr>
      <vt:lpstr>EGI Procedures</vt:lpstr>
      <vt:lpstr>Policy Creation needs Effort EGI Policy Groups</vt:lpstr>
      <vt:lpstr>Options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STFC Computing Capital Enabling e-Infrastructure 2017 </dc:title>
  <dc:creator>Andrew Sansum</dc:creator>
  <cp:lastModifiedBy>Andrew Sansum</cp:lastModifiedBy>
  <cp:revision>13</cp:revision>
  <dcterms:created xsi:type="dcterms:W3CDTF">2018-03-13T21:29:20Z</dcterms:created>
  <dcterms:modified xsi:type="dcterms:W3CDTF">2018-03-15T07:50:04Z</dcterms:modified>
</cp:coreProperties>
</file>