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handoutMasterIdLst>
    <p:handoutMasterId r:id="rId29"/>
  </p:handoutMasterIdLst>
  <p:sldIdLst>
    <p:sldId id="308" r:id="rId2"/>
    <p:sldId id="309" r:id="rId3"/>
    <p:sldId id="311" r:id="rId4"/>
    <p:sldId id="313" r:id="rId5"/>
    <p:sldId id="314" r:id="rId6"/>
    <p:sldId id="315" r:id="rId7"/>
    <p:sldId id="332" r:id="rId8"/>
    <p:sldId id="330" r:id="rId9"/>
    <p:sldId id="333" r:id="rId10"/>
    <p:sldId id="317" r:id="rId11"/>
    <p:sldId id="319" r:id="rId12"/>
    <p:sldId id="318" r:id="rId13"/>
    <p:sldId id="338" r:id="rId14"/>
    <p:sldId id="326" r:id="rId15"/>
    <p:sldId id="323" r:id="rId16"/>
    <p:sldId id="324" r:id="rId17"/>
    <p:sldId id="325" r:id="rId18"/>
    <p:sldId id="335" r:id="rId19"/>
    <p:sldId id="336" r:id="rId20"/>
    <p:sldId id="310" r:id="rId21"/>
    <p:sldId id="329" r:id="rId22"/>
    <p:sldId id="340" r:id="rId23"/>
    <p:sldId id="331" r:id="rId24"/>
    <p:sldId id="320" r:id="rId25"/>
    <p:sldId id="339" r:id="rId26"/>
    <p:sldId id="334" r:id="rId27"/>
  </p:sldIdLst>
  <p:sldSz cx="9144000" cy="6858000" type="screen4x3"/>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ugamont Emmanuelle" initials="B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FF"/>
    <a:srgbClr val="00FF00"/>
    <a:srgbClr val="666666"/>
    <a:srgbClr val="DC0528"/>
    <a:srgbClr val="80808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Style léger 3 - Accentuation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32" autoAdjust="0"/>
    <p:restoredTop sz="93770" autoAdjust="0"/>
  </p:normalViewPr>
  <p:slideViewPr>
    <p:cSldViewPr snapToGrid="0">
      <p:cViewPr varScale="1">
        <p:scale>
          <a:sx n="112" d="100"/>
          <a:sy n="112" d="100"/>
        </p:scale>
        <p:origin x="1134"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352" y="-96"/>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D14C3DA1-9BFE-4D5D-B25D-7CC592D9C3C5}" type="datetimeFigureOut">
              <a:rPr lang="fr-FR" smtClean="0"/>
              <a:t>17/04/2018</a:t>
            </a:fld>
            <a:endParaRPr lang="fr-FR"/>
          </a:p>
        </p:txBody>
      </p:sp>
      <p:sp>
        <p:nvSpPr>
          <p:cNvPr id="4" name="Espace réservé du pied de page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6B21956D-7473-4ACD-A8EB-84381C2C4BE4}" type="slidenum">
              <a:rPr lang="fr-FR" smtClean="0"/>
              <a:t>‹N°›</a:t>
            </a:fld>
            <a:endParaRPr lang="fr-FR"/>
          </a:p>
        </p:txBody>
      </p:sp>
    </p:spTree>
    <p:extLst>
      <p:ext uri="{BB962C8B-B14F-4D97-AF65-F5344CB8AC3E}">
        <p14:creationId xmlns:p14="http://schemas.microsoft.com/office/powerpoint/2010/main" val="124771523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4F3AFE2C-5007-4057-8DFB-EC24DF7E4136}" type="datetimeFigureOut">
              <a:rPr lang="fr-FR" smtClean="0"/>
              <a:pPr/>
              <a:t>17/04/2018</a:t>
            </a:fld>
            <a:endParaRPr lang="fr-FR"/>
          </a:p>
        </p:txBody>
      </p:sp>
      <p:sp>
        <p:nvSpPr>
          <p:cNvPr id="4" name="Espace réservé de l'image des diapositives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C625FE0B-B3A6-4AF6-B265-A109385ED237}" type="slidenum">
              <a:rPr lang="fr-FR" smtClean="0"/>
              <a:pPr/>
              <a:t>‹N°›</a:t>
            </a:fld>
            <a:endParaRPr lang="fr-FR"/>
          </a:p>
        </p:txBody>
      </p:sp>
    </p:spTree>
    <p:extLst>
      <p:ext uri="{BB962C8B-B14F-4D97-AF65-F5344CB8AC3E}">
        <p14:creationId xmlns:p14="http://schemas.microsoft.com/office/powerpoint/2010/main" val="27718974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12.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9" name="Espace réservé du texte 8"/>
          <p:cNvSpPr>
            <a:spLocks noGrp="1"/>
          </p:cNvSpPr>
          <p:nvPr>
            <p:ph type="body" sz="quarter" idx="13" hasCustomPrompt="1"/>
          </p:nvPr>
        </p:nvSpPr>
        <p:spPr>
          <a:xfrm>
            <a:off x="3955765" y="5504598"/>
            <a:ext cx="4788464" cy="349937"/>
          </a:xfrm>
          <a:prstGeom prst="rect">
            <a:avLst/>
          </a:prstGeom>
        </p:spPr>
        <p:txBody>
          <a:bodyPr anchor="ctr" anchorCtr="0"/>
          <a:lstStyle>
            <a:lvl1pPr marL="0" indent="0">
              <a:buFont typeface="Arial" pitchFamily="34" charset="0"/>
              <a:buNone/>
              <a:defRPr sz="1400" b="0" baseline="0">
                <a:solidFill>
                  <a:srgbClr val="666666"/>
                </a:solidFill>
              </a:defRPr>
            </a:lvl1pPr>
          </a:lstStyle>
          <a:p>
            <a:pPr lvl="0"/>
            <a:r>
              <a:rPr lang="fr-FR" dirty="0" smtClean="0"/>
              <a:t>Nom événement</a:t>
            </a:r>
            <a:endParaRPr lang="fr-FR" dirty="0"/>
          </a:p>
        </p:txBody>
      </p:sp>
      <p:sp>
        <p:nvSpPr>
          <p:cNvPr id="12" name="Espace réservé du numéro de diapositive 11"/>
          <p:cNvSpPr>
            <a:spLocks noGrp="1"/>
          </p:cNvSpPr>
          <p:nvPr>
            <p:ph type="sldNum" sz="quarter" idx="17"/>
          </p:nvPr>
        </p:nvSpPr>
        <p:spPr>
          <a:xfrm>
            <a:off x="8025304" y="6465733"/>
            <a:ext cx="730507" cy="324000"/>
          </a:xfrm>
          <a:prstGeom prst="rect">
            <a:avLst/>
          </a:prstGeom>
        </p:spPr>
        <p:txBody>
          <a:bodyPr/>
          <a:lstStyle>
            <a:lvl1pPr>
              <a:defRPr>
                <a:solidFill>
                  <a:schemeClr val="bg1"/>
                </a:solidFill>
              </a:defRPr>
            </a:lvl1pPr>
          </a:lstStyle>
          <a:p>
            <a:r>
              <a:rPr lang="fr-FR" b="1" smtClean="0"/>
              <a:t>|</a:t>
            </a:r>
            <a:r>
              <a:rPr lang="fr-FR" smtClean="0"/>
              <a:t> Page </a:t>
            </a:r>
            <a:fld id="{AEFB9B6D-867A-40B8-ACB0-35CC9F272C9C}" type="slidenum">
              <a:rPr lang="fr-FR" smtClean="0"/>
              <a:pPr/>
              <a:t>‹N°›</a:t>
            </a:fld>
            <a:endParaRPr lang="fr-FR" dirty="0"/>
          </a:p>
        </p:txBody>
      </p:sp>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207854" y="5456454"/>
            <a:ext cx="985013" cy="982926"/>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6000" y="1256885"/>
            <a:ext cx="8172464" cy="4968552"/>
          </a:xfrm>
          <a:prstGeom prst="rect">
            <a:avLst/>
          </a:prstGeom>
        </p:spPr>
        <p:txBody>
          <a:bodyPr/>
          <a:lstStyle>
            <a:lvl1pPr>
              <a:spcAft>
                <a:spcPts val="600"/>
              </a:spcAft>
              <a:defRPr sz="1800" cap="none" baseline="0">
                <a:solidFill>
                  <a:schemeClr val="tx1"/>
                </a:solidFill>
                <a:latin typeface="Verdana" pitchFamily="34" charset="0"/>
                <a:ea typeface="Verdana" pitchFamily="34" charset="0"/>
                <a:cs typeface="Verdana" pitchFamily="34" charset="0"/>
              </a:defRPr>
            </a:lvl1pPr>
            <a:lvl2pPr marL="270000" indent="-270000">
              <a:lnSpc>
                <a:spcPct val="100000"/>
              </a:lnSpc>
              <a:spcAft>
                <a:spcPts val="400"/>
              </a:spcAft>
              <a:buSzPct val="60000"/>
              <a:defRPr sz="1800" cap="none" baseline="0">
                <a:solidFill>
                  <a:schemeClr val="tx1"/>
                </a:solidFill>
                <a:latin typeface="Verdana" pitchFamily="34" charset="0"/>
                <a:ea typeface="Verdana" pitchFamily="34" charset="0"/>
                <a:cs typeface="Verdana" pitchFamily="34" charset="0"/>
              </a:defRPr>
            </a:lvl2pPr>
            <a:lvl3pPr marL="360000">
              <a:lnSpc>
                <a:spcPct val="100000"/>
              </a:lnSpc>
              <a:defRPr>
                <a:solidFill>
                  <a:schemeClr val="tx1"/>
                </a:solidFill>
                <a:latin typeface="Verdana" pitchFamily="34" charset="0"/>
                <a:ea typeface="Verdana" pitchFamily="34" charset="0"/>
                <a:cs typeface="Verdana" pitchFamily="34" charset="0"/>
              </a:defRPr>
            </a:lvl3pPr>
            <a:lvl4pPr marL="628650" indent="-276225">
              <a:lnSpc>
                <a:spcPct val="100000"/>
              </a:lnSpc>
              <a:spcBef>
                <a:spcPts val="200"/>
              </a:spcBef>
              <a:spcAft>
                <a:spcPts val="400"/>
              </a:spcAft>
              <a:buSzPct val="30000"/>
              <a:defRPr sz="1400">
                <a:solidFill>
                  <a:schemeClr val="tx1"/>
                </a:solidFill>
                <a:latin typeface="Verdana" pitchFamily="34" charset="0"/>
                <a:ea typeface="Verdana" pitchFamily="34" charset="0"/>
                <a:cs typeface="Verdana" pitchFamily="34" charset="0"/>
              </a:defRPr>
            </a:lvl4pPr>
            <a:lvl5pPr marL="630000" indent="0">
              <a:lnSpc>
                <a:spcPct val="100000"/>
              </a:lnSpc>
              <a:defRPr sz="1200">
                <a:solidFill>
                  <a:schemeClr val="tx1"/>
                </a:solidFill>
                <a:latin typeface="Verdana" pitchFamily="34" charset="0"/>
                <a:ea typeface="Verdana" pitchFamily="34" charset="0"/>
                <a:cs typeface="Verdana" pitchFamily="34" charset="0"/>
              </a:defRPr>
            </a:lvl5pPr>
            <a:lvl6pPr marL="809625" indent="-180975">
              <a:spcBef>
                <a:spcPts val="0"/>
              </a:spcBef>
              <a:defRPr sz="1200" baseline="0">
                <a:solidFill>
                  <a:schemeClr val="tx1"/>
                </a:solidFill>
              </a:defRPr>
            </a:lvl6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a:p>
            <a:pPr lvl="5"/>
            <a:r>
              <a:rPr lang="fr-FR" dirty="0" smtClean="0"/>
              <a:t>Sixième niveau</a:t>
            </a:r>
            <a:endParaRPr lang="fr-FR" dirty="0"/>
          </a:p>
        </p:txBody>
      </p:sp>
      <p:sp>
        <p:nvSpPr>
          <p:cNvPr id="6" name="Espace réservé du titre 1"/>
          <p:cNvSpPr>
            <a:spLocks noGrp="1"/>
          </p:cNvSpPr>
          <p:nvPr>
            <p:ph type="title"/>
          </p:nvPr>
        </p:nvSpPr>
        <p:spPr>
          <a:xfrm>
            <a:off x="1382104" y="52752"/>
            <a:ext cx="6790296" cy="908720"/>
          </a:xfrm>
          <a:prstGeom prst="rect">
            <a:avLst/>
          </a:prstGeom>
        </p:spPr>
        <p:txBody>
          <a:bodyPr vert="horz" lIns="0" tIns="0" rIns="0" bIns="0" rtlCol="0" anchor="ctr" anchorCtr="0">
            <a:noAutofit/>
          </a:bodyPr>
          <a:lstStyle>
            <a:lvl1pPr>
              <a:defRPr sz="2400" cap="small" baseline="0"/>
            </a:lvl1pPr>
          </a:lstStyle>
          <a:p>
            <a:r>
              <a:rPr lang="fr-FR" dirty="0" smtClean="0"/>
              <a:t>Cliquez pour modifier le style du titre</a:t>
            </a:r>
            <a:endParaRPr lang="fr-FR" dirty="0"/>
          </a:p>
        </p:txBody>
      </p:sp>
      <p:sp>
        <p:nvSpPr>
          <p:cNvPr id="30" name="Espace réservé du pied de page 4"/>
          <p:cNvSpPr>
            <a:spLocks noGrp="1"/>
          </p:cNvSpPr>
          <p:nvPr>
            <p:ph type="ftr" sz="quarter" idx="3"/>
          </p:nvPr>
        </p:nvSpPr>
        <p:spPr>
          <a:xfrm>
            <a:off x="576001" y="6465733"/>
            <a:ext cx="2599000" cy="324000"/>
          </a:xfrm>
          <a:prstGeom prst="rect">
            <a:avLst/>
          </a:prstGeom>
        </p:spPr>
        <p:txBody>
          <a:bodyPr vert="horz" lIns="0" tIns="0" rIns="0" bIns="0" rtlCol="0" anchor="ctr"/>
          <a:lstStyle>
            <a:lvl1pPr algn="l">
              <a:defRPr sz="1000">
                <a:solidFill>
                  <a:srgbClr val="666666"/>
                </a:solidFill>
              </a:defRPr>
            </a:lvl1pPr>
          </a:lstStyle>
          <a:p>
            <a:r>
              <a:rPr lang="fr-FR" smtClean="0"/>
              <a:t>IRFU/DACM/LEAS</a:t>
            </a:r>
            <a:endParaRPr lang="fr-FR" dirty="0">
              <a:solidFill>
                <a:srgbClr val="FF0000"/>
              </a:solidFill>
            </a:endParaRPr>
          </a:p>
        </p:txBody>
      </p:sp>
      <p:sp>
        <p:nvSpPr>
          <p:cNvPr id="31" name="Espace réservé du numéro de diapositive 5"/>
          <p:cNvSpPr>
            <a:spLocks noGrp="1"/>
          </p:cNvSpPr>
          <p:nvPr>
            <p:ph type="sldNum" sz="quarter" idx="4"/>
          </p:nvPr>
        </p:nvSpPr>
        <p:spPr>
          <a:xfrm>
            <a:off x="7984067" y="6465733"/>
            <a:ext cx="764397" cy="324000"/>
          </a:xfrm>
          <a:prstGeom prst="rect">
            <a:avLst/>
          </a:prstGeom>
        </p:spPr>
        <p:txBody>
          <a:bodyPr vert="horz" lIns="0" tIns="0" rIns="0" bIns="0" rtlCol="0" anchor="ctr"/>
          <a:lstStyle>
            <a:lvl1pPr algn="r">
              <a:defRPr sz="1000">
                <a:solidFill>
                  <a:srgbClr val="666666"/>
                </a:solidFill>
              </a:defRPr>
            </a:lvl1pPr>
          </a:lstStyle>
          <a:p>
            <a:r>
              <a:rPr lang="fr-FR" dirty="0" smtClean="0"/>
              <a:t>Page </a:t>
            </a:r>
            <a:fld id="{AEFB9B6D-867A-40B8-ACB0-35CC9F272C9C}" type="slidenum">
              <a:rPr lang="fr-FR" smtClean="0"/>
              <a:pPr/>
              <a:t>‹N°›</a:t>
            </a:fld>
            <a:endParaRPr lang="fr-FR" dirty="0"/>
          </a:p>
        </p:txBody>
      </p:sp>
      <p:sp>
        <p:nvSpPr>
          <p:cNvPr id="32" name="Espace réservé de la date 6"/>
          <p:cNvSpPr>
            <a:spLocks noGrp="1"/>
          </p:cNvSpPr>
          <p:nvPr>
            <p:ph type="dt" sz="half" idx="2"/>
          </p:nvPr>
        </p:nvSpPr>
        <p:spPr>
          <a:xfrm>
            <a:off x="3327401" y="6465733"/>
            <a:ext cx="4131732" cy="324000"/>
          </a:xfrm>
          <a:prstGeom prst="rect">
            <a:avLst/>
          </a:prstGeom>
        </p:spPr>
        <p:txBody>
          <a:bodyPr vert="horz" lIns="0" tIns="0" rIns="0" bIns="0" rtlCol="0" anchor="ctr"/>
          <a:lstStyle>
            <a:lvl1pPr algn="ctr">
              <a:defRPr sz="1000" b="0">
                <a:solidFill>
                  <a:srgbClr val="666666"/>
                </a:solidFill>
              </a:defRPr>
            </a:lvl1pPr>
          </a:lstStyle>
          <a:p>
            <a:r>
              <a:rPr lang="fr-FR" smtClean="0"/>
              <a:t>FCC week 2018 - 10/04/2018</a:t>
            </a:r>
            <a:endParaRPr lang="fr-FR"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ers large">
    <p:spTree>
      <p:nvGrpSpPr>
        <p:cNvPr id="1" name=""/>
        <p:cNvGrpSpPr/>
        <p:nvPr/>
      </p:nvGrpSpPr>
      <p:grpSpPr>
        <a:xfrm>
          <a:off x="0" y="0"/>
          <a:ext cx="0" cy="0"/>
          <a:chOff x="0" y="0"/>
          <a:chExt cx="0" cy="0"/>
        </a:xfrm>
      </p:grpSpPr>
      <p:pic>
        <p:nvPicPr>
          <p:cNvPr id="3" name="Image 2" descr="bandeau_dernière.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9144000" cy="323850"/>
          </a:xfrm>
          <a:prstGeom prst="rect">
            <a:avLst/>
          </a:prstGeom>
        </p:spPr>
      </p:pic>
      <p:sp>
        <p:nvSpPr>
          <p:cNvPr id="8" name="Espace réservé du pied de page 4"/>
          <p:cNvSpPr>
            <a:spLocks noGrp="1"/>
          </p:cNvSpPr>
          <p:nvPr>
            <p:ph type="ftr" sz="quarter" idx="3"/>
          </p:nvPr>
        </p:nvSpPr>
        <p:spPr>
          <a:xfrm>
            <a:off x="590549" y="6465733"/>
            <a:ext cx="2618317" cy="324000"/>
          </a:xfrm>
          <a:prstGeom prst="rect">
            <a:avLst/>
          </a:prstGeom>
        </p:spPr>
        <p:txBody>
          <a:bodyPr vert="horz" lIns="0" tIns="0" rIns="0" bIns="0" rtlCol="0" anchor="ctr"/>
          <a:lstStyle>
            <a:lvl1pPr algn="l">
              <a:defRPr sz="1000">
                <a:solidFill>
                  <a:srgbClr val="666666"/>
                </a:solidFill>
              </a:defRPr>
            </a:lvl1pPr>
          </a:lstStyle>
          <a:p>
            <a:r>
              <a:rPr lang="fr-FR" smtClean="0"/>
              <a:t>IRFU/DACM/LEAS</a:t>
            </a:r>
            <a:endParaRPr lang="fr-FR" dirty="0"/>
          </a:p>
        </p:txBody>
      </p:sp>
      <p:sp>
        <p:nvSpPr>
          <p:cNvPr id="10" name="Espace réservé du numéro de diapositive 5"/>
          <p:cNvSpPr>
            <a:spLocks noGrp="1"/>
          </p:cNvSpPr>
          <p:nvPr>
            <p:ph type="sldNum" sz="quarter" idx="4"/>
          </p:nvPr>
        </p:nvSpPr>
        <p:spPr>
          <a:xfrm>
            <a:off x="7967133" y="6465733"/>
            <a:ext cx="781331" cy="324000"/>
          </a:xfrm>
          <a:prstGeom prst="rect">
            <a:avLst/>
          </a:prstGeom>
        </p:spPr>
        <p:txBody>
          <a:bodyPr vert="horz" lIns="0" tIns="0" rIns="0" bIns="0" rtlCol="0" anchor="ctr"/>
          <a:lstStyle>
            <a:lvl1pPr algn="r">
              <a:defRPr sz="1000">
                <a:solidFill>
                  <a:srgbClr val="666666"/>
                </a:solidFill>
              </a:defRPr>
            </a:lvl1pPr>
          </a:lstStyle>
          <a:p>
            <a:r>
              <a:rPr lang="fr-FR" dirty="0" smtClean="0"/>
              <a:t>Page </a:t>
            </a:r>
            <a:fld id="{AEFB9B6D-867A-40B8-ACB0-35CC9F272C9C}" type="slidenum">
              <a:rPr lang="fr-FR" smtClean="0"/>
              <a:pPr/>
              <a:t>‹N°›</a:t>
            </a:fld>
            <a:endParaRPr lang="fr-FR" dirty="0"/>
          </a:p>
        </p:txBody>
      </p:sp>
      <p:sp>
        <p:nvSpPr>
          <p:cNvPr id="11" name="Espace réservé de la date 6"/>
          <p:cNvSpPr>
            <a:spLocks noGrp="1"/>
          </p:cNvSpPr>
          <p:nvPr>
            <p:ph type="dt" sz="half" idx="2"/>
          </p:nvPr>
        </p:nvSpPr>
        <p:spPr>
          <a:xfrm>
            <a:off x="3276599" y="6465733"/>
            <a:ext cx="4207933" cy="324000"/>
          </a:xfrm>
          <a:prstGeom prst="rect">
            <a:avLst/>
          </a:prstGeom>
        </p:spPr>
        <p:txBody>
          <a:bodyPr vert="horz" lIns="0" tIns="0" rIns="0" bIns="0" rtlCol="0" anchor="ctr"/>
          <a:lstStyle>
            <a:lvl1pPr algn="ctr">
              <a:defRPr sz="1000" b="0">
                <a:solidFill>
                  <a:srgbClr val="666666"/>
                </a:solidFill>
              </a:defRPr>
            </a:lvl1pPr>
          </a:lstStyle>
          <a:p>
            <a:r>
              <a:rPr lang="fr-FR" smtClean="0"/>
              <a:t>FCC week 2018 - 10/04/2018</a:t>
            </a:r>
            <a:endParaRPr lang="fr-FR" dirty="0"/>
          </a:p>
        </p:txBody>
      </p:sp>
    </p:spTree>
    <p:extLst>
      <p:ext uri="{BB962C8B-B14F-4D97-AF65-F5344CB8AC3E}">
        <p14:creationId xmlns:p14="http://schemas.microsoft.com/office/powerpoint/2010/main" val="178854026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21319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uv Fin">
    <p:spTree>
      <p:nvGrpSpPr>
        <p:cNvPr id="1" name=""/>
        <p:cNvGrpSpPr/>
        <p:nvPr/>
      </p:nvGrpSpPr>
      <p:grpSpPr>
        <a:xfrm>
          <a:off x="0" y="0"/>
          <a:ext cx="0" cy="0"/>
          <a:chOff x="0" y="0"/>
          <a:chExt cx="0" cy="0"/>
        </a:xfrm>
      </p:grpSpPr>
      <p:pic>
        <p:nvPicPr>
          <p:cNvPr id="14" name="Image 13" descr="bandeau_dernière.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310129" y="5805576"/>
            <a:ext cx="5833871" cy="1052424"/>
          </a:xfrm>
          <a:prstGeom prst="rect">
            <a:avLst/>
          </a:prstGeom>
        </p:spPr>
      </p:pic>
      <p:sp>
        <p:nvSpPr>
          <p:cNvPr id="2" name="Titre 1"/>
          <p:cNvSpPr>
            <a:spLocks noGrp="1"/>
          </p:cNvSpPr>
          <p:nvPr>
            <p:ph type="title" hasCustomPrompt="1"/>
          </p:nvPr>
        </p:nvSpPr>
        <p:spPr>
          <a:xfrm>
            <a:off x="6876848" y="6202395"/>
            <a:ext cx="2032959" cy="378648"/>
          </a:xfrm>
          <a:prstGeom prst="rect">
            <a:avLst/>
          </a:prstGeom>
        </p:spPr>
        <p:txBody>
          <a:bodyPr tIns="36000" bIns="36000" anchor="t" anchorCtr="0"/>
          <a:lstStyle>
            <a:lvl1pPr algn="l">
              <a:lnSpc>
                <a:spcPts val="1200"/>
              </a:lnSpc>
              <a:defRPr sz="800" b="0" cap="none" baseline="0">
                <a:solidFill>
                  <a:schemeClr val="bg2"/>
                </a:solidFill>
              </a:defRPr>
            </a:lvl1pPr>
          </a:lstStyle>
          <a:p>
            <a:r>
              <a:rPr lang="fr-FR" dirty="0" smtClean="0"/>
              <a:t>Service</a:t>
            </a:r>
            <a:br>
              <a:rPr lang="fr-FR" dirty="0" smtClean="0"/>
            </a:br>
            <a:endParaRPr lang="fr-FR" dirty="0"/>
          </a:p>
        </p:txBody>
      </p:sp>
      <p:pic>
        <p:nvPicPr>
          <p:cNvPr id="13" name="Image 12" descr="bandeau_dernière.png"/>
          <p:cNvPicPr>
            <a:picLocks noChangeAspect="1"/>
          </p:cNvPicPr>
          <p:nvPr userDrawn="1"/>
        </p:nvPicPr>
        <p:blipFill>
          <a:blip r:embed="rId3" cstate="print"/>
          <a:srcRect b="15350"/>
          <a:stretch>
            <a:fillRect/>
          </a:stretch>
        </p:blipFill>
        <p:spPr>
          <a:xfrm>
            <a:off x="3310128" y="-1"/>
            <a:ext cx="5833871" cy="5805577"/>
          </a:xfrm>
          <a:prstGeom prst="rect">
            <a:avLst/>
          </a:prstGeom>
        </p:spPr>
      </p:pic>
      <p:sp>
        <p:nvSpPr>
          <p:cNvPr id="17" name="Espace réservé du numéro de diapositive 16"/>
          <p:cNvSpPr>
            <a:spLocks noGrp="1"/>
          </p:cNvSpPr>
          <p:nvPr>
            <p:ph type="sldNum" sz="quarter" idx="13"/>
          </p:nvPr>
        </p:nvSpPr>
        <p:spPr>
          <a:xfrm>
            <a:off x="3518792" y="6305910"/>
            <a:ext cx="2965399" cy="324000"/>
          </a:xfrm>
          <a:prstGeom prst="rect">
            <a:avLst/>
          </a:prstGeom>
        </p:spPr>
        <p:txBody>
          <a:bodyPr/>
          <a:lstStyle>
            <a:lvl1pPr algn="l">
              <a:defRPr sz="800"/>
            </a:lvl1pPr>
          </a:lstStyle>
          <a:p>
            <a:r>
              <a:rPr lang="fr-FR" smtClean="0">
                <a:solidFill>
                  <a:schemeClr val="bg1"/>
                </a:solidFill>
              </a:rPr>
              <a:t>Tel : +33 1 69 08 xx xx – Fax : +33 1 69 08 xx xx</a:t>
            </a:r>
            <a:endParaRPr lang="fr-FR" dirty="0">
              <a:solidFill>
                <a:schemeClr val="bg1"/>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smtClean="0"/>
              <a:t>FCC week 2018 - 10/04/2018</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IRFU/DACM/LEAS</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97022438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96976"/>
            <a:ext cx="8229600" cy="49291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r>
              <a:rPr lang="fr-FR" smtClean="0"/>
              <a:t>FCC week 2018 - 10/04/2018</a:t>
            </a:r>
            <a:endParaRPr lang="fr-FR"/>
          </a:p>
        </p:txBody>
      </p:sp>
      <p:sp>
        <p:nvSpPr>
          <p:cNvPr id="5" name="Espace réservé du pied de page 4"/>
          <p:cNvSpPr>
            <a:spLocks noGrp="1"/>
          </p:cNvSpPr>
          <p:nvPr>
            <p:ph type="ftr" sz="quarter" idx="11"/>
          </p:nvPr>
        </p:nvSpPr>
        <p:spPr/>
        <p:txBody>
          <a:bodyPr/>
          <a:lstStyle/>
          <a:p>
            <a:r>
              <a:rPr lang="fr-FR" smtClean="0"/>
              <a:t>IRFU/DACM/LEAS</a:t>
            </a:r>
            <a:endParaRPr lang="fr-FR"/>
          </a:p>
        </p:txBody>
      </p:sp>
      <p:sp>
        <p:nvSpPr>
          <p:cNvPr id="6" name="Espace réservé du numéro de diapositive 5"/>
          <p:cNvSpPr>
            <a:spLocks noGrp="1"/>
          </p:cNvSpPr>
          <p:nvPr>
            <p:ph type="sldNum" sz="quarter" idx="12"/>
          </p:nvPr>
        </p:nvSpPr>
        <p:spPr/>
        <p:txBody>
          <a:bodyPr/>
          <a:lstStyle/>
          <a:p>
            <a:fld id="{7BD71222-EFF8-4470-B8C1-7990906DDBC8}" type="slidenum">
              <a:rPr lang="fr-FR" smtClean="0"/>
              <a:t>‹N°›</a:t>
            </a:fld>
            <a:endParaRPr lang="fr-FR"/>
          </a:p>
        </p:txBody>
      </p:sp>
      <p:pic>
        <p:nvPicPr>
          <p:cNvPr id="7" name="Picture 2" descr="S:\CHARTE - LOGOS 2012\Fond dégradé Logo CEA 2012.jpg"/>
          <p:cNvPicPr preferRelativeResize="0">
            <a:picLocks noChangeArrowheads="1"/>
          </p:cNvPicPr>
          <p:nvPr userDrawn="1"/>
        </p:nvPicPr>
        <p:blipFill>
          <a:blip r:embed="rId2" cstate="print"/>
          <a:srcRect/>
          <a:stretch>
            <a:fillRect/>
          </a:stretch>
        </p:blipFill>
        <p:spPr bwMode="auto">
          <a:xfrm>
            <a:off x="-13316" y="0"/>
            <a:ext cx="9168413" cy="954000"/>
          </a:xfrm>
          <a:prstGeom prst="rect">
            <a:avLst/>
          </a:prstGeom>
          <a:noFill/>
        </p:spPr>
      </p:pic>
      <p:pic>
        <p:nvPicPr>
          <p:cNvPr id="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1" y="-13423"/>
            <a:ext cx="1088541" cy="967423"/>
          </a:xfrm>
          <a:prstGeom prst="rect">
            <a:avLst/>
          </a:prstGeom>
          <a:noFill/>
        </p:spPr>
      </p:pic>
      <p:sp>
        <p:nvSpPr>
          <p:cNvPr id="2" name="Titre 1"/>
          <p:cNvSpPr>
            <a:spLocks noGrp="1"/>
          </p:cNvSpPr>
          <p:nvPr>
            <p:ph type="title"/>
          </p:nvPr>
        </p:nvSpPr>
        <p:spPr>
          <a:xfrm>
            <a:off x="933598" y="-94500"/>
            <a:ext cx="8229600" cy="1143000"/>
          </a:xfrm>
        </p:spPr>
        <p:txBody>
          <a:bodyPr/>
          <a:lstStyle>
            <a:lvl1pPr>
              <a:defRPr>
                <a:solidFill>
                  <a:schemeClr val="bg1"/>
                </a:solidFill>
              </a:defRPr>
            </a:lvl1pPr>
          </a:lstStyle>
          <a:p>
            <a:r>
              <a:rPr lang="fr-FR" smtClean="0"/>
              <a:t>Modifiez le style du titre</a:t>
            </a:r>
            <a:endParaRPr lang="fr-FR"/>
          </a:p>
        </p:txBody>
      </p:sp>
    </p:spTree>
    <p:extLst>
      <p:ext uri="{BB962C8B-B14F-4D97-AF65-F5344CB8AC3E}">
        <p14:creationId xmlns:p14="http://schemas.microsoft.com/office/powerpoint/2010/main" val="439280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75B3E7-7F8D-499E-86AA-E8402DE0B352}" type="datetime1">
              <a:rPr lang="en-US" smtClean="0"/>
              <a:t>4/17/2018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0027D8-C98C-4072-8FAA-8967BA647F91}" type="slidenum">
              <a:rPr lang="en-US" smtClean="0"/>
              <a:t>‹N°›</a:t>
            </a:fld>
            <a:endParaRPr lang="en-US"/>
          </a:p>
        </p:txBody>
      </p:sp>
      <p:pic>
        <p:nvPicPr>
          <p:cNvPr id="7" name="Picture 2" descr="S:\CHARTE - LOGOS 2012\Fond dégradé Logo CEA 2012.jpg"/>
          <p:cNvPicPr preferRelativeResize="0">
            <a:picLocks noChangeArrowheads="1"/>
          </p:cNvPicPr>
          <p:nvPr userDrawn="1"/>
        </p:nvPicPr>
        <p:blipFill>
          <a:blip r:embed="rId2" cstate="print"/>
          <a:srcRect/>
          <a:stretch>
            <a:fillRect/>
          </a:stretch>
        </p:blipFill>
        <p:spPr bwMode="auto">
          <a:xfrm>
            <a:off x="-9987" y="0"/>
            <a:ext cx="9153987" cy="954000"/>
          </a:xfrm>
          <a:prstGeom prst="rect">
            <a:avLst/>
          </a:prstGeom>
          <a:noFill/>
        </p:spPr>
      </p:pic>
      <p:pic>
        <p:nvPicPr>
          <p:cNvPr id="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1" y="-13423"/>
            <a:ext cx="816406" cy="967423"/>
          </a:xfrm>
          <a:prstGeom prst="rect">
            <a:avLst/>
          </a:prstGeom>
          <a:noFill/>
        </p:spPr>
      </p:pic>
      <p:pic>
        <p:nvPicPr>
          <p:cNvPr id="9" name="Picture 2" descr="Afficher l'image d'origine"/>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09955" y="158878"/>
            <a:ext cx="866115" cy="605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7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11" name="Espace réservé du pied de page 4"/>
          <p:cNvSpPr>
            <a:spLocks noGrp="1"/>
          </p:cNvSpPr>
          <p:nvPr>
            <p:ph type="ftr" sz="quarter" idx="3"/>
          </p:nvPr>
        </p:nvSpPr>
        <p:spPr>
          <a:xfrm>
            <a:off x="590550" y="6465733"/>
            <a:ext cx="1856317" cy="324000"/>
          </a:xfrm>
          <a:prstGeom prst="rect">
            <a:avLst/>
          </a:prstGeom>
        </p:spPr>
        <p:txBody>
          <a:bodyPr vert="horz" lIns="0" tIns="0" rIns="0" bIns="0" rtlCol="0" anchor="ctr"/>
          <a:lstStyle>
            <a:lvl1pPr algn="l">
              <a:defRPr sz="1000">
                <a:solidFill>
                  <a:srgbClr val="666666"/>
                </a:solidFill>
              </a:defRPr>
            </a:lvl1pPr>
          </a:lstStyle>
          <a:p>
            <a:r>
              <a:rPr lang="fr-FR" smtClean="0"/>
              <a:t>IRFU/DACM/LEAS</a:t>
            </a:r>
            <a:endParaRPr lang="fr-FR" dirty="0"/>
          </a:p>
        </p:txBody>
      </p:sp>
      <p:sp>
        <p:nvSpPr>
          <p:cNvPr id="16" name="Espace réservé du numéro de diapositive 5"/>
          <p:cNvSpPr>
            <a:spLocks noGrp="1"/>
          </p:cNvSpPr>
          <p:nvPr>
            <p:ph type="sldNum" sz="quarter" idx="4"/>
          </p:nvPr>
        </p:nvSpPr>
        <p:spPr>
          <a:xfrm>
            <a:off x="8208464" y="6465733"/>
            <a:ext cx="681536" cy="324000"/>
          </a:xfrm>
          <a:prstGeom prst="rect">
            <a:avLst/>
          </a:prstGeom>
        </p:spPr>
        <p:txBody>
          <a:bodyPr vert="horz" lIns="0" tIns="0" rIns="0" bIns="0" rtlCol="0" anchor="ctr"/>
          <a:lstStyle>
            <a:lvl1pPr algn="r">
              <a:defRPr sz="1000">
                <a:solidFill>
                  <a:srgbClr val="666666"/>
                </a:solidFill>
              </a:defRPr>
            </a:lvl1pPr>
          </a:lstStyle>
          <a:p>
            <a:r>
              <a:rPr lang="fr-FR" dirty="0" smtClean="0"/>
              <a:t>Page </a:t>
            </a:r>
            <a:fld id="{AEFB9B6D-867A-40B8-ACB0-35CC9F272C9C}" type="slidenum">
              <a:rPr lang="fr-FR" smtClean="0"/>
              <a:pPr/>
              <a:t>‹N°›</a:t>
            </a:fld>
            <a:endParaRPr lang="fr-FR" dirty="0"/>
          </a:p>
        </p:txBody>
      </p:sp>
      <p:sp>
        <p:nvSpPr>
          <p:cNvPr id="17" name="Espace réservé de la date 6"/>
          <p:cNvSpPr>
            <a:spLocks noGrp="1"/>
          </p:cNvSpPr>
          <p:nvPr>
            <p:ph type="dt" sz="half" idx="2"/>
          </p:nvPr>
        </p:nvSpPr>
        <p:spPr>
          <a:xfrm>
            <a:off x="2624667" y="6454466"/>
            <a:ext cx="5342466" cy="324000"/>
          </a:xfrm>
          <a:prstGeom prst="rect">
            <a:avLst/>
          </a:prstGeom>
        </p:spPr>
        <p:txBody>
          <a:bodyPr vert="horz" lIns="0" tIns="0" rIns="0" bIns="0" rtlCol="0" anchor="ctr"/>
          <a:lstStyle>
            <a:lvl1pPr algn="ctr">
              <a:defRPr sz="1000" b="0">
                <a:solidFill>
                  <a:srgbClr val="666666"/>
                </a:solidFill>
              </a:defRPr>
            </a:lvl1pPr>
          </a:lstStyle>
          <a:p>
            <a:r>
              <a:rPr lang="fr-FR" smtClean="0"/>
              <a:t>FCC week 2018 - 10/04/2018</a:t>
            </a:r>
            <a:endParaRPr lang="fr-FR" dirty="0"/>
          </a:p>
        </p:txBody>
      </p:sp>
      <p:pic>
        <p:nvPicPr>
          <p:cNvPr id="9" name="Image 8"/>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86750" y="138330"/>
            <a:ext cx="684220" cy="682770"/>
          </a:xfrm>
          <a:prstGeom prst="rect">
            <a:avLst/>
          </a:prstGeom>
        </p:spPr>
      </p:pic>
    </p:spTree>
  </p:cSld>
  <p:clrMap bg1="lt1" tx1="dk1" bg2="lt2" tx2="dk2" accent1="accent1" accent2="accent2" accent3="accent3" accent4="accent4" accent5="accent5" accent6="accent6" hlink="hlink" folHlink="folHlink"/>
  <p:sldLayoutIdLst>
    <p:sldLayoutId id="2147483660" r:id="rId1"/>
    <p:sldLayoutId id="2147483650" r:id="rId2"/>
    <p:sldLayoutId id="2147483672" r:id="rId3"/>
    <p:sldLayoutId id="2147483673" r:id="rId4"/>
    <p:sldLayoutId id="2147483668" r:id="rId5"/>
    <p:sldLayoutId id="2147483675" r:id="rId6"/>
    <p:sldLayoutId id="2147483677" r:id="rId7"/>
    <p:sldLayoutId id="2147483678" r:id="rId8"/>
  </p:sldLayoutIdLst>
  <p:timing>
    <p:tnLst>
      <p:par>
        <p:cTn id="1" dur="indefinite" restart="never" nodeType="tmRoot"/>
      </p:par>
    </p:tnLst>
  </p:timing>
  <p:hf hdr="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0" indent="0" algn="l" defTabSz="914400" rtl="0" eaLnBrk="1" latinLnBrk="0" hangingPunct="1">
        <a:lnSpc>
          <a:spcPct val="100000"/>
        </a:lnSpc>
        <a:spcBef>
          <a:spcPts val="0"/>
        </a:spcBef>
        <a:spcAft>
          <a:spcPts val="400"/>
        </a:spcAft>
        <a:buFont typeface="Arial" pitchFamily="34" charset="0"/>
        <a:buNone/>
        <a:defRPr sz="2200" kern="1200" cap="small" baseline="0">
          <a:solidFill>
            <a:schemeClr val="tx2"/>
          </a:solidFill>
          <a:latin typeface="Verdana" pitchFamily="34" charset="0"/>
          <a:ea typeface="Verdana" pitchFamily="34" charset="0"/>
          <a:cs typeface="Verdana" pitchFamily="34" charset="0"/>
        </a:defRPr>
      </a:lvl1pPr>
      <a:lvl2pPr marL="360363" indent="-360363" algn="l" defTabSz="914400" rtl="0" eaLnBrk="1" latinLnBrk="0" hangingPunct="1">
        <a:lnSpc>
          <a:spcPts val="2000"/>
        </a:lnSpc>
        <a:spcBef>
          <a:spcPts val="0"/>
        </a:spcBef>
        <a:buSzPct val="90000"/>
        <a:buFontTx/>
        <a:buBlip>
          <a:blip r:embed="rId12"/>
        </a:buBlip>
        <a:defRPr sz="2000" kern="1200" cap="small" baseline="0">
          <a:solidFill>
            <a:srgbClr val="666666"/>
          </a:solidFill>
          <a:latin typeface="Verdana" pitchFamily="34" charset="0"/>
          <a:ea typeface="Verdana" pitchFamily="34" charset="0"/>
          <a:cs typeface="Verdana" pitchFamily="34" charset="0"/>
        </a:defRPr>
      </a:lvl2pPr>
      <a:lvl3pPr marL="3492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Verdana" pitchFamily="34" charset="0"/>
          <a:ea typeface="Verdana" pitchFamily="34" charset="0"/>
          <a:cs typeface="Verdana" pitchFamily="34" charset="0"/>
        </a:defRPr>
      </a:lvl3pPr>
      <a:lvl4pPr marL="1077913" indent="-306388" algn="l" defTabSz="914400" rtl="0" eaLnBrk="1" latinLnBrk="0" hangingPunct="1">
        <a:lnSpc>
          <a:spcPts val="2000"/>
        </a:lnSpc>
        <a:spcBef>
          <a:spcPts val="0"/>
        </a:spcBef>
        <a:buClr>
          <a:srgbClr val="666666"/>
        </a:buClr>
        <a:buSzPct val="36000"/>
        <a:buFontTx/>
        <a:buBlip>
          <a:blip r:embed="rId13"/>
        </a:buBlip>
        <a:defRPr sz="1400" kern="1200">
          <a:solidFill>
            <a:srgbClr val="666666"/>
          </a:solidFill>
          <a:latin typeface="Verdana" pitchFamily="34" charset="0"/>
          <a:ea typeface="Verdana" pitchFamily="34" charset="0"/>
          <a:cs typeface="Verdana" pitchFamily="34" charset="0"/>
        </a:defRPr>
      </a:lvl4pPr>
      <a:lvl5pPr marL="1073150" indent="0" algn="l" defTabSz="914400" rtl="0" eaLnBrk="1" latinLnBrk="0" hangingPunct="1">
        <a:lnSpc>
          <a:spcPts val="2000"/>
        </a:lnSpc>
        <a:spcBef>
          <a:spcPts val="0"/>
        </a:spcBef>
        <a:buClr>
          <a:srgbClr val="666666"/>
        </a:buClr>
        <a:buFont typeface="Arial" pitchFamily="34" charset="0"/>
        <a:buNone/>
        <a:defRPr sz="1400" kern="1200">
          <a:solidFill>
            <a:srgbClr val="666666"/>
          </a:solidFill>
          <a:latin typeface="Verdana" pitchFamily="34" charset="0"/>
          <a:ea typeface="Verdana" pitchFamily="34" charset="0"/>
          <a:cs typeface="Verdana" pitchFamily="34" charset="0"/>
        </a:defRPr>
      </a:lvl5pPr>
      <a:lvl6pPr marL="1436688" indent="-228600" algn="l" defTabSz="914400" rtl="0" eaLnBrk="1" latinLnBrk="0" hangingPunct="1">
        <a:spcBef>
          <a:spcPct val="20000"/>
        </a:spcBef>
        <a:buFont typeface="Arial" pitchFamily="34" charset="0"/>
        <a:buChar char="•"/>
        <a:defRPr sz="1400" i="1" kern="1200">
          <a:solidFill>
            <a:srgbClr val="666666"/>
          </a:solidFill>
          <a:latin typeface="Verdana" pitchFamily="34" charset="0"/>
          <a:ea typeface="Verdana" pitchFamily="34" charset="0"/>
          <a:cs typeface="Verdana"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13" Type="http://schemas.microsoft.com/office/2007/relationships/hdphoto" Target="../media/hdphoto9.wdp"/><Relationship Id="rId3" Type="http://schemas.microsoft.com/office/2007/relationships/hdphoto" Target="../media/hdphoto5.wdp"/><Relationship Id="rId7" Type="http://schemas.microsoft.com/office/2007/relationships/hdphoto" Target="../media/hdphoto7.wdp"/><Relationship Id="rId12" Type="http://schemas.openxmlformats.org/officeDocument/2006/relationships/image" Target="../media/image39.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7.png"/><Relationship Id="rId11" Type="http://schemas.microsoft.com/office/2007/relationships/hdphoto" Target="../media/hdphoto4.wdp"/><Relationship Id="rId5" Type="http://schemas.microsoft.com/office/2007/relationships/hdphoto" Target="../media/hdphoto6.wdp"/><Relationship Id="rId10" Type="http://schemas.openxmlformats.org/officeDocument/2006/relationships/image" Target="../media/image34.png"/><Relationship Id="rId4" Type="http://schemas.openxmlformats.org/officeDocument/2006/relationships/image" Target="../media/image36.png"/><Relationship Id="rId9" Type="http://schemas.microsoft.com/office/2007/relationships/hdphoto" Target="../media/hdphoto8.wdp"/><Relationship Id="rId1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13" Type="http://schemas.microsoft.com/office/2007/relationships/hdphoto" Target="../media/hdphoto15.wdp"/><Relationship Id="rId3" Type="http://schemas.microsoft.com/office/2007/relationships/hdphoto" Target="../media/hdphoto10.wdp"/><Relationship Id="rId7" Type="http://schemas.microsoft.com/office/2007/relationships/hdphoto" Target="../media/hdphoto12.wdp"/><Relationship Id="rId12"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2.png"/><Relationship Id="rId11" Type="http://schemas.microsoft.com/office/2007/relationships/hdphoto" Target="../media/hdphoto14.wdp"/><Relationship Id="rId5" Type="http://schemas.microsoft.com/office/2007/relationships/hdphoto" Target="../media/hdphoto11.wdp"/><Relationship Id="rId15" Type="http://schemas.openxmlformats.org/officeDocument/2006/relationships/image" Target="../media/image46.jpg"/><Relationship Id="rId10" Type="http://schemas.openxmlformats.org/officeDocument/2006/relationships/image" Target="../media/image44.png"/><Relationship Id="rId4" Type="http://schemas.openxmlformats.org/officeDocument/2006/relationships/image" Target="../media/image41.png"/><Relationship Id="rId9" Type="http://schemas.microsoft.com/office/2007/relationships/hdphoto" Target="../media/hdphoto13.wdp"/><Relationship Id="rId14" Type="http://schemas.openxmlformats.org/officeDocument/2006/relationships/image" Target="../media/image33.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13" Type="http://schemas.microsoft.com/office/2007/relationships/hdphoto" Target="../media/hdphoto21.wdp"/><Relationship Id="rId3" Type="http://schemas.microsoft.com/office/2007/relationships/hdphoto" Target="../media/hdphoto16.wdp"/><Relationship Id="rId7" Type="http://schemas.microsoft.com/office/2007/relationships/hdphoto" Target="../media/hdphoto18.wdp"/><Relationship Id="rId12"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49.png"/><Relationship Id="rId11" Type="http://schemas.microsoft.com/office/2007/relationships/hdphoto" Target="../media/hdphoto20.wdp"/><Relationship Id="rId5" Type="http://schemas.microsoft.com/office/2007/relationships/hdphoto" Target="../media/hdphoto17.wdp"/><Relationship Id="rId10" Type="http://schemas.openxmlformats.org/officeDocument/2006/relationships/image" Target="../media/image51.png"/><Relationship Id="rId4" Type="http://schemas.openxmlformats.org/officeDocument/2006/relationships/image" Target="../media/image48.png"/><Relationship Id="rId9" Type="http://schemas.microsoft.com/office/2007/relationships/hdphoto" Target="../media/hdphoto19.wdp"/><Relationship Id="rId14" Type="http://schemas.openxmlformats.org/officeDocument/2006/relationships/image" Target="../media/image33.png"/></Relationships>
</file>

<file path=ppt/slides/_rels/slide15.xml.rels><?xml version="1.0" encoding="UTF-8" standalone="yes"?>
<Relationships xmlns="http://schemas.openxmlformats.org/package/2006/relationships"><Relationship Id="rId8" Type="http://schemas.microsoft.com/office/2007/relationships/hdphoto" Target="../media/hdphoto24.wdp"/><Relationship Id="rId13" Type="http://schemas.openxmlformats.org/officeDocument/2006/relationships/image" Target="../media/image46.jpg"/><Relationship Id="rId3" Type="http://schemas.openxmlformats.org/officeDocument/2006/relationships/image" Target="../media/image53.png"/><Relationship Id="rId7" Type="http://schemas.openxmlformats.org/officeDocument/2006/relationships/image" Target="../media/image55.png"/><Relationship Id="rId12" Type="http://schemas.microsoft.com/office/2007/relationships/hdphoto" Target="../media/hdphoto26.wdp"/><Relationship Id="rId2" Type="http://schemas.openxmlformats.org/officeDocument/2006/relationships/image" Target="../media/image33.png"/><Relationship Id="rId1" Type="http://schemas.openxmlformats.org/officeDocument/2006/relationships/slideLayout" Target="../slideLayouts/slideLayout2.xml"/><Relationship Id="rId6" Type="http://schemas.microsoft.com/office/2007/relationships/hdphoto" Target="../media/hdphoto23.wdp"/><Relationship Id="rId11" Type="http://schemas.openxmlformats.org/officeDocument/2006/relationships/image" Target="../media/image57.png"/><Relationship Id="rId5" Type="http://schemas.openxmlformats.org/officeDocument/2006/relationships/image" Target="../media/image54.png"/><Relationship Id="rId10" Type="http://schemas.microsoft.com/office/2007/relationships/hdphoto" Target="../media/hdphoto25.wdp"/><Relationship Id="rId4" Type="http://schemas.microsoft.com/office/2007/relationships/hdphoto" Target="../media/hdphoto22.wdp"/><Relationship Id="rId9" Type="http://schemas.openxmlformats.org/officeDocument/2006/relationships/image" Target="../media/image56.png"/></Relationships>
</file>

<file path=ppt/slides/_rels/slide16.xml.rels><?xml version="1.0" encoding="UTF-8" standalone="yes"?>
<Relationships xmlns="http://schemas.openxmlformats.org/package/2006/relationships"><Relationship Id="rId8" Type="http://schemas.microsoft.com/office/2007/relationships/hdphoto" Target="../media/hdphoto29.wdp"/><Relationship Id="rId13" Type="http://schemas.openxmlformats.org/officeDocument/2006/relationships/image" Target="../media/image63.png"/><Relationship Id="rId3" Type="http://schemas.openxmlformats.org/officeDocument/2006/relationships/image" Target="../media/image58.png"/><Relationship Id="rId7" Type="http://schemas.openxmlformats.org/officeDocument/2006/relationships/image" Target="../media/image60.png"/><Relationship Id="rId12" Type="http://schemas.microsoft.com/office/2007/relationships/hdphoto" Target="../media/hdphoto31.wdp"/><Relationship Id="rId2" Type="http://schemas.openxmlformats.org/officeDocument/2006/relationships/image" Target="../media/image33.png"/><Relationship Id="rId1" Type="http://schemas.openxmlformats.org/officeDocument/2006/relationships/slideLayout" Target="../slideLayouts/slideLayout2.xml"/><Relationship Id="rId6" Type="http://schemas.microsoft.com/office/2007/relationships/hdphoto" Target="../media/hdphoto28.wdp"/><Relationship Id="rId11" Type="http://schemas.openxmlformats.org/officeDocument/2006/relationships/image" Target="../media/image62.png"/><Relationship Id="rId5" Type="http://schemas.openxmlformats.org/officeDocument/2006/relationships/image" Target="../media/image59.png"/><Relationship Id="rId10" Type="http://schemas.microsoft.com/office/2007/relationships/hdphoto" Target="../media/hdphoto30.wdp"/><Relationship Id="rId4" Type="http://schemas.microsoft.com/office/2007/relationships/hdphoto" Target="../media/hdphoto27.wdp"/><Relationship Id="rId9" Type="http://schemas.openxmlformats.org/officeDocument/2006/relationships/image" Target="../media/image61.png"/><Relationship Id="rId14" Type="http://schemas.openxmlformats.org/officeDocument/2006/relationships/image" Target="../media/image46.jpg"/></Relationships>
</file>

<file path=ppt/slides/_rels/slide17.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33.png"/><Relationship Id="rId3" Type="http://schemas.microsoft.com/office/2007/relationships/hdphoto" Target="../media/hdphoto32.wdp"/><Relationship Id="rId7" Type="http://schemas.microsoft.com/office/2007/relationships/hdphoto" Target="../media/hdphoto34.wdp"/><Relationship Id="rId12" Type="http://schemas.openxmlformats.org/officeDocument/2006/relationships/image" Target="../media/image63.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6.png"/><Relationship Id="rId11" Type="http://schemas.microsoft.com/office/2007/relationships/hdphoto" Target="../media/hdphoto36.wdp"/><Relationship Id="rId5" Type="http://schemas.microsoft.com/office/2007/relationships/hdphoto" Target="../media/hdphoto33.wdp"/><Relationship Id="rId10" Type="http://schemas.openxmlformats.org/officeDocument/2006/relationships/image" Target="../media/image68.png"/><Relationship Id="rId4" Type="http://schemas.openxmlformats.org/officeDocument/2006/relationships/image" Target="../media/image65.png"/><Relationship Id="rId9" Type="http://schemas.microsoft.com/office/2007/relationships/hdphoto" Target="../media/hdphoto35.wdp"/><Relationship Id="rId14" Type="http://schemas.openxmlformats.org/officeDocument/2006/relationships/image" Target="../media/image4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661257/" TargetMode="External"/><Relationship Id="rId3" Type="http://schemas.openxmlformats.org/officeDocument/2006/relationships/image" Target="../media/image16.emf"/><Relationship Id="rId7" Type="http://schemas.openxmlformats.org/officeDocument/2006/relationships/hyperlink" Target="https://indico.cern.ch/event/556692/contributions/2591665/" TargetMode="Externa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s://indico.cern.ch/event/596114/contributions/2409586/" TargetMode="External"/><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8.xml"/><Relationship Id="rId4" Type="http://schemas.openxmlformats.org/officeDocument/2006/relationships/image" Target="../media/image72.png"/></Relationships>
</file>

<file path=ppt/slides/_rels/slide2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media/image73.emf"/></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image" Target="../media/image7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6.jpg"/><Relationship Id="rId1" Type="http://schemas.openxmlformats.org/officeDocument/2006/relationships/slideLayout" Target="../slideLayouts/slideLayout2.xml"/><Relationship Id="rId6" Type="http://schemas.microsoft.com/office/2007/relationships/hdphoto" Target="../media/hdphoto32.wdp"/><Relationship Id="rId5" Type="http://schemas.openxmlformats.org/officeDocument/2006/relationships/image" Target="../media/image64.png"/><Relationship Id="rId4" Type="http://schemas.microsoft.com/office/2007/relationships/hdphoto" Target="../media/hdphoto27.wdp"/></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2.xml"/><Relationship Id="rId5" Type="http://schemas.openxmlformats.org/officeDocument/2006/relationships/image" Target="../media/image22.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5.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3345180" y="1438275"/>
            <a:ext cx="5109091" cy="2062103"/>
          </a:xfrm>
          <a:prstGeom prst="rect">
            <a:avLst/>
          </a:prstGeom>
          <a:noFill/>
        </p:spPr>
        <p:txBody>
          <a:bodyPr wrap="none" rtlCol="0">
            <a:spAutoFit/>
          </a:bodyPr>
          <a:lstStyle/>
          <a:p>
            <a:pPr algn="ctr"/>
            <a:r>
              <a:rPr lang="fr-FR" sz="2800" dirty="0" smtClean="0">
                <a:solidFill>
                  <a:schemeClr val="tx1">
                    <a:lumMod val="50000"/>
                    <a:lumOff val="50000"/>
                  </a:schemeClr>
                </a:solidFill>
              </a:rPr>
              <a:t>FCC </a:t>
            </a:r>
            <a:r>
              <a:rPr lang="fr-FR" sz="2800" dirty="0" err="1" smtClean="0">
                <a:solidFill>
                  <a:schemeClr val="tx1">
                    <a:lumMod val="50000"/>
                    <a:lumOff val="50000"/>
                  </a:schemeClr>
                </a:solidFill>
              </a:rPr>
              <a:t>week</a:t>
            </a:r>
            <a:r>
              <a:rPr lang="fr-FR" sz="2800" dirty="0" smtClean="0">
                <a:solidFill>
                  <a:schemeClr val="tx1">
                    <a:lumMod val="50000"/>
                    <a:lumOff val="50000"/>
                  </a:schemeClr>
                </a:solidFill>
              </a:rPr>
              <a:t> 2018</a:t>
            </a:r>
          </a:p>
          <a:p>
            <a:pPr algn="ctr"/>
            <a:endParaRPr lang="fr-FR" sz="2800" dirty="0" smtClean="0">
              <a:solidFill>
                <a:schemeClr val="tx1">
                  <a:lumMod val="50000"/>
                  <a:lumOff val="50000"/>
                </a:schemeClr>
              </a:solidFill>
            </a:endParaRPr>
          </a:p>
          <a:p>
            <a:pPr algn="ctr"/>
            <a:r>
              <a:rPr lang="fr-FR" sz="3600" b="1" dirty="0" smtClean="0">
                <a:solidFill>
                  <a:schemeClr val="tx1">
                    <a:lumMod val="50000"/>
                    <a:lumOff val="50000"/>
                  </a:schemeClr>
                </a:solidFill>
              </a:rPr>
              <a:t>Block-</a:t>
            </a:r>
            <a:r>
              <a:rPr lang="fr-FR" sz="3600" b="1" dirty="0" err="1" smtClean="0">
                <a:solidFill>
                  <a:schemeClr val="tx1">
                    <a:lumMod val="50000"/>
                    <a:lumOff val="50000"/>
                  </a:schemeClr>
                </a:solidFill>
              </a:rPr>
              <a:t>coil</a:t>
            </a:r>
            <a:r>
              <a:rPr lang="fr-FR" sz="3600" b="1" dirty="0" smtClean="0">
                <a:solidFill>
                  <a:schemeClr val="tx1">
                    <a:lumMod val="50000"/>
                    <a:lumOff val="50000"/>
                  </a:schemeClr>
                </a:solidFill>
              </a:rPr>
              <a:t> 16T Design </a:t>
            </a:r>
          </a:p>
          <a:p>
            <a:pPr algn="ctr"/>
            <a:r>
              <a:rPr lang="fr-FR" sz="3600" b="1" dirty="0" smtClean="0">
                <a:solidFill>
                  <a:schemeClr val="tx1">
                    <a:lumMod val="50000"/>
                    <a:lumOff val="50000"/>
                  </a:schemeClr>
                </a:solidFill>
              </a:rPr>
              <a:t>for the FCC</a:t>
            </a:r>
            <a:endParaRPr lang="fr-FR" sz="3600" b="1" dirty="0">
              <a:solidFill>
                <a:schemeClr val="tx1">
                  <a:lumMod val="50000"/>
                  <a:lumOff val="50000"/>
                </a:schemeClr>
              </a:solidFill>
            </a:endParaRPr>
          </a:p>
        </p:txBody>
      </p:sp>
      <p:sp>
        <p:nvSpPr>
          <p:cNvPr id="8" name="ZoneTexte 7"/>
          <p:cNvSpPr txBox="1"/>
          <p:nvPr/>
        </p:nvSpPr>
        <p:spPr>
          <a:xfrm>
            <a:off x="3724275" y="5191079"/>
            <a:ext cx="5239616" cy="830997"/>
          </a:xfrm>
          <a:prstGeom prst="rect">
            <a:avLst/>
          </a:prstGeom>
          <a:noFill/>
        </p:spPr>
        <p:txBody>
          <a:bodyPr wrap="square" rtlCol="0">
            <a:spAutoFit/>
          </a:bodyPr>
          <a:lstStyle/>
          <a:p>
            <a:r>
              <a:rPr lang="fr-FR" sz="1600" b="1" dirty="0" smtClean="0">
                <a:solidFill>
                  <a:srgbClr val="666666"/>
                </a:solidFill>
              </a:rPr>
              <a:t>E. Rochepault</a:t>
            </a:r>
            <a:r>
              <a:rPr lang="fr-FR" sz="1600" dirty="0" smtClean="0">
                <a:solidFill>
                  <a:srgbClr val="666666"/>
                </a:solidFill>
              </a:rPr>
              <a:t>, </a:t>
            </a:r>
            <a:r>
              <a:rPr lang="fr-FR" sz="1600" dirty="0">
                <a:solidFill>
                  <a:srgbClr val="666666"/>
                </a:solidFill>
              </a:rPr>
              <a:t>M. </a:t>
            </a:r>
            <a:r>
              <a:rPr lang="fr-FR" sz="1600" dirty="0" err="1" smtClean="0">
                <a:solidFill>
                  <a:srgbClr val="666666"/>
                </a:solidFill>
              </a:rPr>
              <a:t>Segreti</a:t>
            </a:r>
            <a:r>
              <a:rPr lang="fr-FR" sz="1600" dirty="0" smtClean="0">
                <a:solidFill>
                  <a:srgbClr val="666666"/>
                </a:solidFill>
              </a:rPr>
              <a:t>, </a:t>
            </a:r>
          </a:p>
          <a:p>
            <a:r>
              <a:rPr lang="fr-FR" sz="1600" dirty="0" smtClean="0">
                <a:solidFill>
                  <a:srgbClr val="666666"/>
                </a:solidFill>
              </a:rPr>
              <a:t>on </a:t>
            </a:r>
            <a:r>
              <a:rPr lang="fr-FR" sz="1600" dirty="0" err="1" smtClean="0">
                <a:solidFill>
                  <a:srgbClr val="666666"/>
                </a:solidFill>
              </a:rPr>
              <a:t>behalf</a:t>
            </a:r>
            <a:r>
              <a:rPr lang="fr-FR" sz="1600" dirty="0" smtClean="0">
                <a:solidFill>
                  <a:srgbClr val="666666"/>
                </a:solidFill>
              </a:rPr>
              <a:t> of C. </a:t>
            </a:r>
            <a:r>
              <a:rPr lang="fr-FR" sz="1600" dirty="0" err="1" smtClean="0">
                <a:solidFill>
                  <a:srgbClr val="666666"/>
                </a:solidFill>
              </a:rPr>
              <a:t>Pes</a:t>
            </a:r>
            <a:r>
              <a:rPr lang="fr-FR" sz="1600" dirty="0" smtClean="0">
                <a:solidFill>
                  <a:srgbClr val="666666"/>
                </a:solidFill>
              </a:rPr>
              <a:t>, M. Durante, C. Lorin</a:t>
            </a:r>
          </a:p>
          <a:p>
            <a:r>
              <a:rPr lang="fr-FR" sz="1600" dirty="0" err="1" smtClean="0">
                <a:solidFill>
                  <a:srgbClr val="666666"/>
                </a:solidFill>
              </a:rPr>
              <a:t>With</a:t>
            </a:r>
            <a:r>
              <a:rPr lang="fr-FR" sz="1600" dirty="0" smtClean="0">
                <a:solidFill>
                  <a:srgbClr val="666666"/>
                </a:solidFill>
              </a:rPr>
              <a:t> contributions of the </a:t>
            </a:r>
            <a:r>
              <a:rPr lang="fr-FR" sz="1600" dirty="0" err="1" smtClean="0">
                <a:solidFill>
                  <a:srgbClr val="666666"/>
                </a:solidFill>
              </a:rPr>
              <a:t>EuroCirCol</a:t>
            </a:r>
            <a:r>
              <a:rPr lang="fr-FR" sz="1600" dirty="0" smtClean="0">
                <a:solidFill>
                  <a:srgbClr val="666666"/>
                </a:solidFill>
              </a:rPr>
              <a:t> collaboration </a:t>
            </a:r>
            <a:endParaRPr lang="fr-FR" sz="1600" dirty="0">
              <a:solidFill>
                <a:srgbClr val="666666"/>
              </a:solidFill>
            </a:endParaRPr>
          </a:p>
        </p:txBody>
      </p:sp>
      <p:sp>
        <p:nvSpPr>
          <p:cNvPr id="9" name="ZoneTexte 8"/>
          <p:cNvSpPr txBox="1"/>
          <p:nvPr/>
        </p:nvSpPr>
        <p:spPr>
          <a:xfrm>
            <a:off x="3724275" y="6022076"/>
            <a:ext cx="2813325" cy="338554"/>
          </a:xfrm>
          <a:prstGeom prst="rect">
            <a:avLst/>
          </a:prstGeom>
          <a:noFill/>
        </p:spPr>
        <p:txBody>
          <a:bodyPr wrap="square" rtlCol="0">
            <a:spAutoFit/>
          </a:bodyPr>
          <a:lstStyle/>
          <a:p>
            <a:r>
              <a:rPr lang="fr-FR" sz="1600" dirty="0" smtClean="0">
                <a:solidFill>
                  <a:srgbClr val="666666"/>
                </a:solidFill>
              </a:rPr>
              <a:t>10/04/2018</a:t>
            </a:r>
            <a:endParaRPr lang="fr-FR" sz="1600" dirty="0">
              <a:solidFill>
                <a:srgbClr val="666666"/>
              </a:solidFill>
            </a:endParaRPr>
          </a:p>
        </p:txBody>
      </p:sp>
      <p:sp>
        <p:nvSpPr>
          <p:cNvPr id="3" name="AutoShape 1" descr="https://fcc.web.cern.ch/eurocircol/PublishingImages/ParticipantLogos/EU.jpg"/>
          <p:cNvSpPr>
            <a:spLocks noChangeAspect="1" noChangeArrowheads="1"/>
          </p:cNvSpPr>
          <p:nvPr/>
        </p:nvSpPr>
        <p:spPr bwMode="auto">
          <a:xfrm>
            <a:off x="655638" y="1600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4" name="AutoShape 2" descr="https://fcc.web.cern.ch/eurocircol/Media%20Library/Project%20Logos/EuroCircolLogo_267x128.png"/>
          <p:cNvSpPr>
            <a:spLocks noChangeAspect="1" noChangeArrowheads="1"/>
          </p:cNvSpPr>
          <p:nvPr/>
        </p:nvSpPr>
        <p:spPr bwMode="auto">
          <a:xfrm>
            <a:off x="655638" y="16002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5" name="Rectangle 4"/>
          <p:cNvSpPr/>
          <p:nvPr/>
        </p:nvSpPr>
        <p:spPr>
          <a:xfrm>
            <a:off x="4272943" y="3904588"/>
            <a:ext cx="3543206" cy="707886"/>
          </a:xfrm>
          <a:prstGeom prst="rect">
            <a:avLst/>
          </a:prstGeom>
        </p:spPr>
        <p:txBody>
          <a:bodyPr wrap="square">
            <a:spAutoFit/>
          </a:bodyPr>
          <a:lstStyle/>
          <a:p>
            <a:r>
              <a:rPr lang="en-US" sz="800" i="1" dirty="0"/>
              <a:t>The European Circular Energy-Frontier Collider Study (</a:t>
            </a:r>
            <a:r>
              <a:rPr lang="en-US" sz="800" i="1" dirty="0" err="1"/>
              <a:t>EuroCirCol</a:t>
            </a:r>
            <a:r>
              <a:rPr lang="en-US" sz="800" i="1" dirty="0"/>
              <a:t>) project has received funding from the European Union's Horizon 2020 research and innovation </a:t>
            </a:r>
            <a:r>
              <a:rPr lang="en-US" sz="800" i="1" dirty="0" err="1"/>
              <a:t>programme</a:t>
            </a:r>
            <a:r>
              <a:rPr lang="en-US" sz="800" i="1" dirty="0"/>
              <a:t> under grant No 654305. The information herein only reflects the views of its authors and the European Commission is not responsible for any use that may be made of the information.</a:t>
            </a:r>
            <a:endParaRPr lang="fr-FR" sz="800" dirty="0"/>
          </a:p>
        </p:txBody>
      </p:sp>
      <p:pic>
        <p:nvPicPr>
          <p:cNvPr id="1027" name="Picture 3" descr="C:\Boulot\CEA\FCC week 2018\EU.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5175" y="3929022"/>
            <a:ext cx="914995" cy="612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Boulot\CEA\FCC week 2018\EuroCircolLogo_267x12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6149" y="3929022"/>
            <a:ext cx="1276244" cy="61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99839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p:cNvSpPr txBox="1">
            <a:spLocks/>
          </p:cNvSpPr>
          <p:nvPr/>
        </p:nvSpPr>
        <p:spPr>
          <a:xfrm>
            <a:off x="291261" y="1145553"/>
            <a:ext cx="4665945" cy="440426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US" sz="1800" dirty="0" smtClean="0"/>
              <a:t>Geometry:</a:t>
            </a:r>
          </a:p>
          <a:p>
            <a:pPr marL="742950" lvl="1" indent="-285750" algn="l">
              <a:buFont typeface="Arial" panose="020B0604020202020204" pitchFamily="34" charset="0"/>
              <a:buChar char="•"/>
            </a:pPr>
            <a:r>
              <a:rPr lang="en-US" sz="1800" dirty="0" err="1" smtClean="0"/>
              <a:t>Interbeam</a:t>
            </a:r>
            <a:r>
              <a:rPr lang="en-US" sz="1800" dirty="0" smtClean="0"/>
              <a:t> </a:t>
            </a:r>
            <a:r>
              <a:rPr lang="en-US" sz="1800" dirty="0"/>
              <a:t>distance = 204 </a:t>
            </a:r>
            <a:r>
              <a:rPr lang="en-US" sz="1800" dirty="0" smtClean="0"/>
              <a:t>mm</a:t>
            </a:r>
            <a:endParaRPr lang="en-US" sz="1800" dirty="0"/>
          </a:p>
          <a:p>
            <a:pPr marL="742950" lvl="1" indent="-285750" algn="l">
              <a:buFont typeface="Arial" panose="020B0604020202020204" pitchFamily="34" charset="0"/>
              <a:buChar char="•"/>
            </a:pPr>
            <a:r>
              <a:rPr lang="en-US" sz="1800" dirty="0" smtClean="0"/>
              <a:t>Outer </a:t>
            </a:r>
            <a:r>
              <a:rPr lang="en-US" sz="1800" dirty="0"/>
              <a:t>yoke Ø = 570 mm</a:t>
            </a:r>
          </a:p>
          <a:p>
            <a:pPr marL="742950" lvl="1" indent="-285750" algn="l">
              <a:buFont typeface="Arial" panose="020B0604020202020204" pitchFamily="34" charset="0"/>
              <a:buChar char="•"/>
            </a:pPr>
            <a:r>
              <a:rPr lang="en-US" sz="1800" dirty="0"/>
              <a:t>67 mm </a:t>
            </a:r>
            <a:r>
              <a:rPr lang="en-US" sz="1800" dirty="0" smtClean="0"/>
              <a:t>Al </a:t>
            </a:r>
            <a:r>
              <a:rPr lang="en-US" sz="1800" dirty="0"/>
              <a:t>shell + 20 mm </a:t>
            </a:r>
            <a:r>
              <a:rPr lang="en-US" sz="1800" dirty="0" smtClean="0"/>
              <a:t>SS shell</a:t>
            </a:r>
          </a:p>
          <a:p>
            <a:pPr marL="285750" indent="-285750" algn="l">
              <a:buFont typeface="Arial" panose="020B0604020202020204" pitchFamily="34" charset="0"/>
              <a:buChar char="•"/>
            </a:pPr>
            <a:r>
              <a:rPr lang="en-US" sz="1800" dirty="0" smtClean="0"/>
              <a:t>ECC Coil properties (293K/4.2K):</a:t>
            </a:r>
          </a:p>
          <a:p>
            <a:pPr marL="742950" lvl="1" indent="-285750" algn="l">
              <a:buFont typeface="Arial" panose="020B0604020202020204" pitchFamily="34" charset="0"/>
              <a:buChar char="•"/>
            </a:pPr>
            <a:r>
              <a:rPr lang="en-US" sz="1800" dirty="0" smtClean="0"/>
              <a:t>Ex = 25 </a:t>
            </a:r>
            <a:r>
              <a:rPr lang="en-US" sz="1800" dirty="0" err="1" smtClean="0"/>
              <a:t>GPa</a:t>
            </a:r>
            <a:r>
              <a:rPr lang="en-US" sz="1800" dirty="0" smtClean="0"/>
              <a:t> / 27.5 </a:t>
            </a:r>
            <a:r>
              <a:rPr lang="en-US" sz="1800" dirty="0" err="1" smtClean="0"/>
              <a:t>GPa</a:t>
            </a:r>
            <a:endParaRPr lang="en-US" sz="1800" dirty="0" smtClean="0"/>
          </a:p>
          <a:p>
            <a:pPr marL="742950" lvl="1" indent="-285750" algn="l">
              <a:buFont typeface="Arial" panose="020B0604020202020204" pitchFamily="34" charset="0"/>
              <a:buChar char="•"/>
            </a:pPr>
            <a:r>
              <a:rPr lang="en-US" sz="1800" dirty="0" err="1" smtClean="0"/>
              <a:t>Ey</a:t>
            </a:r>
            <a:r>
              <a:rPr lang="en-US" sz="1800" dirty="0" smtClean="0"/>
              <a:t> = 30 </a:t>
            </a:r>
            <a:r>
              <a:rPr lang="en-US" sz="1800" dirty="0" err="1" smtClean="0"/>
              <a:t>GPa</a:t>
            </a:r>
            <a:r>
              <a:rPr lang="en-US" sz="1800" dirty="0" smtClean="0"/>
              <a:t> / 33 </a:t>
            </a:r>
            <a:r>
              <a:rPr lang="en-US" sz="1800" dirty="0" err="1" smtClean="0"/>
              <a:t>GPa</a:t>
            </a:r>
            <a:r>
              <a:rPr lang="en-US" sz="1800" dirty="0" smtClean="0"/>
              <a:t> </a:t>
            </a:r>
          </a:p>
          <a:p>
            <a:pPr marL="285750" indent="-285750" algn="l">
              <a:buFont typeface="Arial" panose="020B0604020202020204" pitchFamily="34" charset="0"/>
              <a:buChar char="•"/>
            </a:pPr>
            <a:r>
              <a:rPr lang="en-US" sz="1800" dirty="0" smtClean="0"/>
              <a:t>Pre-load:</a:t>
            </a:r>
            <a:endParaRPr lang="en-US" sz="1800" dirty="0"/>
          </a:p>
          <a:p>
            <a:pPr marL="800100" lvl="1" indent="-342900" algn="l">
              <a:buFont typeface="+mj-lt"/>
              <a:buAutoNum type="arabicPeriod"/>
            </a:pPr>
            <a:r>
              <a:rPr lang="en-US" sz="1800" dirty="0" smtClean="0">
                <a:sym typeface="Wingdings" panose="05000000000000000000" pitchFamily="2" charset="2"/>
              </a:rPr>
              <a:t>Bladders without SS shell</a:t>
            </a:r>
          </a:p>
          <a:p>
            <a:pPr marL="800100" lvl="1" indent="-342900" algn="l">
              <a:buFont typeface="+mj-lt"/>
              <a:buAutoNum type="arabicPeriod"/>
            </a:pPr>
            <a:r>
              <a:rPr lang="en-US" sz="1800" dirty="0" smtClean="0">
                <a:sym typeface="Wingdings" panose="05000000000000000000" pitchFamily="2" charset="2"/>
              </a:rPr>
              <a:t>2 </a:t>
            </a:r>
            <a:r>
              <a:rPr lang="en-US" sz="1800" dirty="0">
                <a:sym typeface="Wingdings" panose="05000000000000000000" pitchFamily="2" charset="2"/>
              </a:rPr>
              <a:t>H</a:t>
            </a:r>
            <a:r>
              <a:rPr lang="en-US" sz="1800" dirty="0" smtClean="0">
                <a:sym typeface="Wingdings" panose="05000000000000000000" pitchFamily="2" charset="2"/>
              </a:rPr>
              <a:t>orizontal + </a:t>
            </a:r>
            <a:r>
              <a:rPr lang="en-US" sz="1800" dirty="0" smtClean="0"/>
              <a:t>2 Vertical </a:t>
            </a:r>
            <a:r>
              <a:rPr lang="en-US" sz="1800" dirty="0"/>
              <a:t>keys </a:t>
            </a:r>
            <a:endParaRPr lang="en-US" sz="1800" dirty="0" smtClean="0"/>
          </a:p>
          <a:p>
            <a:pPr marL="800100" lvl="1" indent="-342900" algn="l">
              <a:buFont typeface="+mj-lt"/>
              <a:buAutoNum type="arabicPeriod"/>
            </a:pPr>
            <a:r>
              <a:rPr lang="en-US" sz="1800" dirty="0" smtClean="0"/>
              <a:t>Imposed </a:t>
            </a:r>
            <a:r>
              <a:rPr lang="en-US" sz="1800" dirty="0"/>
              <a:t>displacement on SS shell </a:t>
            </a:r>
            <a:r>
              <a:rPr lang="en-US" sz="1800" dirty="0" smtClean="0"/>
              <a:t>bottom = -</a:t>
            </a:r>
            <a:r>
              <a:rPr lang="en-US" sz="1800" dirty="0"/>
              <a:t>0.2 </a:t>
            </a:r>
            <a:r>
              <a:rPr lang="en-US" sz="1800" dirty="0" smtClean="0"/>
              <a:t>mm (260 MPa tension)</a:t>
            </a:r>
            <a:endParaRPr lang="en-US" sz="1800" dirty="0"/>
          </a:p>
          <a:p>
            <a:pPr marL="285750" indent="-285750" algn="l">
              <a:buFont typeface="Arial" panose="020B0604020202020204" pitchFamily="34" charset="0"/>
              <a:buChar char="•"/>
            </a:pPr>
            <a:r>
              <a:rPr lang="en-US" sz="1800" dirty="0" smtClean="0"/>
              <a:t>Contacts:</a:t>
            </a:r>
            <a:endParaRPr lang="en-US" sz="1800" dirty="0"/>
          </a:p>
          <a:p>
            <a:pPr marL="742950" lvl="1" indent="-285750" algn="l">
              <a:buFont typeface="Arial" panose="020B0604020202020204" pitchFamily="34" charset="0"/>
              <a:buChar char="•"/>
            </a:pPr>
            <a:r>
              <a:rPr lang="en-US" sz="1800" dirty="0" smtClean="0"/>
              <a:t>Bonded: inside the coils, with the poles</a:t>
            </a:r>
            <a:endParaRPr lang="en-US" sz="1800" dirty="0"/>
          </a:p>
          <a:p>
            <a:pPr marL="742950" lvl="1" indent="-285750" algn="l">
              <a:buFont typeface="Arial" panose="020B0604020202020204" pitchFamily="34" charset="0"/>
              <a:buChar char="•"/>
            </a:pPr>
            <a:r>
              <a:rPr lang="en-US" sz="1800" dirty="0" smtClean="0"/>
              <a:t>Separation allowed with 0.2 friction: between the coils, with the structure</a:t>
            </a:r>
            <a:endParaRPr lang="en-US" sz="1800" dirty="0"/>
          </a:p>
          <a:p>
            <a:pPr marL="742950" lvl="1" indent="-285750" algn="l">
              <a:buFont typeface="Arial" panose="020B0604020202020204" pitchFamily="34" charset="0"/>
              <a:buChar char="•"/>
            </a:pPr>
            <a:endParaRPr lang="en-US" sz="1800" dirty="0"/>
          </a:p>
        </p:txBody>
      </p:sp>
      <p:pic>
        <p:nvPicPr>
          <p:cNvPr id="3" name="Image 2"/>
          <p:cNvPicPr>
            <a:picLocks noChangeAspect="1"/>
          </p:cNvPicPr>
          <p:nvPr/>
        </p:nvPicPr>
        <p:blipFill rotWithShape="1">
          <a:blip r:embed="rId2">
            <a:extLst>
              <a:ext uri="{28A0092B-C50C-407E-A947-70E740481C1C}">
                <a14:useLocalDpi xmlns:a14="http://schemas.microsoft.com/office/drawing/2010/main" val="0"/>
              </a:ext>
            </a:extLst>
          </a:blip>
          <a:srcRect l="3572" t="4771" r="28441" b="4832"/>
          <a:stretch/>
        </p:blipFill>
        <p:spPr>
          <a:xfrm>
            <a:off x="4957206" y="1596490"/>
            <a:ext cx="4049999" cy="4050000"/>
          </a:xfrm>
          <a:prstGeom prst="rect">
            <a:avLst/>
          </a:prstGeom>
        </p:spPr>
      </p:pic>
      <p:sp>
        <p:nvSpPr>
          <p:cNvPr id="2" name="Titre 1"/>
          <p:cNvSpPr>
            <a:spLocks noGrp="1"/>
          </p:cNvSpPr>
          <p:nvPr>
            <p:ph type="title"/>
          </p:nvPr>
        </p:nvSpPr>
        <p:spPr/>
        <p:txBody>
          <a:bodyPr/>
          <a:lstStyle/>
          <a:p>
            <a:r>
              <a:rPr lang="en-US" dirty="0" smtClean="0"/>
              <a:t>2D Mechanical Design – Model  </a:t>
            </a:r>
            <a:endParaRPr lang="en-US" dirty="0"/>
          </a:p>
        </p:txBody>
      </p:sp>
      <p:sp>
        <p:nvSpPr>
          <p:cNvPr id="5" name="ZoneTexte 4"/>
          <p:cNvSpPr txBox="1"/>
          <p:nvPr/>
        </p:nvSpPr>
        <p:spPr>
          <a:xfrm>
            <a:off x="7402882" y="5766084"/>
            <a:ext cx="769518" cy="338554"/>
          </a:xfrm>
          <a:prstGeom prst="rect">
            <a:avLst/>
          </a:prstGeom>
          <a:noFill/>
        </p:spPr>
        <p:txBody>
          <a:bodyPr wrap="square" rtlCol="0">
            <a:spAutoFit/>
          </a:bodyPr>
          <a:lstStyle/>
          <a:p>
            <a:r>
              <a:rPr lang="en-US" sz="1600" dirty="0" smtClean="0"/>
              <a:t>Yoke</a:t>
            </a:r>
            <a:endParaRPr lang="en-US" sz="1600" dirty="0"/>
          </a:p>
        </p:txBody>
      </p:sp>
      <p:sp>
        <p:nvSpPr>
          <p:cNvPr id="10" name="ZoneTexte 9"/>
          <p:cNvSpPr txBox="1"/>
          <p:nvPr/>
        </p:nvSpPr>
        <p:spPr>
          <a:xfrm>
            <a:off x="7956115" y="5642974"/>
            <a:ext cx="769518" cy="584775"/>
          </a:xfrm>
          <a:prstGeom prst="rect">
            <a:avLst/>
          </a:prstGeom>
          <a:noFill/>
        </p:spPr>
        <p:txBody>
          <a:bodyPr wrap="square" rtlCol="0">
            <a:spAutoFit/>
          </a:bodyPr>
          <a:lstStyle/>
          <a:p>
            <a:pPr algn="ctr"/>
            <a:r>
              <a:rPr lang="en-US" sz="1600" dirty="0" smtClean="0"/>
              <a:t>Al Shell</a:t>
            </a:r>
            <a:endParaRPr lang="en-US" sz="1600" dirty="0"/>
          </a:p>
        </p:txBody>
      </p:sp>
      <p:sp>
        <p:nvSpPr>
          <p:cNvPr id="11" name="ZoneTexte 10"/>
          <p:cNvSpPr txBox="1"/>
          <p:nvPr/>
        </p:nvSpPr>
        <p:spPr>
          <a:xfrm>
            <a:off x="8509348" y="5642975"/>
            <a:ext cx="769518" cy="584775"/>
          </a:xfrm>
          <a:prstGeom prst="rect">
            <a:avLst/>
          </a:prstGeom>
          <a:noFill/>
        </p:spPr>
        <p:txBody>
          <a:bodyPr wrap="square" rtlCol="0">
            <a:spAutoFit/>
          </a:bodyPr>
          <a:lstStyle/>
          <a:p>
            <a:pPr algn="ctr"/>
            <a:r>
              <a:rPr lang="en-US" sz="1600" dirty="0" smtClean="0"/>
              <a:t>SS Shell</a:t>
            </a:r>
            <a:endParaRPr lang="en-US" sz="1600" dirty="0"/>
          </a:p>
        </p:txBody>
      </p:sp>
      <p:sp>
        <p:nvSpPr>
          <p:cNvPr id="7" name="Espace réservé de la date 6"/>
          <p:cNvSpPr>
            <a:spLocks noGrp="1"/>
          </p:cNvSpPr>
          <p:nvPr>
            <p:ph type="dt" sz="half" idx="2"/>
          </p:nvPr>
        </p:nvSpPr>
        <p:spPr/>
        <p:txBody>
          <a:bodyPr/>
          <a:lstStyle/>
          <a:p>
            <a:r>
              <a:rPr lang="fr-FR" smtClean="0"/>
              <a:t>FCC week 2018 - 10/04/2018</a:t>
            </a:r>
            <a:endParaRPr lang="fr-FR" dirty="0"/>
          </a:p>
        </p:txBody>
      </p:sp>
      <p:sp>
        <p:nvSpPr>
          <p:cNvPr id="12" name="Espace réservé du pied de page 11"/>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3" name="Espace réservé du numéro de diapositive 12"/>
          <p:cNvSpPr>
            <a:spLocks noGrp="1"/>
          </p:cNvSpPr>
          <p:nvPr>
            <p:ph type="sldNum" sz="quarter" idx="4"/>
          </p:nvPr>
        </p:nvSpPr>
        <p:spPr/>
        <p:txBody>
          <a:bodyPr/>
          <a:lstStyle/>
          <a:p>
            <a:r>
              <a:rPr lang="fr-FR" smtClean="0"/>
              <a:t>Page </a:t>
            </a:r>
            <a:fld id="{AEFB9B6D-867A-40B8-ACB0-35CC9F272C9C}" type="slidenum">
              <a:rPr lang="fr-FR" smtClean="0"/>
              <a:pPr/>
              <a:t>10</a:t>
            </a:fld>
            <a:endParaRPr lang="fr-FR" dirty="0"/>
          </a:p>
        </p:txBody>
      </p:sp>
      <p:grpSp>
        <p:nvGrpSpPr>
          <p:cNvPr id="48" name="Groupe 47"/>
          <p:cNvGrpSpPr/>
          <p:nvPr/>
        </p:nvGrpSpPr>
        <p:grpSpPr>
          <a:xfrm>
            <a:off x="6089863" y="4108299"/>
            <a:ext cx="1521677" cy="1411564"/>
            <a:chOff x="6089863" y="4108299"/>
            <a:chExt cx="1521677" cy="1411564"/>
          </a:xfrm>
        </p:grpSpPr>
        <p:cxnSp>
          <p:nvCxnSpPr>
            <p:cNvPr id="36" name="Connecteur droit avec flèche 35"/>
            <p:cNvCxnSpPr/>
            <p:nvPr/>
          </p:nvCxnSpPr>
          <p:spPr>
            <a:xfrm flipV="1">
              <a:off x="6089863" y="4227833"/>
              <a:ext cx="0" cy="15580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6089863" y="4383640"/>
              <a:ext cx="0" cy="139756"/>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rot="5400000" flipV="1">
              <a:off x="7533637" y="4030396"/>
              <a:ext cx="0" cy="15580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rot="5400000">
              <a:off x="7385855" y="4038421"/>
              <a:ext cx="0" cy="139756"/>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rot="5400000" flipV="1">
              <a:off x="7533637" y="4915132"/>
              <a:ext cx="0" cy="155807"/>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rot="5400000">
              <a:off x="7385855" y="4923158"/>
              <a:ext cx="0" cy="139756"/>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rot="5400000" flipV="1">
              <a:off x="7524972" y="5436895"/>
              <a:ext cx="0" cy="16593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rot="5400000">
              <a:off x="7367584" y="5445442"/>
              <a:ext cx="0" cy="14884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45" name="ZoneTexte 44"/>
          <p:cNvSpPr txBox="1"/>
          <p:nvPr/>
        </p:nvSpPr>
        <p:spPr>
          <a:xfrm>
            <a:off x="7717906" y="4812913"/>
            <a:ext cx="1289300" cy="584775"/>
          </a:xfrm>
          <a:prstGeom prst="rect">
            <a:avLst/>
          </a:prstGeom>
          <a:solidFill>
            <a:schemeClr val="bg1"/>
          </a:solidFill>
        </p:spPr>
        <p:txBody>
          <a:bodyPr wrap="square" rtlCol="0">
            <a:spAutoFit/>
          </a:bodyPr>
          <a:lstStyle/>
          <a:p>
            <a:r>
              <a:rPr lang="fr-FR" sz="1600" dirty="0" smtClean="0"/>
              <a:t>59 </a:t>
            </a:r>
            <a:r>
              <a:rPr lang="fr-FR" sz="1600" dirty="0" err="1" smtClean="0"/>
              <a:t>MPa</a:t>
            </a:r>
            <a:endParaRPr lang="fr-FR" sz="1600" dirty="0" smtClean="0"/>
          </a:p>
          <a:p>
            <a:r>
              <a:rPr lang="fr-FR" sz="1600" dirty="0" smtClean="0"/>
              <a:t>2x0.72 mm</a:t>
            </a:r>
            <a:endParaRPr lang="fr-FR" sz="1600" dirty="0"/>
          </a:p>
        </p:txBody>
      </p:sp>
      <p:sp>
        <p:nvSpPr>
          <p:cNvPr id="47" name="ZoneTexte 46"/>
          <p:cNvSpPr txBox="1"/>
          <p:nvPr/>
        </p:nvSpPr>
        <p:spPr>
          <a:xfrm>
            <a:off x="5551098" y="3605128"/>
            <a:ext cx="1077529" cy="584775"/>
          </a:xfrm>
          <a:prstGeom prst="rect">
            <a:avLst/>
          </a:prstGeom>
          <a:solidFill>
            <a:schemeClr val="bg1"/>
          </a:solidFill>
        </p:spPr>
        <p:txBody>
          <a:bodyPr wrap="square" rtlCol="0">
            <a:spAutoFit/>
          </a:bodyPr>
          <a:lstStyle/>
          <a:p>
            <a:r>
              <a:rPr lang="fr-FR" sz="1600" dirty="0" smtClean="0"/>
              <a:t>40 </a:t>
            </a:r>
            <a:r>
              <a:rPr lang="fr-FR" sz="1600" dirty="0" err="1" smtClean="0"/>
              <a:t>MPa</a:t>
            </a:r>
            <a:endParaRPr lang="fr-FR" sz="1600" dirty="0" smtClean="0"/>
          </a:p>
          <a:p>
            <a:r>
              <a:rPr lang="fr-FR" sz="1600" dirty="0" smtClean="0"/>
              <a:t>0.10 mm </a:t>
            </a:r>
            <a:endParaRPr lang="fr-FR" sz="1600" dirty="0"/>
          </a:p>
        </p:txBody>
      </p:sp>
      <p:cxnSp>
        <p:nvCxnSpPr>
          <p:cNvPr id="22" name="Connecteur droit avec flèche 21"/>
          <p:cNvCxnSpPr/>
          <p:nvPr/>
        </p:nvCxnSpPr>
        <p:spPr>
          <a:xfrm rot="5400000" flipV="1">
            <a:off x="5040174" y="5409002"/>
            <a:ext cx="0" cy="16593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rot="5400000">
            <a:off x="4882786" y="5417549"/>
            <a:ext cx="0" cy="148841"/>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6946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r="2435"/>
          <a:stretch/>
        </p:blipFill>
        <p:spPr>
          <a:xfrm>
            <a:off x="169102" y="3032373"/>
            <a:ext cx="4346532" cy="3350557"/>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r="2461"/>
          <a:stretch/>
        </p:blipFill>
        <p:spPr>
          <a:xfrm>
            <a:off x="4623281" y="3032374"/>
            <a:ext cx="4345355" cy="3350557"/>
          </a:xfrm>
          <a:prstGeom prst="rect">
            <a:avLst/>
          </a:prstGeom>
        </p:spPr>
      </p:pic>
      <p:sp>
        <p:nvSpPr>
          <p:cNvPr id="19" name="TextBox 6"/>
          <p:cNvSpPr txBox="1"/>
          <p:nvPr/>
        </p:nvSpPr>
        <p:spPr>
          <a:xfrm>
            <a:off x="500473" y="3516910"/>
            <a:ext cx="1212218" cy="300082"/>
          </a:xfrm>
          <a:prstGeom prst="rect">
            <a:avLst/>
          </a:prstGeom>
          <a:noFill/>
        </p:spPr>
        <p:txBody>
          <a:bodyPr wrap="square" rtlCol="0">
            <a:spAutoFit/>
          </a:bodyPr>
          <a:lstStyle/>
          <a:p>
            <a:pPr algn="ctr"/>
            <a:r>
              <a:rPr lang="en-US" sz="1350" b="1" dirty="0" smtClean="0"/>
              <a:t>LEFT coil</a:t>
            </a:r>
            <a:endParaRPr lang="en-US" sz="1350" b="1" dirty="0"/>
          </a:p>
        </p:txBody>
      </p:sp>
      <p:sp>
        <p:nvSpPr>
          <p:cNvPr id="20" name="TextBox 6"/>
          <p:cNvSpPr txBox="1"/>
          <p:nvPr/>
        </p:nvSpPr>
        <p:spPr>
          <a:xfrm>
            <a:off x="6627065" y="3516910"/>
            <a:ext cx="1146568" cy="300082"/>
          </a:xfrm>
          <a:prstGeom prst="rect">
            <a:avLst/>
          </a:prstGeom>
          <a:noFill/>
        </p:spPr>
        <p:txBody>
          <a:bodyPr wrap="square" rtlCol="0">
            <a:spAutoFit/>
          </a:bodyPr>
          <a:lstStyle/>
          <a:p>
            <a:pPr algn="ctr"/>
            <a:r>
              <a:rPr lang="en-US" sz="1350" b="1" dirty="0" smtClean="0"/>
              <a:t>RIGHT coil</a:t>
            </a:r>
            <a:endParaRPr lang="en-US" sz="1350" b="1" dirty="0"/>
          </a:p>
        </p:txBody>
      </p:sp>
      <p:sp>
        <p:nvSpPr>
          <p:cNvPr id="2" name="Titre 1"/>
          <p:cNvSpPr>
            <a:spLocks noGrp="1"/>
          </p:cNvSpPr>
          <p:nvPr>
            <p:ph type="title"/>
          </p:nvPr>
        </p:nvSpPr>
        <p:spPr/>
        <p:txBody>
          <a:bodyPr/>
          <a:lstStyle/>
          <a:p>
            <a:r>
              <a:rPr lang="en-US" dirty="0"/>
              <a:t>2D Mechanical Design – </a:t>
            </a:r>
            <a:r>
              <a:rPr lang="en-US" dirty="0" smtClean="0"/>
              <a:t>Coil-Pole contact</a:t>
            </a:r>
            <a:endParaRPr lang="en-US" dirty="0"/>
          </a:p>
        </p:txBody>
      </p:sp>
      <p:sp>
        <p:nvSpPr>
          <p:cNvPr id="9" name="TextBox 7"/>
          <p:cNvSpPr txBox="1"/>
          <p:nvPr/>
        </p:nvSpPr>
        <p:spPr>
          <a:xfrm>
            <a:off x="282859" y="1155559"/>
            <a:ext cx="312535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Pre-load</a:t>
            </a:r>
            <a:r>
              <a:rPr lang="en-US" b="1" dirty="0" smtClean="0"/>
              <a:t>: interference tuned </a:t>
            </a:r>
          </a:p>
          <a:p>
            <a:pPr marL="285750" indent="-285750">
              <a:buFont typeface="Arial" panose="020B0604020202020204" pitchFamily="34" charset="0"/>
              <a:buChar char="•"/>
            </a:pPr>
            <a:r>
              <a:rPr lang="en-US" dirty="0" smtClean="0"/>
              <a:t>Operation </a:t>
            </a:r>
            <a:r>
              <a:rPr lang="en-US" dirty="0"/>
              <a:t>at 16 </a:t>
            </a:r>
            <a:r>
              <a:rPr lang="en-US" dirty="0" smtClean="0"/>
              <a:t>T: </a:t>
            </a:r>
            <a:r>
              <a:rPr lang="en-US" b="1" dirty="0" smtClean="0"/>
              <a:t>contact</a:t>
            </a:r>
            <a:r>
              <a:rPr lang="en-US" dirty="0" smtClean="0"/>
              <a:t> </a:t>
            </a:r>
            <a:r>
              <a:rPr lang="en-US" b="1" dirty="0" smtClean="0"/>
              <a:t>pressure &gt;0</a:t>
            </a:r>
            <a:endParaRPr lang="en-US" b="1" dirty="0"/>
          </a:p>
        </p:txBody>
      </p:sp>
      <p:sp>
        <p:nvSpPr>
          <p:cNvPr id="10" name="TextBox 17"/>
          <p:cNvSpPr txBox="1"/>
          <p:nvPr/>
        </p:nvSpPr>
        <p:spPr>
          <a:xfrm>
            <a:off x="2055975" y="5319843"/>
            <a:ext cx="957263" cy="300082"/>
          </a:xfrm>
          <a:prstGeom prst="rect">
            <a:avLst/>
          </a:prstGeom>
          <a:noFill/>
        </p:spPr>
        <p:txBody>
          <a:bodyPr wrap="square" rtlCol="0">
            <a:spAutoFit/>
          </a:bodyPr>
          <a:lstStyle/>
          <a:p>
            <a:pPr algn="ctr"/>
            <a:r>
              <a:rPr lang="en-US" sz="1350" b="1" dirty="0" smtClean="0">
                <a:solidFill>
                  <a:srgbClr val="00B050"/>
                </a:solidFill>
              </a:rPr>
              <a:t>0 </a:t>
            </a:r>
            <a:r>
              <a:rPr lang="en-US" sz="1350" b="1" dirty="0">
                <a:solidFill>
                  <a:srgbClr val="00B050"/>
                </a:solidFill>
              </a:rPr>
              <a:t>MPa</a:t>
            </a:r>
          </a:p>
        </p:txBody>
      </p:sp>
      <p:pic>
        <p:nvPicPr>
          <p:cNvPr id="11" name="Picture 6" descr="Résultat de recherche d'images pour &quot;tick&quo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12681" y="5361018"/>
            <a:ext cx="218527" cy="20258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Connecteur droit avec flèche 11"/>
          <p:cNvCxnSpPr/>
          <p:nvPr/>
        </p:nvCxnSpPr>
        <p:spPr>
          <a:xfrm flipH="1" flipV="1">
            <a:off x="2216520" y="4631284"/>
            <a:ext cx="349936" cy="6885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TextBox 17"/>
          <p:cNvSpPr txBox="1"/>
          <p:nvPr/>
        </p:nvSpPr>
        <p:spPr>
          <a:xfrm>
            <a:off x="4623281" y="4075591"/>
            <a:ext cx="957263" cy="300082"/>
          </a:xfrm>
          <a:prstGeom prst="rect">
            <a:avLst/>
          </a:prstGeom>
          <a:noFill/>
        </p:spPr>
        <p:txBody>
          <a:bodyPr wrap="square" rtlCol="0">
            <a:spAutoFit/>
          </a:bodyPr>
          <a:lstStyle/>
          <a:p>
            <a:pPr algn="ctr"/>
            <a:r>
              <a:rPr lang="en-US" sz="1350" b="1" dirty="0" smtClean="0">
                <a:solidFill>
                  <a:srgbClr val="00B050"/>
                </a:solidFill>
              </a:rPr>
              <a:t>0 </a:t>
            </a:r>
            <a:r>
              <a:rPr lang="en-US" sz="1350" b="1" dirty="0">
                <a:solidFill>
                  <a:srgbClr val="00B050"/>
                </a:solidFill>
              </a:rPr>
              <a:t>MPa</a:t>
            </a:r>
          </a:p>
        </p:txBody>
      </p:sp>
      <p:pic>
        <p:nvPicPr>
          <p:cNvPr id="15" name="Picture 6" descr="Résultat de recherche d'images pour &quot;tick&quo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9987" y="4116766"/>
            <a:ext cx="218527" cy="202585"/>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Connecteur droit avec flèche 15"/>
          <p:cNvCxnSpPr/>
          <p:nvPr/>
        </p:nvCxnSpPr>
        <p:spPr>
          <a:xfrm flipV="1">
            <a:off x="5133762" y="3258310"/>
            <a:ext cx="772260" cy="8172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Espace réservé de la date 6"/>
          <p:cNvSpPr>
            <a:spLocks noGrp="1"/>
          </p:cNvSpPr>
          <p:nvPr>
            <p:ph type="dt" sz="half" idx="2"/>
          </p:nvPr>
        </p:nvSpPr>
        <p:spPr/>
        <p:txBody>
          <a:bodyPr/>
          <a:lstStyle/>
          <a:p>
            <a:r>
              <a:rPr lang="fr-FR" smtClean="0"/>
              <a:t>FCC week 2018 - 10/04/2018</a:t>
            </a:r>
            <a:endParaRPr lang="fr-FR" dirty="0"/>
          </a:p>
        </p:txBody>
      </p:sp>
      <p:sp>
        <p:nvSpPr>
          <p:cNvPr id="8" name="Espace réservé du pied de page 7"/>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8" name="Espace réservé du numéro de diapositive 17"/>
          <p:cNvSpPr>
            <a:spLocks noGrp="1"/>
          </p:cNvSpPr>
          <p:nvPr>
            <p:ph type="sldNum" sz="quarter" idx="4"/>
          </p:nvPr>
        </p:nvSpPr>
        <p:spPr/>
        <p:txBody>
          <a:bodyPr/>
          <a:lstStyle/>
          <a:p>
            <a:r>
              <a:rPr lang="fr-FR" smtClean="0"/>
              <a:t>Page </a:t>
            </a:r>
            <a:fld id="{AEFB9B6D-867A-40B8-ACB0-35CC9F272C9C}" type="slidenum">
              <a:rPr lang="fr-FR" smtClean="0"/>
              <a:pPr/>
              <a:t>11</a:t>
            </a:fld>
            <a:endParaRPr lang="fr-FR" dirty="0"/>
          </a:p>
        </p:txBody>
      </p:sp>
      <p:pic>
        <p:nvPicPr>
          <p:cNvPr id="21" name="Image 20"/>
          <p:cNvPicPr>
            <a:picLocks noChangeAspect="1"/>
          </p:cNvPicPr>
          <p:nvPr/>
        </p:nvPicPr>
        <p:blipFill rotWithShape="1">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t="29244" r="24037" b="28510"/>
          <a:stretch/>
        </p:blipFill>
        <p:spPr>
          <a:xfrm>
            <a:off x="3238897" y="1052945"/>
            <a:ext cx="4438658" cy="1856510"/>
          </a:xfrm>
          <a:prstGeom prst="rect">
            <a:avLst/>
          </a:prstGeom>
        </p:spPr>
      </p:pic>
      <p:sp>
        <p:nvSpPr>
          <p:cNvPr id="3" name="Rectangle 2"/>
          <p:cNvSpPr/>
          <p:nvPr/>
        </p:nvSpPr>
        <p:spPr>
          <a:xfrm>
            <a:off x="4364182" y="1155559"/>
            <a:ext cx="769580" cy="1643059"/>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5708112" y="1155554"/>
            <a:ext cx="769580" cy="1643059"/>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avec flèche 11"/>
          <p:cNvCxnSpPr/>
          <p:nvPr/>
        </p:nvCxnSpPr>
        <p:spPr>
          <a:xfrm flipH="1">
            <a:off x="3131208" y="2798618"/>
            <a:ext cx="1232974" cy="5957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Connecteur droit avec flèche 11"/>
          <p:cNvCxnSpPr/>
          <p:nvPr/>
        </p:nvCxnSpPr>
        <p:spPr>
          <a:xfrm>
            <a:off x="6477692" y="2798618"/>
            <a:ext cx="491144" cy="4596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82877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4"/>
          <p:cNvSpPr txBox="1"/>
          <p:nvPr/>
        </p:nvSpPr>
        <p:spPr>
          <a:xfrm rot="16200000">
            <a:off x="-191174" y="2693781"/>
            <a:ext cx="657620" cy="300082"/>
          </a:xfrm>
          <a:prstGeom prst="rect">
            <a:avLst/>
          </a:prstGeom>
          <a:noFill/>
        </p:spPr>
        <p:txBody>
          <a:bodyPr wrap="square" rtlCol="0">
            <a:spAutoFit/>
          </a:bodyPr>
          <a:lstStyle/>
          <a:p>
            <a:pPr algn="ctr"/>
            <a:r>
              <a:rPr lang="en-US" sz="1350" b="1" dirty="0" err="1"/>
              <a:t>σ</a:t>
            </a:r>
            <a:r>
              <a:rPr lang="en-US" sz="1350" b="1" baseline="-25000" dirty="0" err="1"/>
              <a:t>X</a:t>
            </a:r>
            <a:endParaRPr lang="en-US" sz="1350" b="1" dirty="0"/>
          </a:p>
        </p:txBody>
      </p:sp>
      <p:sp>
        <p:nvSpPr>
          <p:cNvPr id="40" name="TextBox 3"/>
          <p:cNvSpPr txBox="1"/>
          <p:nvPr/>
        </p:nvSpPr>
        <p:spPr>
          <a:xfrm rot="16200000">
            <a:off x="-243374" y="4870080"/>
            <a:ext cx="942975" cy="507831"/>
          </a:xfrm>
          <a:prstGeom prst="rect">
            <a:avLst/>
          </a:prstGeom>
          <a:noFill/>
        </p:spPr>
        <p:txBody>
          <a:bodyPr wrap="square" rtlCol="0">
            <a:spAutoFit/>
          </a:bodyPr>
          <a:lstStyle/>
          <a:p>
            <a:pPr algn="ctr"/>
            <a:r>
              <a:rPr lang="en-US" sz="1350" b="1" dirty="0" smtClean="0"/>
              <a:t>σ Von </a:t>
            </a:r>
            <a:r>
              <a:rPr lang="en-US" sz="1350" b="1" dirty="0"/>
              <a:t>Mises</a:t>
            </a:r>
          </a:p>
        </p:txBody>
      </p:sp>
      <p:sp>
        <p:nvSpPr>
          <p:cNvPr id="41" name="TextBox 5"/>
          <p:cNvSpPr txBox="1"/>
          <p:nvPr/>
        </p:nvSpPr>
        <p:spPr>
          <a:xfrm>
            <a:off x="623455" y="968548"/>
            <a:ext cx="1981200" cy="507831"/>
          </a:xfrm>
          <a:prstGeom prst="rect">
            <a:avLst/>
          </a:prstGeom>
          <a:noFill/>
        </p:spPr>
        <p:txBody>
          <a:bodyPr wrap="square" rtlCol="0">
            <a:spAutoFit/>
          </a:bodyPr>
          <a:lstStyle/>
          <a:p>
            <a:pPr algn="ctr"/>
            <a:r>
              <a:rPr lang="en-US" sz="1350" b="1" dirty="0" smtClean="0"/>
              <a:t>Room-temperature pre-load</a:t>
            </a:r>
            <a:endParaRPr lang="en-US" sz="1350" b="1" dirty="0"/>
          </a:p>
        </p:txBody>
      </p:sp>
      <p:sp>
        <p:nvSpPr>
          <p:cNvPr id="42" name="TextBox 6"/>
          <p:cNvSpPr txBox="1"/>
          <p:nvPr/>
        </p:nvSpPr>
        <p:spPr>
          <a:xfrm>
            <a:off x="3869833" y="968547"/>
            <a:ext cx="1256725" cy="507831"/>
          </a:xfrm>
          <a:prstGeom prst="rect">
            <a:avLst/>
          </a:prstGeom>
          <a:noFill/>
        </p:spPr>
        <p:txBody>
          <a:bodyPr wrap="square" rtlCol="0">
            <a:spAutoFit/>
          </a:bodyPr>
          <a:lstStyle/>
          <a:p>
            <a:pPr algn="ctr"/>
            <a:r>
              <a:rPr lang="en-US" sz="1350" b="1" dirty="0" smtClean="0"/>
              <a:t>Cool-down to 1.9K</a:t>
            </a:r>
            <a:endParaRPr lang="en-US" sz="1350" b="1" dirty="0"/>
          </a:p>
        </p:txBody>
      </p:sp>
      <p:sp>
        <p:nvSpPr>
          <p:cNvPr id="43" name="TextBox 7"/>
          <p:cNvSpPr txBox="1"/>
          <p:nvPr/>
        </p:nvSpPr>
        <p:spPr>
          <a:xfrm>
            <a:off x="6751365" y="968548"/>
            <a:ext cx="1090577" cy="507831"/>
          </a:xfrm>
          <a:prstGeom prst="rect">
            <a:avLst/>
          </a:prstGeom>
          <a:noFill/>
        </p:spPr>
        <p:txBody>
          <a:bodyPr wrap="square" rtlCol="0">
            <a:spAutoFit/>
          </a:bodyPr>
          <a:lstStyle/>
          <a:p>
            <a:pPr algn="ctr"/>
            <a:r>
              <a:rPr lang="en-US" sz="1350" b="1" dirty="0" smtClean="0"/>
              <a:t>Operation at 16 </a:t>
            </a:r>
            <a:r>
              <a:rPr lang="en-US" sz="1350" b="1" dirty="0"/>
              <a:t>T</a:t>
            </a:r>
          </a:p>
        </p:txBody>
      </p:sp>
      <p:pic>
        <p:nvPicPr>
          <p:cNvPr id="2" name="Image 1"/>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474599" y="1513384"/>
            <a:ext cx="2872000" cy="2160000"/>
          </a:xfrm>
          <a:prstGeom prst="rect">
            <a:avLst/>
          </a:prstGeom>
        </p:spPr>
      </p:pic>
      <p:pic>
        <p:nvPicPr>
          <p:cNvPr id="3" name="Image 2"/>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474599" y="3825584"/>
            <a:ext cx="2872000" cy="2160000"/>
          </a:xfrm>
          <a:prstGeom prst="rect">
            <a:avLst/>
          </a:prstGeom>
        </p:spPr>
      </p:pic>
      <p:pic>
        <p:nvPicPr>
          <p:cNvPr id="10" name="Image 9"/>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3315345" y="1513384"/>
            <a:ext cx="2872000" cy="2160000"/>
          </a:xfrm>
          <a:prstGeom prst="rect">
            <a:avLst/>
          </a:prstGeom>
        </p:spPr>
      </p:pic>
      <p:pic>
        <p:nvPicPr>
          <p:cNvPr id="11" name="Image 10"/>
          <p:cNvPicPr>
            <a:picLocks noChangeAspect="1"/>
          </p:cNvPicPr>
          <p:nvPr/>
        </p:nvPicPr>
        <p:blipFill>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tretch>
            <a:fillRect/>
          </a:stretch>
        </p:blipFill>
        <p:spPr>
          <a:xfrm>
            <a:off x="3315345" y="3825584"/>
            <a:ext cx="2872000" cy="2160000"/>
          </a:xfrm>
          <a:prstGeom prst="rect">
            <a:avLst/>
          </a:prstGeom>
        </p:spPr>
      </p:pic>
      <p:pic>
        <p:nvPicPr>
          <p:cNvPr id="12" name="Image 11"/>
          <p:cNvPicPr>
            <a:picLocks noChangeAspect="1"/>
          </p:cNvPicPr>
          <p:nvPr/>
        </p:nvPicPr>
        <p:blipFill>
          <a:blip r:embed="rId10" cstate="print">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tretch>
            <a:fillRect/>
          </a:stretch>
        </p:blipFill>
        <p:spPr>
          <a:xfrm>
            <a:off x="6156092" y="1515865"/>
            <a:ext cx="2872000" cy="2160000"/>
          </a:xfrm>
          <a:prstGeom prst="rect">
            <a:avLst/>
          </a:prstGeom>
        </p:spPr>
      </p:pic>
      <p:pic>
        <p:nvPicPr>
          <p:cNvPr id="13" name="Image 12"/>
          <p:cNvPicPr>
            <a:picLocks noChangeAspect="1"/>
          </p:cNvPicPr>
          <p:nvPr/>
        </p:nvPicPr>
        <p:blipFill>
          <a:blip r:embed="rId12" cstate="print">
            <a:extLst>
              <a:ext uri="{BEBA8EAE-BF5A-486C-A8C5-ECC9F3942E4B}">
                <a14:imgProps xmlns:a14="http://schemas.microsoft.com/office/drawing/2010/main">
                  <a14:imgLayer r:embed="rId13">
                    <a14:imgEffect>
                      <a14:sharpenSoften amount="50000"/>
                    </a14:imgEffect>
                  </a14:imgLayer>
                </a14:imgProps>
              </a:ext>
              <a:ext uri="{28A0092B-C50C-407E-A947-70E740481C1C}">
                <a14:useLocalDpi xmlns:a14="http://schemas.microsoft.com/office/drawing/2010/main" val="0"/>
              </a:ext>
            </a:extLst>
          </a:blip>
          <a:stretch>
            <a:fillRect/>
          </a:stretch>
        </p:blipFill>
        <p:spPr>
          <a:xfrm>
            <a:off x="6156092" y="3825584"/>
            <a:ext cx="2872000" cy="2160000"/>
          </a:xfrm>
          <a:prstGeom prst="rect">
            <a:avLst/>
          </a:prstGeom>
        </p:spPr>
      </p:pic>
      <p:sp>
        <p:nvSpPr>
          <p:cNvPr id="4" name="Titre 3"/>
          <p:cNvSpPr>
            <a:spLocks noGrp="1"/>
          </p:cNvSpPr>
          <p:nvPr>
            <p:ph type="title"/>
          </p:nvPr>
        </p:nvSpPr>
        <p:spPr/>
        <p:txBody>
          <a:bodyPr/>
          <a:lstStyle/>
          <a:p>
            <a:r>
              <a:rPr lang="en-US" dirty="0"/>
              <a:t>2D Mechanical Design – </a:t>
            </a:r>
            <a:r>
              <a:rPr lang="en-US" dirty="0" smtClean="0"/>
              <a:t>Coil Peak Stress </a:t>
            </a:r>
            <a:endParaRPr lang="en-US" dirty="0"/>
          </a:p>
        </p:txBody>
      </p:sp>
      <p:sp>
        <p:nvSpPr>
          <p:cNvPr id="23" name="TextBox 17"/>
          <p:cNvSpPr txBox="1"/>
          <p:nvPr/>
        </p:nvSpPr>
        <p:spPr>
          <a:xfrm>
            <a:off x="1053893" y="3289268"/>
            <a:ext cx="957263" cy="300082"/>
          </a:xfrm>
          <a:prstGeom prst="rect">
            <a:avLst/>
          </a:prstGeom>
          <a:noFill/>
        </p:spPr>
        <p:txBody>
          <a:bodyPr wrap="square" rtlCol="0">
            <a:spAutoFit/>
          </a:bodyPr>
          <a:lstStyle/>
          <a:p>
            <a:pPr algn="ctr"/>
            <a:r>
              <a:rPr lang="en-US" sz="1350" b="1" dirty="0">
                <a:solidFill>
                  <a:srgbClr val="00B050"/>
                </a:solidFill>
              </a:rPr>
              <a:t>-148 MPa</a:t>
            </a:r>
          </a:p>
        </p:txBody>
      </p:sp>
      <p:sp>
        <p:nvSpPr>
          <p:cNvPr id="24" name="TextBox 18"/>
          <p:cNvSpPr txBox="1"/>
          <p:nvPr/>
        </p:nvSpPr>
        <p:spPr>
          <a:xfrm>
            <a:off x="4019565" y="3289268"/>
            <a:ext cx="957263" cy="300082"/>
          </a:xfrm>
          <a:prstGeom prst="rect">
            <a:avLst/>
          </a:prstGeom>
          <a:noFill/>
        </p:spPr>
        <p:txBody>
          <a:bodyPr wrap="square" rtlCol="0">
            <a:spAutoFit/>
          </a:bodyPr>
          <a:lstStyle/>
          <a:p>
            <a:pPr algn="ctr"/>
            <a:r>
              <a:rPr lang="en-US" sz="1350" b="1" dirty="0">
                <a:solidFill>
                  <a:srgbClr val="00B050"/>
                </a:solidFill>
              </a:rPr>
              <a:t>-181 MPa</a:t>
            </a:r>
          </a:p>
        </p:txBody>
      </p:sp>
      <p:sp>
        <p:nvSpPr>
          <p:cNvPr id="25" name="TextBox 19"/>
          <p:cNvSpPr txBox="1"/>
          <p:nvPr/>
        </p:nvSpPr>
        <p:spPr>
          <a:xfrm>
            <a:off x="6985237" y="3289268"/>
            <a:ext cx="957263" cy="300082"/>
          </a:xfrm>
          <a:prstGeom prst="rect">
            <a:avLst/>
          </a:prstGeom>
          <a:noFill/>
        </p:spPr>
        <p:txBody>
          <a:bodyPr wrap="square" rtlCol="0">
            <a:spAutoFit/>
          </a:bodyPr>
          <a:lstStyle/>
          <a:p>
            <a:pPr algn="ctr"/>
            <a:r>
              <a:rPr lang="en-US" sz="1350" b="1">
                <a:solidFill>
                  <a:srgbClr val="00B050"/>
                </a:solidFill>
              </a:rPr>
              <a:t>-199 </a:t>
            </a:r>
            <a:r>
              <a:rPr lang="en-US" sz="1350" b="1" dirty="0">
                <a:solidFill>
                  <a:srgbClr val="00B050"/>
                </a:solidFill>
              </a:rPr>
              <a:t>MPa</a:t>
            </a:r>
          </a:p>
        </p:txBody>
      </p:sp>
      <p:sp>
        <p:nvSpPr>
          <p:cNvPr id="44" name="TextBox 14"/>
          <p:cNvSpPr txBox="1"/>
          <p:nvPr/>
        </p:nvSpPr>
        <p:spPr>
          <a:xfrm>
            <a:off x="1053893" y="5595483"/>
            <a:ext cx="957263" cy="300082"/>
          </a:xfrm>
          <a:prstGeom prst="rect">
            <a:avLst/>
          </a:prstGeom>
          <a:noFill/>
        </p:spPr>
        <p:txBody>
          <a:bodyPr wrap="square" rtlCol="0">
            <a:spAutoFit/>
          </a:bodyPr>
          <a:lstStyle/>
          <a:p>
            <a:pPr algn="ctr"/>
            <a:r>
              <a:rPr lang="en-US" sz="1350" b="1" dirty="0" smtClean="0">
                <a:solidFill>
                  <a:srgbClr val="00B050"/>
                </a:solidFill>
              </a:rPr>
              <a:t>137 </a:t>
            </a:r>
            <a:r>
              <a:rPr lang="en-US" sz="1350" b="1" dirty="0">
                <a:solidFill>
                  <a:srgbClr val="00B050"/>
                </a:solidFill>
              </a:rPr>
              <a:t>MPa</a:t>
            </a:r>
          </a:p>
        </p:txBody>
      </p:sp>
      <p:sp>
        <p:nvSpPr>
          <p:cNvPr id="45" name="TextBox 15"/>
          <p:cNvSpPr txBox="1"/>
          <p:nvPr/>
        </p:nvSpPr>
        <p:spPr>
          <a:xfrm>
            <a:off x="4019565" y="5595483"/>
            <a:ext cx="957263" cy="300082"/>
          </a:xfrm>
          <a:prstGeom prst="rect">
            <a:avLst/>
          </a:prstGeom>
          <a:noFill/>
        </p:spPr>
        <p:txBody>
          <a:bodyPr wrap="square" rtlCol="0">
            <a:spAutoFit/>
          </a:bodyPr>
          <a:lstStyle/>
          <a:p>
            <a:pPr algn="ctr"/>
            <a:r>
              <a:rPr lang="en-US" sz="1350" b="1" dirty="0" smtClean="0">
                <a:solidFill>
                  <a:srgbClr val="00B050"/>
                </a:solidFill>
              </a:rPr>
              <a:t>160 </a:t>
            </a:r>
            <a:r>
              <a:rPr lang="en-US" sz="1350" b="1" dirty="0">
                <a:solidFill>
                  <a:srgbClr val="00B050"/>
                </a:solidFill>
              </a:rPr>
              <a:t>MPa</a:t>
            </a:r>
          </a:p>
        </p:txBody>
      </p:sp>
      <p:sp>
        <p:nvSpPr>
          <p:cNvPr id="46" name="TextBox 16"/>
          <p:cNvSpPr txBox="1"/>
          <p:nvPr/>
        </p:nvSpPr>
        <p:spPr>
          <a:xfrm>
            <a:off x="6985237" y="5598398"/>
            <a:ext cx="957263" cy="300082"/>
          </a:xfrm>
          <a:prstGeom prst="rect">
            <a:avLst/>
          </a:prstGeom>
          <a:noFill/>
        </p:spPr>
        <p:txBody>
          <a:bodyPr wrap="square" rtlCol="0">
            <a:spAutoFit/>
          </a:bodyPr>
          <a:lstStyle/>
          <a:p>
            <a:pPr algn="ctr"/>
            <a:r>
              <a:rPr lang="en-US" sz="1350" b="1" dirty="0" smtClean="0">
                <a:solidFill>
                  <a:srgbClr val="00B050"/>
                </a:solidFill>
              </a:rPr>
              <a:t>177 </a:t>
            </a:r>
            <a:r>
              <a:rPr lang="en-US" sz="1350" b="1" dirty="0">
                <a:solidFill>
                  <a:srgbClr val="00B050"/>
                </a:solidFill>
              </a:rPr>
              <a:t>MPa</a:t>
            </a:r>
          </a:p>
        </p:txBody>
      </p:sp>
      <p:pic>
        <p:nvPicPr>
          <p:cNvPr id="26"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41943" y="3314746"/>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841942" y="5637621"/>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899115" y="3321865"/>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899114" y="5644740"/>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910599" y="3330443"/>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910598" y="5653318"/>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
          <p:cNvSpPr txBox="1"/>
          <p:nvPr/>
        </p:nvSpPr>
        <p:spPr>
          <a:xfrm>
            <a:off x="-56391" y="6133816"/>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33" name="TextBox 14"/>
          <p:cNvSpPr txBox="1"/>
          <p:nvPr/>
        </p:nvSpPr>
        <p:spPr>
          <a:xfrm>
            <a:off x="1053893" y="6131045"/>
            <a:ext cx="1075232" cy="300082"/>
          </a:xfrm>
          <a:prstGeom prst="rect">
            <a:avLst/>
          </a:prstGeom>
          <a:noFill/>
        </p:spPr>
        <p:txBody>
          <a:bodyPr wrap="square" rtlCol="0">
            <a:spAutoFit/>
          </a:bodyPr>
          <a:lstStyle/>
          <a:p>
            <a:pPr algn="ctr"/>
            <a:r>
              <a:rPr lang="en-US" sz="1350" dirty="0" smtClean="0"/>
              <a:t>&lt;150 </a:t>
            </a:r>
            <a:r>
              <a:rPr lang="en-US" sz="1350" dirty="0"/>
              <a:t>MPa</a:t>
            </a:r>
          </a:p>
        </p:txBody>
      </p:sp>
      <p:sp>
        <p:nvSpPr>
          <p:cNvPr id="34" name="TextBox 15"/>
          <p:cNvSpPr txBox="1"/>
          <p:nvPr/>
        </p:nvSpPr>
        <p:spPr>
          <a:xfrm>
            <a:off x="3770335" y="6131045"/>
            <a:ext cx="1206494" cy="300082"/>
          </a:xfrm>
          <a:prstGeom prst="rect">
            <a:avLst/>
          </a:prstGeom>
          <a:noFill/>
        </p:spPr>
        <p:txBody>
          <a:bodyPr wrap="square" rtlCol="0">
            <a:spAutoFit/>
          </a:bodyPr>
          <a:lstStyle/>
          <a:p>
            <a:pPr algn="ctr"/>
            <a:r>
              <a:rPr lang="en-US" sz="1350" dirty="0" smtClean="0"/>
              <a:t>&lt;200 </a:t>
            </a:r>
            <a:r>
              <a:rPr lang="en-US" sz="1350" dirty="0"/>
              <a:t>MPa</a:t>
            </a:r>
          </a:p>
        </p:txBody>
      </p:sp>
      <p:sp>
        <p:nvSpPr>
          <p:cNvPr id="35" name="TextBox 16"/>
          <p:cNvSpPr txBox="1"/>
          <p:nvPr/>
        </p:nvSpPr>
        <p:spPr>
          <a:xfrm>
            <a:off x="6985237" y="6133960"/>
            <a:ext cx="1137892" cy="300082"/>
          </a:xfrm>
          <a:prstGeom prst="rect">
            <a:avLst/>
          </a:prstGeom>
          <a:noFill/>
        </p:spPr>
        <p:txBody>
          <a:bodyPr wrap="square" rtlCol="0">
            <a:spAutoFit/>
          </a:bodyPr>
          <a:lstStyle/>
          <a:p>
            <a:pPr algn="ctr"/>
            <a:r>
              <a:rPr lang="en-US" sz="1350" dirty="0" smtClean="0"/>
              <a:t>&lt;200 </a:t>
            </a:r>
            <a:r>
              <a:rPr lang="en-US" sz="1350" dirty="0"/>
              <a:t>MPa</a:t>
            </a:r>
          </a:p>
        </p:txBody>
      </p:sp>
      <p:cxnSp>
        <p:nvCxnSpPr>
          <p:cNvPr id="7" name="Connecteur droit avec flèche 6"/>
          <p:cNvCxnSpPr/>
          <p:nvPr/>
        </p:nvCxnSpPr>
        <p:spPr>
          <a:xfrm flipH="1" flipV="1">
            <a:off x="1214438" y="2600709"/>
            <a:ext cx="349936" cy="6885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Connecteur droit avec flèche 35"/>
          <p:cNvCxnSpPr/>
          <p:nvPr/>
        </p:nvCxnSpPr>
        <p:spPr>
          <a:xfrm flipV="1">
            <a:off x="4373867" y="2239668"/>
            <a:ext cx="925014" cy="10471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Connecteur droit avec flèche 36"/>
          <p:cNvCxnSpPr/>
          <p:nvPr/>
        </p:nvCxnSpPr>
        <p:spPr>
          <a:xfrm flipH="1" flipV="1">
            <a:off x="6376242" y="2239668"/>
            <a:ext cx="1047573" cy="10712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7" name="Connecteur droit avec flèche 46"/>
          <p:cNvCxnSpPr/>
          <p:nvPr/>
        </p:nvCxnSpPr>
        <p:spPr>
          <a:xfrm flipH="1" flipV="1">
            <a:off x="1207136" y="4904855"/>
            <a:ext cx="349936" cy="6885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8" name="Connecteur droit avec flèche 47"/>
          <p:cNvCxnSpPr/>
          <p:nvPr/>
        </p:nvCxnSpPr>
        <p:spPr>
          <a:xfrm flipV="1">
            <a:off x="4366565" y="4543814"/>
            <a:ext cx="991635" cy="104712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9" name="Connecteur droit avec flèche 48"/>
          <p:cNvCxnSpPr/>
          <p:nvPr/>
        </p:nvCxnSpPr>
        <p:spPr>
          <a:xfrm flipH="1" flipV="1">
            <a:off x="6368940" y="4543814"/>
            <a:ext cx="1047573" cy="107126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Espace réservé de la date 17"/>
          <p:cNvSpPr>
            <a:spLocks noGrp="1"/>
          </p:cNvSpPr>
          <p:nvPr>
            <p:ph type="dt" sz="half" idx="2"/>
          </p:nvPr>
        </p:nvSpPr>
        <p:spPr/>
        <p:txBody>
          <a:bodyPr/>
          <a:lstStyle/>
          <a:p>
            <a:r>
              <a:rPr lang="fr-FR" smtClean="0"/>
              <a:t>FCC week 2018 - 10/04/2018</a:t>
            </a:r>
            <a:endParaRPr lang="fr-FR" dirty="0"/>
          </a:p>
        </p:txBody>
      </p:sp>
      <p:sp>
        <p:nvSpPr>
          <p:cNvPr id="19" name="Espace réservé du pied de page 18"/>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20" name="Espace réservé du numéro de diapositive 19"/>
          <p:cNvSpPr>
            <a:spLocks noGrp="1"/>
          </p:cNvSpPr>
          <p:nvPr>
            <p:ph type="sldNum" sz="quarter" idx="4"/>
          </p:nvPr>
        </p:nvSpPr>
        <p:spPr/>
        <p:txBody>
          <a:bodyPr/>
          <a:lstStyle/>
          <a:p>
            <a:r>
              <a:rPr lang="fr-FR" smtClean="0"/>
              <a:t>Page </a:t>
            </a:r>
            <a:fld id="{AEFB9B6D-867A-40B8-ACB0-35CC9F272C9C}" type="slidenum">
              <a:rPr lang="fr-FR" smtClean="0"/>
              <a:pPr/>
              <a:t>12</a:t>
            </a:fld>
            <a:endParaRPr lang="fr-FR" dirty="0"/>
          </a:p>
        </p:txBody>
      </p:sp>
    </p:spTree>
    <p:extLst>
      <p:ext uri="{BB962C8B-B14F-4D97-AF65-F5344CB8AC3E}">
        <p14:creationId xmlns:p14="http://schemas.microsoft.com/office/powerpoint/2010/main" val="20096143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344525" y="1489938"/>
            <a:ext cx="2872000" cy="2160000"/>
          </a:xfrm>
          <a:prstGeom prst="rect">
            <a:avLst/>
          </a:prstGeom>
        </p:spPr>
      </p:pic>
      <p:pic>
        <p:nvPicPr>
          <p:cNvPr id="3" name="Image 2"/>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3310196" y="1487636"/>
            <a:ext cx="2872000" cy="2160000"/>
          </a:xfrm>
          <a:prstGeom prst="rect">
            <a:avLst/>
          </a:prstGeom>
        </p:spPr>
      </p:pic>
      <p:pic>
        <p:nvPicPr>
          <p:cNvPr id="19" name="Image 18"/>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1488051"/>
            <a:ext cx="2872000" cy="2160000"/>
          </a:xfrm>
          <a:prstGeom prst="rect">
            <a:avLst/>
          </a:prstGeom>
        </p:spPr>
      </p:pic>
      <p:sp>
        <p:nvSpPr>
          <p:cNvPr id="15" name="Titre 14"/>
          <p:cNvSpPr>
            <a:spLocks noGrp="1"/>
          </p:cNvSpPr>
          <p:nvPr>
            <p:ph type="title"/>
          </p:nvPr>
        </p:nvSpPr>
        <p:spPr/>
        <p:txBody>
          <a:bodyPr/>
          <a:lstStyle/>
          <a:p>
            <a:r>
              <a:rPr lang="en-US" dirty="0"/>
              <a:t>2D Mechanical Design – </a:t>
            </a:r>
            <a:r>
              <a:rPr lang="en-US" dirty="0" smtClean="0"/>
              <a:t>Structure</a:t>
            </a:r>
            <a:endParaRPr lang="en-US" dirty="0"/>
          </a:p>
        </p:txBody>
      </p:sp>
      <p:sp>
        <p:nvSpPr>
          <p:cNvPr id="17" name="Espace réservé de la date 16"/>
          <p:cNvSpPr>
            <a:spLocks noGrp="1"/>
          </p:cNvSpPr>
          <p:nvPr>
            <p:ph type="dt" sz="half" idx="2"/>
          </p:nvPr>
        </p:nvSpPr>
        <p:spPr/>
        <p:txBody>
          <a:bodyPr/>
          <a:lstStyle/>
          <a:p>
            <a:r>
              <a:rPr lang="fr-FR" smtClean="0"/>
              <a:t>FCC week 2018 - 10/04/2018</a:t>
            </a:r>
            <a:endParaRPr lang="fr-FR" dirty="0"/>
          </a:p>
        </p:txBody>
      </p:sp>
      <p:sp>
        <p:nvSpPr>
          <p:cNvPr id="20" name="Espace réservé du pied de page 19"/>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21" name="Espace réservé du numéro de diapositive 20"/>
          <p:cNvSpPr>
            <a:spLocks noGrp="1"/>
          </p:cNvSpPr>
          <p:nvPr>
            <p:ph type="sldNum" sz="quarter" idx="4"/>
          </p:nvPr>
        </p:nvSpPr>
        <p:spPr/>
        <p:txBody>
          <a:bodyPr/>
          <a:lstStyle/>
          <a:p>
            <a:r>
              <a:rPr lang="fr-FR" smtClean="0"/>
              <a:t>Page </a:t>
            </a:r>
            <a:fld id="{AEFB9B6D-867A-40B8-ACB0-35CC9F272C9C}" type="slidenum">
              <a:rPr lang="fr-FR" smtClean="0"/>
              <a:pPr/>
              <a:t>13</a:t>
            </a:fld>
            <a:endParaRPr lang="fr-FR" dirty="0"/>
          </a:p>
        </p:txBody>
      </p:sp>
      <p:sp>
        <p:nvSpPr>
          <p:cNvPr id="26" name="TextBox 3"/>
          <p:cNvSpPr txBox="1"/>
          <p:nvPr/>
        </p:nvSpPr>
        <p:spPr>
          <a:xfrm rot="16200000">
            <a:off x="-260109" y="2368931"/>
            <a:ext cx="942975" cy="507831"/>
          </a:xfrm>
          <a:prstGeom prst="rect">
            <a:avLst/>
          </a:prstGeom>
          <a:noFill/>
        </p:spPr>
        <p:txBody>
          <a:bodyPr wrap="square" rtlCol="0">
            <a:spAutoFit/>
          </a:bodyPr>
          <a:lstStyle/>
          <a:p>
            <a:pPr algn="ctr"/>
            <a:r>
              <a:rPr lang="en-US" sz="1350" b="1" dirty="0" smtClean="0"/>
              <a:t>σ Von </a:t>
            </a:r>
            <a:r>
              <a:rPr lang="en-US" sz="1350" b="1" dirty="0"/>
              <a:t>Mises</a:t>
            </a:r>
          </a:p>
        </p:txBody>
      </p:sp>
      <p:pic>
        <p:nvPicPr>
          <p:cNvPr id="27" name="Image 1"/>
          <p:cNvPicPr>
            <a:picLocks noChangeAspect="1"/>
          </p:cNvPicPr>
          <p:nvPr/>
        </p:nvPicPr>
        <p:blipFill>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tretch>
            <a:fillRect/>
          </a:stretch>
        </p:blipFill>
        <p:spPr>
          <a:xfrm>
            <a:off x="344525" y="4050398"/>
            <a:ext cx="2872000" cy="2160000"/>
          </a:xfrm>
          <a:prstGeom prst="rect">
            <a:avLst/>
          </a:prstGeom>
        </p:spPr>
      </p:pic>
      <p:pic>
        <p:nvPicPr>
          <p:cNvPr id="28" name="Image 2"/>
          <p:cNvPicPr>
            <a:picLocks noChangeAspect="1"/>
          </p:cNvPicPr>
          <p:nvPr/>
        </p:nvPicPr>
        <p:blipFill>
          <a:blip r:embed="rId10" cstate="print">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tretch>
            <a:fillRect/>
          </a:stretch>
        </p:blipFill>
        <p:spPr>
          <a:xfrm>
            <a:off x="3310196" y="4050398"/>
            <a:ext cx="2872000" cy="2160000"/>
          </a:xfrm>
          <a:prstGeom prst="rect">
            <a:avLst/>
          </a:prstGeom>
        </p:spPr>
      </p:pic>
      <p:pic>
        <p:nvPicPr>
          <p:cNvPr id="29" name="Image 3"/>
          <p:cNvPicPr>
            <a:picLocks noChangeAspect="1"/>
          </p:cNvPicPr>
          <p:nvPr/>
        </p:nvPicPr>
        <p:blipFill>
          <a:blip r:embed="rId12" cstate="print">
            <a:extLst>
              <a:ext uri="{BEBA8EAE-BF5A-486C-A8C5-ECC9F3942E4B}">
                <a14:imgProps xmlns:a14="http://schemas.microsoft.com/office/drawing/2010/main">
                  <a14:imgLayer r:embed="rId13">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4050398"/>
            <a:ext cx="2872000" cy="2160000"/>
          </a:xfrm>
          <a:prstGeom prst="rect">
            <a:avLst/>
          </a:prstGeom>
        </p:spPr>
      </p:pic>
      <p:sp>
        <p:nvSpPr>
          <p:cNvPr id="25" name="TextBox 3"/>
          <p:cNvSpPr txBox="1"/>
          <p:nvPr/>
        </p:nvSpPr>
        <p:spPr>
          <a:xfrm rot="16200000">
            <a:off x="-243374" y="4689965"/>
            <a:ext cx="942975" cy="507831"/>
          </a:xfrm>
          <a:prstGeom prst="rect">
            <a:avLst/>
          </a:prstGeom>
          <a:noFill/>
        </p:spPr>
        <p:txBody>
          <a:bodyPr wrap="square" rtlCol="0">
            <a:spAutoFit/>
          </a:bodyPr>
          <a:lstStyle/>
          <a:p>
            <a:pPr algn="ctr"/>
            <a:r>
              <a:rPr lang="en-US" sz="1350" b="1" dirty="0" smtClean="0"/>
              <a:t>σ Von </a:t>
            </a:r>
            <a:r>
              <a:rPr lang="en-US" sz="1350" b="1" dirty="0"/>
              <a:t>Mises</a:t>
            </a:r>
          </a:p>
        </p:txBody>
      </p:sp>
      <p:sp>
        <p:nvSpPr>
          <p:cNvPr id="31" name="TextBox 17"/>
          <p:cNvSpPr txBox="1"/>
          <p:nvPr/>
        </p:nvSpPr>
        <p:spPr>
          <a:xfrm>
            <a:off x="944629" y="5910316"/>
            <a:ext cx="957263" cy="300082"/>
          </a:xfrm>
          <a:prstGeom prst="rect">
            <a:avLst/>
          </a:prstGeom>
          <a:noFill/>
        </p:spPr>
        <p:txBody>
          <a:bodyPr wrap="square" rtlCol="0">
            <a:spAutoFit/>
          </a:bodyPr>
          <a:lstStyle/>
          <a:p>
            <a:pPr algn="ctr"/>
            <a:r>
              <a:rPr lang="en-US" sz="1350" b="1" dirty="0">
                <a:solidFill>
                  <a:srgbClr val="00B050"/>
                </a:solidFill>
              </a:rPr>
              <a:t>84 MPa</a:t>
            </a:r>
          </a:p>
        </p:txBody>
      </p:sp>
      <p:sp>
        <p:nvSpPr>
          <p:cNvPr id="32" name="TextBox 18"/>
          <p:cNvSpPr txBox="1"/>
          <p:nvPr/>
        </p:nvSpPr>
        <p:spPr>
          <a:xfrm>
            <a:off x="3910301" y="5904024"/>
            <a:ext cx="957263" cy="300082"/>
          </a:xfrm>
          <a:prstGeom prst="rect">
            <a:avLst/>
          </a:prstGeom>
          <a:noFill/>
        </p:spPr>
        <p:txBody>
          <a:bodyPr wrap="square" rtlCol="0">
            <a:spAutoFit/>
          </a:bodyPr>
          <a:lstStyle/>
          <a:p>
            <a:pPr algn="ctr"/>
            <a:r>
              <a:rPr lang="en-US" sz="1350" b="1" dirty="0">
                <a:solidFill>
                  <a:srgbClr val="00B050"/>
                </a:solidFill>
              </a:rPr>
              <a:t>369 MPa</a:t>
            </a:r>
          </a:p>
        </p:txBody>
      </p:sp>
      <p:sp>
        <p:nvSpPr>
          <p:cNvPr id="33" name="TextBox 19"/>
          <p:cNvSpPr txBox="1"/>
          <p:nvPr/>
        </p:nvSpPr>
        <p:spPr>
          <a:xfrm>
            <a:off x="6875973" y="5910316"/>
            <a:ext cx="957263" cy="300082"/>
          </a:xfrm>
          <a:prstGeom prst="rect">
            <a:avLst/>
          </a:prstGeom>
          <a:noFill/>
        </p:spPr>
        <p:txBody>
          <a:bodyPr wrap="square" rtlCol="0">
            <a:spAutoFit/>
          </a:bodyPr>
          <a:lstStyle/>
          <a:p>
            <a:pPr algn="ctr"/>
            <a:r>
              <a:rPr lang="en-US" sz="1350" b="1" dirty="0">
                <a:solidFill>
                  <a:srgbClr val="00B050"/>
                </a:solidFill>
              </a:rPr>
              <a:t>489 MPa</a:t>
            </a:r>
          </a:p>
        </p:txBody>
      </p:sp>
      <p:pic>
        <p:nvPicPr>
          <p:cNvPr id="34"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82125" y="5910316"/>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745717" y="5904025"/>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705097" y="5910316"/>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7"/>
          <p:cNvSpPr txBox="1"/>
          <p:nvPr/>
        </p:nvSpPr>
        <p:spPr>
          <a:xfrm>
            <a:off x="1007190" y="3439658"/>
            <a:ext cx="957263" cy="300082"/>
          </a:xfrm>
          <a:prstGeom prst="rect">
            <a:avLst/>
          </a:prstGeom>
          <a:solidFill>
            <a:schemeClr val="bg1"/>
          </a:solidFill>
        </p:spPr>
        <p:txBody>
          <a:bodyPr wrap="square" rtlCol="0">
            <a:spAutoFit/>
          </a:bodyPr>
          <a:lstStyle/>
          <a:p>
            <a:pPr algn="ctr"/>
            <a:r>
              <a:rPr lang="en-US" sz="1350" b="1" dirty="0">
                <a:solidFill>
                  <a:srgbClr val="00B050"/>
                </a:solidFill>
              </a:rPr>
              <a:t>622 MPa</a:t>
            </a:r>
          </a:p>
        </p:txBody>
      </p:sp>
      <p:sp>
        <p:nvSpPr>
          <p:cNvPr id="6" name="TextBox 18"/>
          <p:cNvSpPr txBox="1"/>
          <p:nvPr/>
        </p:nvSpPr>
        <p:spPr>
          <a:xfrm>
            <a:off x="3972862" y="3433366"/>
            <a:ext cx="957263" cy="300082"/>
          </a:xfrm>
          <a:prstGeom prst="rect">
            <a:avLst/>
          </a:prstGeom>
          <a:solidFill>
            <a:schemeClr val="bg1"/>
          </a:solidFill>
        </p:spPr>
        <p:txBody>
          <a:bodyPr wrap="square" rtlCol="0">
            <a:spAutoFit/>
          </a:bodyPr>
          <a:lstStyle/>
          <a:p>
            <a:pPr algn="ctr"/>
            <a:r>
              <a:rPr lang="en-US" sz="1350" b="1" dirty="0">
                <a:solidFill>
                  <a:srgbClr val="00B050"/>
                </a:solidFill>
              </a:rPr>
              <a:t>870 MPa</a:t>
            </a:r>
          </a:p>
        </p:txBody>
      </p:sp>
      <p:sp>
        <p:nvSpPr>
          <p:cNvPr id="7" name="TextBox 19"/>
          <p:cNvSpPr txBox="1"/>
          <p:nvPr/>
        </p:nvSpPr>
        <p:spPr>
          <a:xfrm>
            <a:off x="6938534" y="3439658"/>
            <a:ext cx="957263" cy="300082"/>
          </a:xfrm>
          <a:prstGeom prst="rect">
            <a:avLst/>
          </a:prstGeom>
          <a:solidFill>
            <a:schemeClr val="bg1"/>
          </a:solidFill>
        </p:spPr>
        <p:txBody>
          <a:bodyPr wrap="square" rtlCol="0">
            <a:spAutoFit/>
          </a:bodyPr>
          <a:lstStyle/>
          <a:p>
            <a:pPr algn="ctr"/>
            <a:r>
              <a:rPr lang="en-US" sz="1350" b="1" dirty="0">
                <a:solidFill>
                  <a:srgbClr val="00B050"/>
                </a:solidFill>
              </a:rPr>
              <a:t>1125 MPa</a:t>
            </a:r>
          </a:p>
        </p:txBody>
      </p:sp>
      <p:pic>
        <p:nvPicPr>
          <p:cNvPr id="13"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44686" y="3439658"/>
            <a:ext cx="218527" cy="202585"/>
          </a:xfrm>
          <a:prstGeom prst="rect">
            <a:avLst/>
          </a:prstGeom>
          <a:solidFill>
            <a:schemeClr val="bg1"/>
          </a:solidFill>
          <a:extLst/>
        </p:spPr>
      </p:pic>
      <p:pic>
        <p:nvPicPr>
          <p:cNvPr id="14"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808278" y="3433367"/>
            <a:ext cx="218527" cy="202585"/>
          </a:xfrm>
          <a:prstGeom prst="rect">
            <a:avLst/>
          </a:prstGeom>
          <a:solidFill>
            <a:schemeClr val="bg1"/>
          </a:solidFill>
          <a:extLst/>
        </p:spPr>
      </p:pic>
      <p:pic>
        <p:nvPicPr>
          <p:cNvPr id="18"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767658" y="3439658"/>
            <a:ext cx="218527" cy="202585"/>
          </a:xfrm>
          <a:prstGeom prst="rect">
            <a:avLst/>
          </a:prstGeom>
          <a:solidFill>
            <a:schemeClr val="bg1"/>
          </a:solidFill>
          <a:extLst/>
        </p:spPr>
      </p:pic>
      <p:sp>
        <p:nvSpPr>
          <p:cNvPr id="37" name="TextBox 3"/>
          <p:cNvSpPr txBox="1"/>
          <p:nvPr/>
        </p:nvSpPr>
        <p:spPr>
          <a:xfrm>
            <a:off x="-56391" y="6216946"/>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38" name="TextBox 14"/>
          <p:cNvSpPr txBox="1"/>
          <p:nvPr/>
        </p:nvSpPr>
        <p:spPr>
          <a:xfrm>
            <a:off x="1053893" y="6214175"/>
            <a:ext cx="1075232" cy="300082"/>
          </a:xfrm>
          <a:prstGeom prst="rect">
            <a:avLst/>
          </a:prstGeom>
          <a:noFill/>
        </p:spPr>
        <p:txBody>
          <a:bodyPr wrap="square" rtlCol="0">
            <a:spAutoFit/>
          </a:bodyPr>
          <a:lstStyle/>
          <a:p>
            <a:pPr algn="ctr"/>
            <a:r>
              <a:rPr lang="en-US" sz="1350" dirty="0" smtClean="0"/>
              <a:t>&lt;350 </a:t>
            </a:r>
            <a:r>
              <a:rPr lang="en-US" sz="1350" dirty="0"/>
              <a:t>MPa</a:t>
            </a:r>
          </a:p>
        </p:txBody>
      </p:sp>
      <p:sp>
        <p:nvSpPr>
          <p:cNvPr id="39" name="TextBox 15"/>
          <p:cNvSpPr txBox="1"/>
          <p:nvPr/>
        </p:nvSpPr>
        <p:spPr>
          <a:xfrm>
            <a:off x="3770335" y="6214175"/>
            <a:ext cx="1206494" cy="300082"/>
          </a:xfrm>
          <a:prstGeom prst="rect">
            <a:avLst/>
          </a:prstGeom>
          <a:noFill/>
        </p:spPr>
        <p:txBody>
          <a:bodyPr wrap="square" rtlCol="0">
            <a:spAutoFit/>
          </a:bodyPr>
          <a:lstStyle/>
          <a:p>
            <a:pPr algn="ctr"/>
            <a:r>
              <a:rPr lang="en-US" sz="1350" dirty="0" smtClean="0"/>
              <a:t>&lt;1050 </a:t>
            </a:r>
            <a:r>
              <a:rPr lang="en-US" sz="1350" dirty="0"/>
              <a:t>MPa</a:t>
            </a:r>
          </a:p>
        </p:txBody>
      </p:sp>
      <p:sp>
        <p:nvSpPr>
          <p:cNvPr id="40" name="TextBox 16"/>
          <p:cNvSpPr txBox="1"/>
          <p:nvPr/>
        </p:nvSpPr>
        <p:spPr>
          <a:xfrm>
            <a:off x="6985237" y="6217090"/>
            <a:ext cx="1137892" cy="300082"/>
          </a:xfrm>
          <a:prstGeom prst="rect">
            <a:avLst/>
          </a:prstGeom>
          <a:noFill/>
        </p:spPr>
        <p:txBody>
          <a:bodyPr wrap="square" rtlCol="0">
            <a:spAutoFit/>
          </a:bodyPr>
          <a:lstStyle/>
          <a:p>
            <a:pPr algn="ctr"/>
            <a:r>
              <a:rPr lang="en-US" sz="1350" dirty="0" smtClean="0"/>
              <a:t>&lt;1050 </a:t>
            </a:r>
            <a:r>
              <a:rPr lang="en-US" sz="1350" dirty="0"/>
              <a:t>MPa</a:t>
            </a:r>
          </a:p>
        </p:txBody>
      </p:sp>
      <p:sp>
        <p:nvSpPr>
          <p:cNvPr id="45" name="TextBox 3"/>
          <p:cNvSpPr txBox="1"/>
          <p:nvPr/>
        </p:nvSpPr>
        <p:spPr>
          <a:xfrm>
            <a:off x="-19362" y="3653440"/>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46" name="TextBox 14"/>
          <p:cNvSpPr txBox="1"/>
          <p:nvPr/>
        </p:nvSpPr>
        <p:spPr>
          <a:xfrm>
            <a:off x="1090922" y="3650669"/>
            <a:ext cx="1075232" cy="300082"/>
          </a:xfrm>
          <a:prstGeom prst="rect">
            <a:avLst/>
          </a:prstGeom>
          <a:noFill/>
        </p:spPr>
        <p:txBody>
          <a:bodyPr wrap="square" rtlCol="0">
            <a:spAutoFit/>
          </a:bodyPr>
          <a:lstStyle/>
          <a:p>
            <a:pPr algn="ctr"/>
            <a:r>
              <a:rPr lang="en-US" sz="1350" dirty="0" smtClean="0"/>
              <a:t>&lt;800 </a:t>
            </a:r>
            <a:r>
              <a:rPr lang="en-US" sz="1350" dirty="0"/>
              <a:t>MPa</a:t>
            </a:r>
          </a:p>
        </p:txBody>
      </p:sp>
      <p:sp>
        <p:nvSpPr>
          <p:cNvPr id="47" name="TextBox 15"/>
          <p:cNvSpPr txBox="1"/>
          <p:nvPr/>
        </p:nvSpPr>
        <p:spPr>
          <a:xfrm>
            <a:off x="3807364" y="3650669"/>
            <a:ext cx="1206494" cy="300082"/>
          </a:xfrm>
          <a:prstGeom prst="rect">
            <a:avLst/>
          </a:prstGeom>
          <a:noFill/>
        </p:spPr>
        <p:txBody>
          <a:bodyPr wrap="square" rtlCol="0">
            <a:spAutoFit/>
          </a:bodyPr>
          <a:lstStyle/>
          <a:p>
            <a:pPr algn="ctr"/>
            <a:r>
              <a:rPr lang="en-US" sz="1350" dirty="0" smtClean="0"/>
              <a:t>&lt;1650 </a:t>
            </a:r>
            <a:r>
              <a:rPr lang="en-US" sz="1350" dirty="0"/>
              <a:t>MPa</a:t>
            </a:r>
          </a:p>
        </p:txBody>
      </p:sp>
      <p:sp>
        <p:nvSpPr>
          <p:cNvPr id="48" name="TextBox 16"/>
          <p:cNvSpPr txBox="1"/>
          <p:nvPr/>
        </p:nvSpPr>
        <p:spPr>
          <a:xfrm>
            <a:off x="7022266" y="3653584"/>
            <a:ext cx="1137892" cy="300082"/>
          </a:xfrm>
          <a:prstGeom prst="rect">
            <a:avLst/>
          </a:prstGeom>
          <a:noFill/>
        </p:spPr>
        <p:txBody>
          <a:bodyPr wrap="square" rtlCol="0">
            <a:spAutoFit/>
          </a:bodyPr>
          <a:lstStyle/>
          <a:p>
            <a:pPr algn="ctr"/>
            <a:r>
              <a:rPr lang="en-US" sz="1350" dirty="0" smtClean="0"/>
              <a:t>&lt;1650 </a:t>
            </a:r>
            <a:r>
              <a:rPr lang="en-US" sz="1350" dirty="0"/>
              <a:t>MPa</a:t>
            </a:r>
          </a:p>
        </p:txBody>
      </p:sp>
      <p:sp>
        <p:nvSpPr>
          <p:cNvPr id="49" name="TextBox 5"/>
          <p:cNvSpPr txBox="1"/>
          <p:nvPr/>
        </p:nvSpPr>
        <p:spPr>
          <a:xfrm>
            <a:off x="623455" y="968548"/>
            <a:ext cx="1981200" cy="507831"/>
          </a:xfrm>
          <a:prstGeom prst="rect">
            <a:avLst/>
          </a:prstGeom>
          <a:noFill/>
        </p:spPr>
        <p:txBody>
          <a:bodyPr wrap="square" rtlCol="0">
            <a:spAutoFit/>
          </a:bodyPr>
          <a:lstStyle/>
          <a:p>
            <a:pPr algn="ctr"/>
            <a:r>
              <a:rPr lang="en-US" sz="1350" b="1" dirty="0" smtClean="0"/>
              <a:t>Room-temperature pre-load</a:t>
            </a:r>
            <a:endParaRPr lang="en-US" sz="1350" b="1" dirty="0"/>
          </a:p>
        </p:txBody>
      </p:sp>
      <p:sp>
        <p:nvSpPr>
          <p:cNvPr id="50" name="TextBox 6"/>
          <p:cNvSpPr txBox="1"/>
          <p:nvPr/>
        </p:nvSpPr>
        <p:spPr>
          <a:xfrm>
            <a:off x="3869833" y="968547"/>
            <a:ext cx="1256725" cy="507831"/>
          </a:xfrm>
          <a:prstGeom prst="rect">
            <a:avLst/>
          </a:prstGeom>
          <a:noFill/>
        </p:spPr>
        <p:txBody>
          <a:bodyPr wrap="square" rtlCol="0">
            <a:spAutoFit/>
          </a:bodyPr>
          <a:lstStyle/>
          <a:p>
            <a:pPr algn="ctr"/>
            <a:r>
              <a:rPr lang="en-US" sz="1350" b="1" dirty="0" smtClean="0"/>
              <a:t>Cool-down to 1.9K</a:t>
            </a:r>
            <a:endParaRPr lang="en-US" sz="1350" b="1" dirty="0"/>
          </a:p>
        </p:txBody>
      </p:sp>
      <p:sp>
        <p:nvSpPr>
          <p:cNvPr id="51" name="TextBox 7"/>
          <p:cNvSpPr txBox="1"/>
          <p:nvPr/>
        </p:nvSpPr>
        <p:spPr>
          <a:xfrm>
            <a:off x="6751365" y="968548"/>
            <a:ext cx="1090577" cy="507831"/>
          </a:xfrm>
          <a:prstGeom prst="rect">
            <a:avLst/>
          </a:prstGeom>
          <a:noFill/>
        </p:spPr>
        <p:txBody>
          <a:bodyPr wrap="square" rtlCol="0">
            <a:spAutoFit/>
          </a:bodyPr>
          <a:lstStyle/>
          <a:p>
            <a:pPr algn="ctr"/>
            <a:r>
              <a:rPr lang="en-US" sz="1350" b="1" dirty="0" smtClean="0"/>
              <a:t>Operation at 16 </a:t>
            </a:r>
            <a:r>
              <a:rPr lang="en-US" sz="1350" b="1" dirty="0"/>
              <a:t>T</a:t>
            </a:r>
          </a:p>
        </p:txBody>
      </p:sp>
      <p:sp>
        <p:nvSpPr>
          <p:cNvPr id="52" name="TextBox 3"/>
          <p:cNvSpPr txBox="1"/>
          <p:nvPr/>
        </p:nvSpPr>
        <p:spPr>
          <a:xfrm>
            <a:off x="0" y="1495138"/>
            <a:ext cx="917173" cy="300082"/>
          </a:xfrm>
          <a:prstGeom prst="rect">
            <a:avLst/>
          </a:prstGeom>
          <a:solidFill>
            <a:schemeClr val="bg1"/>
          </a:solidFill>
        </p:spPr>
        <p:txBody>
          <a:bodyPr wrap="square" rtlCol="0">
            <a:spAutoFit/>
          </a:bodyPr>
          <a:lstStyle/>
          <a:p>
            <a:pPr algn="ctr"/>
            <a:r>
              <a:rPr lang="en-US" sz="1350" b="1" dirty="0" err="1" smtClean="0"/>
              <a:t>Ti</a:t>
            </a:r>
            <a:r>
              <a:rPr lang="en-US" sz="1350" b="1" dirty="0" smtClean="0"/>
              <a:t> Poles</a:t>
            </a:r>
            <a:endParaRPr lang="en-US" sz="1350" b="1" dirty="0"/>
          </a:p>
        </p:txBody>
      </p:sp>
      <p:sp>
        <p:nvSpPr>
          <p:cNvPr id="53" name="TextBox 3"/>
          <p:cNvSpPr txBox="1"/>
          <p:nvPr/>
        </p:nvSpPr>
        <p:spPr>
          <a:xfrm>
            <a:off x="30229" y="4050651"/>
            <a:ext cx="1393031" cy="507831"/>
          </a:xfrm>
          <a:prstGeom prst="rect">
            <a:avLst/>
          </a:prstGeom>
          <a:solidFill>
            <a:schemeClr val="bg1"/>
          </a:solidFill>
        </p:spPr>
        <p:txBody>
          <a:bodyPr wrap="square" rtlCol="0">
            <a:spAutoFit/>
          </a:bodyPr>
          <a:lstStyle/>
          <a:p>
            <a:pPr algn="ctr"/>
            <a:r>
              <a:rPr lang="en-US" sz="1350" b="1" dirty="0" smtClean="0"/>
              <a:t>Stainless steel Y-pusher</a:t>
            </a:r>
            <a:endParaRPr lang="en-US" sz="1350" b="1" dirty="0"/>
          </a:p>
        </p:txBody>
      </p:sp>
      <p:pic>
        <p:nvPicPr>
          <p:cNvPr id="41" name="Image 6"/>
          <p:cNvPicPr>
            <a:picLocks noChangeAspect="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2745" t="69320" r="59159" b="4566"/>
          <a:stretch/>
        </p:blipFill>
        <p:spPr>
          <a:xfrm>
            <a:off x="1975528" y="3893494"/>
            <a:ext cx="1945848" cy="1003185"/>
          </a:xfrm>
          <a:prstGeom prst="rect">
            <a:avLst/>
          </a:prstGeom>
        </p:spPr>
      </p:pic>
      <p:sp>
        <p:nvSpPr>
          <p:cNvPr id="42" name="Rectangle 41"/>
          <p:cNvSpPr/>
          <p:nvPr/>
        </p:nvSpPr>
        <p:spPr>
          <a:xfrm>
            <a:off x="2466109" y="4050398"/>
            <a:ext cx="868833" cy="42199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42"/>
          <p:cNvSpPr/>
          <p:nvPr/>
        </p:nvSpPr>
        <p:spPr>
          <a:xfrm>
            <a:off x="2618510" y="4304566"/>
            <a:ext cx="598016" cy="63931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34783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4"/>
          <p:cNvSpPr txBox="1"/>
          <p:nvPr/>
        </p:nvSpPr>
        <p:spPr>
          <a:xfrm rot="16200000">
            <a:off x="-157640" y="5273963"/>
            <a:ext cx="876826" cy="300082"/>
          </a:xfrm>
          <a:prstGeom prst="rect">
            <a:avLst/>
          </a:prstGeom>
          <a:noFill/>
        </p:spPr>
        <p:txBody>
          <a:bodyPr wrap="square" rtlCol="0">
            <a:spAutoFit/>
          </a:bodyPr>
          <a:lstStyle/>
          <a:p>
            <a:pPr algn="ctr"/>
            <a:r>
              <a:rPr lang="en-US" sz="1350" b="1" dirty="0" smtClean="0"/>
              <a:t>σ</a:t>
            </a:r>
            <a:r>
              <a:rPr lang="el-GR" sz="1350" b="1" baseline="-25000" dirty="0" smtClean="0"/>
              <a:t>θ</a:t>
            </a:r>
            <a:endParaRPr lang="en-US" sz="1350" b="1" dirty="0"/>
          </a:p>
        </p:txBody>
      </p:sp>
      <p:pic>
        <p:nvPicPr>
          <p:cNvPr id="65" name="Image 1"/>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602335" y="4066225"/>
            <a:ext cx="2872000" cy="2160000"/>
          </a:xfrm>
          <a:prstGeom prst="rect">
            <a:avLst/>
          </a:prstGeom>
        </p:spPr>
      </p:pic>
      <p:pic>
        <p:nvPicPr>
          <p:cNvPr id="66" name="Image 2"/>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3474335" y="4101890"/>
            <a:ext cx="2872000" cy="2160000"/>
          </a:xfrm>
          <a:prstGeom prst="rect">
            <a:avLst/>
          </a:prstGeom>
        </p:spPr>
      </p:pic>
      <p:pic>
        <p:nvPicPr>
          <p:cNvPr id="67" name="Image 3"/>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6274646" y="4151240"/>
            <a:ext cx="2872000" cy="2160000"/>
          </a:xfrm>
          <a:prstGeom prst="rect">
            <a:avLst/>
          </a:prstGeom>
        </p:spPr>
      </p:pic>
      <p:sp>
        <p:nvSpPr>
          <p:cNvPr id="2" name="Titre 1"/>
          <p:cNvSpPr>
            <a:spLocks noGrp="1"/>
          </p:cNvSpPr>
          <p:nvPr>
            <p:ph type="title"/>
          </p:nvPr>
        </p:nvSpPr>
        <p:spPr/>
        <p:txBody>
          <a:bodyPr/>
          <a:lstStyle/>
          <a:p>
            <a:r>
              <a:rPr lang="en-US" dirty="0"/>
              <a:t>2D Mechanical Design – Structure</a:t>
            </a:r>
          </a:p>
        </p:txBody>
      </p:sp>
      <p:sp>
        <p:nvSpPr>
          <p:cNvPr id="4" name="Espace réservé de la date 3"/>
          <p:cNvSpPr>
            <a:spLocks noGrp="1"/>
          </p:cNvSpPr>
          <p:nvPr>
            <p:ph type="dt" sz="half" idx="2"/>
          </p:nvPr>
        </p:nvSpPr>
        <p:spPr/>
        <p:txBody>
          <a:bodyPr/>
          <a:lstStyle/>
          <a:p>
            <a:r>
              <a:rPr lang="fr-FR" smtClean="0"/>
              <a:t>FCC week 2018 - 10/04/2018</a:t>
            </a:r>
            <a:endParaRPr lang="fr-FR" dirty="0"/>
          </a:p>
        </p:txBody>
      </p:sp>
      <p:sp>
        <p:nvSpPr>
          <p:cNvPr id="10" name="Espace réservé du pied de page 9"/>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4" name="Espace réservé du numéro de diapositive 13"/>
          <p:cNvSpPr>
            <a:spLocks noGrp="1"/>
          </p:cNvSpPr>
          <p:nvPr>
            <p:ph type="sldNum" sz="quarter" idx="4"/>
          </p:nvPr>
        </p:nvSpPr>
        <p:spPr/>
        <p:txBody>
          <a:bodyPr/>
          <a:lstStyle/>
          <a:p>
            <a:r>
              <a:rPr lang="fr-FR" smtClean="0"/>
              <a:t>Page </a:t>
            </a:r>
            <a:fld id="{AEFB9B6D-867A-40B8-ACB0-35CC9F272C9C}" type="slidenum">
              <a:rPr lang="fr-FR" smtClean="0"/>
              <a:pPr/>
              <a:t>14</a:t>
            </a:fld>
            <a:endParaRPr lang="fr-FR" dirty="0"/>
          </a:p>
        </p:txBody>
      </p:sp>
      <p:pic>
        <p:nvPicPr>
          <p:cNvPr id="29" name="Image 1"/>
          <p:cNvPicPr>
            <a:picLocks noChangeAspect="1"/>
          </p:cNvPicPr>
          <p:nvPr/>
        </p:nvPicPr>
        <p:blipFill>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tretch>
            <a:fillRect/>
          </a:stretch>
        </p:blipFill>
        <p:spPr>
          <a:xfrm>
            <a:off x="591209" y="1475782"/>
            <a:ext cx="2872000" cy="2160000"/>
          </a:xfrm>
          <a:prstGeom prst="rect">
            <a:avLst/>
          </a:prstGeom>
        </p:spPr>
      </p:pic>
      <p:pic>
        <p:nvPicPr>
          <p:cNvPr id="30" name="Image 2"/>
          <p:cNvPicPr>
            <a:picLocks noChangeAspect="1"/>
          </p:cNvPicPr>
          <p:nvPr/>
        </p:nvPicPr>
        <p:blipFill>
          <a:blip r:embed="rId10" cstate="print">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tretch>
            <a:fillRect/>
          </a:stretch>
        </p:blipFill>
        <p:spPr>
          <a:xfrm>
            <a:off x="3448902" y="1495138"/>
            <a:ext cx="2872000" cy="2160000"/>
          </a:xfrm>
          <a:prstGeom prst="rect">
            <a:avLst/>
          </a:prstGeom>
        </p:spPr>
      </p:pic>
      <p:pic>
        <p:nvPicPr>
          <p:cNvPr id="31" name="Image 3"/>
          <p:cNvPicPr>
            <a:picLocks noChangeAspect="1"/>
          </p:cNvPicPr>
          <p:nvPr/>
        </p:nvPicPr>
        <p:blipFill>
          <a:blip r:embed="rId12" cstate="print">
            <a:extLst>
              <a:ext uri="{BEBA8EAE-BF5A-486C-A8C5-ECC9F3942E4B}">
                <a14:imgProps xmlns:a14="http://schemas.microsoft.com/office/drawing/2010/main">
                  <a14:imgLayer r:embed="rId13">
                    <a14:imgEffect>
                      <a14:sharpenSoften amount="50000"/>
                    </a14:imgEffect>
                  </a14:imgLayer>
                </a14:imgProps>
              </a:ext>
              <a:ext uri="{28A0092B-C50C-407E-A947-70E740481C1C}">
                <a14:useLocalDpi xmlns:a14="http://schemas.microsoft.com/office/drawing/2010/main" val="0"/>
              </a:ext>
            </a:extLst>
          </a:blip>
          <a:stretch>
            <a:fillRect/>
          </a:stretch>
        </p:blipFill>
        <p:spPr>
          <a:xfrm>
            <a:off x="6274646" y="1495138"/>
            <a:ext cx="2872000" cy="2160000"/>
          </a:xfrm>
          <a:prstGeom prst="rect">
            <a:avLst/>
          </a:prstGeom>
        </p:spPr>
      </p:pic>
      <p:sp>
        <p:nvSpPr>
          <p:cNvPr id="32" name="Title 1"/>
          <p:cNvSpPr txBox="1">
            <a:spLocks/>
          </p:cNvSpPr>
          <p:nvPr/>
        </p:nvSpPr>
        <p:spPr>
          <a:xfrm>
            <a:off x="2436492" y="932751"/>
            <a:ext cx="4295917" cy="594357"/>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dirty="0">
                <a:solidFill>
                  <a:schemeClr val="bg1"/>
                </a:solidFill>
              </a:rPr>
              <a:t>Stress distribution</a:t>
            </a:r>
          </a:p>
        </p:txBody>
      </p:sp>
      <p:sp>
        <p:nvSpPr>
          <p:cNvPr id="33" name="Title 1"/>
          <p:cNvSpPr txBox="1">
            <a:spLocks/>
          </p:cNvSpPr>
          <p:nvPr/>
        </p:nvSpPr>
        <p:spPr>
          <a:xfrm>
            <a:off x="2436492" y="932751"/>
            <a:ext cx="4295917" cy="594357"/>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dirty="0">
                <a:solidFill>
                  <a:schemeClr val="bg1"/>
                </a:solidFill>
              </a:rPr>
              <a:t>Stress distribution</a:t>
            </a:r>
          </a:p>
        </p:txBody>
      </p:sp>
      <p:sp>
        <p:nvSpPr>
          <p:cNvPr id="34" name="TextBox 3"/>
          <p:cNvSpPr txBox="1"/>
          <p:nvPr/>
        </p:nvSpPr>
        <p:spPr>
          <a:xfrm rot="16200000">
            <a:off x="-260109" y="2472805"/>
            <a:ext cx="942975" cy="300082"/>
          </a:xfrm>
          <a:prstGeom prst="rect">
            <a:avLst/>
          </a:prstGeom>
          <a:noFill/>
        </p:spPr>
        <p:txBody>
          <a:bodyPr wrap="square" rtlCol="0">
            <a:spAutoFit/>
          </a:bodyPr>
          <a:lstStyle/>
          <a:p>
            <a:pPr algn="ctr"/>
            <a:r>
              <a:rPr lang="en-US" sz="1350" b="1" dirty="0"/>
              <a:t>σ</a:t>
            </a:r>
            <a:r>
              <a:rPr lang="el-GR" sz="1350" b="1" baseline="-25000" dirty="0"/>
              <a:t>θ</a:t>
            </a:r>
            <a:endParaRPr lang="en-US" sz="1350" b="1" dirty="0"/>
          </a:p>
        </p:txBody>
      </p:sp>
      <p:sp>
        <p:nvSpPr>
          <p:cNvPr id="35" name="TextBox 5"/>
          <p:cNvSpPr txBox="1"/>
          <p:nvPr/>
        </p:nvSpPr>
        <p:spPr>
          <a:xfrm>
            <a:off x="623455" y="968548"/>
            <a:ext cx="1981200" cy="507831"/>
          </a:xfrm>
          <a:prstGeom prst="rect">
            <a:avLst/>
          </a:prstGeom>
          <a:noFill/>
        </p:spPr>
        <p:txBody>
          <a:bodyPr wrap="square" rtlCol="0">
            <a:spAutoFit/>
          </a:bodyPr>
          <a:lstStyle/>
          <a:p>
            <a:pPr algn="ctr"/>
            <a:r>
              <a:rPr lang="en-US" sz="1350" b="1" dirty="0" smtClean="0"/>
              <a:t>Room-temperature pre-load</a:t>
            </a:r>
            <a:endParaRPr lang="en-US" sz="1350" b="1" dirty="0"/>
          </a:p>
        </p:txBody>
      </p:sp>
      <p:sp>
        <p:nvSpPr>
          <p:cNvPr id="36" name="TextBox 6"/>
          <p:cNvSpPr txBox="1"/>
          <p:nvPr/>
        </p:nvSpPr>
        <p:spPr>
          <a:xfrm>
            <a:off x="3869833" y="968547"/>
            <a:ext cx="1256725" cy="507831"/>
          </a:xfrm>
          <a:prstGeom prst="rect">
            <a:avLst/>
          </a:prstGeom>
          <a:noFill/>
        </p:spPr>
        <p:txBody>
          <a:bodyPr wrap="square" rtlCol="0">
            <a:spAutoFit/>
          </a:bodyPr>
          <a:lstStyle/>
          <a:p>
            <a:pPr algn="ctr"/>
            <a:r>
              <a:rPr lang="en-US" sz="1350" b="1" dirty="0" smtClean="0"/>
              <a:t>Cool-down to 1.9K</a:t>
            </a:r>
            <a:endParaRPr lang="en-US" sz="1350" b="1" dirty="0"/>
          </a:p>
        </p:txBody>
      </p:sp>
      <p:sp>
        <p:nvSpPr>
          <p:cNvPr id="37" name="TextBox 7"/>
          <p:cNvSpPr txBox="1"/>
          <p:nvPr/>
        </p:nvSpPr>
        <p:spPr>
          <a:xfrm>
            <a:off x="6751365" y="968548"/>
            <a:ext cx="1090577" cy="507831"/>
          </a:xfrm>
          <a:prstGeom prst="rect">
            <a:avLst/>
          </a:prstGeom>
          <a:noFill/>
        </p:spPr>
        <p:txBody>
          <a:bodyPr wrap="square" rtlCol="0">
            <a:spAutoFit/>
          </a:bodyPr>
          <a:lstStyle/>
          <a:p>
            <a:pPr algn="ctr"/>
            <a:r>
              <a:rPr lang="en-US" sz="1350" b="1" dirty="0" smtClean="0"/>
              <a:t>Operation at 16 </a:t>
            </a:r>
            <a:r>
              <a:rPr lang="en-US" sz="1350" b="1" dirty="0"/>
              <a:t>T</a:t>
            </a:r>
          </a:p>
        </p:txBody>
      </p:sp>
      <p:sp>
        <p:nvSpPr>
          <p:cNvPr id="38" name="TextBox 3"/>
          <p:cNvSpPr txBox="1"/>
          <p:nvPr/>
        </p:nvSpPr>
        <p:spPr>
          <a:xfrm>
            <a:off x="0" y="1495138"/>
            <a:ext cx="1191491" cy="300082"/>
          </a:xfrm>
          <a:prstGeom prst="rect">
            <a:avLst/>
          </a:prstGeom>
          <a:solidFill>
            <a:schemeClr val="bg1"/>
          </a:solidFill>
        </p:spPr>
        <p:txBody>
          <a:bodyPr wrap="square" rtlCol="0">
            <a:spAutoFit/>
          </a:bodyPr>
          <a:lstStyle/>
          <a:p>
            <a:pPr algn="ctr"/>
            <a:r>
              <a:rPr lang="en-US" sz="1350" b="1" dirty="0" smtClean="0"/>
              <a:t>Al Shell</a:t>
            </a:r>
            <a:endParaRPr lang="en-US" sz="1350" b="1" dirty="0"/>
          </a:p>
        </p:txBody>
      </p:sp>
      <p:sp>
        <p:nvSpPr>
          <p:cNvPr id="25" name="TextBox 19"/>
          <p:cNvSpPr txBox="1"/>
          <p:nvPr/>
        </p:nvSpPr>
        <p:spPr>
          <a:xfrm>
            <a:off x="6473307" y="3449771"/>
            <a:ext cx="1276350" cy="300082"/>
          </a:xfrm>
          <a:prstGeom prst="rect">
            <a:avLst/>
          </a:prstGeom>
          <a:solidFill>
            <a:schemeClr val="bg1"/>
          </a:solidFill>
        </p:spPr>
        <p:txBody>
          <a:bodyPr wrap="square" rtlCol="0">
            <a:spAutoFit/>
          </a:bodyPr>
          <a:lstStyle/>
          <a:p>
            <a:pPr algn="ctr"/>
            <a:r>
              <a:rPr lang="en-US" sz="1350" b="1" dirty="0" smtClean="0">
                <a:solidFill>
                  <a:srgbClr val="00B050"/>
                </a:solidFill>
              </a:rPr>
              <a:t>298 MPa</a:t>
            </a:r>
            <a:endParaRPr lang="en-US" sz="1350" b="1" dirty="0">
              <a:solidFill>
                <a:srgbClr val="00B050"/>
              </a:solidFill>
            </a:endParaRPr>
          </a:p>
        </p:txBody>
      </p:sp>
      <p:pic>
        <p:nvPicPr>
          <p:cNvPr id="28"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578805" y="3449770"/>
            <a:ext cx="291369" cy="270113"/>
          </a:xfrm>
          <a:prstGeom prst="rect">
            <a:avLst/>
          </a:prstGeom>
          <a:solidFill>
            <a:schemeClr val="bg1"/>
          </a:solidFill>
          <a:extLst/>
        </p:spPr>
      </p:pic>
      <p:sp>
        <p:nvSpPr>
          <p:cNvPr id="23" name="TextBox 17"/>
          <p:cNvSpPr txBox="1"/>
          <p:nvPr/>
        </p:nvSpPr>
        <p:spPr>
          <a:xfrm>
            <a:off x="750859" y="3461169"/>
            <a:ext cx="1276350" cy="300082"/>
          </a:xfrm>
          <a:prstGeom prst="rect">
            <a:avLst/>
          </a:prstGeom>
          <a:solidFill>
            <a:schemeClr val="bg1"/>
          </a:solidFill>
        </p:spPr>
        <p:txBody>
          <a:bodyPr wrap="square" rtlCol="0">
            <a:spAutoFit/>
          </a:bodyPr>
          <a:lstStyle/>
          <a:p>
            <a:pPr algn="ctr"/>
            <a:r>
              <a:rPr lang="en-US" sz="1350" b="1" dirty="0" smtClean="0">
                <a:solidFill>
                  <a:srgbClr val="00B050"/>
                </a:solidFill>
              </a:rPr>
              <a:t>155 MPa</a:t>
            </a:r>
            <a:endParaRPr lang="en-US" sz="1350" b="1" dirty="0">
              <a:solidFill>
                <a:srgbClr val="00B050"/>
              </a:solidFill>
            </a:endParaRPr>
          </a:p>
        </p:txBody>
      </p:sp>
      <p:sp>
        <p:nvSpPr>
          <p:cNvPr id="24" name="TextBox 18"/>
          <p:cNvSpPr txBox="1"/>
          <p:nvPr/>
        </p:nvSpPr>
        <p:spPr>
          <a:xfrm>
            <a:off x="3608552" y="3463412"/>
            <a:ext cx="1276350" cy="300082"/>
          </a:xfrm>
          <a:prstGeom prst="rect">
            <a:avLst/>
          </a:prstGeom>
          <a:solidFill>
            <a:schemeClr val="bg1"/>
          </a:solidFill>
        </p:spPr>
        <p:txBody>
          <a:bodyPr wrap="square" rtlCol="0">
            <a:spAutoFit/>
          </a:bodyPr>
          <a:lstStyle/>
          <a:p>
            <a:pPr algn="ctr"/>
            <a:r>
              <a:rPr lang="en-US" sz="1350" b="1" dirty="0" smtClean="0">
                <a:solidFill>
                  <a:srgbClr val="00B050"/>
                </a:solidFill>
              </a:rPr>
              <a:t>276 MPa</a:t>
            </a:r>
            <a:endParaRPr lang="en-US" sz="1350" b="1" dirty="0">
              <a:solidFill>
                <a:srgbClr val="00B050"/>
              </a:solidFill>
            </a:endParaRPr>
          </a:p>
        </p:txBody>
      </p:sp>
      <p:pic>
        <p:nvPicPr>
          <p:cNvPr id="26"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867519" y="3461169"/>
            <a:ext cx="291369" cy="270113"/>
          </a:xfrm>
          <a:prstGeom prst="rect">
            <a:avLst/>
          </a:prstGeom>
          <a:solidFill>
            <a:schemeClr val="bg1"/>
          </a:solidFill>
          <a:extLst/>
        </p:spPr>
      </p:pic>
      <p:pic>
        <p:nvPicPr>
          <p:cNvPr id="27"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722439" y="3463412"/>
            <a:ext cx="291369" cy="270113"/>
          </a:xfrm>
          <a:prstGeom prst="rect">
            <a:avLst/>
          </a:prstGeom>
          <a:solidFill>
            <a:schemeClr val="bg1"/>
          </a:solidFill>
          <a:extLst/>
        </p:spPr>
      </p:pic>
      <p:sp>
        <p:nvSpPr>
          <p:cNvPr id="46" name="TextBox 3"/>
          <p:cNvSpPr txBox="1"/>
          <p:nvPr/>
        </p:nvSpPr>
        <p:spPr>
          <a:xfrm>
            <a:off x="-56391" y="6216946"/>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47" name="TextBox 14"/>
          <p:cNvSpPr txBox="1"/>
          <p:nvPr/>
        </p:nvSpPr>
        <p:spPr>
          <a:xfrm>
            <a:off x="1053893" y="6214175"/>
            <a:ext cx="1075232" cy="300082"/>
          </a:xfrm>
          <a:prstGeom prst="rect">
            <a:avLst/>
          </a:prstGeom>
          <a:noFill/>
        </p:spPr>
        <p:txBody>
          <a:bodyPr wrap="square" rtlCol="0">
            <a:spAutoFit/>
          </a:bodyPr>
          <a:lstStyle/>
          <a:p>
            <a:pPr algn="ctr"/>
            <a:r>
              <a:rPr lang="en-US" sz="1350" dirty="0" smtClean="0"/>
              <a:t>&lt;350 </a:t>
            </a:r>
            <a:r>
              <a:rPr lang="en-US" sz="1350" dirty="0"/>
              <a:t>MPa</a:t>
            </a:r>
          </a:p>
        </p:txBody>
      </p:sp>
      <p:sp>
        <p:nvSpPr>
          <p:cNvPr id="48" name="TextBox 15"/>
          <p:cNvSpPr txBox="1"/>
          <p:nvPr/>
        </p:nvSpPr>
        <p:spPr>
          <a:xfrm>
            <a:off x="3770335" y="6214175"/>
            <a:ext cx="1206494" cy="300082"/>
          </a:xfrm>
          <a:prstGeom prst="rect">
            <a:avLst/>
          </a:prstGeom>
          <a:noFill/>
        </p:spPr>
        <p:txBody>
          <a:bodyPr wrap="square" rtlCol="0">
            <a:spAutoFit/>
          </a:bodyPr>
          <a:lstStyle/>
          <a:p>
            <a:pPr algn="ctr"/>
            <a:r>
              <a:rPr lang="en-US" sz="1350" dirty="0" smtClean="0"/>
              <a:t>&lt;1050 </a:t>
            </a:r>
            <a:r>
              <a:rPr lang="en-US" sz="1350" dirty="0"/>
              <a:t>MPa</a:t>
            </a:r>
          </a:p>
        </p:txBody>
      </p:sp>
      <p:sp>
        <p:nvSpPr>
          <p:cNvPr id="49" name="TextBox 16"/>
          <p:cNvSpPr txBox="1"/>
          <p:nvPr/>
        </p:nvSpPr>
        <p:spPr>
          <a:xfrm>
            <a:off x="6985237" y="6217090"/>
            <a:ext cx="1137892" cy="300082"/>
          </a:xfrm>
          <a:prstGeom prst="rect">
            <a:avLst/>
          </a:prstGeom>
          <a:noFill/>
        </p:spPr>
        <p:txBody>
          <a:bodyPr wrap="square" rtlCol="0">
            <a:spAutoFit/>
          </a:bodyPr>
          <a:lstStyle/>
          <a:p>
            <a:pPr algn="ctr"/>
            <a:r>
              <a:rPr lang="en-US" sz="1350" dirty="0" smtClean="0"/>
              <a:t>&lt;1050 </a:t>
            </a:r>
            <a:r>
              <a:rPr lang="en-US" sz="1350" dirty="0"/>
              <a:t>MPa</a:t>
            </a:r>
          </a:p>
        </p:txBody>
      </p:sp>
      <p:sp>
        <p:nvSpPr>
          <p:cNvPr id="50" name="TextBox 3"/>
          <p:cNvSpPr txBox="1"/>
          <p:nvPr/>
        </p:nvSpPr>
        <p:spPr>
          <a:xfrm>
            <a:off x="-19362" y="3653440"/>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51" name="TextBox 14"/>
          <p:cNvSpPr txBox="1"/>
          <p:nvPr/>
        </p:nvSpPr>
        <p:spPr>
          <a:xfrm>
            <a:off x="1090922" y="3650669"/>
            <a:ext cx="1075232" cy="300082"/>
          </a:xfrm>
          <a:prstGeom prst="rect">
            <a:avLst/>
          </a:prstGeom>
          <a:noFill/>
        </p:spPr>
        <p:txBody>
          <a:bodyPr wrap="square" rtlCol="0">
            <a:spAutoFit/>
          </a:bodyPr>
          <a:lstStyle/>
          <a:p>
            <a:pPr algn="ctr"/>
            <a:r>
              <a:rPr lang="en-US" sz="1350" dirty="0" smtClean="0"/>
              <a:t>&lt;480 </a:t>
            </a:r>
            <a:r>
              <a:rPr lang="en-US" sz="1350" dirty="0"/>
              <a:t>MPa</a:t>
            </a:r>
          </a:p>
        </p:txBody>
      </p:sp>
      <p:sp>
        <p:nvSpPr>
          <p:cNvPr id="52" name="TextBox 15"/>
          <p:cNvSpPr txBox="1"/>
          <p:nvPr/>
        </p:nvSpPr>
        <p:spPr>
          <a:xfrm>
            <a:off x="3807364" y="3650669"/>
            <a:ext cx="1206494" cy="300082"/>
          </a:xfrm>
          <a:prstGeom prst="rect">
            <a:avLst/>
          </a:prstGeom>
          <a:noFill/>
        </p:spPr>
        <p:txBody>
          <a:bodyPr wrap="square" rtlCol="0">
            <a:spAutoFit/>
          </a:bodyPr>
          <a:lstStyle/>
          <a:p>
            <a:pPr algn="ctr"/>
            <a:r>
              <a:rPr lang="en-US" sz="1350" dirty="0" smtClean="0"/>
              <a:t>&lt;690 </a:t>
            </a:r>
            <a:r>
              <a:rPr lang="en-US" sz="1350" dirty="0"/>
              <a:t>MPa</a:t>
            </a:r>
          </a:p>
        </p:txBody>
      </p:sp>
      <p:sp>
        <p:nvSpPr>
          <p:cNvPr id="53" name="TextBox 16"/>
          <p:cNvSpPr txBox="1"/>
          <p:nvPr/>
        </p:nvSpPr>
        <p:spPr>
          <a:xfrm>
            <a:off x="7022266" y="3653584"/>
            <a:ext cx="1137892" cy="300082"/>
          </a:xfrm>
          <a:prstGeom prst="rect">
            <a:avLst/>
          </a:prstGeom>
          <a:noFill/>
        </p:spPr>
        <p:txBody>
          <a:bodyPr wrap="square" rtlCol="0">
            <a:spAutoFit/>
          </a:bodyPr>
          <a:lstStyle/>
          <a:p>
            <a:pPr algn="ctr"/>
            <a:r>
              <a:rPr lang="en-US" sz="1350" dirty="0" smtClean="0"/>
              <a:t>&lt;690 </a:t>
            </a:r>
            <a:r>
              <a:rPr lang="en-US" sz="1350" dirty="0"/>
              <a:t>MPa</a:t>
            </a:r>
          </a:p>
        </p:txBody>
      </p:sp>
      <p:sp>
        <p:nvSpPr>
          <p:cNvPr id="54" name="TextBox 3"/>
          <p:cNvSpPr txBox="1"/>
          <p:nvPr/>
        </p:nvSpPr>
        <p:spPr>
          <a:xfrm>
            <a:off x="54343" y="4426302"/>
            <a:ext cx="1393031" cy="507831"/>
          </a:xfrm>
          <a:prstGeom prst="rect">
            <a:avLst/>
          </a:prstGeom>
          <a:solidFill>
            <a:schemeClr val="bg1"/>
          </a:solidFill>
        </p:spPr>
        <p:txBody>
          <a:bodyPr wrap="square" rtlCol="0">
            <a:spAutoFit/>
          </a:bodyPr>
          <a:lstStyle/>
          <a:p>
            <a:pPr algn="ctr"/>
            <a:r>
              <a:rPr lang="en-US" sz="1350" b="1" dirty="0" smtClean="0"/>
              <a:t>Stainless steel shell</a:t>
            </a:r>
            <a:endParaRPr lang="en-US" sz="1350" b="1" dirty="0"/>
          </a:p>
        </p:txBody>
      </p:sp>
      <p:sp>
        <p:nvSpPr>
          <p:cNvPr id="58" name="TextBox 17"/>
          <p:cNvSpPr txBox="1"/>
          <p:nvPr/>
        </p:nvSpPr>
        <p:spPr>
          <a:xfrm>
            <a:off x="909985" y="5970547"/>
            <a:ext cx="1276350" cy="300082"/>
          </a:xfrm>
          <a:prstGeom prst="rect">
            <a:avLst/>
          </a:prstGeom>
          <a:noFill/>
        </p:spPr>
        <p:txBody>
          <a:bodyPr wrap="square" rtlCol="0">
            <a:spAutoFit/>
          </a:bodyPr>
          <a:lstStyle/>
          <a:p>
            <a:pPr algn="ctr"/>
            <a:r>
              <a:rPr lang="en-US" sz="1350" b="1" dirty="0" smtClean="0">
                <a:solidFill>
                  <a:srgbClr val="00B050"/>
                </a:solidFill>
              </a:rPr>
              <a:t>257 MPa</a:t>
            </a:r>
            <a:endParaRPr lang="en-US" sz="1350" b="1" dirty="0">
              <a:solidFill>
                <a:srgbClr val="00B050"/>
              </a:solidFill>
            </a:endParaRPr>
          </a:p>
        </p:txBody>
      </p:sp>
      <p:sp>
        <p:nvSpPr>
          <p:cNvPr id="59" name="TextBox 18"/>
          <p:cNvSpPr txBox="1"/>
          <p:nvPr/>
        </p:nvSpPr>
        <p:spPr>
          <a:xfrm>
            <a:off x="3946275" y="6032145"/>
            <a:ext cx="1276350" cy="300082"/>
          </a:xfrm>
          <a:prstGeom prst="rect">
            <a:avLst/>
          </a:prstGeom>
          <a:noFill/>
        </p:spPr>
        <p:txBody>
          <a:bodyPr wrap="square" rtlCol="0">
            <a:spAutoFit/>
          </a:bodyPr>
          <a:lstStyle/>
          <a:p>
            <a:pPr algn="ctr"/>
            <a:r>
              <a:rPr lang="en-US" sz="1350" b="1" dirty="0" smtClean="0">
                <a:solidFill>
                  <a:srgbClr val="00B050"/>
                </a:solidFill>
              </a:rPr>
              <a:t>227 MPa</a:t>
            </a:r>
            <a:endParaRPr lang="en-US" sz="1350" b="1" dirty="0">
              <a:solidFill>
                <a:srgbClr val="00B050"/>
              </a:solidFill>
            </a:endParaRPr>
          </a:p>
        </p:txBody>
      </p:sp>
      <p:sp>
        <p:nvSpPr>
          <p:cNvPr id="60" name="TextBox 19"/>
          <p:cNvSpPr txBox="1"/>
          <p:nvPr/>
        </p:nvSpPr>
        <p:spPr>
          <a:xfrm>
            <a:off x="6565592" y="6029709"/>
            <a:ext cx="1276350" cy="300082"/>
          </a:xfrm>
          <a:prstGeom prst="rect">
            <a:avLst/>
          </a:prstGeom>
          <a:noFill/>
        </p:spPr>
        <p:txBody>
          <a:bodyPr wrap="square" rtlCol="0">
            <a:spAutoFit/>
          </a:bodyPr>
          <a:lstStyle/>
          <a:p>
            <a:pPr algn="ctr"/>
            <a:r>
              <a:rPr lang="en-US" sz="1350" b="1" dirty="0" smtClean="0">
                <a:solidFill>
                  <a:srgbClr val="00B050"/>
                </a:solidFill>
              </a:rPr>
              <a:t>248 MPa</a:t>
            </a:r>
            <a:endParaRPr lang="en-US" sz="1350" b="1" dirty="0">
              <a:solidFill>
                <a:srgbClr val="00B050"/>
              </a:solidFill>
            </a:endParaRPr>
          </a:p>
        </p:txBody>
      </p:sp>
      <p:pic>
        <p:nvPicPr>
          <p:cNvPr id="61"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026645" y="5970547"/>
            <a:ext cx="291369" cy="27011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060162" y="6032145"/>
            <a:ext cx="291369" cy="27011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Résultat de recherche d'images pour &quot;tick&quot;"/>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671090" y="6029708"/>
            <a:ext cx="291369" cy="2701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2983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
          <p:cNvSpPr txBox="1"/>
          <p:nvPr/>
        </p:nvSpPr>
        <p:spPr>
          <a:xfrm>
            <a:off x="0" y="4950356"/>
            <a:ext cx="1347675" cy="507831"/>
          </a:xfrm>
          <a:prstGeom prst="rect">
            <a:avLst/>
          </a:prstGeom>
          <a:noFill/>
        </p:spPr>
        <p:txBody>
          <a:bodyPr wrap="square" rtlCol="0">
            <a:spAutoFit/>
          </a:bodyPr>
          <a:lstStyle/>
          <a:p>
            <a:pPr algn="ctr"/>
            <a:r>
              <a:rPr lang="en-US" sz="1350" b="1" dirty="0"/>
              <a:t>Sigma </a:t>
            </a:r>
            <a:r>
              <a:rPr lang="en-US" sz="1350" b="1" dirty="0" smtClean="0"/>
              <a:t>I: </a:t>
            </a:r>
          </a:p>
          <a:p>
            <a:pPr algn="ctr"/>
            <a:r>
              <a:rPr lang="en-US" sz="1350" b="1" dirty="0" smtClean="0"/>
              <a:t>pure tension</a:t>
            </a:r>
            <a:endParaRPr lang="en-US" sz="1350" b="1" dirty="0"/>
          </a:p>
        </p:txBody>
      </p:sp>
      <p:sp>
        <p:nvSpPr>
          <p:cNvPr id="9" name="TextBox 15"/>
          <p:cNvSpPr txBox="1"/>
          <p:nvPr/>
        </p:nvSpPr>
        <p:spPr>
          <a:xfrm>
            <a:off x="4019565" y="5728068"/>
            <a:ext cx="957263" cy="300082"/>
          </a:xfrm>
          <a:prstGeom prst="rect">
            <a:avLst/>
          </a:prstGeom>
          <a:noFill/>
        </p:spPr>
        <p:txBody>
          <a:bodyPr wrap="square" rtlCol="0">
            <a:spAutoFit/>
          </a:bodyPr>
          <a:lstStyle/>
          <a:p>
            <a:pPr algn="ctr"/>
            <a:r>
              <a:rPr lang="en-US" sz="1350" dirty="0"/>
              <a:t>93 MPa</a:t>
            </a:r>
          </a:p>
        </p:txBody>
      </p:sp>
      <p:sp>
        <p:nvSpPr>
          <p:cNvPr id="10" name="TextBox 16"/>
          <p:cNvSpPr txBox="1"/>
          <p:nvPr/>
        </p:nvSpPr>
        <p:spPr>
          <a:xfrm>
            <a:off x="6985237" y="5705816"/>
            <a:ext cx="957263" cy="300082"/>
          </a:xfrm>
          <a:prstGeom prst="rect">
            <a:avLst/>
          </a:prstGeom>
          <a:noFill/>
        </p:spPr>
        <p:txBody>
          <a:bodyPr wrap="square" rtlCol="0">
            <a:spAutoFit/>
          </a:bodyPr>
          <a:lstStyle/>
          <a:p>
            <a:pPr algn="ctr"/>
            <a:r>
              <a:rPr lang="en-US" sz="1350" dirty="0"/>
              <a:t>136 MPa</a:t>
            </a:r>
          </a:p>
        </p:txBody>
      </p:sp>
      <p:pic>
        <p:nvPicPr>
          <p:cNvPr id="20"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9737" y="5717111"/>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5413" y="5717110"/>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1" name="Image 30"/>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44525" y="1434561"/>
            <a:ext cx="2872000" cy="2160000"/>
          </a:xfrm>
          <a:prstGeom prst="rect">
            <a:avLst/>
          </a:prstGeom>
        </p:spPr>
      </p:pic>
      <p:pic>
        <p:nvPicPr>
          <p:cNvPr id="32" name="Image 31"/>
          <p:cNvPicPr>
            <a:picLocks noChangeAspect="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3396449" y="1434561"/>
            <a:ext cx="2872000" cy="2160000"/>
          </a:xfrm>
          <a:prstGeom prst="rect">
            <a:avLst/>
          </a:prstGeom>
        </p:spPr>
      </p:pic>
      <p:pic>
        <p:nvPicPr>
          <p:cNvPr id="33" name="Image 32"/>
          <p:cNvPicPr>
            <a:picLocks noChangeAspect="1"/>
          </p:cNvPicPr>
          <p:nvPr/>
        </p:nvPicPr>
        <p:blipFill>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1434561"/>
            <a:ext cx="2872000" cy="2160000"/>
          </a:xfrm>
          <a:prstGeom prst="rect">
            <a:avLst/>
          </a:prstGeom>
        </p:spPr>
      </p:pic>
      <p:pic>
        <p:nvPicPr>
          <p:cNvPr id="34" name="Image 33"/>
          <p:cNvPicPr>
            <a:picLocks noChangeAspect="1"/>
          </p:cNvPicPr>
          <p:nvPr/>
        </p:nvPicPr>
        <p:blipFill>
          <a:blip r:embed="rId9" cstate="print">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tretch>
            <a:fillRect/>
          </a:stretch>
        </p:blipFill>
        <p:spPr>
          <a:xfrm>
            <a:off x="3398630" y="3962229"/>
            <a:ext cx="2872000" cy="2160000"/>
          </a:xfrm>
          <a:prstGeom prst="rect">
            <a:avLst/>
          </a:prstGeom>
        </p:spPr>
      </p:pic>
      <p:pic>
        <p:nvPicPr>
          <p:cNvPr id="35" name="Image 34"/>
          <p:cNvPicPr>
            <a:picLocks noChangeAspect="1"/>
          </p:cNvPicPr>
          <p:nvPr/>
        </p:nvPicPr>
        <p:blipFill>
          <a:blip r:embed="rId11" cstate="print">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3962229"/>
            <a:ext cx="2872000" cy="2160000"/>
          </a:xfrm>
          <a:prstGeom prst="rect">
            <a:avLst/>
          </a:prstGeom>
        </p:spPr>
      </p:pic>
      <p:sp>
        <p:nvSpPr>
          <p:cNvPr id="3" name="Titre 2"/>
          <p:cNvSpPr>
            <a:spLocks noGrp="1"/>
          </p:cNvSpPr>
          <p:nvPr>
            <p:ph type="title"/>
          </p:nvPr>
        </p:nvSpPr>
        <p:spPr/>
        <p:txBody>
          <a:bodyPr/>
          <a:lstStyle/>
          <a:p>
            <a:r>
              <a:rPr lang="en-US" dirty="0"/>
              <a:t>2D Mechanical Design – Structure</a:t>
            </a:r>
          </a:p>
        </p:txBody>
      </p:sp>
      <p:sp>
        <p:nvSpPr>
          <p:cNvPr id="5" name="Espace réservé de la date 4"/>
          <p:cNvSpPr>
            <a:spLocks noGrp="1"/>
          </p:cNvSpPr>
          <p:nvPr>
            <p:ph type="dt" sz="half" idx="2"/>
          </p:nvPr>
        </p:nvSpPr>
        <p:spPr/>
        <p:txBody>
          <a:bodyPr/>
          <a:lstStyle/>
          <a:p>
            <a:r>
              <a:rPr lang="fr-FR" smtClean="0"/>
              <a:t>FCC week 2018 - 10/04/2018</a:t>
            </a:r>
            <a:endParaRPr lang="fr-FR" dirty="0"/>
          </a:p>
        </p:txBody>
      </p:sp>
      <p:sp>
        <p:nvSpPr>
          <p:cNvPr id="15" name="Espace réservé du pied de page 14"/>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6" name="Espace réservé du numéro de diapositive 15"/>
          <p:cNvSpPr>
            <a:spLocks noGrp="1"/>
          </p:cNvSpPr>
          <p:nvPr>
            <p:ph type="sldNum" sz="quarter" idx="4"/>
          </p:nvPr>
        </p:nvSpPr>
        <p:spPr/>
        <p:txBody>
          <a:bodyPr/>
          <a:lstStyle/>
          <a:p>
            <a:r>
              <a:rPr lang="fr-FR" smtClean="0"/>
              <a:t>Page </a:t>
            </a:r>
            <a:fld id="{AEFB9B6D-867A-40B8-ACB0-35CC9F272C9C}" type="slidenum">
              <a:rPr lang="fr-FR" smtClean="0"/>
              <a:pPr/>
              <a:t>15</a:t>
            </a:fld>
            <a:endParaRPr lang="fr-FR" dirty="0"/>
          </a:p>
        </p:txBody>
      </p:sp>
      <p:sp>
        <p:nvSpPr>
          <p:cNvPr id="36" name="TextBox 3"/>
          <p:cNvSpPr txBox="1"/>
          <p:nvPr/>
        </p:nvSpPr>
        <p:spPr>
          <a:xfrm rot="16200000">
            <a:off x="-260109" y="2368931"/>
            <a:ext cx="942975" cy="507831"/>
          </a:xfrm>
          <a:prstGeom prst="rect">
            <a:avLst/>
          </a:prstGeom>
          <a:noFill/>
        </p:spPr>
        <p:txBody>
          <a:bodyPr wrap="square" rtlCol="0">
            <a:spAutoFit/>
          </a:bodyPr>
          <a:lstStyle/>
          <a:p>
            <a:pPr algn="ctr"/>
            <a:r>
              <a:rPr lang="en-US" sz="1350" b="1" dirty="0" smtClean="0"/>
              <a:t>σ Von </a:t>
            </a:r>
            <a:r>
              <a:rPr lang="en-US" sz="1350" b="1" dirty="0"/>
              <a:t>Mises</a:t>
            </a:r>
          </a:p>
        </p:txBody>
      </p:sp>
      <p:sp>
        <p:nvSpPr>
          <p:cNvPr id="37" name="TextBox 3"/>
          <p:cNvSpPr txBox="1"/>
          <p:nvPr/>
        </p:nvSpPr>
        <p:spPr>
          <a:xfrm>
            <a:off x="-19362" y="3653440"/>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38" name="TextBox 14"/>
          <p:cNvSpPr txBox="1"/>
          <p:nvPr/>
        </p:nvSpPr>
        <p:spPr>
          <a:xfrm>
            <a:off x="1090922" y="3650669"/>
            <a:ext cx="1075232" cy="300082"/>
          </a:xfrm>
          <a:prstGeom prst="rect">
            <a:avLst/>
          </a:prstGeom>
          <a:noFill/>
        </p:spPr>
        <p:txBody>
          <a:bodyPr wrap="square" rtlCol="0">
            <a:spAutoFit/>
          </a:bodyPr>
          <a:lstStyle/>
          <a:p>
            <a:pPr algn="ctr"/>
            <a:r>
              <a:rPr lang="en-US" sz="1350" dirty="0" smtClean="0"/>
              <a:t>&lt;230 </a:t>
            </a:r>
            <a:r>
              <a:rPr lang="en-US" sz="1350" dirty="0"/>
              <a:t>MPa</a:t>
            </a:r>
          </a:p>
        </p:txBody>
      </p:sp>
      <p:sp>
        <p:nvSpPr>
          <p:cNvPr id="39" name="TextBox 15"/>
          <p:cNvSpPr txBox="1"/>
          <p:nvPr/>
        </p:nvSpPr>
        <p:spPr>
          <a:xfrm>
            <a:off x="3807364" y="3650669"/>
            <a:ext cx="1206494" cy="300082"/>
          </a:xfrm>
          <a:prstGeom prst="rect">
            <a:avLst/>
          </a:prstGeom>
          <a:noFill/>
        </p:spPr>
        <p:txBody>
          <a:bodyPr wrap="square" rtlCol="0">
            <a:spAutoFit/>
          </a:bodyPr>
          <a:lstStyle/>
          <a:p>
            <a:pPr algn="ctr"/>
            <a:r>
              <a:rPr lang="en-US" sz="1350" dirty="0" smtClean="0"/>
              <a:t>&lt;720 </a:t>
            </a:r>
            <a:r>
              <a:rPr lang="en-US" sz="1350" dirty="0"/>
              <a:t>MPa</a:t>
            </a:r>
          </a:p>
        </p:txBody>
      </p:sp>
      <p:sp>
        <p:nvSpPr>
          <p:cNvPr id="40" name="TextBox 16"/>
          <p:cNvSpPr txBox="1"/>
          <p:nvPr/>
        </p:nvSpPr>
        <p:spPr>
          <a:xfrm>
            <a:off x="7022266" y="3653584"/>
            <a:ext cx="1137892" cy="300082"/>
          </a:xfrm>
          <a:prstGeom prst="rect">
            <a:avLst/>
          </a:prstGeom>
          <a:noFill/>
        </p:spPr>
        <p:txBody>
          <a:bodyPr wrap="square" rtlCol="0">
            <a:spAutoFit/>
          </a:bodyPr>
          <a:lstStyle/>
          <a:p>
            <a:pPr algn="ctr"/>
            <a:r>
              <a:rPr lang="en-US" sz="1350" dirty="0" smtClean="0"/>
              <a:t>&lt;720 </a:t>
            </a:r>
            <a:r>
              <a:rPr lang="en-US" sz="1350" dirty="0"/>
              <a:t>MPa</a:t>
            </a:r>
          </a:p>
        </p:txBody>
      </p:sp>
      <p:sp>
        <p:nvSpPr>
          <p:cNvPr id="41" name="TextBox 5"/>
          <p:cNvSpPr txBox="1"/>
          <p:nvPr/>
        </p:nvSpPr>
        <p:spPr>
          <a:xfrm>
            <a:off x="623455" y="968548"/>
            <a:ext cx="1981200" cy="507831"/>
          </a:xfrm>
          <a:prstGeom prst="rect">
            <a:avLst/>
          </a:prstGeom>
          <a:noFill/>
        </p:spPr>
        <p:txBody>
          <a:bodyPr wrap="square" rtlCol="0">
            <a:spAutoFit/>
          </a:bodyPr>
          <a:lstStyle/>
          <a:p>
            <a:pPr algn="ctr"/>
            <a:r>
              <a:rPr lang="en-US" sz="1350" b="1" dirty="0" smtClean="0"/>
              <a:t>Room-temperature pre-load</a:t>
            </a:r>
            <a:endParaRPr lang="en-US" sz="1350" b="1" dirty="0"/>
          </a:p>
        </p:txBody>
      </p:sp>
      <p:sp>
        <p:nvSpPr>
          <p:cNvPr id="42" name="TextBox 6"/>
          <p:cNvSpPr txBox="1"/>
          <p:nvPr/>
        </p:nvSpPr>
        <p:spPr>
          <a:xfrm>
            <a:off x="3869833" y="968547"/>
            <a:ext cx="1256725" cy="507831"/>
          </a:xfrm>
          <a:prstGeom prst="rect">
            <a:avLst/>
          </a:prstGeom>
          <a:noFill/>
        </p:spPr>
        <p:txBody>
          <a:bodyPr wrap="square" rtlCol="0">
            <a:spAutoFit/>
          </a:bodyPr>
          <a:lstStyle/>
          <a:p>
            <a:pPr algn="ctr"/>
            <a:r>
              <a:rPr lang="en-US" sz="1350" b="1" dirty="0" smtClean="0"/>
              <a:t>Cool-down to 1.9K</a:t>
            </a:r>
            <a:endParaRPr lang="en-US" sz="1350" b="1" dirty="0"/>
          </a:p>
        </p:txBody>
      </p:sp>
      <p:sp>
        <p:nvSpPr>
          <p:cNvPr id="43" name="TextBox 7"/>
          <p:cNvSpPr txBox="1"/>
          <p:nvPr/>
        </p:nvSpPr>
        <p:spPr>
          <a:xfrm>
            <a:off x="6751365" y="968548"/>
            <a:ext cx="1090577" cy="507831"/>
          </a:xfrm>
          <a:prstGeom prst="rect">
            <a:avLst/>
          </a:prstGeom>
          <a:noFill/>
        </p:spPr>
        <p:txBody>
          <a:bodyPr wrap="square" rtlCol="0">
            <a:spAutoFit/>
          </a:bodyPr>
          <a:lstStyle/>
          <a:p>
            <a:pPr algn="ctr"/>
            <a:r>
              <a:rPr lang="en-US" sz="1350" b="1" dirty="0" smtClean="0"/>
              <a:t>Operation at 16 </a:t>
            </a:r>
            <a:r>
              <a:rPr lang="en-US" sz="1350" b="1" dirty="0"/>
              <a:t>T</a:t>
            </a:r>
          </a:p>
        </p:txBody>
      </p:sp>
      <p:sp>
        <p:nvSpPr>
          <p:cNvPr id="44" name="TextBox 3"/>
          <p:cNvSpPr txBox="1"/>
          <p:nvPr/>
        </p:nvSpPr>
        <p:spPr>
          <a:xfrm>
            <a:off x="0" y="1495138"/>
            <a:ext cx="1191491" cy="300082"/>
          </a:xfrm>
          <a:prstGeom prst="rect">
            <a:avLst/>
          </a:prstGeom>
          <a:solidFill>
            <a:schemeClr val="bg1"/>
          </a:solidFill>
        </p:spPr>
        <p:txBody>
          <a:bodyPr wrap="square" rtlCol="0">
            <a:spAutoFit/>
          </a:bodyPr>
          <a:lstStyle/>
          <a:p>
            <a:pPr algn="ctr"/>
            <a:r>
              <a:rPr lang="en-US" sz="1350" b="1" dirty="0" smtClean="0"/>
              <a:t>Iron Y-pad</a:t>
            </a:r>
            <a:endParaRPr lang="en-US" sz="1350" b="1" dirty="0"/>
          </a:p>
        </p:txBody>
      </p:sp>
      <p:sp>
        <p:nvSpPr>
          <p:cNvPr id="27" name="TextBox 19"/>
          <p:cNvSpPr txBox="1"/>
          <p:nvPr/>
        </p:nvSpPr>
        <p:spPr>
          <a:xfrm>
            <a:off x="6985237" y="3308813"/>
            <a:ext cx="957263" cy="300082"/>
          </a:xfrm>
          <a:prstGeom prst="rect">
            <a:avLst/>
          </a:prstGeom>
          <a:noFill/>
        </p:spPr>
        <p:txBody>
          <a:bodyPr wrap="square" rtlCol="0">
            <a:spAutoFit/>
          </a:bodyPr>
          <a:lstStyle/>
          <a:p>
            <a:pPr algn="ctr"/>
            <a:r>
              <a:rPr lang="en-US" sz="1350" b="1" dirty="0">
                <a:solidFill>
                  <a:srgbClr val="00B050"/>
                </a:solidFill>
              </a:rPr>
              <a:t>523 MPa</a:t>
            </a:r>
          </a:p>
        </p:txBody>
      </p:sp>
      <p:pic>
        <p:nvPicPr>
          <p:cNvPr id="30"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4361" y="3308813"/>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18"/>
          <p:cNvSpPr txBox="1"/>
          <p:nvPr/>
        </p:nvSpPr>
        <p:spPr>
          <a:xfrm>
            <a:off x="4019565" y="3331093"/>
            <a:ext cx="957263" cy="300082"/>
          </a:xfrm>
          <a:prstGeom prst="rect">
            <a:avLst/>
          </a:prstGeom>
          <a:noFill/>
        </p:spPr>
        <p:txBody>
          <a:bodyPr wrap="square" rtlCol="0">
            <a:spAutoFit/>
          </a:bodyPr>
          <a:lstStyle/>
          <a:p>
            <a:pPr algn="ctr"/>
            <a:r>
              <a:rPr lang="en-US" sz="1350" b="1" dirty="0">
                <a:solidFill>
                  <a:srgbClr val="00B050"/>
                </a:solidFill>
              </a:rPr>
              <a:t>468 MPa</a:t>
            </a:r>
          </a:p>
        </p:txBody>
      </p:sp>
      <p:pic>
        <p:nvPicPr>
          <p:cNvPr id="29"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4981" y="3331094"/>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17"/>
          <p:cNvSpPr txBox="1"/>
          <p:nvPr/>
        </p:nvSpPr>
        <p:spPr>
          <a:xfrm>
            <a:off x="1053893" y="3315956"/>
            <a:ext cx="957263" cy="300082"/>
          </a:xfrm>
          <a:prstGeom prst="rect">
            <a:avLst/>
          </a:prstGeom>
          <a:noFill/>
        </p:spPr>
        <p:txBody>
          <a:bodyPr wrap="square" rtlCol="0">
            <a:spAutoFit/>
          </a:bodyPr>
          <a:lstStyle/>
          <a:p>
            <a:pPr algn="ctr"/>
            <a:r>
              <a:rPr lang="en-US" sz="1350" b="1" dirty="0">
                <a:solidFill>
                  <a:srgbClr val="00B050"/>
                </a:solidFill>
              </a:rPr>
              <a:t>196 MPa</a:t>
            </a:r>
          </a:p>
        </p:txBody>
      </p:sp>
      <p:pic>
        <p:nvPicPr>
          <p:cNvPr id="28"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91389" y="3315956"/>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18"/>
          <p:cNvSpPr txBox="1"/>
          <p:nvPr/>
        </p:nvSpPr>
        <p:spPr>
          <a:xfrm>
            <a:off x="3910301" y="5834749"/>
            <a:ext cx="957263" cy="300082"/>
          </a:xfrm>
          <a:prstGeom prst="rect">
            <a:avLst/>
          </a:prstGeom>
          <a:noFill/>
        </p:spPr>
        <p:txBody>
          <a:bodyPr wrap="square" rtlCol="0">
            <a:spAutoFit/>
          </a:bodyPr>
          <a:lstStyle/>
          <a:p>
            <a:pPr algn="ctr"/>
            <a:r>
              <a:rPr lang="en-US" sz="1350" b="1" dirty="0" smtClean="0">
                <a:solidFill>
                  <a:srgbClr val="00B050"/>
                </a:solidFill>
              </a:rPr>
              <a:t>93 </a:t>
            </a:r>
            <a:r>
              <a:rPr lang="en-US" sz="1350" b="1" dirty="0">
                <a:solidFill>
                  <a:srgbClr val="00B050"/>
                </a:solidFill>
              </a:rPr>
              <a:t>MPa</a:t>
            </a:r>
          </a:p>
        </p:txBody>
      </p:sp>
      <p:sp>
        <p:nvSpPr>
          <p:cNvPr id="46" name="TextBox 19"/>
          <p:cNvSpPr txBox="1"/>
          <p:nvPr/>
        </p:nvSpPr>
        <p:spPr>
          <a:xfrm>
            <a:off x="6875973" y="5841041"/>
            <a:ext cx="957263" cy="300082"/>
          </a:xfrm>
          <a:prstGeom prst="rect">
            <a:avLst/>
          </a:prstGeom>
          <a:noFill/>
        </p:spPr>
        <p:txBody>
          <a:bodyPr wrap="square" rtlCol="0">
            <a:spAutoFit/>
          </a:bodyPr>
          <a:lstStyle/>
          <a:p>
            <a:pPr algn="ctr"/>
            <a:r>
              <a:rPr lang="en-US" sz="1350" b="1" dirty="0" smtClean="0">
                <a:solidFill>
                  <a:srgbClr val="00B050"/>
                </a:solidFill>
              </a:rPr>
              <a:t>136 </a:t>
            </a:r>
            <a:r>
              <a:rPr lang="en-US" sz="1350" b="1" dirty="0">
                <a:solidFill>
                  <a:srgbClr val="00B050"/>
                </a:solidFill>
              </a:rPr>
              <a:t>MPa</a:t>
            </a:r>
          </a:p>
        </p:txBody>
      </p:sp>
      <p:pic>
        <p:nvPicPr>
          <p:cNvPr id="47"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45717" y="5834750"/>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5097" y="5841041"/>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15"/>
          <p:cNvSpPr txBox="1"/>
          <p:nvPr/>
        </p:nvSpPr>
        <p:spPr>
          <a:xfrm>
            <a:off x="3770335" y="6144900"/>
            <a:ext cx="1206494" cy="300082"/>
          </a:xfrm>
          <a:prstGeom prst="rect">
            <a:avLst/>
          </a:prstGeom>
          <a:noFill/>
        </p:spPr>
        <p:txBody>
          <a:bodyPr wrap="square" rtlCol="0">
            <a:spAutoFit/>
          </a:bodyPr>
          <a:lstStyle/>
          <a:p>
            <a:pPr algn="ctr"/>
            <a:r>
              <a:rPr lang="en-US" sz="1350" dirty="0" smtClean="0"/>
              <a:t>&lt;380 </a:t>
            </a:r>
            <a:r>
              <a:rPr lang="en-US" sz="1350" dirty="0"/>
              <a:t>MPa</a:t>
            </a:r>
          </a:p>
        </p:txBody>
      </p:sp>
      <p:sp>
        <p:nvSpPr>
          <p:cNvPr id="50" name="TextBox 16"/>
          <p:cNvSpPr txBox="1"/>
          <p:nvPr/>
        </p:nvSpPr>
        <p:spPr>
          <a:xfrm>
            <a:off x="6985237" y="6147815"/>
            <a:ext cx="1137892" cy="300082"/>
          </a:xfrm>
          <a:prstGeom prst="rect">
            <a:avLst/>
          </a:prstGeom>
          <a:noFill/>
        </p:spPr>
        <p:txBody>
          <a:bodyPr wrap="square" rtlCol="0">
            <a:spAutoFit/>
          </a:bodyPr>
          <a:lstStyle/>
          <a:p>
            <a:pPr algn="ctr"/>
            <a:r>
              <a:rPr lang="en-US" sz="1350" dirty="0" smtClean="0"/>
              <a:t>&lt;380 </a:t>
            </a:r>
            <a:r>
              <a:rPr lang="en-US" sz="1350" dirty="0"/>
              <a:t>MPa</a:t>
            </a:r>
          </a:p>
        </p:txBody>
      </p:sp>
      <p:pic>
        <p:nvPicPr>
          <p:cNvPr id="51" name="Image 6"/>
          <p:cNvPicPr>
            <a:picLocks noChangeAspect="1"/>
          </p:cNvPicPr>
          <p:nvPr/>
        </p:nvPicPr>
        <p:blipFill rotWithShape="1">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l="2745" t="64055" r="59159" b="7550"/>
          <a:stretch/>
        </p:blipFill>
        <p:spPr>
          <a:xfrm>
            <a:off x="1224046" y="4113489"/>
            <a:ext cx="1945848" cy="1090782"/>
          </a:xfrm>
          <a:prstGeom prst="rect">
            <a:avLst/>
          </a:prstGeom>
        </p:spPr>
      </p:pic>
      <p:sp>
        <p:nvSpPr>
          <p:cNvPr id="52" name="Rectangle 51"/>
          <p:cNvSpPr/>
          <p:nvPr/>
        </p:nvSpPr>
        <p:spPr>
          <a:xfrm>
            <a:off x="1241903" y="4280121"/>
            <a:ext cx="1806097" cy="56897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96242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36492" y="932751"/>
            <a:ext cx="4295917" cy="594357"/>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dirty="0">
                <a:solidFill>
                  <a:schemeClr val="bg1"/>
                </a:solidFill>
              </a:rPr>
              <a:t>Stress distribution</a:t>
            </a:r>
          </a:p>
        </p:txBody>
      </p:sp>
      <p:sp>
        <p:nvSpPr>
          <p:cNvPr id="25" name="TextBox 15"/>
          <p:cNvSpPr txBox="1"/>
          <p:nvPr/>
        </p:nvSpPr>
        <p:spPr>
          <a:xfrm>
            <a:off x="4019565" y="5728068"/>
            <a:ext cx="957263" cy="300082"/>
          </a:xfrm>
          <a:prstGeom prst="rect">
            <a:avLst/>
          </a:prstGeom>
          <a:noFill/>
        </p:spPr>
        <p:txBody>
          <a:bodyPr wrap="square" rtlCol="0">
            <a:spAutoFit/>
          </a:bodyPr>
          <a:lstStyle/>
          <a:p>
            <a:pPr algn="ctr"/>
            <a:r>
              <a:rPr lang="en-US" sz="1350" dirty="0"/>
              <a:t>145 MPa</a:t>
            </a:r>
          </a:p>
        </p:txBody>
      </p:sp>
      <p:sp>
        <p:nvSpPr>
          <p:cNvPr id="26" name="TextBox 16"/>
          <p:cNvSpPr txBox="1"/>
          <p:nvPr/>
        </p:nvSpPr>
        <p:spPr>
          <a:xfrm>
            <a:off x="6985237" y="5705816"/>
            <a:ext cx="957263" cy="300082"/>
          </a:xfrm>
          <a:prstGeom prst="rect">
            <a:avLst/>
          </a:prstGeom>
          <a:noFill/>
        </p:spPr>
        <p:txBody>
          <a:bodyPr wrap="square" rtlCol="0">
            <a:spAutoFit/>
          </a:bodyPr>
          <a:lstStyle/>
          <a:p>
            <a:pPr algn="ctr"/>
            <a:r>
              <a:rPr lang="en-US" sz="1350" dirty="0"/>
              <a:t>188 MPa</a:t>
            </a:r>
          </a:p>
        </p:txBody>
      </p:sp>
      <p:pic>
        <p:nvPicPr>
          <p:cNvPr id="27"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9737" y="5717111"/>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5413" y="5717110"/>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4" name="Image 33"/>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44525" y="1466522"/>
            <a:ext cx="2872000" cy="2160000"/>
          </a:xfrm>
          <a:prstGeom prst="rect">
            <a:avLst/>
          </a:prstGeom>
        </p:spPr>
      </p:pic>
      <p:pic>
        <p:nvPicPr>
          <p:cNvPr id="36" name="Image 35"/>
          <p:cNvPicPr>
            <a:picLocks noChangeAspect="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3310196" y="1467027"/>
            <a:ext cx="2872000" cy="2160000"/>
          </a:xfrm>
          <a:prstGeom prst="rect">
            <a:avLst/>
          </a:prstGeom>
        </p:spPr>
      </p:pic>
      <p:pic>
        <p:nvPicPr>
          <p:cNvPr id="37" name="Image 36"/>
          <p:cNvPicPr>
            <a:picLocks noChangeAspect="1"/>
          </p:cNvPicPr>
          <p:nvPr/>
        </p:nvPicPr>
        <p:blipFill>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1466522"/>
            <a:ext cx="2872000" cy="2160000"/>
          </a:xfrm>
          <a:prstGeom prst="rect">
            <a:avLst/>
          </a:prstGeom>
        </p:spPr>
      </p:pic>
      <p:pic>
        <p:nvPicPr>
          <p:cNvPr id="38" name="Image 37"/>
          <p:cNvPicPr>
            <a:picLocks noChangeAspect="1"/>
          </p:cNvPicPr>
          <p:nvPr/>
        </p:nvPicPr>
        <p:blipFill>
          <a:blip r:embed="rId9" cstate="print">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tretch>
            <a:fillRect/>
          </a:stretch>
        </p:blipFill>
        <p:spPr>
          <a:xfrm>
            <a:off x="3310196" y="3964362"/>
            <a:ext cx="2872000" cy="2160000"/>
          </a:xfrm>
          <a:prstGeom prst="rect">
            <a:avLst/>
          </a:prstGeom>
        </p:spPr>
      </p:pic>
      <p:pic>
        <p:nvPicPr>
          <p:cNvPr id="40" name="Image 39"/>
          <p:cNvPicPr>
            <a:picLocks noChangeAspect="1"/>
          </p:cNvPicPr>
          <p:nvPr/>
        </p:nvPicPr>
        <p:blipFill>
          <a:blip r:embed="rId11" cstate="print">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3961773"/>
            <a:ext cx="2872000" cy="2160000"/>
          </a:xfrm>
          <a:prstGeom prst="rect">
            <a:avLst/>
          </a:prstGeom>
        </p:spPr>
      </p:pic>
      <p:sp>
        <p:nvSpPr>
          <p:cNvPr id="3" name="Titre 2"/>
          <p:cNvSpPr>
            <a:spLocks noGrp="1"/>
          </p:cNvSpPr>
          <p:nvPr>
            <p:ph type="title"/>
          </p:nvPr>
        </p:nvSpPr>
        <p:spPr/>
        <p:txBody>
          <a:bodyPr/>
          <a:lstStyle/>
          <a:p>
            <a:r>
              <a:rPr lang="en-US" dirty="0"/>
              <a:t>2D Mechanical Design – Structure</a:t>
            </a:r>
          </a:p>
        </p:txBody>
      </p:sp>
      <p:sp>
        <p:nvSpPr>
          <p:cNvPr id="5" name="Espace réservé de la date 4"/>
          <p:cNvSpPr>
            <a:spLocks noGrp="1"/>
          </p:cNvSpPr>
          <p:nvPr>
            <p:ph type="dt" sz="half" idx="2"/>
          </p:nvPr>
        </p:nvSpPr>
        <p:spPr/>
        <p:txBody>
          <a:bodyPr/>
          <a:lstStyle/>
          <a:p>
            <a:r>
              <a:rPr lang="fr-FR" smtClean="0"/>
              <a:t>FCC week 2018 - 10/04/2018</a:t>
            </a:r>
            <a:endParaRPr lang="fr-FR" dirty="0"/>
          </a:p>
        </p:txBody>
      </p:sp>
      <p:sp>
        <p:nvSpPr>
          <p:cNvPr id="9" name="Espace réservé du pied de page 8"/>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0" name="Espace réservé du numéro de diapositive 9"/>
          <p:cNvSpPr>
            <a:spLocks noGrp="1"/>
          </p:cNvSpPr>
          <p:nvPr>
            <p:ph type="sldNum" sz="quarter" idx="4"/>
          </p:nvPr>
        </p:nvSpPr>
        <p:spPr/>
        <p:txBody>
          <a:bodyPr/>
          <a:lstStyle/>
          <a:p>
            <a:r>
              <a:rPr lang="fr-FR" smtClean="0"/>
              <a:t>Page </a:t>
            </a:r>
            <a:fld id="{AEFB9B6D-867A-40B8-ACB0-35CC9F272C9C}" type="slidenum">
              <a:rPr lang="fr-FR" smtClean="0"/>
              <a:pPr/>
              <a:t>16</a:t>
            </a:fld>
            <a:endParaRPr lang="fr-FR" dirty="0"/>
          </a:p>
        </p:txBody>
      </p:sp>
      <p:sp>
        <p:nvSpPr>
          <p:cNvPr id="35" name="TextBox 3"/>
          <p:cNvSpPr txBox="1"/>
          <p:nvPr/>
        </p:nvSpPr>
        <p:spPr>
          <a:xfrm>
            <a:off x="0" y="4950357"/>
            <a:ext cx="1347675" cy="507831"/>
          </a:xfrm>
          <a:prstGeom prst="rect">
            <a:avLst/>
          </a:prstGeom>
          <a:noFill/>
        </p:spPr>
        <p:txBody>
          <a:bodyPr wrap="square" rtlCol="0">
            <a:spAutoFit/>
          </a:bodyPr>
          <a:lstStyle/>
          <a:p>
            <a:pPr algn="ctr"/>
            <a:r>
              <a:rPr lang="en-US" sz="1350" b="1" dirty="0"/>
              <a:t>Sigma </a:t>
            </a:r>
            <a:r>
              <a:rPr lang="en-US" sz="1350" b="1" dirty="0" smtClean="0"/>
              <a:t>I: </a:t>
            </a:r>
          </a:p>
          <a:p>
            <a:pPr algn="ctr"/>
            <a:r>
              <a:rPr lang="en-US" sz="1350" b="1" dirty="0" smtClean="0"/>
              <a:t>pure tension</a:t>
            </a:r>
            <a:endParaRPr lang="en-US" sz="1350" b="1" dirty="0"/>
          </a:p>
        </p:txBody>
      </p:sp>
      <p:sp>
        <p:nvSpPr>
          <p:cNvPr id="39" name="TextBox 3"/>
          <p:cNvSpPr txBox="1"/>
          <p:nvPr/>
        </p:nvSpPr>
        <p:spPr>
          <a:xfrm rot="16200000">
            <a:off x="-260109" y="2368931"/>
            <a:ext cx="942975" cy="507831"/>
          </a:xfrm>
          <a:prstGeom prst="rect">
            <a:avLst/>
          </a:prstGeom>
          <a:noFill/>
        </p:spPr>
        <p:txBody>
          <a:bodyPr wrap="square" rtlCol="0">
            <a:spAutoFit/>
          </a:bodyPr>
          <a:lstStyle/>
          <a:p>
            <a:pPr algn="ctr"/>
            <a:r>
              <a:rPr lang="en-US" sz="1350" b="1" dirty="0" smtClean="0"/>
              <a:t>σ Von </a:t>
            </a:r>
            <a:r>
              <a:rPr lang="en-US" sz="1350" b="1" dirty="0"/>
              <a:t>Mises</a:t>
            </a:r>
          </a:p>
        </p:txBody>
      </p:sp>
      <p:sp>
        <p:nvSpPr>
          <p:cNvPr id="41" name="TextBox 3"/>
          <p:cNvSpPr txBox="1"/>
          <p:nvPr/>
        </p:nvSpPr>
        <p:spPr>
          <a:xfrm>
            <a:off x="-19362" y="3778135"/>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42" name="TextBox 14"/>
          <p:cNvSpPr txBox="1"/>
          <p:nvPr/>
        </p:nvSpPr>
        <p:spPr>
          <a:xfrm>
            <a:off x="1090922" y="3775364"/>
            <a:ext cx="1075232" cy="300082"/>
          </a:xfrm>
          <a:prstGeom prst="rect">
            <a:avLst/>
          </a:prstGeom>
          <a:noFill/>
        </p:spPr>
        <p:txBody>
          <a:bodyPr wrap="square" rtlCol="0">
            <a:spAutoFit/>
          </a:bodyPr>
          <a:lstStyle/>
          <a:p>
            <a:pPr algn="ctr"/>
            <a:r>
              <a:rPr lang="en-US" sz="1350" dirty="0" smtClean="0"/>
              <a:t>&lt;230 </a:t>
            </a:r>
            <a:r>
              <a:rPr lang="en-US" sz="1350" dirty="0"/>
              <a:t>MPa</a:t>
            </a:r>
          </a:p>
        </p:txBody>
      </p:sp>
      <p:sp>
        <p:nvSpPr>
          <p:cNvPr id="43" name="TextBox 15"/>
          <p:cNvSpPr txBox="1"/>
          <p:nvPr/>
        </p:nvSpPr>
        <p:spPr>
          <a:xfrm>
            <a:off x="3807364" y="3775364"/>
            <a:ext cx="1206494" cy="300082"/>
          </a:xfrm>
          <a:prstGeom prst="rect">
            <a:avLst/>
          </a:prstGeom>
          <a:noFill/>
        </p:spPr>
        <p:txBody>
          <a:bodyPr wrap="square" rtlCol="0">
            <a:spAutoFit/>
          </a:bodyPr>
          <a:lstStyle/>
          <a:p>
            <a:pPr algn="ctr"/>
            <a:r>
              <a:rPr lang="en-US" sz="1350" dirty="0" smtClean="0"/>
              <a:t>&lt;720 </a:t>
            </a:r>
            <a:r>
              <a:rPr lang="en-US" sz="1350" dirty="0"/>
              <a:t>MPa</a:t>
            </a:r>
          </a:p>
        </p:txBody>
      </p:sp>
      <p:sp>
        <p:nvSpPr>
          <p:cNvPr id="44" name="TextBox 16"/>
          <p:cNvSpPr txBox="1"/>
          <p:nvPr/>
        </p:nvSpPr>
        <p:spPr>
          <a:xfrm>
            <a:off x="7022266" y="3778279"/>
            <a:ext cx="1137892" cy="300082"/>
          </a:xfrm>
          <a:prstGeom prst="rect">
            <a:avLst/>
          </a:prstGeom>
          <a:noFill/>
        </p:spPr>
        <p:txBody>
          <a:bodyPr wrap="square" rtlCol="0">
            <a:spAutoFit/>
          </a:bodyPr>
          <a:lstStyle/>
          <a:p>
            <a:pPr algn="ctr"/>
            <a:r>
              <a:rPr lang="en-US" sz="1350" dirty="0" smtClean="0"/>
              <a:t>&lt;720 </a:t>
            </a:r>
            <a:r>
              <a:rPr lang="en-US" sz="1350" dirty="0"/>
              <a:t>MPa</a:t>
            </a:r>
          </a:p>
        </p:txBody>
      </p:sp>
      <p:sp>
        <p:nvSpPr>
          <p:cNvPr id="45" name="TextBox 5"/>
          <p:cNvSpPr txBox="1"/>
          <p:nvPr/>
        </p:nvSpPr>
        <p:spPr>
          <a:xfrm>
            <a:off x="623455" y="968548"/>
            <a:ext cx="1981200" cy="507831"/>
          </a:xfrm>
          <a:prstGeom prst="rect">
            <a:avLst/>
          </a:prstGeom>
          <a:noFill/>
        </p:spPr>
        <p:txBody>
          <a:bodyPr wrap="square" rtlCol="0">
            <a:spAutoFit/>
          </a:bodyPr>
          <a:lstStyle/>
          <a:p>
            <a:pPr algn="ctr"/>
            <a:r>
              <a:rPr lang="en-US" sz="1350" b="1" dirty="0" smtClean="0"/>
              <a:t>Room-temperature pre-load</a:t>
            </a:r>
            <a:endParaRPr lang="en-US" sz="1350" b="1" dirty="0"/>
          </a:p>
        </p:txBody>
      </p:sp>
      <p:sp>
        <p:nvSpPr>
          <p:cNvPr id="46" name="TextBox 6"/>
          <p:cNvSpPr txBox="1"/>
          <p:nvPr/>
        </p:nvSpPr>
        <p:spPr>
          <a:xfrm>
            <a:off x="3869833" y="968547"/>
            <a:ext cx="1256725" cy="507831"/>
          </a:xfrm>
          <a:prstGeom prst="rect">
            <a:avLst/>
          </a:prstGeom>
          <a:noFill/>
        </p:spPr>
        <p:txBody>
          <a:bodyPr wrap="square" rtlCol="0">
            <a:spAutoFit/>
          </a:bodyPr>
          <a:lstStyle/>
          <a:p>
            <a:pPr algn="ctr"/>
            <a:r>
              <a:rPr lang="en-US" sz="1350" b="1" dirty="0" smtClean="0"/>
              <a:t>Cool-down to 1.9K</a:t>
            </a:r>
            <a:endParaRPr lang="en-US" sz="1350" b="1" dirty="0"/>
          </a:p>
        </p:txBody>
      </p:sp>
      <p:sp>
        <p:nvSpPr>
          <p:cNvPr id="47" name="TextBox 7"/>
          <p:cNvSpPr txBox="1"/>
          <p:nvPr/>
        </p:nvSpPr>
        <p:spPr>
          <a:xfrm>
            <a:off x="6751365" y="968548"/>
            <a:ext cx="1090577" cy="507831"/>
          </a:xfrm>
          <a:prstGeom prst="rect">
            <a:avLst/>
          </a:prstGeom>
          <a:noFill/>
        </p:spPr>
        <p:txBody>
          <a:bodyPr wrap="square" rtlCol="0">
            <a:spAutoFit/>
          </a:bodyPr>
          <a:lstStyle/>
          <a:p>
            <a:pPr algn="ctr"/>
            <a:r>
              <a:rPr lang="en-US" sz="1350" b="1" dirty="0" smtClean="0"/>
              <a:t>Operation at 16 </a:t>
            </a:r>
            <a:r>
              <a:rPr lang="en-US" sz="1350" b="1" dirty="0"/>
              <a:t>T</a:t>
            </a:r>
          </a:p>
        </p:txBody>
      </p:sp>
      <p:sp>
        <p:nvSpPr>
          <p:cNvPr id="48" name="TextBox 3"/>
          <p:cNvSpPr txBox="1"/>
          <p:nvPr/>
        </p:nvSpPr>
        <p:spPr>
          <a:xfrm>
            <a:off x="0" y="1495138"/>
            <a:ext cx="1191491" cy="300082"/>
          </a:xfrm>
          <a:prstGeom prst="rect">
            <a:avLst/>
          </a:prstGeom>
          <a:solidFill>
            <a:schemeClr val="bg1"/>
          </a:solidFill>
        </p:spPr>
        <p:txBody>
          <a:bodyPr wrap="square" rtlCol="0">
            <a:spAutoFit/>
          </a:bodyPr>
          <a:lstStyle/>
          <a:p>
            <a:pPr algn="ctr"/>
            <a:r>
              <a:rPr lang="en-US" sz="1350" b="1" dirty="0" smtClean="0"/>
              <a:t>Iron X-pad</a:t>
            </a:r>
            <a:endParaRPr lang="en-US" sz="1350" b="1" dirty="0"/>
          </a:p>
        </p:txBody>
      </p:sp>
      <p:sp>
        <p:nvSpPr>
          <p:cNvPr id="49" name="TextBox 15"/>
          <p:cNvSpPr txBox="1"/>
          <p:nvPr/>
        </p:nvSpPr>
        <p:spPr>
          <a:xfrm>
            <a:off x="3770335" y="6144900"/>
            <a:ext cx="1206494" cy="300082"/>
          </a:xfrm>
          <a:prstGeom prst="rect">
            <a:avLst/>
          </a:prstGeom>
          <a:noFill/>
        </p:spPr>
        <p:txBody>
          <a:bodyPr wrap="square" rtlCol="0">
            <a:spAutoFit/>
          </a:bodyPr>
          <a:lstStyle/>
          <a:p>
            <a:pPr algn="ctr"/>
            <a:r>
              <a:rPr lang="en-US" sz="1350" dirty="0" smtClean="0"/>
              <a:t>&lt;380 </a:t>
            </a:r>
            <a:r>
              <a:rPr lang="en-US" sz="1350" dirty="0"/>
              <a:t>MPa</a:t>
            </a:r>
          </a:p>
        </p:txBody>
      </p:sp>
      <p:sp>
        <p:nvSpPr>
          <p:cNvPr id="50" name="TextBox 16"/>
          <p:cNvSpPr txBox="1"/>
          <p:nvPr/>
        </p:nvSpPr>
        <p:spPr>
          <a:xfrm>
            <a:off x="6985237" y="6147815"/>
            <a:ext cx="1137892" cy="300082"/>
          </a:xfrm>
          <a:prstGeom prst="rect">
            <a:avLst/>
          </a:prstGeom>
          <a:noFill/>
        </p:spPr>
        <p:txBody>
          <a:bodyPr wrap="square" rtlCol="0">
            <a:spAutoFit/>
          </a:bodyPr>
          <a:lstStyle/>
          <a:p>
            <a:pPr algn="ctr"/>
            <a:r>
              <a:rPr lang="en-US" sz="1350" dirty="0" smtClean="0"/>
              <a:t>&lt;380 </a:t>
            </a:r>
            <a:r>
              <a:rPr lang="en-US" sz="1350" dirty="0"/>
              <a:t>MPa</a:t>
            </a:r>
          </a:p>
        </p:txBody>
      </p:sp>
      <p:pic>
        <p:nvPicPr>
          <p:cNvPr id="15" name="Picture 8" descr="Résultat de recherche d'images pour &quot;tick no&quo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888253" y="3567188"/>
            <a:ext cx="209079" cy="185255"/>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17"/>
          <p:cNvSpPr txBox="1"/>
          <p:nvPr/>
        </p:nvSpPr>
        <p:spPr>
          <a:xfrm>
            <a:off x="1026183" y="3533899"/>
            <a:ext cx="1744725" cy="300082"/>
          </a:xfrm>
          <a:prstGeom prst="rect">
            <a:avLst/>
          </a:prstGeom>
          <a:noFill/>
        </p:spPr>
        <p:txBody>
          <a:bodyPr wrap="square" rtlCol="0">
            <a:spAutoFit/>
          </a:bodyPr>
          <a:lstStyle/>
          <a:p>
            <a:pPr algn="ctr"/>
            <a:r>
              <a:rPr lang="en-US" sz="1350" b="1" dirty="0">
                <a:solidFill>
                  <a:srgbClr val="FFC000"/>
                </a:solidFill>
              </a:rPr>
              <a:t>303 </a:t>
            </a:r>
            <a:r>
              <a:rPr lang="en-US" sz="1350" b="1" dirty="0" smtClean="0">
                <a:solidFill>
                  <a:srgbClr val="FFC000"/>
                </a:solidFill>
              </a:rPr>
              <a:t>MPa     locally</a:t>
            </a:r>
            <a:endParaRPr lang="en-US" sz="1350" b="1" dirty="0">
              <a:solidFill>
                <a:srgbClr val="FFC000"/>
              </a:solidFill>
            </a:endParaRPr>
          </a:p>
        </p:txBody>
      </p:sp>
      <p:sp>
        <p:nvSpPr>
          <p:cNvPr id="30" name="TextBox 18"/>
          <p:cNvSpPr txBox="1"/>
          <p:nvPr/>
        </p:nvSpPr>
        <p:spPr>
          <a:xfrm>
            <a:off x="4019565" y="3527607"/>
            <a:ext cx="957263" cy="300082"/>
          </a:xfrm>
          <a:prstGeom prst="rect">
            <a:avLst/>
          </a:prstGeom>
          <a:noFill/>
        </p:spPr>
        <p:txBody>
          <a:bodyPr wrap="square" rtlCol="0">
            <a:spAutoFit/>
          </a:bodyPr>
          <a:lstStyle/>
          <a:p>
            <a:pPr algn="ctr"/>
            <a:r>
              <a:rPr lang="en-US" sz="1350" b="1" dirty="0">
                <a:solidFill>
                  <a:srgbClr val="00B050"/>
                </a:solidFill>
              </a:rPr>
              <a:t>461 MPa</a:t>
            </a:r>
          </a:p>
        </p:txBody>
      </p:sp>
      <p:sp>
        <p:nvSpPr>
          <p:cNvPr id="31" name="TextBox 19"/>
          <p:cNvSpPr txBox="1"/>
          <p:nvPr/>
        </p:nvSpPr>
        <p:spPr>
          <a:xfrm>
            <a:off x="6985237" y="3533899"/>
            <a:ext cx="957263" cy="300082"/>
          </a:xfrm>
          <a:prstGeom prst="rect">
            <a:avLst/>
          </a:prstGeom>
          <a:noFill/>
        </p:spPr>
        <p:txBody>
          <a:bodyPr wrap="square" rtlCol="0">
            <a:spAutoFit/>
          </a:bodyPr>
          <a:lstStyle/>
          <a:p>
            <a:pPr algn="ctr"/>
            <a:r>
              <a:rPr lang="en-US" sz="1350" b="1" dirty="0">
                <a:solidFill>
                  <a:srgbClr val="00B050"/>
                </a:solidFill>
              </a:rPr>
              <a:t>482 MPa</a:t>
            </a:r>
          </a:p>
        </p:txBody>
      </p:sp>
      <p:pic>
        <p:nvPicPr>
          <p:cNvPr id="32"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4981" y="3527608"/>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Résultat de recherche d'images pour &quot;tick&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4361" y="3533899"/>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51" name="Image 6"/>
          <p:cNvPicPr>
            <a:picLocks noChangeAspect="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29775" t="53017" r="42524" b="2249"/>
          <a:stretch/>
        </p:blipFill>
        <p:spPr>
          <a:xfrm>
            <a:off x="1628538" y="4228973"/>
            <a:ext cx="1414910" cy="1718425"/>
          </a:xfrm>
          <a:prstGeom prst="rect">
            <a:avLst/>
          </a:prstGeom>
        </p:spPr>
      </p:pic>
      <p:sp>
        <p:nvSpPr>
          <p:cNvPr id="52" name="Rectangle 51"/>
          <p:cNvSpPr/>
          <p:nvPr/>
        </p:nvSpPr>
        <p:spPr>
          <a:xfrm>
            <a:off x="1971723" y="4765046"/>
            <a:ext cx="464770" cy="1191921"/>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57167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557711" y="1494737"/>
            <a:ext cx="2872000" cy="2160000"/>
          </a:xfrm>
          <a:prstGeom prst="rect">
            <a:avLst/>
          </a:prstGeom>
        </p:spPr>
      </p:pic>
      <p:pic>
        <p:nvPicPr>
          <p:cNvPr id="24" name="Image 23"/>
          <p:cNvPicPr>
            <a:picLocks noChangeAspect="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3396449" y="1494737"/>
            <a:ext cx="2872000" cy="2160000"/>
          </a:xfrm>
          <a:prstGeom prst="rect">
            <a:avLst/>
          </a:prstGeom>
        </p:spPr>
      </p:pic>
      <p:pic>
        <p:nvPicPr>
          <p:cNvPr id="38" name="Image 37"/>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1494737"/>
            <a:ext cx="2872000" cy="2160000"/>
          </a:xfrm>
          <a:prstGeom prst="rect">
            <a:avLst/>
          </a:prstGeom>
        </p:spPr>
      </p:pic>
      <p:pic>
        <p:nvPicPr>
          <p:cNvPr id="40" name="Image 39"/>
          <p:cNvPicPr>
            <a:picLocks noChangeAspect="1"/>
          </p:cNvPicPr>
          <p:nvPr/>
        </p:nvPicPr>
        <p:blipFill>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tretch>
            <a:fillRect/>
          </a:stretch>
        </p:blipFill>
        <p:spPr>
          <a:xfrm>
            <a:off x="3396449" y="4083578"/>
            <a:ext cx="2872000" cy="2160000"/>
          </a:xfrm>
          <a:prstGeom prst="rect">
            <a:avLst/>
          </a:prstGeom>
        </p:spPr>
      </p:pic>
      <p:pic>
        <p:nvPicPr>
          <p:cNvPr id="41" name="Image 40"/>
          <p:cNvPicPr>
            <a:picLocks noChangeAspect="1"/>
          </p:cNvPicPr>
          <p:nvPr/>
        </p:nvPicPr>
        <p:blipFill>
          <a:blip r:embed="rId10" cstate="print">
            <a:extLst>
              <a:ext uri="{BEBA8EAE-BF5A-486C-A8C5-ECC9F3942E4B}">
                <a14:imgProps xmlns:a14="http://schemas.microsoft.com/office/drawing/2010/main">
                  <a14:imgLayer r:embed="rId11">
                    <a14:imgEffect>
                      <a14:sharpenSoften amount="50000"/>
                    </a14:imgEffect>
                  </a14:imgLayer>
                </a14:imgProps>
              </a:ext>
              <a:ext uri="{28A0092B-C50C-407E-A947-70E740481C1C}">
                <a14:useLocalDpi xmlns:a14="http://schemas.microsoft.com/office/drawing/2010/main" val="0"/>
              </a:ext>
            </a:extLst>
          </a:blip>
          <a:stretch>
            <a:fillRect/>
          </a:stretch>
        </p:blipFill>
        <p:spPr>
          <a:xfrm>
            <a:off x="6275867" y="4083578"/>
            <a:ext cx="2872000" cy="2160000"/>
          </a:xfrm>
          <a:prstGeom prst="rect">
            <a:avLst/>
          </a:prstGeom>
        </p:spPr>
      </p:pic>
      <p:sp>
        <p:nvSpPr>
          <p:cNvPr id="2" name="Title 1"/>
          <p:cNvSpPr txBox="1">
            <a:spLocks/>
          </p:cNvSpPr>
          <p:nvPr/>
        </p:nvSpPr>
        <p:spPr>
          <a:xfrm>
            <a:off x="2436492" y="932751"/>
            <a:ext cx="4295917" cy="594357"/>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dirty="0">
                <a:solidFill>
                  <a:schemeClr val="bg1"/>
                </a:solidFill>
              </a:rPr>
              <a:t>Stress distribution</a:t>
            </a:r>
          </a:p>
        </p:txBody>
      </p:sp>
      <p:pic>
        <p:nvPicPr>
          <p:cNvPr id="27" name="Picture 8" descr="Résultat de recherche d'images pour &quot;tick no&quot;"/>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8978" y="3387073"/>
            <a:ext cx="209079" cy="185255"/>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15"/>
          <p:cNvSpPr txBox="1"/>
          <p:nvPr/>
        </p:nvSpPr>
        <p:spPr>
          <a:xfrm>
            <a:off x="4019565" y="5991313"/>
            <a:ext cx="957263" cy="300082"/>
          </a:xfrm>
          <a:prstGeom prst="rect">
            <a:avLst/>
          </a:prstGeom>
          <a:noFill/>
        </p:spPr>
        <p:txBody>
          <a:bodyPr wrap="square" rtlCol="0">
            <a:spAutoFit/>
          </a:bodyPr>
          <a:lstStyle/>
          <a:p>
            <a:pPr algn="ctr"/>
            <a:r>
              <a:rPr lang="en-US" sz="1350" dirty="0"/>
              <a:t>285 MPa</a:t>
            </a:r>
          </a:p>
        </p:txBody>
      </p:sp>
      <p:sp>
        <p:nvSpPr>
          <p:cNvPr id="29" name="TextBox 16"/>
          <p:cNvSpPr txBox="1"/>
          <p:nvPr/>
        </p:nvSpPr>
        <p:spPr>
          <a:xfrm>
            <a:off x="6985237" y="5969061"/>
            <a:ext cx="957263" cy="300082"/>
          </a:xfrm>
          <a:prstGeom prst="rect">
            <a:avLst/>
          </a:prstGeom>
          <a:noFill/>
        </p:spPr>
        <p:txBody>
          <a:bodyPr wrap="square" rtlCol="0">
            <a:spAutoFit/>
          </a:bodyPr>
          <a:lstStyle/>
          <a:p>
            <a:pPr algn="ctr"/>
            <a:r>
              <a:rPr lang="en-US" sz="1350" dirty="0"/>
              <a:t>344 MPa</a:t>
            </a:r>
          </a:p>
        </p:txBody>
      </p:sp>
      <p:pic>
        <p:nvPicPr>
          <p:cNvPr id="30" name="Picture 6" descr="Résultat de recherche d'images pour &quot;tick&quo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849737" y="5980356"/>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Résultat de recherche d'images pour &quot;tick&quo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825413" y="5980355"/>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17"/>
          <p:cNvSpPr txBox="1"/>
          <p:nvPr/>
        </p:nvSpPr>
        <p:spPr>
          <a:xfrm>
            <a:off x="984618" y="3353784"/>
            <a:ext cx="957263" cy="300082"/>
          </a:xfrm>
          <a:prstGeom prst="rect">
            <a:avLst/>
          </a:prstGeom>
          <a:noFill/>
        </p:spPr>
        <p:txBody>
          <a:bodyPr wrap="square" rtlCol="0">
            <a:spAutoFit/>
          </a:bodyPr>
          <a:lstStyle/>
          <a:p>
            <a:pPr algn="ctr"/>
            <a:r>
              <a:rPr lang="en-US" sz="1350" b="1" dirty="0">
                <a:solidFill>
                  <a:srgbClr val="FF0000"/>
                </a:solidFill>
              </a:rPr>
              <a:t>486 MPa</a:t>
            </a:r>
          </a:p>
        </p:txBody>
      </p:sp>
      <p:sp>
        <p:nvSpPr>
          <p:cNvPr id="33" name="TextBox 18"/>
          <p:cNvSpPr txBox="1"/>
          <p:nvPr/>
        </p:nvSpPr>
        <p:spPr>
          <a:xfrm>
            <a:off x="3950290" y="3347492"/>
            <a:ext cx="957263" cy="300082"/>
          </a:xfrm>
          <a:prstGeom prst="rect">
            <a:avLst/>
          </a:prstGeom>
          <a:noFill/>
        </p:spPr>
        <p:txBody>
          <a:bodyPr wrap="square" rtlCol="0">
            <a:spAutoFit/>
          </a:bodyPr>
          <a:lstStyle/>
          <a:p>
            <a:pPr algn="ctr"/>
            <a:r>
              <a:rPr lang="en-US" sz="1350" b="1" dirty="0">
                <a:solidFill>
                  <a:srgbClr val="00B050"/>
                </a:solidFill>
              </a:rPr>
              <a:t>631 MPa</a:t>
            </a:r>
          </a:p>
        </p:txBody>
      </p:sp>
      <p:sp>
        <p:nvSpPr>
          <p:cNvPr id="34" name="TextBox 19"/>
          <p:cNvSpPr txBox="1"/>
          <p:nvPr/>
        </p:nvSpPr>
        <p:spPr>
          <a:xfrm>
            <a:off x="6915962" y="3353784"/>
            <a:ext cx="957263" cy="300082"/>
          </a:xfrm>
          <a:prstGeom prst="rect">
            <a:avLst/>
          </a:prstGeom>
          <a:noFill/>
        </p:spPr>
        <p:txBody>
          <a:bodyPr wrap="square" rtlCol="0">
            <a:spAutoFit/>
          </a:bodyPr>
          <a:lstStyle/>
          <a:p>
            <a:pPr algn="ctr"/>
            <a:r>
              <a:rPr lang="en-US" sz="1350" b="1" dirty="0">
                <a:solidFill>
                  <a:srgbClr val="00B050"/>
                </a:solidFill>
              </a:rPr>
              <a:t>716 MPa</a:t>
            </a:r>
          </a:p>
        </p:txBody>
      </p:sp>
      <p:pic>
        <p:nvPicPr>
          <p:cNvPr id="35" name="Picture 6" descr="Résultat de recherche d'images pour &quot;tick&quo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785706" y="3375203"/>
            <a:ext cx="218527" cy="20258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Résultat de recherche d'images pour &quot;tick&quot;"/>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745086" y="3381494"/>
            <a:ext cx="218527" cy="202585"/>
          </a:xfrm>
          <a:prstGeom prst="rect">
            <a:avLst/>
          </a:prstGeom>
          <a:noFill/>
          <a:extLst>
            <a:ext uri="{909E8E84-426E-40DD-AFC4-6F175D3DCCD1}">
              <a14:hiddenFill xmlns:a14="http://schemas.microsoft.com/office/drawing/2010/main">
                <a:solidFill>
                  <a:srgbClr val="FFFFFF"/>
                </a:solidFill>
              </a14:hiddenFill>
            </a:ext>
          </a:extLst>
        </p:spPr>
      </p:pic>
      <p:sp>
        <p:nvSpPr>
          <p:cNvPr id="3" name="Titre 2"/>
          <p:cNvSpPr>
            <a:spLocks noGrp="1"/>
          </p:cNvSpPr>
          <p:nvPr>
            <p:ph type="title"/>
          </p:nvPr>
        </p:nvSpPr>
        <p:spPr/>
        <p:txBody>
          <a:bodyPr/>
          <a:lstStyle/>
          <a:p>
            <a:r>
              <a:rPr lang="en-US" dirty="0"/>
              <a:t>2D Mechanical Design – Structure</a:t>
            </a:r>
          </a:p>
        </p:txBody>
      </p:sp>
      <p:sp>
        <p:nvSpPr>
          <p:cNvPr id="5" name="Espace réservé de la date 4"/>
          <p:cNvSpPr>
            <a:spLocks noGrp="1"/>
          </p:cNvSpPr>
          <p:nvPr>
            <p:ph type="dt" sz="half" idx="2"/>
          </p:nvPr>
        </p:nvSpPr>
        <p:spPr/>
        <p:txBody>
          <a:bodyPr/>
          <a:lstStyle/>
          <a:p>
            <a:r>
              <a:rPr lang="fr-FR" smtClean="0"/>
              <a:t>FCC week 2018 - 10/04/2018</a:t>
            </a:r>
            <a:endParaRPr lang="fr-FR" dirty="0"/>
          </a:p>
        </p:txBody>
      </p:sp>
      <p:sp>
        <p:nvSpPr>
          <p:cNvPr id="9" name="Espace réservé du pied de page 8"/>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0" name="Espace réservé du numéro de diapositive 9"/>
          <p:cNvSpPr>
            <a:spLocks noGrp="1"/>
          </p:cNvSpPr>
          <p:nvPr>
            <p:ph type="sldNum" sz="quarter" idx="4"/>
          </p:nvPr>
        </p:nvSpPr>
        <p:spPr/>
        <p:txBody>
          <a:bodyPr/>
          <a:lstStyle/>
          <a:p>
            <a:r>
              <a:rPr lang="fr-FR" smtClean="0"/>
              <a:t>Page </a:t>
            </a:r>
            <a:fld id="{AEFB9B6D-867A-40B8-ACB0-35CC9F272C9C}" type="slidenum">
              <a:rPr lang="fr-FR" smtClean="0"/>
              <a:pPr/>
              <a:t>17</a:t>
            </a:fld>
            <a:endParaRPr lang="fr-FR" dirty="0"/>
          </a:p>
        </p:txBody>
      </p:sp>
      <p:sp>
        <p:nvSpPr>
          <p:cNvPr id="37" name="Title 1"/>
          <p:cNvSpPr txBox="1">
            <a:spLocks/>
          </p:cNvSpPr>
          <p:nvPr/>
        </p:nvSpPr>
        <p:spPr>
          <a:xfrm>
            <a:off x="2436492" y="932751"/>
            <a:ext cx="4295917" cy="594357"/>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600" dirty="0">
                <a:solidFill>
                  <a:schemeClr val="bg1"/>
                </a:solidFill>
              </a:rPr>
              <a:t>Stress distribution</a:t>
            </a:r>
          </a:p>
        </p:txBody>
      </p:sp>
      <p:sp>
        <p:nvSpPr>
          <p:cNvPr id="39" name="TextBox 3"/>
          <p:cNvSpPr txBox="1"/>
          <p:nvPr/>
        </p:nvSpPr>
        <p:spPr>
          <a:xfrm>
            <a:off x="0" y="4950357"/>
            <a:ext cx="1347675" cy="507831"/>
          </a:xfrm>
          <a:prstGeom prst="rect">
            <a:avLst/>
          </a:prstGeom>
          <a:noFill/>
        </p:spPr>
        <p:txBody>
          <a:bodyPr wrap="square" rtlCol="0">
            <a:spAutoFit/>
          </a:bodyPr>
          <a:lstStyle/>
          <a:p>
            <a:pPr algn="ctr"/>
            <a:r>
              <a:rPr lang="en-US" sz="1350" b="1" dirty="0"/>
              <a:t>Sigma </a:t>
            </a:r>
            <a:r>
              <a:rPr lang="en-US" sz="1350" b="1" dirty="0" smtClean="0"/>
              <a:t>I: </a:t>
            </a:r>
          </a:p>
          <a:p>
            <a:pPr algn="ctr"/>
            <a:r>
              <a:rPr lang="en-US" sz="1350" b="1" dirty="0" smtClean="0"/>
              <a:t>pure tension</a:t>
            </a:r>
            <a:endParaRPr lang="en-US" sz="1350" b="1" dirty="0"/>
          </a:p>
        </p:txBody>
      </p:sp>
      <p:sp>
        <p:nvSpPr>
          <p:cNvPr id="42" name="TextBox 3"/>
          <p:cNvSpPr txBox="1"/>
          <p:nvPr/>
        </p:nvSpPr>
        <p:spPr>
          <a:xfrm rot="16200000">
            <a:off x="-260109" y="2368931"/>
            <a:ext cx="942975" cy="507831"/>
          </a:xfrm>
          <a:prstGeom prst="rect">
            <a:avLst/>
          </a:prstGeom>
          <a:noFill/>
        </p:spPr>
        <p:txBody>
          <a:bodyPr wrap="square" rtlCol="0">
            <a:spAutoFit/>
          </a:bodyPr>
          <a:lstStyle/>
          <a:p>
            <a:pPr algn="ctr"/>
            <a:r>
              <a:rPr lang="en-US" sz="1350" b="1" dirty="0" smtClean="0"/>
              <a:t>σ Von </a:t>
            </a:r>
            <a:r>
              <a:rPr lang="en-US" sz="1350" b="1" dirty="0"/>
              <a:t>Mises</a:t>
            </a:r>
          </a:p>
        </p:txBody>
      </p:sp>
      <p:sp>
        <p:nvSpPr>
          <p:cNvPr id="43" name="TextBox 3"/>
          <p:cNvSpPr txBox="1"/>
          <p:nvPr/>
        </p:nvSpPr>
        <p:spPr>
          <a:xfrm>
            <a:off x="-19362" y="3667295"/>
            <a:ext cx="942975" cy="300082"/>
          </a:xfrm>
          <a:prstGeom prst="rect">
            <a:avLst/>
          </a:prstGeom>
          <a:noFill/>
        </p:spPr>
        <p:txBody>
          <a:bodyPr wrap="square" rtlCol="0">
            <a:spAutoFit/>
          </a:bodyPr>
          <a:lstStyle/>
          <a:p>
            <a:pPr algn="ctr"/>
            <a:r>
              <a:rPr lang="en-US" sz="1350" b="1" dirty="0" smtClean="0"/>
              <a:t>Criteria:</a:t>
            </a:r>
            <a:endParaRPr lang="en-US" sz="1350" b="1" dirty="0"/>
          </a:p>
        </p:txBody>
      </p:sp>
      <p:sp>
        <p:nvSpPr>
          <p:cNvPr id="44" name="TextBox 5"/>
          <p:cNvSpPr txBox="1"/>
          <p:nvPr/>
        </p:nvSpPr>
        <p:spPr>
          <a:xfrm>
            <a:off x="623455" y="968548"/>
            <a:ext cx="1981200" cy="507831"/>
          </a:xfrm>
          <a:prstGeom prst="rect">
            <a:avLst/>
          </a:prstGeom>
          <a:noFill/>
        </p:spPr>
        <p:txBody>
          <a:bodyPr wrap="square" rtlCol="0">
            <a:spAutoFit/>
          </a:bodyPr>
          <a:lstStyle/>
          <a:p>
            <a:pPr algn="ctr"/>
            <a:r>
              <a:rPr lang="en-US" sz="1350" b="1" dirty="0" smtClean="0"/>
              <a:t>Room-temperature pre-load</a:t>
            </a:r>
            <a:endParaRPr lang="en-US" sz="1350" b="1" dirty="0"/>
          </a:p>
        </p:txBody>
      </p:sp>
      <p:sp>
        <p:nvSpPr>
          <p:cNvPr id="45" name="TextBox 6"/>
          <p:cNvSpPr txBox="1"/>
          <p:nvPr/>
        </p:nvSpPr>
        <p:spPr>
          <a:xfrm>
            <a:off x="3869833" y="968547"/>
            <a:ext cx="1256725" cy="507831"/>
          </a:xfrm>
          <a:prstGeom prst="rect">
            <a:avLst/>
          </a:prstGeom>
          <a:noFill/>
        </p:spPr>
        <p:txBody>
          <a:bodyPr wrap="square" rtlCol="0">
            <a:spAutoFit/>
          </a:bodyPr>
          <a:lstStyle/>
          <a:p>
            <a:pPr algn="ctr"/>
            <a:r>
              <a:rPr lang="en-US" sz="1350" b="1" dirty="0" smtClean="0"/>
              <a:t>Cool-down to 1.9K</a:t>
            </a:r>
            <a:endParaRPr lang="en-US" sz="1350" b="1" dirty="0"/>
          </a:p>
        </p:txBody>
      </p:sp>
      <p:sp>
        <p:nvSpPr>
          <p:cNvPr id="46" name="TextBox 7"/>
          <p:cNvSpPr txBox="1"/>
          <p:nvPr/>
        </p:nvSpPr>
        <p:spPr>
          <a:xfrm>
            <a:off x="6751365" y="968548"/>
            <a:ext cx="1090577" cy="507831"/>
          </a:xfrm>
          <a:prstGeom prst="rect">
            <a:avLst/>
          </a:prstGeom>
          <a:noFill/>
        </p:spPr>
        <p:txBody>
          <a:bodyPr wrap="square" rtlCol="0">
            <a:spAutoFit/>
          </a:bodyPr>
          <a:lstStyle/>
          <a:p>
            <a:pPr algn="ctr"/>
            <a:r>
              <a:rPr lang="en-US" sz="1350" b="1" dirty="0" smtClean="0"/>
              <a:t>Operation at 16 </a:t>
            </a:r>
            <a:r>
              <a:rPr lang="en-US" sz="1350" b="1" dirty="0"/>
              <a:t>T</a:t>
            </a:r>
          </a:p>
        </p:txBody>
      </p:sp>
      <p:sp>
        <p:nvSpPr>
          <p:cNvPr id="47" name="TextBox 3"/>
          <p:cNvSpPr txBox="1"/>
          <p:nvPr/>
        </p:nvSpPr>
        <p:spPr>
          <a:xfrm>
            <a:off x="0" y="1495138"/>
            <a:ext cx="1191491" cy="300082"/>
          </a:xfrm>
          <a:prstGeom prst="rect">
            <a:avLst/>
          </a:prstGeom>
          <a:solidFill>
            <a:schemeClr val="bg1"/>
          </a:solidFill>
        </p:spPr>
        <p:txBody>
          <a:bodyPr wrap="square" rtlCol="0">
            <a:spAutoFit/>
          </a:bodyPr>
          <a:lstStyle/>
          <a:p>
            <a:pPr algn="ctr"/>
            <a:r>
              <a:rPr lang="en-US" sz="1350" b="1" dirty="0" smtClean="0"/>
              <a:t>Iron Y-pad</a:t>
            </a:r>
            <a:endParaRPr lang="en-US" sz="1350" b="1" dirty="0"/>
          </a:p>
        </p:txBody>
      </p:sp>
      <p:sp>
        <p:nvSpPr>
          <p:cNvPr id="48" name="TextBox 15"/>
          <p:cNvSpPr txBox="1"/>
          <p:nvPr/>
        </p:nvSpPr>
        <p:spPr>
          <a:xfrm>
            <a:off x="3770335" y="6228030"/>
            <a:ext cx="1206494" cy="300082"/>
          </a:xfrm>
          <a:prstGeom prst="rect">
            <a:avLst/>
          </a:prstGeom>
          <a:noFill/>
        </p:spPr>
        <p:txBody>
          <a:bodyPr wrap="square" rtlCol="0">
            <a:spAutoFit/>
          </a:bodyPr>
          <a:lstStyle/>
          <a:p>
            <a:pPr algn="ctr"/>
            <a:r>
              <a:rPr lang="en-US" sz="1350" dirty="0" smtClean="0"/>
              <a:t>&lt;380 </a:t>
            </a:r>
            <a:r>
              <a:rPr lang="en-US" sz="1350" dirty="0"/>
              <a:t>MPa</a:t>
            </a:r>
          </a:p>
        </p:txBody>
      </p:sp>
      <p:sp>
        <p:nvSpPr>
          <p:cNvPr id="49" name="TextBox 16"/>
          <p:cNvSpPr txBox="1"/>
          <p:nvPr/>
        </p:nvSpPr>
        <p:spPr>
          <a:xfrm>
            <a:off x="6985237" y="6230945"/>
            <a:ext cx="1137892" cy="300082"/>
          </a:xfrm>
          <a:prstGeom prst="rect">
            <a:avLst/>
          </a:prstGeom>
          <a:noFill/>
        </p:spPr>
        <p:txBody>
          <a:bodyPr wrap="square" rtlCol="0">
            <a:spAutoFit/>
          </a:bodyPr>
          <a:lstStyle/>
          <a:p>
            <a:pPr algn="ctr"/>
            <a:r>
              <a:rPr lang="en-US" sz="1350" dirty="0" smtClean="0"/>
              <a:t>&lt;380 </a:t>
            </a:r>
            <a:r>
              <a:rPr lang="en-US" sz="1350" dirty="0"/>
              <a:t>MPa</a:t>
            </a:r>
          </a:p>
        </p:txBody>
      </p:sp>
      <p:sp>
        <p:nvSpPr>
          <p:cNvPr id="50" name="TextBox 14"/>
          <p:cNvSpPr txBox="1"/>
          <p:nvPr/>
        </p:nvSpPr>
        <p:spPr>
          <a:xfrm>
            <a:off x="1090922" y="3692234"/>
            <a:ext cx="1075232" cy="300082"/>
          </a:xfrm>
          <a:prstGeom prst="rect">
            <a:avLst/>
          </a:prstGeom>
          <a:noFill/>
        </p:spPr>
        <p:txBody>
          <a:bodyPr wrap="square" rtlCol="0">
            <a:spAutoFit/>
          </a:bodyPr>
          <a:lstStyle/>
          <a:p>
            <a:pPr algn="ctr"/>
            <a:r>
              <a:rPr lang="en-US" sz="1350" dirty="0" smtClean="0"/>
              <a:t>&lt;230 </a:t>
            </a:r>
            <a:r>
              <a:rPr lang="en-US" sz="1350" dirty="0"/>
              <a:t>MPa</a:t>
            </a:r>
          </a:p>
        </p:txBody>
      </p:sp>
      <p:sp>
        <p:nvSpPr>
          <p:cNvPr id="51" name="TextBox 15"/>
          <p:cNvSpPr txBox="1"/>
          <p:nvPr/>
        </p:nvSpPr>
        <p:spPr>
          <a:xfrm>
            <a:off x="3807364" y="3692234"/>
            <a:ext cx="1206494" cy="300082"/>
          </a:xfrm>
          <a:prstGeom prst="rect">
            <a:avLst/>
          </a:prstGeom>
          <a:noFill/>
        </p:spPr>
        <p:txBody>
          <a:bodyPr wrap="square" rtlCol="0">
            <a:spAutoFit/>
          </a:bodyPr>
          <a:lstStyle/>
          <a:p>
            <a:pPr algn="ctr"/>
            <a:r>
              <a:rPr lang="en-US" sz="1350" dirty="0" smtClean="0"/>
              <a:t>&lt;720 </a:t>
            </a:r>
            <a:r>
              <a:rPr lang="en-US" sz="1350" dirty="0"/>
              <a:t>MPa</a:t>
            </a:r>
          </a:p>
        </p:txBody>
      </p:sp>
      <p:sp>
        <p:nvSpPr>
          <p:cNvPr id="52" name="TextBox 16"/>
          <p:cNvSpPr txBox="1"/>
          <p:nvPr/>
        </p:nvSpPr>
        <p:spPr>
          <a:xfrm>
            <a:off x="7022266" y="3695149"/>
            <a:ext cx="1137892" cy="300082"/>
          </a:xfrm>
          <a:prstGeom prst="rect">
            <a:avLst/>
          </a:prstGeom>
          <a:noFill/>
        </p:spPr>
        <p:txBody>
          <a:bodyPr wrap="square" rtlCol="0">
            <a:spAutoFit/>
          </a:bodyPr>
          <a:lstStyle/>
          <a:p>
            <a:pPr algn="ctr"/>
            <a:r>
              <a:rPr lang="en-US" sz="1350" dirty="0" smtClean="0"/>
              <a:t>&lt;720 </a:t>
            </a:r>
            <a:r>
              <a:rPr lang="en-US" sz="1350" dirty="0"/>
              <a:t>MPa</a:t>
            </a:r>
          </a:p>
        </p:txBody>
      </p:sp>
      <p:pic>
        <p:nvPicPr>
          <p:cNvPr id="53" name="Image 6"/>
          <p:cNvPicPr>
            <a:picLocks noChangeAspect="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7003" t="31101" r="48987" b="8324"/>
          <a:stretch/>
        </p:blipFill>
        <p:spPr>
          <a:xfrm>
            <a:off x="1242432" y="4127528"/>
            <a:ext cx="1985677" cy="2055413"/>
          </a:xfrm>
          <a:prstGeom prst="rect">
            <a:avLst/>
          </a:prstGeom>
        </p:spPr>
      </p:pic>
      <p:sp>
        <p:nvSpPr>
          <p:cNvPr id="54" name="Rectangle 53"/>
          <p:cNvSpPr/>
          <p:nvPr/>
        </p:nvSpPr>
        <p:spPr>
          <a:xfrm>
            <a:off x="2789140" y="4932633"/>
            <a:ext cx="464770" cy="131094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Rectangle 54"/>
          <p:cNvSpPr/>
          <p:nvPr/>
        </p:nvSpPr>
        <p:spPr>
          <a:xfrm>
            <a:off x="1242431" y="4086788"/>
            <a:ext cx="1779093" cy="131094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437754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576001" y="1058103"/>
            <a:ext cx="8172464" cy="4968552"/>
          </a:xfrm>
        </p:spPr>
        <p:txBody>
          <a:bodyPr/>
          <a:lstStyle/>
          <a:p>
            <a:pPr marL="285750" indent="-285750">
              <a:buFont typeface="Arial" panose="020B0604020202020204" pitchFamily="34" charset="0"/>
              <a:buChar char="•"/>
            </a:pPr>
            <a:r>
              <a:rPr lang="en-US" dirty="0" smtClean="0">
                <a:latin typeface="+mj-lt"/>
              </a:rPr>
              <a:t>2d magnetic design:</a:t>
            </a:r>
          </a:p>
          <a:p>
            <a:pPr marL="555750" lvl="1" indent="-285750">
              <a:buFont typeface="Arial" panose="020B0604020202020204" pitchFamily="34" charset="0"/>
              <a:buChar char="•"/>
            </a:pPr>
            <a:r>
              <a:rPr lang="en-US" b="1" dirty="0" smtClean="0">
                <a:solidFill>
                  <a:srgbClr val="00B050"/>
                </a:solidFill>
                <a:latin typeface="+mj-lt"/>
              </a:rPr>
              <a:t>16 T at 14 % </a:t>
            </a:r>
            <a:r>
              <a:rPr lang="en-US" dirty="0" smtClean="0">
                <a:latin typeface="+mj-lt"/>
              </a:rPr>
              <a:t>of LL margin at 1.9 K</a:t>
            </a:r>
          </a:p>
          <a:p>
            <a:pPr marL="555750" lvl="1" indent="-285750">
              <a:buFont typeface="Arial" panose="020B0604020202020204" pitchFamily="34" charset="0"/>
              <a:buChar char="•"/>
            </a:pPr>
            <a:r>
              <a:rPr lang="en-US" dirty="0" smtClean="0">
                <a:latin typeface="+mj-lt"/>
              </a:rPr>
              <a:t>At collision: 	</a:t>
            </a:r>
            <a:r>
              <a:rPr lang="en-US" b="1" dirty="0" smtClean="0">
                <a:solidFill>
                  <a:srgbClr val="00B050"/>
                </a:solidFill>
                <a:latin typeface="+mj-lt"/>
              </a:rPr>
              <a:t>b3 and higher orders &lt; 3 units </a:t>
            </a:r>
            <a:r>
              <a:rPr lang="en-US" sz="1400" dirty="0" smtClean="0">
                <a:latin typeface="+mj-lt"/>
              </a:rPr>
              <a:t>(absolute value)</a:t>
            </a:r>
          </a:p>
          <a:p>
            <a:pPr lvl="1" indent="0">
              <a:buNone/>
            </a:pPr>
            <a:r>
              <a:rPr lang="en-US" b="1" dirty="0" smtClean="0">
                <a:solidFill>
                  <a:srgbClr val="00B050"/>
                </a:solidFill>
                <a:latin typeface="+mj-lt"/>
              </a:rPr>
              <a:t>		b2 ~ -40 units</a:t>
            </a:r>
            <a:endParaRPr lang="en-US" sz="1400" dirty="0">
              <a:latin typeface="+mj-lt"/>
            </a:endParaRPr>
          </a:p>
          <a:p>
            <a:pPr marL="555750" lvl="1" indent="-285750">
              <a:buFont typeface="Arial" panose="020B0604020202020204" pitchFamily="34" charset="0"/>
              <a:buChar char="•"/>
            </a:pPr>
            <a:r>
              <a:rPr lang="en-US" dirty="0" smtClean="0">
                <a:latin typeface="+mj-lt"/>
              </a:rPr>
              <a:t>At injection:	</a:t>
            </a:r>
            <a:r>
              <a:rPr lang="en-US" b="1" dirty="0" smtClean="0">
                <a:solidFill>
                  <a:srgbClr val="00B050"/>
                </a:solidFill>
                <a:latin typeface="+mj-lt"/>
              </a:rPr>
              <a:t>b3 ~ -30 units</a:t>
            </a:r>
            <a:endParaRPr lang="en-US" dirty="0" smtClean="0">
              <a:solidFill>
                <a:srgbClr val="00B050"/>
              </a:solidFill>
              <a:latin typeface="+mj-lt"/>
            </a:endParaRPr>
          </a:p>
          <a:p>
            <a:pPr lvl="1" indent="0">
              <a:buNone/>
            </a:pPr>
            <a:r>
              <a:rPr lang="en-US" dirty="0">
                <a:latin typeface="+mj-lt"/>
                <a:sym typeface="Wingdings" panose="05000000000000000000" pitchFamily="2" charset="2"/>
              </a:rPr>
              <a:t>	</a:t>
            </a:r>
            <a:r>
              <a:rPr lang="en-US" dirty="0" smtClean="0">
                <a:latin typeface="+mj-lt"/>
                <a:sym typeface="Wingdings" panose="05000000000000000000" pitchFamily="2" charset="2"/>
              </a:rPr>
              <a:t> </a:t>
            </a:r>
            <a:r>
              <a:rPr lang="en-US" b="1" dirty="0" smtClean="0">
                <a:solidFill>
                  <a:srgbClr val="00B050"/>
                </a:solidFill>
                <a:latin typeface="+mj-lt"/>
                <a:sym typeface="Wingdings" panose="05000000000000000000" pitchFamily="2" charset="2"/>
              </a:rPr>
              <a:t>block-coil more favorable </a:t>
            </a:r>
            <a:r>
              <a:rPr lang="en-US" dirty="0" smtClean="0">
                <a:latin typeface="+mj-lt"/>
                <a:sym typeface="Wingdings" panose="05000000000000000000" pitchFamily="2" charset="2"/>
              </a:rPr>
              <a:t>than other designs</a:t>
            </a:r>
          </a:p>
          <a:p>
            <a:pPr lvl="1" indent="0">
              <a:buNone/>
            </a:pPr>
            <a:r>
              <a:rPr lang="en-US" dirty="0" smtClean="0">
                <a:latin typeface="+mj-lt"/>
              </a:rPr>
              <a:t>		b5 and higher orders &lt; 10 units</a:t>
            </a:r>
          </a:p>
          <a:p>
            <a:pPr marL="285750" indent="-285750">
              <a:buFont typeface="Arial" panose="020B0604020202020204" pitchFamily="34" charset="0"/>
              <a:buChar char="•"/>
            </a:pPr>
            <a:r>
              <a:rPr lang="en-US" dirty="0" smtClean="0">
                <a:latin typeface="+mj-lt"/>
              </a:rPr>
              <a:t>3d magnetic design:</a:t>
            </a:r>
          </a:p>
          <a:p>
            <a:pPr marL="555750" lvl="1" indent="-285750">
              <a:buFont typeface="Arial" panose="020B0604020202020204" pitchFamily="34" charset="0"/>
              <a:buChar char="•"/>
            </a:pPr>
            <a:r>
              <a:rPr lang="en-US" b="1" dirty="0" smtClean="0">
                <a:solidFill>
                  <a:srgbClr val="00B050"/>
                </a:solidFill>
                <a:latin typeface="+mj-lt"/>
              </a:rPr>
              <a:t>Compact ends</a:t>
            </a:r>
          </a:p>
          <a:p>
            <a:pPr marL="555750" lvl="1" indent="-285750">
              <a:buFont typeface="Arial" panose="020B0604020202020204" pitchFamily="34" charset="0"/>
              <a:buChar char="•"/>
            </a:pPr>
            <a:r>
              <a:rPr lang="en-US" b="1" dirty="0">
                <a:solidFill>
                  <a:srgbClr val="00B050"/>
                </a:solidFill>
                <a:latin typeface="+mj-lt"/>
              </a:rPr>
              <a:t>Similar values for </a:t>
            </a:r>
            <a:r>
              <a:rPr lang="en-US" b="1" dirty="0" smtClean="0">
                <a:solidFill>
                  <a:srgbClr val="00B050"/>
                </a:solidFill>
                <a:latin typeface="+mj-lt"/>
              </a:rPr>
              <a:t>integrated harmonics</a:t>
            </a:r>
            <a:endParaRPr lang="en-US" b="1" dirty="0">
              <a:solidFill>
                <a:srgbClr val="00B050"/>
              </a:solidFill>
              <a:latin typeface="+mj-lt"/>
            </a:endParaRPr>
          </a:p>
          <a:p>
            <a:pPr marL="555750" lvl="1" indent="-285750">
              <a:buFont typeface="Arial" panose="020B0604020202020204" pitchFamily="34" charset="0"/>
              <a:buChar char="•"/>
            </a:pPr>
            <a:r>
              <a:rPr lang="en-US" b="1" dirty="0">
                <a:solidFill>
                  <a:srgbClr val="00B050"/>
                </a:solidFill>
                <a:latin typeface="+mj-lt"/>
                <a:sym typeface="Wingdings" panose="05000000000000000000" pitchFamily="2" charset="2"/>
              </a:rPr>
              <a:t>Additional margin </a:t>
            </a:r>
            <a:r>
              <a:rPr lang="en-US" b="1" dirty="0" smtClean="0">
                <a:solidFill>
                  <a:srgbClr val="00B050"/>
                </a:solidFill>
                <a:latin typeface="+mj-lt"/>
                <a:sym typeface="Wingdings" panose="05000000000000000000" pitchFamily="2" charset="2"/>
              </a:rPr>
              <a:t>in coil ends </a:t>
            </a:r>
            <a:r>
              <a:rPr lang="en-US" dirty="0" smtClean="0">
                <a:latin typeface="+mj-lt"/>
                <a:sym typeface="Wingdings" panose="05000000000000000000" pitchFamily="2" charset="2"/>
              </a:rPr>
              <a:t>(</a:t>
            </a:r>
            <a:r>
              <a:rPr lang="el-GR" dirty="0">
                <a:latin typeface="+mj-lt"/>
                <a:sym typeface="Wingdings" panose="05000000000000000000" pitchFamily="2" charset="2"/>
              </a:rPr>
              <a:t>Δ</a:t>
            </a:r>
            <a:r>
              <a:rPr lang="fr-FR" dirty="0" err="1">
                <a:latin typeface="+mj-lt"/>
                <a:sym typeface="Wingdings" panose="05000000000000000000" pitchFamily="2" charset="2"/>
              </a:rPr>
              <a:t>B</a:t>
            </a:r>
            <a:r>
              <a:rPr lang="fr-FR" baseline="-25000" dirty="0" err="1">
                <a:latin typeface="+mj-lt"/>
                <a:sym typeface="Wingdings" panose="05000000000000000000" pitchFamily="2" charset="2"/>
              </a:rPr>
              <a:t>peak</a:t>
            </a:r>
            <a:r>
              <a:rPr lang="fr-FR" dirty="0">
                <a:latin typeface="+mj-lt"/>
                <a:sym typeface="Wingdings" panose="05000000000000000000" pitchFamily="2" charset="2"/>
              </a:rPr>
              <a:t> &gt; 0.6 T)</a:t>
            </a:r>
          </a:p>
          <a:p>
            <a:pPr marL="285750" indent="-285750">
              <a:buFont typeface="Arial" panose="020B0604020202020204" pitchFamily="34" charset="0"/>
              <a:buChar char="•"/>
            </a:pPr>
            <a:r>
              <a:rPr lang="en-US" dirty="0" smtClean="0">
                <a:latin typeface="+mj-lt"/>
              </a:rPr>
              <a:t>2d mechanical design:</a:t>
            </a:r>
          </a:p>
          <a:p>
            <a:pPr marL="555750" lvl="1" indent="-285750">
              <a:buFont typeface="Arial" panose="020B0604020202020204" pitchFamily="34" charset="0"/>
              <a:buChar char="•"/>
            </a:pPr>
            <a:r>
              <a:rPr lang="en-US" b="1" dirty="0" smtClean="0">
                <a:solidFill>
                  <a:srgbClr val="00B050"/>
                </a:solidFill>
                <a:latin typeface="+mj-lt"/>
              </a:rPr>
              <a:t>Coil stress &lt; criteria</a:t>
            </a:r>
          </a:p>
          <a:p>
            <a:pPr marL="555750" lvl="1" indent="-285750">
              <a:buFont typeface="Arial" panose="020B0604020202020204" pitchFamily="34" charset="0"/>
              <a:buChar char="•"/>
            </a:pPr>
            <a:r>
              <a:rPr lang="en-US" b="1" dirty="0" smtClean="0">
                <a:solidFill>
                  <a:schemeClr val="accent2"/>
                </a:solidFill>
                <a:latin typeface="+mj-lt"/>
              </a:rPr>
              <a:t>Iron X-Pad + Yoke: locally &gt; criterion at warm</a:t>
            </a:r>
          </a:p>
          <a:p>
            <a:pPr marL="555750" lvl="1" indent="-285750">
              <a:buFont typeface="Arial" panose="020B0604020202020204" pitchFamily="34" charset="0"/>
              <a:buChar char="•"/>
            </a:pPr>
            <a:r>
              <a:rPr lang="en-US" b="1" dirty="0" smtClean="0">
                <a:solidFill>
                  <a:srgbClr val="00B050"/>
                </a:solidFill>
                <a:latin typeface="+mj-lt"/>
              </a:rPr>
              <a:t>Other components: stress &lt; criteria</a:t>
            </a:r>
          </a:p>
        </p:txBody>
      </p:sp>
      <p:sp>
        <p:nvSpPr>
          <p:cNvPr id="3" name="Titre 2"/>
          <p:cNvSpPr>
            <a:spLocks noGrp="1"/>
          </p:cNvSpPr>
          <p:nvPr>
            <p:ph type="title"/>
          </p:nvPr>
        </p:nvSpPr>
        <p:spPr/>
        <p:txBody>
          <a:bodyPr/>
          <a:lstStyle/>
          <a:p>
            <a:r>
              <a:rPr lang="en-US" dirty="0" smtClean="0"/>
              <a:t>Conclusion</a:t>
            </a:r>
            <a:endParaRPr lang="en-US" dirty="0"/>
          </a:p>
        </p:txBody>
      </p:sp>
      <p:sp>
        <p:nvSpPr>
          <p:cNvPr id="4" name="Espace réservé du pied de page 3"/>
          <p:cNvSpPr>
            <a:spLocks noGrp="1"/>
          </p:cNvSpPr>
          <p:nvPr>
            <p:ph type="ftr" sz="quarter" idx="3"/>
          </p:nvPr>
        </p:nvSpPr>
        <p:spPr/>
        <p:txBody>
          <a:bodyPr/>
          <a:lstStyle/>
          <a:p>
            <a:r>
              <a:rPr lang="fr-FR" dirty="0"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18</a:t>
            </a:fld>
            <a:endParaRPr lang="fr-FR" dirty="0"/>
          </a:p>
        </p:txBody>
      </p:sp>
      <p:sp>
        <p:nvSpPr>
          <p:cNvPr id="6" name="Espace réservé de la date 5"/>
          <p:cNvSpPr>
            <a:spLocks noGrp="1"/>
          </p:cNvSpPr>
          <p:nvPr>
            <p:ph type="dt" sz="half" idx="2"/>
          </p:nvPr>
        </p:nvSpPr>
        <p:spPr/>
        <p:txBody>
          <a:bodyPr/>
          <a:lstStyle/>
          <a:p>
            <a:r>
              <a:rPr lang="fr-FR" dirty="0" smtClean="0"/>
              <a:t>FCC </a:t>
            </a:r>
            <a:r>
              <a:rPr lang="fr-FR" dirty="0" err="1" smtClean="0"/>
              <a:t>week</a:t>
            </a:r>
            <a:r>
              <a:rPr lang="fr-FR" dirty="0" smtClean="0"/>
              <a:t> 2018 - 10/04/2018</a:t>
            </a:r>
            <a:endParaRPr lang="fr-FR" dirty="0"/>
          </a:p>
        </p:txBody>
      </p:sp>
    </p:spTree>
    <p:extLst>
      <p:ext uri="{BB962C8B-B14F-4D97-AF65-F5344CB8AC3E}">
        <p14:creationId xmlns:p14="http://schemas.microsoft.com/office/powerpoint/2010/main" val="1222312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576000" y="1256885"/>
            <a:ext cx="7902982" cy="4968552"/>
          </a:xfrm>
        </p:spPr>
        <p:txBody>
          <a:bodyPr/>
          <a:lstStyle/>
          <a:p>
            <a:r>
              <a:rPr lang="en-US" b="1" dirty="0" smtClean="0">
                <a:latin typeface="+mn-lt"/>
              </a:rPr>
              <a:t>Short-term future (2018-2019</a:t>
            </a:r>
            <a:r>
              <a:rPr lang="en-US" dirty="0" smtClean="0">
                <a:latin typeface="+mn-lt"/>
              </a:rPr>
              <a:t>)</a:t>
            </a:r>
          </a:p>
          <a:p>
            <a:pPr marL="285750" indent="-285750">
              <a:buFont typeface="Arial" panose="020B0604020202020204" pitchFamily="34" charset="0"/>
              <a:buChar char="•"/>
            </a:pPr>
            <a:r>
              <a:rPr lang="en-US" dirty="0" smtClean="0">
                <a:latin typeface="+mn-lt"/>
              </a:rPr>
              <a:t>Coil </a:t>
            </a:r>
            <a:r>
              <a:rPr lang="en-US" dirty="0">
                <a:latin typeface="+mn-lt"/>
              </a:rPr>
              <a:t>end design to be validated by a 3D mechanical study</a:t>
            </a:r>
          </a:p>
          <a:p>
            <a:pPr marL="555750" lvl="1" indent="-285750">
              <a:buFont typeface="Arial" panose="020B0604020202020204" pitchFamily="34" charset="0"/>
              <a:buChar char="•"/>
            </a:pPr>
            <a:r>
              <a:rPr lang="en-US" dirty="0" smtClean="0">
                <a:latin typeface="+mn-lt"/>
              </a:rPr>
              <a:t>Compact ends favorable for:</a:t>
            </a:r>
          </a:p>
          <a:p>
            <a:pPr marL="645750" lvl="2" indent="-285750">
              <a:buFont typeface="Arial" panose="020B0604020202020204" pitchFamily="34" charset="0"/>
              <a:buChar char="•"/>
            </a:pPr>
            <a:r>
              <a:rPr lang="en-US" sz="1800" dirty="0" smtClean="0">
                <a:solidFill>
                  <a:srgbClr val="00B050"/>
                </a:solidFill>
                <a:latin typeface="+mn-lt"/>
              </a:rPr>
              <a:t>Limited number of parts</a:t>
            </a:r>
          </a:p>
          <a:p>
            <a:pPr marL="645750" lvl="2" indent="-285750">
              <a:buFont typeface="Arial" panose="020B0604020202020204" pitchFamily="34" charset="0"/>
              <a:buChar char="•"/>
            </a:pPr>
            <a:r>
              <a:rPr lang="en-US" sz="1800" dirty="0" smtClean="0">
                <a:solidFill>
                  <a:srgbClr val="00B050"/>
                </a:solidFill>
                <a:latin typeface="+mn-lt"/>
              </a:rPr>
              <a:t>Easier pre-load</a:t>
            </a:r>
            <a:r>
              <a:rPr lang="en-US" sz="1800" dirty="0" smtClean="0">
                <a:latin typeface="+mn-lt"/>
              </a:rPr>
              <a:t> because of aligned blocks</a:t>
            </a:r>
          </a:p>
          <a:p>
            <a:pPr marL="645750" lvl="2" indent="-285750">
              <a:buFont typeface="Arial" panose="020B0604020202020204" pitchFamily="34" charset="0"/>
              <a:buChar char="•"/>
            </a:pPr>
            <a:r>
              <a:rPr lang="en-US" sz="1800" dirty="0" smtClean="0">
                <a:solidFill>
                  <a:srgbClr val="00B050"/>
                </a:solidFill>
                <a:latin typeface="+mn-lt"/>
              </a:rPr>
              <a:t>EM Forces more balanced </a:t>
            </a:r>
            <a:r>
              <a:rPr lang="en-US" sz="1800" dirty="0" smtClean="0">
                <a:latin typeface="+mn-lt"/>
              </a:rPr>
              <a:t>between the blocks</a:t>
            </a:r>
            <a:endParaRPr lang="en-US" sz="1800" dirty="0">
              <a:latin typeface="+mn-lt"/>
            </a:endParaRPr>
          </a:p>
          <a:p>
            <a:pPr marL="285750" indent="-285750">
              <a:buFont typeface="Arial" panose="020B0604020202020204" pitchFamily="34" charset="0"/>
              <a:buChar char="•"/>
            </a:pPr>
            <a:r>
              <a:rPr lang="en-US" dirty="0">
                <a:latin typeface="+mn-lt"/>
              </a:rPr>
              <a:t>Protection: </a:t>
            </a:r>
          </a:p>
          <a:p>
            <a:pPr marL="555750" lvl="1" indent="-285750">
              <a:buFont typeface="Arial" panose="020B0604020202020204" pitchFamily="34" charset="0"/>
              <a:buChar char="•"/>
            </a:pPr>
            <a:r>
              <a:rPr lang="en-US" dirty="0">
                <a:latin typeface="+mn-lt"/>
              </a:rPr>
              <a:t>T</a:t>
            </a:r>
            <a:r>
              <a:rPr lang="en-US" dirty="0" smtClean="0">
                <a:latin typeface="+mn-lt"/>
              </a:rPr>
              <a:t>o </a:t>
            </a:r>
            <a:r>
              <a:rPr lang="en-US" dirty="0">
                <a:latin typeface="+mn-lt"/>
              </a:rPr>
              <a:t>be updated by protection team</a:t>
            </a:r>
          </a:p>
          <a:p>
            <a:pPr lvl="1" indent="0">
              <a:buNone/>
            </a:pPr>
            <a:r>
              <a:rPr lang="en-US" dirty="0" smtClean="0">
                <a:latin typeface="+mn-lt"/>
                <a:sym typeface="Wingdings" panose="05000000000000000000" pitchFamily="2" charset="2"/>
              </a:rPr>
              <a:t> </a:t>
            </a:r>
            <a:r>
              <a:rPr lang="en-US" dirty="0">
                <a:solidFill>
                  <a:srgbClr val="00B050"/>
                </a:solidFill>
                <a:latin typeface="+mn-lt"/>
                <a:sym typeface="Wingdings" panose="05000000000000000000" pitchFamily="2" charset="2"/>
              </a:rPr>
              <a:t>should stay</a:t>
            </a:r>
            <a:r>
              <a:rPr lang="en-US" dirty="0">
                <a:solidFill>
                  <a:srgbClr val="00B050"/>
                </a:solidFill>
                <a:latin typeface="+mn-lt"/>
              </a:rPr>
              <a:t> below the </a:t>
            </a:r>
            <a:r>
              <a:rPr lang="en-US" dirty="0" smtClean="0">
                <a:solidFill>
                  <a:srgbClr val="00B050"/>
                </a:solidFill>
                <a:latin typeface="+mn-lt"/>
              </a:rPr>
              <a:t>limits (minor modifications </a:t>
            </a:r>
            <a:r>
              <a:rPr lang="en-US" dirty="0" err="1" smtClean="0">
                <a:solidFill>
                  <a:srgbClr val="00B050"/>
                </a:solidFill>
                <a:latin typeface="+mn-lt"/>
              </a:rPr>
              <a:t>wrt</a:t>
            </a:r>
            <a:r>
              <a:rPr lang="en-US" dirty="0" smtClean="0">
                <a:solidFill>
                  <a:srgbClr val="00B050"/>
                </a:solidFill>
                <a:latin typeface="+mn-lt"/>
              </a:rPr>
              <a:t> previous designs)</a:t>
            </a:r>
            <a:endParaRPr lang="en-US" dirty="0">
              <a:solidFill>
                <a:srgbClr val="00B050"/>
              </a:solidFill>
              <a:latin typeface="+mn-lt"/>
            </a:endParaRPr>
          </a:p>
          <a:p>
            <a:pPr marL="285750" indent="-285750">
              <a:buFont typeface="Arial" panose="020B0604020202020204" pitchFamily="34" charset="0"/>
              <a:buChar char="•"/>
            </a:pPr>
            <a:endParaRPr lang="en-US" b="1" dirty="0">
              <a:solidFill>
                <a:srgbClr val="00B050"/>
              </a:solidFill>
              <a:latin typeface="+mn-lt"/>
            </a:endParaRPr>
          </a:p>
          <a:p>
            <a:r>
              <a:rPr lang="en-US" b="1" dirty="0" smtClean="0">
                <a:latin typeface="+mn-lt"/>
              </a:rPr>
              <a:t>Mid-term future (~2022)</a:t>
            </a:r>
          </a:p>
          <a:p>
            <a:pPr marL="285750" indent="-285750">
              <a:buFont typeface="Arial" panose="020B0604020202020204" pitchFamily="34" charset="0"/>
              <a:buChar char="•"/>
            </a:pPr>
            <a:r>
              <a:rPr lang="en-US" dirty="0" smtClean="0">
                <a:latin typeface="+mn-lt"/>
              </a:rPr>
              <a:t>F2D2: a block-coil short model dipole toward FCC</a:t>
            </a:r>
          </a:p>
          <a:p>
            <a:r>
              <a:rPr lang="en-US" sz="1400" dirty="0" smtClean="0">
                <a:latin typeface="+mn-lt"/>
                <a:sym typeface="Wingdings" panose="05000000000000000000" pitchFamily="2" charset="2"/>
              </a:rPr>
              <a:t> </a:t>
            </a:r>
            <a:r>
              <a:rPr lang="fr-FR" sz="1400" dirty="0" err="1">
                <a:solidFill>
                  <a:schemeClr val="accent1"/>
                </a:solidFill>
                <a:latin typeface="+mn-lt"/>
              </a:rPr>
              <a:t>See</a:t>
            </a:r>
            <a:r>
              <a:rPr lang="fr-FR" sz="1400" dirty="0">
                <a:solidFill>
                  <a:schemeClr val="accent1"/>
                </a:solidFill>
                <a:latin typeface="+mn-lt"/>
              </a:rPr>
              <a:t> </a:t>
            </a:r>
            <a:r>
              <a:rPr lang="fr-FR" sz="1400" dirty="0" err="1">
                <a:solidFill>
                  <a:schemeClr val="accent1"/>
                </a:solidFill>
                <a:latin typeface="+mn-lt"/>
              </a:rPr>
              <a:t>presentation</a:t>
            </a:r>
            <a:r>
              <a:rPr lang="fr-FR" sz="1400" dirty="0">
                <a:solidFill>
                  <a:schemeClr val="accent1"/>
                </a:solidFill>
                <a:latin typeface="+mn-lt"/>
              </a:rPr>
              <a:t> « </a:t>
            </a:r>
            <a:r>
              <a:rPr lang="en-US" sz="1400" dirty="0">
                <a:solidFill>
                  <a:schemeClr val="accent1"/>
                </a:solidFill>
                <a:latin typeface="+mn-lt"/>
              </a:rPr>
              <a:t>The CEA 16T model for the FCC</a:t>
            </a:r>
            <a:r>
              <a:rPr lang="fr-FR" sz="1400" dirty="0">
                <a:solidFill>
                  <a:schemeClr val="accent1"/>
                </a:solidFill>
                <a:latin typeface="+mn-lt"/>
              </a:rPr>
              <a:t> », E. </a:t>
            </a:r>
            <a:r>
              <a:rPr lang="fr-FR" sz="1400" dirty="0" err="1">
                <a:solidFill>
                  <a:schemeClr val="accent1"/>
                </a:solidFill>
                <a:latin typeface="+mn-lt"/>
              </a:rPr>
              <a:t>Rochepault</a:t>
            </a:r>
            <a:endParaRPr lang="en-US" sz="1400" dirty="0">
              <a:solidFill>
                <a:schemeClr val="accent1"/>
              </a:solidFill>
              <a:latin typeface="+mn-lt"/>
            </a:endParaRPr>
          </a:p>
        </p:txBody>
      </p:sp>
      <p:sp>
        <p:nvSpPr>
          <p:cNvPr id="3" name="Titre 2"/>
          <p:cNvSpPr>
            <a:spLocks noGrp="1"/>
          </p:cNvSpPr>
          <p:nvPr>
            <p:ph type="title"/>
          </p:nvPr>
        </p:nvSpPr>
        <p:spPr/>
        <p:txBody>
          <a:bodyPr/>
          <a:lstStyle/>
          <a:p>
            <a:r>
              <a:rPr lang="en-US" dirty="0" smtClean="0"/>
              <a:t>Outlooks</a:t>
            </a:r>
            <a:endParaRPr lang="en-US" dirty="0"/>
          </a:p>
        </p:txBody>
      </p:sp>
      <p:sp>
        <p:nvSpPr>
          <p:cNvPr id="4" name="Espace réservé du pied de page 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19</a:t>
            </a:fld>
            <a:endParaRPr lang="fr-FR" dirty="0"/>
          </a:p>
        </p:txBody>
      </p:sp>
      <p:sp>
        <p:nvSpPr>
          <p:cNvPr id="6" name="Espace réservé de la date 5"/>
          <p:cNvSpPr>
            <a:spLocks noGrp="1"/>
          </p:cNvSpPr>
          <p:nvPr>
            <p:ph type="dt" sz="half" idx="2"/>
          </p:nvPr>
        </p:nvSpPr>
        <p:spPr/>
        <p:txBody>
          <a:bodyPr/>
          <a:lstStyle/>
          <a:p>
            <a:r>
              <a:rPr lang="fr-FR" smtClean="0"/>
              <a:t>FCC week 2018 - 10/04/2018</a:t>
            </a:r>
            <a:endParaRPr lang="fr-FR" dirty="0"/>
          </a:p>
        </p:txBody>
      </p:sp>
    </p:spTree>
    <p:extLst>
      <p:ext uri="{BB962C8B-B14F-4D97-AF65-F5344CB8AC3E}">
        <p14:creationId xmlns:p14="http://schemas.microsoft.com/office/powerpoint/2010/main" val="990873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p:cNvPicPr>
          <p:nvPr/>
        </p:nvPicPr>
        <p:blipFill rotWithShape="1">
          <a:blip r:embed="rId2"/>
          <a:srcRect l="17338" t="2717" b="1706"/>
          <a:stretch/>
        </p:blipFill>
        <p:spPr>
          <a:xfrm>
            <a:off x="0" y="2783476"/>
            <a:ext cx="3789805" cy="3600000"/>
          </a:xfrm>
          <a:prstGeom prst="rect">
            <a:avLst/>
          </a:prstGeom>
        </p:spPr>
      </p:pic>
      <p:sp>
        <p:nvSpPr>
          <p:cNvPr id="2" name="Espace réservé du contenu 1"/>
          <p:cNvSpPr>
            <a:spLocks noGrp="1"/>
          </p:cNvSpPr>
          <p:nvPr>
            <p:ph idx="1"/>
          </p:nvPr>
        </p:nvSpPr>
        <p:spPr>
          <a:xfrm>
            <a:off x="469968" y="1014997"/>
            <a:ext cx="2849868" cy="1811992"/>
          </a:xfrm>
        </p:spPr>
        <p:txBody>
          <a:bodyPr/>
          <a:lstStyle/>
          <a:p>
            <a:pPr marL="285750" indent="-285750">
              <a:buFont typeface="Arial" panose="020B0604020202020204" pitchFamily="34" charset="0"/>
              <a:buChar char="•"/>
            </a:pPr>
            <a:r>
              <a:rPr lang="en-US" u="sng" dirty="0" smtClean="0">
                <a:latin typeface="+mj-lt"/>
              </a:rPr>
              <a:t>FCC week 2017:</a:t>
            </a:r>
          </a:p>
          <a:p>
            <a:r>
              <a:rPr lang="en-US" dirty="0" smtClean="0">
                <a:latin typeface="+mj-lt"/>
              </a:rPr>
              <a:t>204 mm </a:t>
            </a:r>
            <a:r>
              <a:rPr lang="en-US" dirty="0" err="1" smtClean="0">
                <a:latin typeface="+mj-lt"/>
              </a:rPr>
              <a:t>interbeam</a:t>
            </a:r>
            <a:endParaRPr lang="en-US" dirty="0" smtClean="0">
              <a:latin typeface="+mj-lt"/>
            </a:endParaRPr>
          </a:p>
          <a:p>
            <a:r>
              <a:rPr lang="en-US" dirty="0" smtClean="0">
                <a:latin typeface="+mj-lt"/>
              </a:rPr>
              <a:t>750 </a:t>
            </a:r>
            <a:r>
              <a:rPr lang="en-US" dirty="0">
                <a:latin typeface="+mj-lt"/>
              </a:rPr>
              <a:t>yoke diameter</a:t>
            </a:r>
          </a:p>
          <a:p>
            <a:r>
              <a:rPr lang="en-US" dirty="0" smtClean="0">
                <a:latin typeface="+mj-lt"/>
              </a:rPr>
              <a:t>63 mm Al shell</a:t>
            </a:r>
            <a:endParaRPr lang="en-US" dirty="0">
              <a:latin typeface="+mj-lt"/>
            </a:endParaRPr>
          </a:p>
        </p:txBody>
      </p:sp>
      <p:sp>
        <p:nvSpPr>
          <p:cNvPr id="3" name="Titre 2"/>
          <p:cNvSpPr>
            <a:spLocks noGrp="1"/>
          </p:cNvSpPr>
          <p:nvPr>
            <p:ph type="title"/>
          </p:nvPr>
        </p:nvSpPr>
        <p:spPr/>
        <p:txBody>
          <a:bodyPr/>
          <a:lstStyle/>
          <a:p>
            <a:r>
              <a:rPr lang="en-US" dirty="0" smtClean="0"/>
              <a:t>Evolution of the Design</a:t>
            </a:r>
            <a:endParaRPr lang="en-US" dirty="0"/>
          </a:p>
        </p:txBody>
      </p:sp>
      <p:sp>
        <p:nvSpPr>
          <p:cNvPr id="4" name="Espace réservé du pied de page 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2</a:t>
            </a:fld>
            <a:endParaRPr lang="fr-FR" dirty="0"/>
          </a:p>
        </p:txBody>
      </p:sp>
      <p:sp>
        <p:nvSpPr>
          <p:cNvPr id="6" name="Espace réservé de la date 5"/>
          <p:cNvSpPr>
            <a:spLocks noGrp="1"/>
          </p:cNvSpPr>
          <p:nvPr>
            <p:ph type="dt" sz="half" idx="2"/>
          </p:nvPr>
        </p:nvSpPr>
        <p:spPr/>
        <p:txBody>
          <a:bodyPr/>
          <a:lstStyle/>
          <a:p>
            <a:r>
              <a:rPr lang="fr-FR" smtClean="0"/>
              <a:t>FCC week 2018 - 10/04/2018</a:t>
            </a:r>
            <a:endParaRPr lang="fr-FR" dirty="0"/>
          </a:p>
        </p:txBody>
      </p:sp>
      <p:pic>
        <p:nvPicPr>
          <p:cNvPr id="7"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19842" t="12468" b="5325"/>
          <a:stretch/>
        </p:blipFill>
        <p:spPr bwMode="auto">
          <a:xfrm>
            <a:off x="3629792" y="3296361"/>
            <a:ext cx="2746548" cy="2700000"/>
          </a:xfrm>
          <a:prstGeom prst="rect">
            <a:avLst/>
          </a:prstGeom>
          <a:noFill/>
          <a:ln>
            <a:noFill/>
          </a:ln>
        </p:spPr>
      </p:pic>
      <p:sp>
        <p:nvSpPr>
          <p:cNvPr id="8" name="Espace réservé du contenu 1"/>
          <p:cNvSpPr txBox="1">
            <a:spLocks/>
          </p:cNvSpPr>
          <p:nvPr/>
        </p:nvSpPr>
        <p:spPr>
          <a:xfrm>
            <a:off x="3614907" y="1014997"/>
            <a:ext cx="2776318" cy="1811992"/>
          </a:xfrm>
          <a:prstGeom prst="rect">
            <a:avLst/>
          </a:prstGeom>
        </p:spPr>
        <p:txBody>
          <a:bodyPr/>
          <a:lstStyle>
            <a:lvl1pPr marL="0" indent="0" algn="l" defTabSz="914400" rtl="0" eaLnBrk="1" latinLnBrk="0" hangingPunct="1">
              <a:lnSpc>
                <a:spcPct val="100000"/>
              </a:lnSpc>
              <a:spcBef>
                <a:spcPts val="0"/>
              </a:spcBef>
              <a:spcAft>
                <a:spcPts val="600"/>
              </a:spcAft>
              <a:buFont typeface="Arial" pitchFamily="34" charset="0"/>
              <a:buNone/>
              <a:defRPr sz="1800" kern="1200" cap="none" baseline="0">
                <a:solidFill>
                  <a:schemeClr val="tx1"/>
                </a:solidFill>
                <a:latin typeface="Verdana" pitchFamily="34" charset="0"/>
                <a:ea typeface="Verdana" pitchFamily="34" charset="0"/>
                <a:cs typeface="Verdana" pitchFamily="34" charset="0"/>
              </a:defRPr>
            </a:lvl1pPr>
            <a:lvl2pPr marL="270000" indent="-270000" algn="l" defTabSz="914400" rtl="0" eaLnBrk="1" latinLnBrk="0" hangingPunct="1">
              <a:lnSpc>
                <a:spcPct val="100000"/>
              </a:lnSpc>
              <a:spcBef>
                <a:spcPts val="0"/>
              </a:spcBef>
              <a:spcAft>
                <a:spcPts val="400"/>
              </a:spcAft>
              <a:buSzPct val="60000"/>
              <a:buFontTx/>
              <a:buBlip>
                <a:blip r:embed="rId4"/>
              </a:buBlip>
              <a:defRPr sz="1800" kern="1200" cap="none" baseline="0">
                <a:solidFill>
                  <a:schemeClr val="tx1"/>
                </a:solidFill>
                <a:latin typeface="Verdana" pitchFamily="34" charset="0"/>
                <a:ea typeface="Verdana" pitchFamily="34" charset="0"/>
                <a:cs typeface="Verdana" pitchFamily="34" charset="0"/>
              </a:defRPr>
            </a:lvl2pPr>
            <a:lvl3pPr marL="360000" indent="0" algn="l" defTabSz="914400" rtl="0" eaLnBrk="1" latinLnBrk="0" hangingPunct="1">
              <a:lnSpc>
                <a:spcPct val="100000"/>
              </a:lnSpc>
              <a:spcBef>
                <a:spcPts val="0"/>
              </a:spcBef>
              <a:buSzPct val="36000"/>
              <a:buFont typeface="Arial" pitchFamily="34" charset="0"/>
              <a:buNone/>
              <a:defRPr sz="1600" kern="1200">
                <a:solidFill>
                  <a:schemeClr val="tx1"/>
                </a:solidFill>
                <a:latin typeface="Verdana" pitchFamily="34" charset="0"/>
                <a:ea typeface="Verdana" pitchFamily="34" charset="0"/>
                <a:cs typeface="Verdana" pitchFamily="34" charset="0"/>
              </a:defRPr>
            </a:lvl3pPr>
            <a:lvl4pPr marL="628650" indent="-276225" algn="l" defTabSz="914400" rtl="0" eaLnBrk="1" latinLnBrk="0" hangingPunct="1">
              <a:lnSpc>
                <a:spcPct val="100000"/>
              </a:lnSpc>
              <a:spcBef>
                <a:spcPts val="200"/>
              </a:spcBef>
              <a:spcAft>
                <a:spcPts val="400"/>
              </a:spcAft>
              <a:buClr>
                <a:srgbClr val="666666"/>
              </a:buClr>
              <a:buSzPct val="30000"/>
              <a:buFontTx/>
              <a:buBlip>
                <a:blip r:embed="rId5"/>
              </a:buBlip>
              <a:defRPr sz="1400" kern="1200">
                <a:solidFill>
                  <a:schemeClr val="tx1"/>
                </a:solidFill>
                <a:latin typeface="Verdana" pitchFamily="34" charset="0"/>
                <a:ea typeface="Verdana" pitchFamily="34" charset="0"/>
                <a:cs typeface="Verdana" pitchFamily="34" charset="0"/>
              </a:defRPr>
            </a:lvl4pPr>
            <a:lvl5pPr marL="630000" indent="0" algn="l" defTabSz="914400" rtl="0" eaLnBrk="1" latinLnBrk="0" hangingPunct="1">
              <a:lnSpc>
                <a:spcPct val="100000"/>
              </a:lnSpc>
              <a:spcBef>
                <a:spcPts val="0"/>
              </a:spcBef>
              <a:buClr>
                <a:srgbClr val="666666"/>
              </a:buClr>
              <a:buFont typeface="Arial" pitchFamily="34" charset="0"/>
              <a:buNone/>
              <a:defRPr sz="1200" kern="1200">
                <a:solidFill>
                  <a:schemeClr val="tx1"/>
                </a:solidFill>
                <a:latin typeface="Verdana" pitchFamily="34" charset="0"/>
                <a:ea typeface="Verdana" pitchFamily="34" charset="0"/>
                <a:cs typeface="Verdana" pitchFamily="34" charset="0"/>
              </a:defRPr>
            </a:lvl5pPr>
            <a:lvl6pPr marL="809625" indent="-180975" algn="l" defTabSz="914400" rtl="0" eaLnBrk="1" latinLnBrk="0" hangingPunct="1">
              <a:spcBef>
                <a:spcPts val="0"/>
              </a:spcBef>
              <a:buFont typeface="Arial" pitchFamily="34" charset="0"/>
              <a:buChar char="•"/>
              <a:defRPr sz="1200" i="1" kern="1200" baseline="0">
                <a:solidFill>
                  <a:schemeClr val="tx1"/>
                </a:solidFill>
                <a:latin typeface="Verdana" pitchFamily="34" charset="0"/>
                <a:ea typeface="Verdana" pitchFamily="34" charset="0"/>
                <a:cs typeface="Verdana"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US" u="sng" dirty="0" smtClean="0">
                <a:latin typeface="+mj-lt"/>
              </a:rPr>
              <a:t>Review Oct. 2017:</a:t>
            </a:r>
          </a:p>
          <a:p>
            <a:r>
              <a:rPr lang="en-US" b="1" dirty="0" smtClean="0">
                <a:latin typeface="+mj-lt"/>
              </a:rPr>
              <a:t>194 mm </a:t>
            </a:r>
            <a:r>
              <a:rPr lang="en-US" b="1" dirty="0" err="1" smtClean="0">
                <a:latin typeface="+mj-lt"/>
              </a:rPr>
              <a:t>interbeam</a:t>
            </a:r>
            <a:endParaRPr lang="en-US" b="1" dirty="0" smtClean="0">
              <a:latin typeface="+mj-lt"/>
            </a:endParaRPr>
          </a:p>
          <a:p>
            <a:r>
              <a:rPr lang="en-US" b="1" dirty="0" smtClean="0">
                <a:latin typeface="+mj-lt"/>
              </a:rPr>
              <a:t>570 mm yoke diameter</a:t>
            </a:r>
          </a:p>
          <a:p>
            <a:r>
              <a:rPr lang="en-US" dirty="0" smtClean="0">
                <a:latin typeface="+mj-lt"/>
              </a:rPr>
              <a:t>100 </a:t>
            </a:r>
            <a:r>
              <a:rPr lang="en-US" dirty="0">
                <a:latin typeface="+mj-lt"/>
              </a:rPr>
              <a:t>mm Al shell</a:t>
            </a:r>
          </a:p>
          <a:p>
            <a:endParaRPr lang="en-US" dirty="0">
              <a:latin typeface="+mj-lt"/>
            </a:endParaRPr>
          </a:p>
        </p:txBody>
      </p:sp>
      <p:sp>
        <p:nvSpPr>
          <p:cNvPr id="9" name="Espace réservé du contenu 1"/>
          <p:cNvSpPr txBox="1">
            <a:spLocks/>
          </p:cNvSpPr>
          <p:nvPr/>
        </p:nvSpPr>
        <p:spPr>
          <a:xfrm>
            <a:off x="6494745" y="1014997"/>
            <a:ext cx="2649255" cy="1811992"/>
          </a:xfrm>
          <a:prstGeom prst="rect">
            <a:avLst/>
          </a:prstGeom>
        </p:spPr>
        <p:txBody>
          <a:bodyPr/>
          <a:lstStyle>
            <a:lvl1pPr marL="0" indent="0" algn="l" defTabSz="914400" rtl="0" eaLnBrk="1" latinLnBrk="0" hangingPunct="1">
              <a:lnSpc>
                <a:spcPct val="100000"/>
              </a:lnSpc>
              <a:spcBef>
                <a:spcPts val="0"/>
              </a:spcBef>
              <a:spcAft>
                <a:spcPts val="600"/>
              </a:spcAft>
              <a:buFont typeface="Arial" pitchFamily="34" charset="0"/>
              <a:buNone/>
              <a:defRPr sz="1800" kern="1200" cap="none" baseline="0">
                <a:solidFill>
                  <a:schemeClr val="tx1"/>
                </a:solidFill>
                <a:latin typeface="Verdana" pitchFamily="34" charset="0"/>
                <a:ea typeface="Verdana" pitchFamily="34" charset="0"/>
                <a:cs typeface="Verdana" pitchFamily="34" charset="0"/>
              </a:defRPr>
            </a:lvl1pPr>
            <a:lvl2pPr marL="270000" indent="-270000" algn="l" defTabSz="914400" rtl="0" eaLnBrk="1" latinLnBrk="0" hangingPunct="1">
              <a:lnSpc>
                <a:spcPct val="100000"/>
              </a:lnSpc>
              <a:spcBef>
                <a:spcPts val="0"/>
              </a:spcBef>
              <a:spcAft>
                <a:spcPts val="400"/>
              </a:spcAft>
              <a:buSzPct val="60000"/>
              <a:buFontTx/>
              <a:buBlip>
                <a:blip r:embed="rId4"/>
              </a:buBlip>
              <a:defRPr sz="1800" kern="1200" cap="none" baseline="0">
                <a:solidFill>
                  <a:schemeClr val="tx1"/>
                </a:solidFill>
                <a:latin typeface="Verdana" pitchFamily="34" charset="0"/>
                <a:ea typeface="Verdana" pitchFamily="34" charset="0"/>
                <a:cs typeface="Verdana" pitchFamily="34" charset="0"/>
              </a:defRPr>
            </a:lvl2pPr>
            <a:lvl3pPr marL="360000" indent="0" algn="l" defTabSz="914400" rtl="0" eaLnBrk="1" latinLnBrk="0" hangingPunct="1">
              <a:lnSpc>
                <a:spcPct val="100000"/>
              </a:lnSpc>
              <a:spcBef>
                <a:spcPts val="0"/>
              </a:spcBef>
              <a:buSzPct val="36000"/>
              <a:buFont typeface="Arial" pitchFamily="34" charset="0"/>
              <a:buNone/>
              <a:defRPr sz="1600" kern="1200">
                <a:solidFill>
                  <a:schemeClr val="tx1"/>
                </a:solidFill>
                <a:latin typeface="Verdana" pitchFamily="34" charset="0"/>
                <a:ea typeface="Verdana" pitchFamily="34" charset="0"/>
                <a:cs typeface="Verdana" pitchFamily="34" charset="0"/>
              </a:defRPr>
            </a:lvl3pPr>
            <a:lvl4pPr marL="628650" indent="-276225" algn="l" defTabSz="914400" rtl="0" eaLnBrk="1" latinLnBrk="0" hangingPunct="1">
              <a:lnSpc>
                <a:spcPct val="100000"/>
              </a:lnSpc>
              <a:spcBef>
                <a:spcPts val="200"/>
              </a:spcBef>
              <a:spcAft>
                <a:spcPts val="400"/>
              </a:spcAft>
              <a:buClr>
                <a:srgbClr val="666666"/>
              </a:buClr>
              <a:buSzPct val="30000"/>
              <a:buFontTx/>
              <a:buBlip>
                <a:blip r:embed="rId5"/>
              </a:buBlip>
              <a:defRPr sz="1400" kern="1200">
                <a:solidFill>
                  <a:schemeClr val="tx1"/>
                </a:solidFill>
                <a:latin typeface="Verdana" pitchFamily="34" charset="0"/>
                <a:ea typeface="Verdana" pitchFamily="34" charset="0"/>
                <a:cs typeface="Verdana" pitchFamily="34" charset="0"/>
              </a:defRPr>
            </a:lvl4pPr>
            <a:lvl5pPr marL="630000" indent="0" algn="l" defTabSz="914400" rtl="0" eaLnBrk="1" latinLnBrk="0" hangingPunct="1">
              <a:lnSpc>
                <a:spcPct val="100000"/>
              </a:lnSpc>
              <a:spcBef>
                <a:spcPts val="0"/>
              </a:spcBef>
              <a:buClr>
                <a:srgbClr val="666666"/>
              </a:buClr>
              <a:buFont typeface="Arial" pitchFamily="34" charset="0"/>
              <a:buNone/>
              <a:defRPr sz="1200" kern="1200">
                <a:solidFill>
                  <a:schemeClr val="tx1"/>
                </a:solidFill>
                <a:latin typeface="Verdana" pitchFamily="34" charset="0"/>
                <a:ea typeface="Verdana" pitchFamily="34" charset="0"/>
                <a:cs typeface="Verdana" pitchFamily="34" charset="0"/>
              </a:defRPr>
            </a:lvl5pPr>
            <a:lvl6pPr marL="809625" indent="-180975" algn="l" defTabSz="914400" rtl="0" eaLnBrk="1" latinLnBrk="0" hangingPunct="1">
              <a:spcBef>
                <a:spcPts val="0"/>
              </a:spcBef>
              <a:buFont typeface="Arial" pitchFamily="34" charset="0"/>
              <a:buChar char="•"/>
              <a:defRPr sz="1200" i="1" kern="1200" baseline="0">
                <a:solidFill>
                  <a:schemeClr val="tx1"/>
                </a:solidFill>
                <a:latin typeface="Verdana" pitchFamily="34" charset="0"/>
                <a:ea typeface="Verdana" pitchFamily="34" charset="0"/>
                <a:cs typeface="Verdana" pitchFamily="34" charset="0"/>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en-US" u="sng" dirty="0" smtClean="0">
                <a:latin typeface="+mj-lt"/>
              </a:rPr>
              <a:t>Today:</a:t>
            </a:r>
          </a:p>
          <a:p>
            <a:r>
              <a:rPr lang="en-US" dirty="0" smtClean="0">
                <a:latin typeface="+mj-lt"/>
              </a:rPr>
              <a:t>204 mm </a:t>
            </a:r>
            <a:r>
              <a:rPr lang="en-US" dirty="0" err="1" smtClean="0">
                <a:latin typeface="+mj-lt"/>
              </a:rPr>
              <a:t>interbeam</a:t>
            </a:r>
            <a:endParaRPr lang="en-US" dirty="0" smtClean="0">
              <a:latin typeface="+mj-lt"/>
            </a:endParaRPr>
          </a:p>
          <a:p>
            <a:r>
              <a:rPr lang="en-US" dirty="0">
                <a:latin typeface="+mj-lt"/>
              </a:rPr>
              <a:t>570 yoke diameter</a:t>
            </a:r>
          </a:p>
          <a:p>
            <a:r>
              <a:rPr lang="en-US" dirty="0" smtClean="0">
                <a:latin typeface="+mj-lt"/>
              </a:rPr>
              <a:t>67 </a:t>
            </a:r>
            <a:r>
              <a:rPr lang="en-US" dirty="0">
                <a:latin typeface="+mj-lt"/>
              </a:rPr>
              <a:t>mm </a:t>
            </a:r>
            <a:r>
              <a:rPr lang="en-US" dirty="0" smtClean="0">
                <a:latin typeface="+mj-lt"/>
              </a:rPr>
              <a:t>Al shell + </a:t>
            </a:r>
          </a:p>
          <a:p>
            <a:r>
              <a:rPr lang="en-US" b="1" dirty="0" smtClean="0">
                <a:latin typeface="+mj-lt"/>
              </a:rPr>
              <a:t>20 mm SS shell</a:t>
            </a:r>
            <a:endParaRPr lang="en-US" b="1" dirty="0">
              <a:latin typeface="+mj-lt"/>
            </a:endParaRPr>
          </a:p>
          <a:p>
            <a:endParaRPr lang="en-US" dirty="0">
              <a:latin typeface="+mj-lt"/>
            </a:endParaRPr>
          </a:p>
        </p:txBody>
      </p:sp>
      <p:pic>
        <p:nvPicPr>
          <p:cNvPr id="19" name="Image 18"/>
          <p:cNvPicPr>
            <a:picLocks noChangeAspect="1"/>
          </p:cNvPicPr>
          <p:nvPr/>
        </p:nvPicPr>
        <p:blipFill rotWithShape="1">
          <a:blip r:embed="rId6"/>
          <a:srcRect l="35724" t="33339" r="26362" b="39974"/>
          <a:stretch/>
        </p:blipFill>
        <p:spPr>
          <a:xfrm>
            <a:off x="6376340" y="3314361"/>
            <a:ext cx="2709158" cy="2700000"/>
          </a:xfrm>
          <a:prstGeom prst="rect">
            <a:avLst/>
          </a:prstGeom>
        </p:spPr>
      </p:pic>
      <p:sp>
        <p:nvSpPr>
          <p:cNvPr id="10" name="Rectangle 9"/>
          <p:cNvSpPr/>
          <p:nvPr/>
        </p:nvSpPr>
        <p:spPr>
          <a:xfrm>
            <a:off x="7196157" y="2954886"/>
            <a:ext cx="870751" cy="307777"/>
          </a:xfrm>
          <a:prstGeom prst="rect">
            <a:avLst/>
          </a:prstGeom>
        </p:spPr>
        <p:txBody>
          <a:bodyPr wrap="none">
            <a:spAutoFit/>
          </a:bodyPr>
          <a:lstStyle/>
          <a:p>
            <a:r>
              <a:rPr lang="en-US" sz="1400" dirty="0" smtClean="0"/>
              <a:t>v5ari204</a:t>
            </a:r>
            <a:endParaRPr lang="en-US" sz="1400" dirty="0"/>
          </a:p>
        </p:txBody>
      </p:sp>
      <p:sp>
        <p:nvSpPr>
          <p:cNvPr id="11" name="Rectangle 10"/>
          <p:cNvSpPr/>
          <p:nvPr/>
        </p:nvSpPr>
        <p:spPr>
          <a:xfrm>
            <a:off x="4487540" y="2945029"/>
            <a:ext cx="840295" cy="307777"/>
          </a:xfrm>
          <a:prstGeom prst="rect">
            <a:avLst/>
          </a:prstGeom>
        </p:spPr>
        <p:txBody>
          <a:bodyPr wrap="none">
            <a:spAutoFit/>
          </a:bodyPr>
          <a:lstStyle/>
          <a:p>
            <a:r>
              <a:rPr lang="en-US" sz="1400" dirty="0"/>
              <a:t>MT2017</a:t>
            </a:r>
            <a:endParaRPr lang="en-US" dirty="0"/>
          </a:p>
        </p:txBody>
      </p:sp>
      <p:sp>
        <p:nvSpPr>
          <p:cNvPr id="14" name="Rectangle 13"/>
          <p:cNvSpPr/>
          <p:nvPr/>
        </p:nvSpPr>
        <p:spPr>
          <a:xfrm>
            <a:off x="1323537" y="2448936"/>
            <a:ext cx="870751" cy="307777"/>
          </a:xfrm>
          <a:prstGeom prst="rect">
            <a:avLst/>
          </a:prstGeom>
        </p:spPr>
        <p:txBody>
          <a:bodyPr wrap="none">
            <a:spAutoFit/>
          </a:bodyPr>
          <a:lstStyle/>
          <a:p>
            <a:r>
              <a:rPr lang="en-US" sz="1400" dirty="0" smtClean="0"/>
              <a:t>v1ari204</a:t>
            </a:r>
            <a:endParaRPr lang="en-US" sz="1400" dirty="0"/>
          </a:p>
        </p:txBody>
      </p:sp>
      <p:sp>
        <p:nvSpPr>
          <p:cNvPr id="15" name="Rectangle 14"/>
          <p:cNvSpPr/>
          <p:nvPr/>
        </p:nvSpPr>
        <p:spPr>
          <a:xfrm>
            <a:off x="1610647" y="6280406"/>
            <a:ext cx="2378702" cy="400110"/>
          </a:xfrm>
          <a:prstGeom prst="rect">
            <a:avLst/>
          </a:prstGeom>
          <a:solidFill>
            <a:schemeClr val="bg1"/>
          </a:solidFill>
        </p:spPr>
        <p:txBody>
          <a:bodyPr wrap="square">
            <a:spAutoFit/>
          </a:bodyPr>
          <a:lstStyle/>
          <a:p>
            <a:r>
              <a:rPr lang="en-US" sz="1000" dirty="0" smtClean="0">
                <a:solidFill>
                  <a:schemeClr val="accent1"/>
                </a:solidFill>
              </a:rPr>
              <a:t>C. </a:t>
            </a:r>
            <a:r>
              <a:rPr lang="en-US" sz="1000" dirty="0" err="1" smtClean="0">
                <a:solidFill>
                  <a:schemeClr val="accent1"/>
                </a:solidFill>
              </a:rPr>
              <a:t>Lorin</a:t>
            </a:r>
            <a:r>
              <a:rPr lang="en-US" sz="1000" dirty="0" smtClean="0">
                <a:solidFill>
                  <a:schemeClr val="accent1"/>
                </a:solidFill>
              </a:rPr>
              <a:t>, “</a:t>
            </a:r>
            <a:r>
              <a:rPr lang="en-US" sz="1000" dirty="0">
                <a:solidFill>
                  <a:schemeClr val="accent1"/>
                </a:solidFill>
              </a:rPr>
              <a:t>Electromagnetic design of the block coil option</a:t>
            </a:r>
            <a:r>
              <a:rPr lang="en-US" sz="1000" dirty="0" smtClean="0">
                <a:solidFill>
                  <a:schemeClr val="accent1"/>
                </a:solidFill>
              </a:rPr>
              <a:t>”, </a:t>
            </a:r>
            <a:r>
              <a:rPr lang="en-GB" sz="1000" dirty="0" smtClean="0">
                <a:solidFill>
                  <a:schemeClr val="accent1"/>
                </a:solidFill>
                <a:hlinkClick r:id="rId7"/>
              </a:rPr>
              <a:t>FCC week 2017 </a:t>
            </a:r>
            <a:endParaRPr lang="en-GB" sz="1000" dirty="0">
              <a:solidFill>
                <a:schemeClr val="accent1"/>
              </a:solidFill>
            </a:endParaRPr>
          </a:p>
        </p:txBody>
      </p:sp>
      <p:sp>
        <p:nvSpPr>
          <p:cNvPr id="16" name="Rectangle 15"/>
          <p:cNvSpPr/>
          <p:nvPr/>
        </p:nvSpPr>
        <p:spPr>
          <a:xfrm>
            <a:off x="3801465" y="5882791"/>
            <a:ext cx="2516209" cy="400110"/>
          </a:xfrm>
          <a:prstGeom prst="rect">
            <a:avLst/>
          </a:prstGeom>
          <a:solidFill>
            <a:schemeClr val="bg1"/>
          </a:solidFill>
        </p:spPr>
        <p:txBody>
          <a:bodyPr wrap="square">
            <a:spAutoFit/>
          </a:bodyPr>
          <a:lstStyle/>
          <a:p>
            <a:r>
              <a:rPr lang="en-US" sz="1000" dirty="0" smtClean="0">
                <a:solidFill>
                  <a:schemeClr val="accent1"/>
                </a:solidFill>
              </a:rPr>
              <a:t>C. </a:t>
            </a:r>
            <a:r>
              <a:rPr lang="en-US" sz="1000" dirty="0" err="1" smtClean="0">
                <a:solidFill>
                  <a:schemeClr val="accent1"/>
                </a:solidFill>
              </a:rPr>
              <a:t>Lorin</a:t>
            </a:r>
            <a:r>
              <a:rPr lang="en-US" sz="1000" dirty="0" smtClean="0">
                <a:solidFill>
                  <a:schemeClr val="accent1"/>
                </a:solidFill>
              </a:rPr>
              <a:t>, “</a:t>
            </a:r>
            <a:r>
              <a:rPr lang="en-US" sz="1000" dirty="0">
                <a:solidFill>
                  <a:schemeClr val="accent1"/>
                </a:solidFill>
              </a:rPr>
              <a:t>Block-coil electromagnetic design</a:t>
            </a:r>
            <a:r>
              <a:rPr lang="en-US" sz="1000" dirty="0" smtClean="0">
                <a:solidFill>
                  <a:schemeClr val="accent1"/>
                </a:solidFill>
              </a:rPr>
              <a:t>”, </a:t>
            </a:r>
            <a:r>
              <a:rPr lang="en-GB" sz="1000" dirty="0" smtClean="0">
                <a:solidFill>
                  <a:schemeClr val="accent1"/>
                </a:solidFill>
                <a:hlinkClick r:id="rId8"/>
              </a:rPr>
              <a:t>ECC review 2017 </a:t>
            </a:r>
            <a:endParaRPr lang="en-GB" sz="1000" dirty="0" smtClean="0">
              <a:solidFill>
                <a:schemeClr val="accent1"/>
              </a:solidFill>
            </a:endParaRPr>
          </a:p>
        </p:txBody>
      </p:sp>
    </p:spTree>
    <p:extLst>
      <p:ext uri="{BB962C8B-B14F-4D97-AF65-F5344CB8AC3E}">
        <p14:creationId xmlns:p14="http://schemas.microsoft.com/office/powerpoint/2010/main" val="41924734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texte 8"/>
          <p:cNvSpPr>
            <a:spLocks noGrp="1"/>
          </p:cNvSpPr>
          <p:nvPr>
            <p:ph type="body" sz="quarter" idx="13"/>
          </p:nvPr>
        </p:nvSpPr>
        <p:spPr/>
        <p:txBody>
          <a:bodyPr/>
          <a:lstStyle/>
          <a:p>
            <a:r>
              <a:rPr lang="en-US" dirty="0" smtClean="0"/>
              <a:t>Backup Slides</a:t>
            </a:r>
            <a:endParaRPr lang="en-US" dirty="0"/>
          </a:p>
        </p:txBody>
      </p:sp>
    </p:spTree>
    <p:extLst>
      <p:ext uri="{BB962C8B-B14F-4D97-AF65-F5344CB8AC3E}">
        <p14:creationId xmlns:p14="http://schemas.microsoft.com/office/powerpoint/2010/main" val="23923212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ontent Placeholder 5"/>
          <p:cNvGraphicFramePr>
            <a:graphicFrameLocks noGrp="1"/>
          </p:cNvGraphicFramePr>
          <p:nvPr>
            <p:ph idx="1"/>
            <p:extLst>
              <p:ext uri="{D42A27DB-BD31-4B8C-83A1-F6EECF244321}">
                <p14:modId xmlns:p14="http://schemas.microsoft.com/office/powerpoint/2010/main" val="1338071413"/>
              </p:ext>
            </p:extLst>
          </p:nvPr>
        </p:nvGraphicFramePr>
        <p:xfrm>
          <a:off x="1359345" y="1059092"/>
          <a:ext cx="5154624" cy="2560320"/>
        </p:xfrm>
        <a:graphic>
          <a:graphicData uri="http://schemas.openxmlformats.org/drawingml/2006/table">
            <a:tbl>
              <a:tblPr firstRow="1" bandRow="1" bandCol="1">
                <a:tableStyleId>{5C22544A-7EE6-4342-B048-85BDC9FD1C3A}</a:tableStyleId>
              </a:tblPr>
              <a:tblGrid>
                <a:gridCol w="2170221">
                  <a:extLst>
                    <a:ext uri="{9D8B030D-6E8A-4147-A177-3AD203B41FA5}">
                      <a16:colId xmlns="" xmlns:a16="http://schemas.microsoft.com/office/drawing/2014/main" val="20000"/>
                    </a:ext>
                  </a:extLst>
                </a:gridCol>
                <a:gridCol w="1186483">
                  <a:extLst>
                    <a:ext uri="{9D8B030D-6E8A-4147-A177-3AD203B41FA5}">
                      <a16:colId xmlns="" xmlns:a16="http://schemas.microsoft.com/office/drawing/2014/main" val="20001"/>
                    </a:ext>
                  </a:extLst>
                </a:gridCol>
                <a:gridCol w="1202499">
                  <a:extLst>
                    <a:ext uri="{9D8B030D-6E8A-4147-A177-3AD203B41FA5}">
                      <a16:colId xmlns="" xmlns:a16="http://schemas.microsoft.com/office/drawing/2014/main" val="20002"/>
                    </a:ext>
                  </a:extLst>
                </a:gridCol>
                <a:gridCol w="595421">
                  <a:extLst>
                    <a:ext uri="{9D8B030D-6E8A-4147-A177-3AD203B41FA5}">
                      <a16:colId xmlns="" xmlns:a16="http://schemas.microsoft.com/office/drawing/2014/main" val="20003"/>
                    </a:ext>
                  </a:extLst>
                </a:gridCol>
              </a:tblGrid>
              <a:tr h="112395">
                <a:tc>
                  <a:txBody>
                    <a:bodyPr/>
                    <a:lstStyle/>
                    <a:p>
                      <a:pPr algn="ctr">
                        <a:spcAft>
                          <a:spcPts val="0"/>
                        </a:spcAft>
                      </a:pPr>
                      <a:r>
                        <a:rPr lang="en-GB" sz="1400" cap="small" dirty="0">
                          <a:effectLst/>
                        </a:rPr>
                        <a:t>Parameter</a:t>
                      </a:r>
                      <a:endParaRPr lang="fr-FR" sz="1400" cap="small" dirty="0">
                        <a:effectLst/>
                        <a:latin typeface="Times New Roman" panose="02020603050405020304" pitchFamily="18" charset="0"/>
                        <a:ea typeface="Times New Roman" panose="02020603050405020304" pitchFamily="18" charset="0"/>
                      </a:endParaRPr>
                    </a:p>
                  </a:txBody>
                  <a:tcPr marL="83398" marR="83398" marT="0" marB="0" anchor="ctr"/>
                </a:tc>
                <a:tc gridSpan="2">
                  <a:txBody>
                    <a:bodyPr/>
                    <a:lstStyle/>
                    <a:p>
                      <a:pPr algn="ctr">
                        <a:spcAft>
                          <a:spcPts val="0"/>
                        </a:spcAft>
                      </a:pPr>
                      <a:r>
                        <a:rPr lang="en-GB" sz="1400" dirty="0">
                          <a:effectLst/>
                        </a:rPr>
                        <a:t>Values</a:t>
                      </a:r>
                      <a:endParaRPr lang="fr-FR" sz="1400" dirty="0">
                        <a:effectLst/>
                        <a:latin typeface="Times New Roman" panose="02020603050405020304" pitchFamily="18" charset="0"/>
                        <a:ea typeface="Times New Roman" panose="02020603050405020304" pitchFamily="18" charset="0"/>
                      </a:endParaRPr>
                    </a:p>
                  </a:txBody>
                  <a:tcPr marL="83398" marR="83398" marT="0" marB="0" anchor="ctr"/>
                </a:tc>
                <a:tc hMerge="1">
                  <a:txBody>
                    <a:bodyPr/>
                    <a:lstStyle/>
                    <a:p>
                      <a:endParaRPr lang="en-US"/>
                    </a:p>
                  </a:txBody>
                  <a:tcPr/>
                </a:tc>
                <a:tc>
                  <a:txBody>
                    <a:bodyPr/>
                    <a:lstStyle/>
                    <a:p>
                      <a:pPr>
                        <a:spcAft>
                          <a:spcPts val="0"/>
                        </a:spcAft>
                      </a:pPr>
                      <a:r>
                        <a:rPr lang="en-GB" sz="1400">
                          <a:effectLst/>
                        </a:rPr>
                        <a:t>Unit</a:t>
                      </a:r>
                      <a:endParaRPr lang="fr-FR" sz="140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00"/>
                  </a:ext>
                </a:extLst>
              </a:tr>
              <a:tr h="92075">
                <a:tc>
                  <a:txBody>
                    <a:bodyPr/>
                    <a:lstStyle/>
                    <a:p>
                      <a:pPr>
                        <a:spcAft>
                          <a:spcPts val="0"/>
                        </a:spcAft>
                      </a:pPr>
                      <a:r>
                        <a:rPr lang="en-GB" sz="1400">
                          <a:effectLst/>
                        </a:rPr>
                        <a:t>Strand diameter</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1.1</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0.7</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mm</a:t>
                      </a:r>
                      <a:endParaRPr lang="fr-FR" sz="140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01"/>
                  </a:ext>
                </a:extLst>
              </a:tr>
              <a:tr h="92075">
                <a:tc>
                  <a:txBody>
                    <a:bodyPr/>
                    <a:lstStyle/>
                    <a:p>
                      <a:pPr>
                        <a:spcAft>
                          <a:spcPts val="0"/>
                        </a:spcAft>
                      </a:pPr>
                      <a:r>
                        <a:rPr lang="en-GB" sz="1400" dirty="0">
                          <a:effectLst/>
                        </a:rPr>
                        <a:t>Number of strands</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21</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34</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dirty="0" err="1">
                          <a:effectLst/>
                        </a:rPr>
                        <a:t>adim</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extLst>
                  <a:ext uri="{0D108BD9-81ED-4DB2-BD59-A6C34878D82A}">
                    <a16:rowId xmlns="" xmlns:a16="http://schemas.microsoft.com/office/drawing/2014/main" val="10002"/>
                  </a:ext>
                </a:extLst>
              </a:tr>
              <a:tr h="98425">
                <a:tc>
                  <a:txBody>
                    <a:bodyPr/>
                    <a:lstStyle/>
                    <a:p>
                      <a:pPr>
                        <a:spcAft>
                          <a:spcPts val="0"/>
                        </a:spcAft>
                      </a:pPr>
                      <a:r>
                        <a:rPr lang="en-GB" sz="1400" dirty="0">
                          <a:effectLst/>
                        </a:rPr>
                        <a:t>Unreacted width</a:t>
                      </a:r>
                      <a:endParaRPr lang="fr-FR" sz="1400" dirty="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12.47</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dirty="0">
                          <a:effectLst/>
                        </a:rPr>
                        <a:t>12.47</a:t>
                      </a:r>
                      <a:endParaRPr lang="fr-FR" sz="1400" dirty="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dirty="0">
                          <a:effectLst/>
                        </a:rPr>
                        <a:t>mm</a:t>
                      </a:r>
                      <a:endParaRPr lang="fr-FR" sz="1400" dirty="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03"/>
                  </a:ext>
                </a:extLst>
              </a:tr>
              <a:tr h="98425">
                <a:tc>
                  <a:txBody>
                    <a:bodyPr/>
                    <a:lstStyle/>
                    <a:p>
                      <a:pPr>
                        <a:spcAft>
                          <a:spcPts val="0"/>
                        </a:spcAft>
                      </a:pPr>
                      <a:r>
                        <a:rPr lang="fr-FR" sz="1400" dirty="0" err="1">
                          <a:effectLst/>
                        </a:rPr>
                        <a:t>Unreacted</a:t>
                      </a:r>
                      <a:r>
                        <a:rPr lang="fr-FR" sz="1400" dirty="0">
                          <a:effectLst/>
                        </a:rPr>
                        <a:t> </a:t>
                      </a:r>
                      <a:r>
                        <a:rPr lang="fr-FR" sz="1400" dirty="0" err="1">
                          <a:effectLst/>
                        </a:rPr>
                        <a:t>thickness</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1.94</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1.23</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dirty="0">
                          <a:effectLst/>
                        </a:rPr>
                        <a:t>mm</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extLst>
                  <a:ext uri="{0D108BD9-81ED-4DB2-BD59-A6C34878D82A}">
                    <a16:rowId xmlns="" xmlns:a16="http://schemas.microsoft.com/office/drawing/2014/main" val="10004"/>
                  </a:ext>
                </a:extLst>
              </a:tr>
              <a:tr h="98425">
                <a:tc>
                  <a:txBody>
                    <a:bodyPr/>
                    <a:lstStyle/>
                    <a:p>
                      <a:pPr>
                        <a:spcAft>
                          <a:spcPts val="0"/>
                        </a:spcAft>
                      </a:pPr>
                      <a:r>
                        <a:rPr lang="fr-FR" sz="1400">
                          <a:effectLst/>
                        </a:rPr>
                        <a:t>Reacted width</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12.6</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12.6</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mm</a:t>
                      </a:r>
                      <a:endParaRPr lang="fr-FR" sz="140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05"/>
                  </a:ext>
                </a:extLst>
              </a:tr>
              <a:tr h="98425">
                <a:tc>
                  <a:txBody>
                    <a:bodyPr/>
                    <a:lstStyle/>
                    <a:p>
                      <a:pPr>
                        <a:spcAft>
                          <a:spcPts val="0"/>
                        </a:spcAft>
                      </a:pPr>
                      <a:r>
                        <a:rPr lang="fr-FR" sz="1400" dirty="0" err="1">
                          <a:effectLst/>
                        </a:rPr>
                        <a:t>Reacted</a:t>
                      </a:r>
                      <a:r>
                        <a:rPr lang="fr-FR" sz="1400" dirty="0">
                          <a:effectLst/>
                        </a:rPr>
                        <a:t> </a:t>
                      </a:r>
                      <a:r>
                        <a:rPr lang="fr-FR" sz="1400" dirty="0" err="1">
                          <a:effectLst/>
                        </a:rPr>
                        <a:t>thickness</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2.00</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1.27</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dirty="0">
                          <a:effectLst/>
                        </a:rPr>
                        <a:t>mm</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extLst>
                  <a:ext uri="{0D108BD9-81ED-4DB2-BD59-A6C34878D82A}">
                    <a16:rowId xmlns="" xmlns:a16="http://schemas.microsoft.com/office/drawing/2014/main" val="10006"/>
                  </a:ext>
                </a:extLst>
              </a:tr>
              <a:tr h="98425">
                <a:tc>
                  <a:txBody>
                    <a:bodyPr/>
                    <a:lstStyle/>
                    <a:p>
                      <a:pPr>
                        <a:spcAft>
                          <a:spcPts val="0"/>
                        </a:spcAft>
                      </a:pPr>
                      <a:r>
                        <a:rPr lang="fr-FR" sz="1400" dirty="0">
                          <a:effectLst/>
                        </a:rPr>
                        <a:t>Copper/non-Copper </a:t>
                      </a:r>
                      <a:r>
                        <a:rPr lang="fr-FR" sz="1400" dirty="0" smtClean="0">
                          <a:effectLst/>
                        </a:rPr>
                        <a:t>ratio</a:t>
                      </a:r>
                      <a:endParaRPr lang="fr-FR" sz="1400" dirty="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0.8</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2.0</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adim</a:t>
                      </a:r>
                      <a:endParaRPr lang="fr-FR" sz="140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07"/>
                  </a:ext>
                </a:extLst>
              </a:tr>
              <a:tr h="98425">
                <a:tc>
                  <a:txBody>
                    <a:bodyPr/>
                    <a:lstStyle/>
                    <a:p>
                      <a:pPr>
                        <a:spcAft>
                          <a:spcPts val="0"/>
                        </a:spcAft>
                      </a:pPr>
                      <a:r>
                        <a:rPr lang="en-GB" sz="1400">
                          <a:effectLst/>
                        </a:rPr>
                        <a:t>Insulation thickness</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0.15</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0.15</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dirty="0">
                          <a:effectLst/>
                        </a:rPr>
                        <a:t>mm</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extLst>
                  <a:ext uri="{0D108BD9-81ED-4DB2-BD59-A6C34878D82A}">
                    <a16:rowId xmlns="" xmlns:a16="http://schemas.microsoft.com/office/drawing/2014/main" val="10008"/>
                  </a:ext>
                </a:extLst>
              </a:tr>
              <a:tr h="98425">
                <a:tc>
                  <a:txBody>
                    <a:bodyPr/>
                    <a:lstStyle/>
                    <a:p>
                      <a:pPr>
                        <a:spcAft>
                          <a:spcPts val="0"/>
                        </a:spcAft>
                      </a:pPr>
                      <a:r>
                        <a:rPr lang="en-GB" sz="1400">
                          <a:effectLst/>
                        </a:rPr>
                        <a:t>Bare cable compaction</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11.8</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12.0</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dirty="0">
                          <a:effectLst/>
                        </a:rPr>
                        <a:t>%</a:t>
                      </a:r>
                      <a:endParaRPr lang="fr-FR" sz="1400" dirty="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09"/>
                  </a:ext>
                </a:extLst>
              </a:tr>
              <a:tr h="98425">
                <a:tc>
                  <a:txBody>
                    <a:bodyPr/>
                    <a:lstStyle/>
                    <a:p>
                      <a:pPr>
                        <a:spcAft>
                          <a:spcPts val="0"/>
                        </a:spcAft>
                      </a:pPr>
                      <a:r>
                        <a:rPr lang="en-GB" sz="1400">
                          <a:effectLst/>
                        </a:rPr>
                        <a:t>Packing factor</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85.4</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a:effectLst/>
                        </a:rPr>
                        <a:t>88.2</a:t>
                      </a:r>
                      <a:endParaRPr lang="fr-FR" sz="140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tc>
                  <a:txBody>
                    <a:bodyPr/>
                    <a:lstStyle/>
                    <a:p>
                      <a:pPr>
                        <a:spcAft>
                          <a:spcPts val="0"/>
                        </a:spcAft>
                      </a:pPr>
                      <a:r>
                        <a:rPr lang="en-GB" sz="1400" dirty="0">
                          <a:effectLst/>
                        </a:rPr>
                        <a:t>%</a:t>
                      </a:r>
                      <a:endParaRPr lang="fr-FR" sz="1400" dirty="0">
                        <a:effectLst/>
                        <a:latin typeface="Times New Roman" panose="02020603050405020304" pitchFamily="18" charset="0"/>
                        <a:ea typeface="Times New Roman" panose="02020603050405020304" pitchFamily="18" charset="0"/>
                      </a:endParaRPr>
                    </a:p>
                  </a:txBody>
                  <a:tcPr marL="83398" marR="83398" marT="0" marB="0">
                    <a:solidFill>
                      <a:srgbClr val="EAEFF7"/>
                    </a:solidFill>
                  </a:tcPr>
                </a:tc>
                <a:extLst>
                  <a:ext uri="{0D108BD9-81ED-4DB2-BD59-A6C34878D82A}">
                    <a16:rowId xmlns="" xmlns:a16="http://schemas.microsoft.com/office/drawing/2014/main" val="10010"/>
                  </a:ext>
                </a:extLst>
              </a:tr>
              <a:tr h="98425">
                <a:tc>
                  <a:txBody>
                    <a:bodyPr/>
                    <a:lstStyle/>
                    <a:p>
                      <a:pPr>
                        <a:spcAft>
                          <a:spcPts val="0"/>
                        </a:spcAft>
                      </a:pPr>
                      <a:r>
                        <a:rPr lang="en-GB" sz="1400">
                          <a:effectLst/>
                        </a:rPr>
                        <a:t>Transposition pitch</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93</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a:effectLst/>
                        </a:rPr>
                        <a:t>93</a:t>
                      </a:r>
                      <a:endParaRPr lang="fr-FR" sz="1400">
                        <a:effectLst/>
                        <a:latin typeface="Times New Roman" panose="02020603050405020304" pitchFamily="18" charset="0"/>
                        <a:ea typeface="Times New Roman" panose="02020603050405020304" pitchFamily="18" charset="0"/>
                      </a:endParaRPr>
                    </a:p>
                  </a:txBody>
                  <a:tcPr marL="83398" marR="83398" marT="0" marB="0"/>
                </a:tc>
                <a:tc>
                  <a:txBody>
                    <a:bodyPr/>
                    <a:lstStyle/>
                    <a:p>
                      <a:pPr>
                        <a:spcAft>
                          <a:spcPts val="0"/>
                        </a:spcAft>
                      </a:pPr>
                      <a:r>
                        <a:rPr lang="en-GB" sz="1400" dirty="0">
                          <a:effectLst/>
                        </a:rPr>
                        <a:t>mm</a:t>
                      </a:r>
                      <a:endParaRPr lang="fr-FR" sz="1400" dirty="0">
                        <a:effectLst/>
                        <a:latin typeface="Times New Roman" panose="02020603050405020304" pitchFamily="18" charset="0"/>
                        <a:ea typeface="Times New Roman" panose="02020603050405020304" pitchFamily="18" charset="0"/>
                      </a:endParaRPr>
                    </a:p>
                  </a:txBody>
                  <a:tcPr marL="83398" marR="83398" marT="0" marB="0"/>
                </a:tc>
                <a:extLst>
                  <a:ext uri="{0D108BD9-81ED-4DB2-BD59-A6C34878D82A}">
                    <a16:rowId xmlns="" xmlns:a16="http://schemas.microsoft.com/office/drawing/2014/main" val="10011"/>
                  </a:ext>
                </a:extLst>
              </a:tr>
            </a:tbl>
          </a:graphicData>
        </a:graphic>
      </p:graphicFrame>
      <p:sp>
        <p:nvSpPr>
          <p:cNvPr id="4" name="Title 3"/>
          <p:cNvSpPr>
            <a:spLocks noGrp="1"/>
          </p:cNvSpPr>
          <p:nvPr>
            <p:ph type="title"/>
          </p:nvPr>
        </p:nvSpPr>
        <p:spPr/>
        <p:txBody>
          <a:bodyPr/>
          <a:lstStyle/>
          <a:p>
            <a:r>
              <a:rPr lang="en-US" dirty="0" smtClean="0"/>
              <a:t>Conductor parameters</a:t>
            </a:r>
            <a:endParaRPr lang="en-US" dirty="0"/>
          </a:p>
        </p:txBody>
      </p:sp>
      <p:sp>
        <p:nvSpPr>
          <p:cNvPr id="3" name="Slide Number Placeholder 2"/>
          <p:cNvSpPr>
            <a:spLocks noGrp="1"/>
          </p:cNvSpPr>
          <p:nvPr>
            <p:ph type="sldNum" sz="quarter" idx="4294967295"/>
          </p:nvPr>
        </p:nvSpPr>
        <p:spPr>
          <a:xfrm>
            <a:off x="8462963" y="6465888"/>
            <a:ext cx="681037" cy="323850"/>
          </a:xfrm>
        </p:spPr>
        <p:txBody>
          <a:bodyPr/>
          <a:lstStyle/>
          <a:p>
            <a:fld id="{8BD85F2A-931D-42F2-A06B-E95A9F4678E2}" type="slidenum">
              <a:rPr lang="fr-FR" smtClean="0"/>
              <a:t>21</a:t>
            </a:fld>
            <a:endParaRPr lang="fr-FR"/>
          </a:p>
        </p:txBody>
      </p:sp>
      <p:pic>
        <p:nvPicPr>
          <p:cNvPr id="9" name="Picture 13"/>
          <p:cNvPicPr>
            <a:picLocks noChangeAspect="1"/>
          </p:cNvPicPr>
          <p:nvPr/>
        </p:nvPicPr>
        <p:blipFill>
          <a:blip r:embed="rId2"/>
          <a:stretch>
            <a:fillRect/>
          </a:stretch>
        </p:blipFill>
        <p:spPr>
          <a:xfrm>
            <a:off x="565902" y="4033129"/>
            <a:ext cx="7696083" cy="2404994"/>
          </a:xfrm>
          <a:prstGeom prst="rect">
            <a:avLst/>
          </a:prstGeom>
        </p:spPr>
      </p:pic>
      <p:sp>
        <p:nvSpPr>
          <p:cNvPr id="6" name="ZoneTexte 5"/>
          <p:cNvSpPr txBox="1"/>
          <p:nvPr/>
        </p:nvSpPr>
        <p:spPr>
          <a:xfrm>
            <a:off x="565902" y="3717032"/>
            <a:ext cx="8596940" cy="369332"/>
          </a:xfrm>
          <a:prstGeom prst="rect">
            <a:avLst/>
          </a:prstGeom>
          <a:noFill/>
        </p:spPr>
        <p:txBody>
          <a:bodyPr wrap="square" rtlCol="0">
            <a:spAutoFit/>
          </a:bodyPr>
          <a:lstStyle/>
          <a:p>
            <a:r>
              <a:rPr lang="fr-FR" dirty="0" smtClean="0"/>
              <a:t>J. </a:t>
            </a:r>
            <a:r>
              <a:rPr lang="fr-FR" dirty="0" err="1" smtClean="0"/>
              <a:t>Fleiter</a:t>
            </a:r>
            <a:r>
              <a:rPr lang="fr-FR" dirty="0" smtClean="0"/>
              <a:t>:</a:t>
            </a:r>
            <a:r>
              <a:rPr lang="en-GB" dirty="0">
                <a:latin typeface="Times New Roman" panose="02020603050405020304" pitchFamily="18" charset="0"/>
                <a:cs typeface="Times New Roman" panose="02020603050405020304" pitchFamily="18" charset="0"/>
              </a:rPr>
              <a:t> Rutherford cable design approach and experience at </a:t>
            </a:r>
            <a:r>
              <a:rPr lang="en-GB" dirty="0" smtClean="0">
                <a:latin typeface="Times New Roman" panose="02020603050405020304" pitchFamily="18" charset="0"/>
                <a:cs typeface="Times New Roman" panose="02020603050405020304" pitchFamily="18" charset="0"/>
              </a:rPr>
              <a:t>CERN</a:t>
            </a:r>
            <a:r>
              <a:rPr lang="fr-FR" dirty="0"/>
              <a:t> </a:t>
            </a:r>
            <a:r>
              <a:rPr lang="fr-FR" dirty="0" smtClean="0"/>
              <a:t>(</a:t>
            </a:r>
            <a:r>
              <a:rPr lang="fr-FR" dirty="0" smtClean="0">
                <a:hlinkClick r:id="rId3"/>
              </a:rPr>
              <a:t>here</a:t>
            </a:r>
            <a:r>
              <a:rPr lang="fr-FR" dirty="0" smtClean="0"/>
              <a:t>)</a:t>
            </a:r>
            <a:endParaRPr lang="fr-FR" dirty="0"/>
          </a:p>
        </p:txBody>
      </p:sp>
      <p:sp>
        <p:nvSpPr>
          <p:cNvPr id="7" name="ZoneTexte 6"/>
          <p:cNvSpPr txBox="1"/>
          <p:nvPr/>
        </p:nvSpPr>
        <p:spPr>
          <a:xfrm>
            <a:off x="7468540" y="1814186"/>
            <a:ext cx="1647172" cy="646331"/>
          </a:xfrm>
          <a:prstGeom prst="rect">
            <a:avLst/>
          </a:prstGeom>
          <a:noFill/>
        </p:spPr>
        <p:txBody>
          <a:bodyPr wrap="square" rtlCol="0">
            <a:spAutoFit/>
          </a:bodyPr>
          <a:lstStyle/>
          <a:p>
            <a:r>
              <a:rPr lang="en-US" dirty="0" smtClean="0"/>
              <a:t>C. </a:t>
            </a:r>
            <a:r>
              <a:rPr lang="en-US" dirty="0" err="1" smtClean="0"/>
              <a:t>Lorin</a:t>
            </a:r>
            <a:r>
              <a:rPr lang="en-US" dirty="0" smtClean="0"/>
              <a:t>,</a:t>
            </a:r>
          </a:p>
          <a:p>
            <a:r>
              <a:rPr lang="en-US" dirty="0" smtClean="0"/>
              <a:t>Oct 17 review</a:t>
            </a:r>
            <a:endParaRPr lang="en-US" dirty="0"/>
          </a:p>
        </p:txBody>
      </p:sp>
      <p:sp>
        <p:nvSpPr>
          <p:cNvPr id="2" name="Espace réservé de la date 1"/>
          <p:cNvSpPr>
            <a:spLocks noGrp="1"/>
          </p:cNvSpPr>
          <p:nvPr>
            <p:ph type="dt" sz="half" idx="2"/>
          </p:nvPr>
        </p:nvSpPr>
        <p:spPr/>
        <p:txBody>
          <a:bodyPr/>
          <a:lstStyle/>
          <a:p>
            <a:r>
              <a:rPr lang="fr-FR" smtClean="0"/>
              <a:t>FCC week 2018 - 10/04/2018</a:t>
            </a:r>
            <a:endParaRPr lang="fr-FR" dirty="0"/>
          </a:p>
        </p:txBody>
      </p:sp>
      <p:sp>
        <p:nvSpPr>
          <p:cNvPr id="5" name="Espace réservé du pied de page 4"/>
          <p:cNvSpPr>
            <a:spLocks noGrp="1"/>
          </p:cNvSpPr>
          <p:nvPr>
            <p:ph type="ftr" sz="quarter" idx="3"/>
          </p:nvPr>
        </p:nvSpPr>
        <p:spPr/>
        <p:txBody>
          <a:bodyPr/>
          <a:lstStyle/>
          <a:p>
            <a:r>
              <a:rPr lang="fr-FR" smtClean="0"/>
              <a:t>IRFU/DACM/LEAS</a:t>
            </a:r>
            <a:endParaRPr lang="fr-FR" dirty="0">
              <a:solidFill>
                <a:srgbClr val="FF0000"/>
              </a:solidFill>
            </a:endParaRPr>
          </a:p>
        </p:txBody>
      </p:sp>
    </p:spTree>
    <p:extLst>
      <p:ext uri="{BB962C8B-B14F-4D97-AF65-F5344CB8AC3E}">
        <p14:creationId xmlns:p14="http://schemas.microsoft.com/office/powerpoint/2010/main" val="19494324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59527" y="75502"/>
            <a:ext cx="4635312" cy="817643"/>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800" dirty="0">
                <a:solidFill>
                  <a:schemeClr val="bg1">
                    <a:lumMod val="95000"/>
                  </a:schemeClr>
                </a:solidFill>
              </a:rPr>
              <a:t>3</a:t>
            </a:r>
            <a:r>
              <a:rPr lang="en-US" sz="4800" dirty="0" smtClean="0">
                <a:solidFill>
                  <a:schemeClr val="bg1">
                    <a:lumMod val="95000"/>
                  </a:schemeClr>
                </a:solidFill>
              </a:rPr>
              <a:t>D magnetic design</a:t>
            </a:r>
            <a:endParaRPr lang="en-US" sz="4800" dirty="0">
              <a:solidFill>
                <a:schemeClr val="bg1">
                  <a:lumMod val="95000"/>
                </a:schemeClr>
              </a:solidFill>
            </a:endParaRPr>
          </a:p>
        </p:txBody>
      </p:sp>
      <p:pic>
        <p:nvPicPr>
          <p:cNvPr id="1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9194" y="4693008"/>
            <a:ext cx="1025376" cy="1433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Content Placeholder 1"/>
          <p:cNvSpPr txBox="1">
            <a:spLocks/>
          </p:cNvSpPr>
          <p:nvPr/>
        </p:nvSpPr>
        <p:spPr>
          <a:xfrm>
            <a:off x="342900" y="1196976"/>
            <a:ext cx="6172200" cy="492918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US" dirty="0" smtClean="0"/>
              <a:t>Assumptions:</a:t>
            </a:r>
          </a:p>
          <a:p>
            <a:pPr marL="800100" lvl="1" indent="-342900" algn="l">
              <a:buFont typeface="Arial" panose="020B0604020202020204" pitchFamily="34" charset="0"/>
              <a:buChar char="•"/>
            </a:pPr>
            <a:r>
              <a:rPr lang="en-US" sz="2400" dirty="0" smtClean="0"/>
              <a:t>Return ends – 1000 mm straight section</a:t>
            </a:r>
          </a:p>
          <a:p>
            <a:pPr marL="800100" lvl="1" indent="-342900" algn="l">
              <a:buFont typeface="Arial" panose="020B0604020202020204" pitchFamily="34" charset="0"/>
              <a:buChar char="•"/>
            </a:pPr>
            <a:r>
              <a:rPr lang="en-US" sz="2400" dirty="0" err="1" smtClean="0"/>
              <a:t>Hardway</a:t>
            </a:r>
            <a:r>
              <a:rPr lang="en-US" sz="2400" dirty="0" smtClean="0"/>
              <a:t> bend : </a:t>
            </a:r>
            <a:r>
              <a:rPr lang="en-US" sz="2400" dirty="0" err="1" smtClean="0"/>
              <a:t>Rmin</a:t>
            </a:r>
            <a:r>
              <a:rPr lang="en-US" sz="2400" dirty="0" smtClean="0"/>
              <a:t> = 450 mm in upper layer (w = 12.6 mm)</a:t>
            </a:r>
          </a:p>
          <a:p>
            <a:pPr marL="1200150" lvl="2" indent="-285750" algn="l">
              <a:buFont typeface="Arial" panose="020B0604020202020204" pitchFamily="34" charset="0"/>
              <a:buChar char="•"/>
            </a:pPr>
            <a:r>
              <a:rPr lang="en-US" sz="2400" dirty="0" smtClean="0"/>
              <a:t>Strain 13.8 mm/m (HD2: 30.6 mm/m HD3: 12.4 mm/m Fresca2: 15.3 mm/m)</a:t>
            </a:r>
          </a:p>
          <a:p>
            <a:pPr marL="800100" lvl="1" indent="-342900" algn="l">
              <a:buFont typeface="Arial" panose="020B0604020202020204" pitchFamily="34" charset="0"/>
              <a:buChar char="•"/>
            </a:pPr>
            <a:r>
              <a:rPr lang="en-US" sz="2400" dirty="0" smtClean="0"/>
              <a:t>Coil-to-aperture y-direction: 5 mm</a:t>
            </a:r>
          </a:p>
          <a:p>
            <a:pPr marL="800100" lvl="1" indent="-342900" algn="l">
              <a:buFont typeface="Arial" panose="020B0604020202020204" pitchFamily="34" charset="0"/>
              <a:buChar char="•"/>
            </a:pPr>
            <a:r>
              <a:rPr lang="en-US" sz="2400" dirty="0" smtClean="0"/>
              <a:t>Double pancake end</a:t>
            </a:r>
          </a:p>
          <a:p>
            <a:pPr marL="342900" indent="-342900" algn="l">
              <a:buFont typeface="Arial" panose="020B0604020202020204" pitchFamily="34" charset="0"/>
              <a:buChar char="•"/>
            </a:pPr>
            <a:endParaRPr lang="en-US" dirty="0" smtClean="0"/>
          </a:p>
          <a:p>
            <a:pPr marL="342900" indent="-342900" algn="l">
              <a:buFont typeface="Arial" panose="020B0604020202020204" pitchFamily="34" charset="0"/>
              <a:buChar char="•"/>
            </a:pPr>
            <a:endParaRPr lang="en-US" dirty="0"/>
          </a:p>
        </p:txBody>
      </p:sp>
      <p:grpSp>
        <p:nvGrpSpPr>
          <p:cNvPr id="16" name="Group 11"/>
          <p:cNvGrpSpPr>
            <a:grpSpLocks noChangeAspect="1"/>
          </p:cNvGrpSpPr>
          <p:nvPr/>
        </p:nvGrpSpPr>
        <p:grpSpPr>
          <a:xfrm rot="5400000">
            <a:off x="6883907" y="4489226"/>
            <a:ext cx="1957036" cy="1919853"/>
            <a:chOff x="7200040" y="1202198"/>
            <a:chExt cx="1372988" cy="1710387"/>
          </a:xfrm>
        </p:grpSpPr>
        <p:grpSp>
          <p:nvGrpSpPr>
            <p:cNvPr id="17" name="Group 12"/>
            <p:cNvGrpSpPr/>
            <p:nvPr/>
          </p:nvGrpSpPr>
          <p:grpSpPr>
            <a:xfrm>
              <a:off x="7200040" y="1202198"/>
              <a:ext cx="1372988" cy="1710387"/>
              <a:chOff x="65061" y="1564029"/>
              <a:chExt cx="1372988" cy="1710387"/>
            </a:xfrm>
          </p:grpSpPr>
          <p:pic>
            <p:nvPicPr>
              <p:cNvPr id="19" name="Picture 14"/>
              <p:cNvPicPr>
                <a:picLocks noChangeAspect="1"/>
              </p:cNvPicPr>
              <p:nvPr/>
            </p:nvPicPr>
            <p:blipFill rotWithShape="1">
              <a:blip r:embed="rId3"/>
              <a:srcRect t="4649" b="8260"/>
              <a:stretch/>
            </p:blipFill>
            <p:spPr>
              <a:xfrm rot="10800000">
                <a:off x="65061" y="1712200"/>
                <a:ext cx="1229489" cy="1562216"/>
              </a:xfrm>
              <a:prstGeom prst="rect">
                <a:avLst/>
              </a:prstGeom>
            </p:spPr>
          </p:pic>
          <p:sp>
            <p:nvSpPr>
              <p:cNvPr id="20" name="TextBox 15"/>
              <p:cNvSpPr txBox="1"/>
              <p:nvPr/>
            </p:nvSpPr>
            <p:spPr>
              <a:xfrm rot="16200000">
                <a:off x="219999" y="1939970"/>
                <a:ext cx="1593991" cy="842109"/>
              </a:xfrm>
              <a:prstGeom prst="rect">
                <a:avLst/>
              </a:prstGeom>
              <a:noFill/>
            </p:spPr>
            <p:txBody>
              <a:bodyPr wrap="square" rtlCol="0">
                <a:spAutoFit/>
              </a:bodyPr>
              <a:lstStyle/>
              <a:p>
                <a:r>
                  <a:rPr lang="en-US" dirty="0">
                    <a:solidFill>
                      <a:schemeClr val="bg1"/>
                    </a:solidFill>
                  </a:rPr>
                  <a:t>Fresca2 :  w ~ 21 mm</a:t>
                </a:r>
              </a:p>
              <a:p>
                <a:r>
                  <a:rPr lang="en-US" dirty="0">
                    <a:solidFill>
                      <a:schemeClr val="bg1"/>
                    </a:solidFill>
                  </a:rPr>
                  <a:t>                  R ~ 700 </a:t>
                </a:r>
                <a:r>
                  <a:rPr lang="en-US" dirty="0" smtClean="0">
                    <a:solidFill>
                      <a:schemeClr val="bg1"/>
                    </a:solidFill>
                  </a:rPr>
                  <a:t>mm</a:t>
                </a:r>
                <a:endParaRPr lang="en-US" dirty="0">
                  <a:solidFill>
                    <a:schemeClr val="bg1"/>
                  </a:solidFill>
                </a:endParaRPr>
              </a:p>
            </p:txBody>
          </p:sp>
        </p:grpSp>
        <p:sp>
          <p:nvSpPr>
            <p:cNvPr id="18" name="TextBox 13"/>
            <p:cNvSpPr txBox="1"/>
            <p:nvPr/>
          </p:nvSpPr>
          <p:spPr>
            <a:xfrm rot="16200000">
              <a:off x="6773610" y="1769161"/>
              <a:ext cx="1494167" cy="453443"/>
            </a:xfrm>
            <a:prstGeom prst="rect">
              <a:avLst/>
            </a:prstGeom>
            <a:noFill/>
          </p:spPr>
          <p:txBody>
            <a:bodyPr wrap="square" rtlCol="0">
              <a:spAutoFit/>
            </a:bodyPr>
            <a:lstStyle/>
            <a:p>
              <a:r>
                <a:rPr lang="en-US" dirty="0">
                  <a:solidFill>
                    <a:schemeClr val="bg1"/>
                  </a:solidFill>
                </a:rPr>
                <a:t>LHC MB : w ~ 16 mm </a:t>
              </a:r>
            </a:p>
          </p:txBody>
        </p:sp>
      </p:grpSp>
      <p:grpSp>
        <p:nvGrpSpPr>
          <p:cNvPr id="21" name="Groupe 20"/>
          <p:cNvGrpSpPr/>
          <p:nvPr/>
        </p:nvGrpSpPr>
        <p:grpSpPr>
          <a:xfrm>
            <a:off x="3957802" y="4110595"/>
            <a:ext cx="2795182" cy="2514142"/>
            <a:chOff x="4908984" y="2420888"/>
            <a:chExt cx="3726909" cy="2514142"/>
          </a:xfrm>
        </p:grpSpPr>
        <p:grpSp>
          <p:nvGrpSpPr>
            <p:cNvPr id="22" name="Groupe 21"/>
            <p:cNvGrpSpPr/>
            <p:nvPr/>
          </p:nvGrpSpPr>
          <p:grpSpPr>
            <a:xfrm>
              <a:off x="5004048" y="2420888"/>
              <a:ext cx="3631845" cy="2514142"/>
              <a:chOff x="5004048" y="2420888"/>
              <a:chExt cx="3631845" cy="2514142"/>
            </a:xfrm>
          </p:grpSpPr>
          <p:grpSp>
            <p:nvGrpSpPr>
              <p:cNvPr id="24" name="Groupe 23"/>
              <p:cNvGrpSpPr/>
              <p:nvPr/>
            </p:nvGrpSpPr>
            <p:grpSpPr>
              <a:xfrm>
                <a:off x="5220072" y="2420888"/>
                <a:ext cx="3415821" cy="2514142"/>
                <a:chOff x="5220072" y="2420888"/>
                <a:chExt cx="3415821" cy="2514142"/>
              </a:xfrm>
            </p:grpSpPr>
            <p:pic>
              <p:nvPicPr>
                <p:cNvPr id="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2420888"/>
                  <a:ext cx="3415821" cy="2514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Ellipse 26"/>
                <p:cNvSpPr/>
                <p:nvPr/>
              </p:nvSpPr>
              <p:spPr>
                <a:xfrm>
                  <a:off x="6321425" y="3219448"/>
                  <a:ext cx="846000" cy="846000"/>
                </a:xfrm>
                <a:prstGeom prst="ellipse">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25" name="Connecteur droit avec flèche 24"/>
              <p:cNvCxnSpPr/>
              <p:nvPr/>
            </p:nvCxnSpPr>
            <p:spPr>
              <a:xfrm>
                <a:off x="5004048" y="3176589"/>
                <a:ext cx="1734890" cy="1"/>
              </a:xfrm>
              <a:prstGeom prst="straightConnector1">
                <a:avLst/>
              </a:prstGeom>
              <a:ln w="6350">
                <a:headEnd type="none" w="sm" len="sm"/>
                <a:tailEnd type="stealth" w="sm" len="sm"/>
              </a:ln>
            </p:spPr>
            <p:style>
              <a:lnRef idx="1">
                <a:schemeClr val="accent1"/>
              </a:lnRef>
              <a:fillRef idx="0">
                <a:schemeClr val="accent1"/>
              </a:fillRef>
              <a:effectRef idx="0">
                <a:schemeClr val="accent1"/>
              </a:effectRef>
              <a:fontRef idx="minor">
                <a:schemeClr val="tx1"/>
              </a:fontRef>
            </p:style>
          </p:cxnSp>
        </p:grpSp>
        <p:sp>
          <p:nvSpPr>
            <p:cNvPr id="23" name="ZoneTexte 22"/>
            <p:cNvSpPr txBox="1"/>
            <p:nvPr/>
          </p:nvSpPr>
          <p:spPr>
            <a:xfrm>
              <a:off x="4908984" y="2885172"/>
              <a:ext cx="792088" cy="646331"/>
            </a:xfrm>
            <a:prstGeom prst="rect">
              <a:avLst/>
            </a:prstGeom>
            <a:noFill/>
          </p:spPr>
          <p:txBody>
            <a:bodyPr wrap="square" rtlCol="0">
              <a:spAutoFit/>
            </a:bodyPr>
            <a:lstStyle/>
            <a:p>
              <a:r>
                <a:rPr lang="fr-FR" dirty="0" smtClean="0"/>
                <a:t>5 mm</a:t>
              </a:r>
              <a:endParaRPr lang="fr-FR" dirty="0"/>
            </a:p>
          </p:txBody>
        </p:sp>
      </p:grpSp>
    </p:spTree>
    <p:extLst>
      <p:ext uri="{BB962C8B-B14F-4D97-AF65-F5344CB8AC3E}">
        <p14:creationId xmlns:p14="http://schemas.microsoft.com/office/powerpoint/2010/main" val="700478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3D Harmonics</a:t>
            </a:r>
            <a:endParaRPr lang="en-US" dirty="0"/>
          </a:p>
        </p:txBody>
      </p:sp>
      <p:sp>
        <p:nvSpPr>
          <p:cNvPr id="4" name="Espace réservé du pied de page 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23</a:t>
            </a:fld>
            <a:endParaRPr lang="fr-FR" dirty="0"/>
          </a:p>
        </p:txBody>
      </p:sp>
      <p:sp>
        <p:nvSpPr>
          <p:cNvPr id="6" name="Espace réservé de la date 5"/>
          <p:cNvSpPr>
            <a:spLocks noGrp="1"/>
          </p:cNvSpPr>
          <p:nvPr>
            <p:ph type="dt" sz="half" idx="2"/>
          </p:nvPr>
        </p:nvSpPr>
        <p:spPr/>
        <p:txBody>
          <a:bodyPr/>
          <a:lstStyle/>
          <a:p>
            <a:r>
              <a:rPr lang="fr-FR" smtClean="0"/>
              <a:t>FCC week 2018 - 10/04/2018</a:t>
            </a:r>
            <a:endParaRPr lang="fr-FR" dirty="0"/>
          </a:p>
        </p:txBody>
      </p:sp>
      <mc:AlternateContent xmlns:mc="http://schemas.openxmlformats.org/markup-compatibility/2006" xmlns:a14="http://schemas.microsoft.com/office/drawing/2010/main">
        <mc:Choice Requires="a14">
          <p:sp>
            <p:nvSpPr>
              <p:cNvPr id="7" name="ZoneTexte 6"/>
              <p:cNvSpPr txBox="1"/>
              <p:nvPr/>
            </p:nvSpPr>
            <p:spPr>
              <a:xfrm>
                <a:off x="1875501" y="3653243"/>
                <a:ext cx="5504584" cy="136191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fr-FR" i="1">
                          <a:solidFill>
                            <a:schemeClr val="accent4"/>
                          </a:solidFill>
                          <a:latin typeface="Cambria Math" panose="02040503050406030204" pitchFamily="18" charset="0"/>
                        </a:rPr>
                        <m:t>𝐼</m:t>
                      </m:r>
                      <m:sSub>
                        <m:sSubPr>
                          <m:ctrlPr>
                            <a:rPr lang="fr-FR" i="1">
                              <a:solidFill>
                                <a:schemeClr val="accent4"/>
                              </a:solidFill>
                              <a:latin typeface="Cambria Math" panose="02040503050406030204" pitchFamily="18" charset="0"/>
                            </a:rPr>
                          </m:ctrlPr>
                        </m:sSubPr>
                        <m:e>
                          <m:r>
                            <a:rPr lang="fr-FR" b="0" i="1" smtClean="0">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r>
                        <a:rPr lang="fr-FR" b="0" i="1" smtClean="0">
                          <a:solidFill>
                            <a:schemeClr val="accent4"/>
                          </a:solidFill>
                          <a:latin typeface="Cambria Math" panose="02040503050406030204" pitchFamily="18" charset="0"/>
                        </a:rPr>
                        <m:t>=</m:t>
                      </m:r>
                      <m:f>
                        <m:fPr>
                          <m:ctrlPr>
                            <a:rPr lang="fr-FR" b="0" i="1" smtClean="0">
                              <a:solidFill>
                                <a:schemeClr val="accent4"/>
                              </a:solidFill>
                              <a:latin typeface="Cambria Math" panose="02040503050406030204" pitchFamily="18" charset="0"/>
                            </a:rPr>
                          </m:ctrlPr>
                        </m:fPr>
                        <m:num>
                          <m:nary>
                            <m:naryPr>
                              <m:ctrlPr>
                                <a:rPr lang="fr-FR" b="0" i="1" smtClean="0">
                                  <a:solidFill>
                                    <a:schemeClr val="accent4"/>
                                  </a:solidFill>
                                  <a:latin typeface="Cambria Math" panose="02040503050406030204" pitchFamily="18" charset="0"/>
                                </a:rPr>
                              </m:ctrlPr>
                            </m:naryPr>
                            <m:sub>
                              <m:r>
                                <m:rPr>
                                  <m:brk m:alnAt="23"/>
                                </m:rPr>
                                <a:rPr lang="fr-FR" b="0" i="1" smtClean="0">
                                  <a:solidFill>
                                    <a:schemeClr val="accent4"/>
                                  </a:solidFill>
                                  <a:latin typeface="Cambria Math" panose="02040503050406030204" pitchFamily="18" charset="0"/>
                                </a:rPr>
                                <m:t>𝑠</m:t>
                              </m:r>
                              <m:r>
                                <a:rPr lang="fr-FR" b="0" i="1" smtClean="0">
                                  <a:solidFill>
                                    <a:schemeClr val="accent4"/>
                                  </a:solidFill>
                                  <a:latin typeface="Cambria Math" panose="02040503050406030204" pitchFamily="18" charset="0"/>
                                </a:rPr>
                                <m:t>h𝑜𝑟𝑡</m:t>
                              </m:r>
                            </m:sub>
                            <m:sup/>
                            <m:e>
                              <m:sSub>
                                <m:sSubPr>
                                  <m:ctrlPr>
                                    <a:rPr lang="fr-FR" i="1">
                                      <a:solidFill>
                                        <a:schemeClr val="accent4"/>
                                      </a:solidFill>
                                      <a:latin typeface="Cambria Math" panose="02040503050406030204" pitchFamily="18" charset="0"/>
                                    </a:rPr>
                                  </m:ctrlPr>
                                </m:sSubPr>
                                <m:e>
                                  <m:r>
                                    <a:rPr lang="fr-FR" b="0" i="1" smtClean="0">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𝑧</m:t>
                                  </m:r>
                                </m:e>
                              </m:d>
                              <m:r>
                                <a:rPr lang="fr-FR" i="1">
                                  <a:solidFill>
                                    <a:schemeClr val="accent4"/>
                                  </a:solidFill>
                                  <a:latin typeface="Cambria Math" panose="02040503050406030204" pitchFamily="18" charset="0"/>
                                </a:rPr>
                                <m:t>𝑑𝑧</m:t>
                              </m:r>
                            </m:e>
                          </m:nary>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0</m:t>
                              </m:r>
                            </m:e>
                          </m:d>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sub>
                          </m:sSub>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r>
                                <a:rPr lang="fr-FR" i="1">
                                  <a:solidFill>
                                    <a:schemeClr val="accent4"/>
                                  </a:solidFill>
                                  <a:latin typeface="Cambria Math" panose="02040503050406030204" pitchFamily="18" charset="0"/>
                                </a:rPr>
                                <m:t>,</m:t>
                              </m:r>
                              <m:r>
                                <a:rPr lang="fr-FR" i="1">
                                  <a:solidFill>
                                    <a:schemeClr val="accent4"/>
                                  </a:solidFill>
                                  <a:latin typeface="Cambria Math" panose="02040503050406030204" pitchFamily="18" charset="0"/>
                                </a:rPr>
                                <m:t>𝑠h𝑜𝑟𝑡</m:t>
                              </m:r>
                            </m:sub>
                          </m:sSub>
                          <m:r>
                            <a:rPr lang="fr-FR" i="1">
                              <a:solidFill>
                                <a:schemeClr val="accent4"/>
                              </a:solidFill>
                              <a:latin typeface="Cambria Math" panose="02040503050406030204" pitchFamily="18" charset="0"/>
                            </a:rPr>
                            <m:t>)</m:t>
                          </m:r>
                        </m:num>
                        <m:den>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sub>
                          </m:sSub>
                          <m:r>
                            <a:rPr lang="fr-FR" i="1" smtClean="0">
                              <a:solidFill>
                                <a:schemeClr val="accent4"/>
                              </a:solidFill>
                              <a:latin typeface="Cambria Math" panose="02040503050406030204" pitchFamily="18" charset="0"/>
                            </a:rPr>
                            <m:t> </m:t>
                          </m:r>
                        </m:den>
                      </m:f>
                    </m:oMath>
                  </m:oMathPara>
                </a14:m>
                <a:endParaRPr lang="en-US" dirty="0" smtClean="0">
                  <a:solidFill>
                    <a:schemeClr val="accent4"/>
                  </a:solidFill>
                </a:endParaRPr>
              </a:p>
              <a:p>
                <a:pPr/>
                <a14:m>
                  <m:oMathPara xmlns:m="http://schemas.openxmlformats.org/officeDocument/2006/math">
                    <m:oMathParaPr>
                      <m:jc m:val="left"/>
                    </m:oMathParaPr>
                    <m:oMath xmlns:m="http://schemas.openxmlformats.org/officeDocument/2006/math">
                      <m:r>
                        <a:rPr lang="fr-FR" i="1">
                          <a:solidFill>
                            <a:schemeClr val="accent4"/>
                          </a:solidFill>
                          <a:latin typeface="Cambria Math" panose="02040503050406030204" pitchFamily="18" charset="0"/>
                        </a:rPr>
                        <m:t>𝐼</m:t>
                      </m:r>
                      <m:sSub>
                        <m:sSubPr>
                          <m:ctrlPr>
                            <a:rPr lang="fr-FR" i="1">
                              <a:solidFill>
                                <a:schemeClr val="accent4"/>
                              </a:solidFill>
                              <a:latin typeface="Cambria Math" panose="02040503050406030204" pitchFamily="18" charset="0"/>
                            </a:rPr>
                          </m:ctrlPr>
                        </m:sSubPr>
                        <m:e>
                          <m:r>
                            <a:rPr lang="fr-FR" b="0" i="1" smtClean="0">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r>
                        <a:rPr lang="fr-FR" i="1">
                          <a:solidFill>
                            <a:schemeClr val="accent4"/>
                          </a:solidFill>
                          <a:latin typeface="Cambria Math" panose="02040503050406030204" pitchFamily="18" charset="0"/>
                        </a:rPr>
                        <m:t>=</m:t>
                      </m:r>
                      <m:f>
                        <m:fPr>
                          <m:ctrlPr>
                            <a:rPr lang="fr-FR" i="1">
                              <a:solidFill>
                                <a:schemeClr val="accent4"/>
                              </a:solidFill>
                              <a:latin typeface="Cambria Math" panose="02040503050406030204" pitchFamily="18" charset="0"/>
                            </a:rPr>
                          </m:ctrlPr>
                        </m:fPr>
                        <m:num>
                          <m:r>
                            <a:rPr lang="fr-FR" i="1">
                              <a:solidFill>
                                <a:schemeClr val="accent4"/>
                              </a:solidFill>
                              <a:latin typeface="Cambria Math" panose="02040503050406030204" pitchFamily="18" charset="0"/>
                            </a:rPr>
                            <m:t>𝐼</m:t>
                          </m:r>
                          <m:sSub>
                            <m:sSubPr>
                              <m:ctrlPr>
                                <a:rPr lang="fr-FR" i="1">
                                  <a:solidFill>
                                    <a:schemeClr val="accent4"/>
                                  </a:solidFill>
                                  <a:latin typeface="Cambria Math" panose="02040503050406030204" pitchFamily="18" charset="0"/>
                                </a:rPr>
                              </m:ctrlPr>
                            </m:sSubPr>
                            <m:e>
                              <m:r>
                                <a:rPr lang="fr-FR" b="0" i="1" smtClean="0">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r>
                                <a:rPr lang="fr-FR" i="1">
                                  <a:solidFill>
                                    <a:schemeClr val="accent4"/>
                                  </a:solidFill>
                                  <a:latin typeface="Cambria Math" panose="02040503050406030204" pitchFamily="18" charset="0"/>
                                </a:rPr>
                                <m:t>,</m:t>
                              </m:r>
                              <m:r>
                                <a:rPr lang="fr-FR" i="1">
                                  <a:solidFill>
                                    <a:schemeClr val="accent4"/>
                                  </a:solidFill>
                                  <a:latin typeface="Cambria Math" panose="02040503050406030204" pitchFamily="18" charset="0"/>
                                </a:rPr>
                                <m:t>𝑠h𝑜𝑟𝑡</m:t>
                              </m:r>
                            </m:sub>
                          </m:sSub>
                          <m:r>
                            <a:rPr lang="fr-FR" b="0" i="1" smtClean="0">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r>
                                <a:rPr lang="fr-FR" i="1">
                                  <a:solidFill>
                                    <a:schemeClr val="accent4"/>
                                  </a:solidFill>
                                  <a:latin typeface="Cambria Math" panose="02040503050406030204" pitchFamily="18" charset="0"/>
                                </a:rPr>
                                <m:t>,</m:t>
                              </m:r>
                              <m:r>
                                <a:rPr lang="fr-FR" i="1">
                                  <a:solidFill>
                                    <a:schemeClr val="accent4"/>
                                  </a:solidFill>
                                  <a:latin typeface="Cambria Math" panose="02040503050406030204" pitchFamily="18" charset="0"/>
                                </a:rPr>
                                <m:t>𝑠h𝑜𝑟𝑡</m:t>
                              </m:r>
                            </m:sub>
                          </m:sSub>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0</m:t>
                              </m:r>
                            </m:e>
                          </m:d>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sub>
                          </m:sSub>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r>
                                <a:rPr lang="fr-FR" i="1">
                                  <a:solidFill>
                                    <a:schemeClr val="accent4"/>
                                  </a:solidFill>
                                  <a:latin typeface="Cambria Math" panose="02040503050406030204" pitchFamily="18" charset="0"/>
                                </a:rPr>
                                <m:t>,</m:t>
                              </m:r>
                              <m:r>
                                <a:rPr lang="fr-FR" i="1">
                                  <a:solidFill>
                                    <a:schemeClr val="accent4"/>
                                  </a:solidFill>
                                  <a:latin typeface="Cambria Math" panose="02040503050406030204" pitchFamily="18" charset="0"/>
                                </a:rPr>
                                <m:t>𝑠h𝑜𝑟𝑡</m:t>
                              </m:r>
                            </m:sub>
                          </m:sSub>
                          <m:r>
                            <a:rPr lang="fr-FR" i="1">
                              <a:solidFill>
                                <a:schemeClr val="accent4"/>
                              </a:solidFill>
                              <a:latin typeface="Cambria Math" panose="02040503050406030204" pitchFamily="18" charset="0"/>
                            </a:rPr>
                            <m:t>)</m:t>
                          </m:r>
                        </m:num>
                        <m:den>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sub>
                          </m:sSub>
                          <m:r>
                            <a:rPr lang="fr-FR" i="1">
                              <a:solidFill>
                                <a:schemeClr val="accent4"/>
                              </a:solidFill>
                              <a:latin typeface="Cambria Math" panose="02040503050406030204" pitchFamily="18" charset="0"/>
                            </a:rPr>
                            <m:t> </m:t>
                          </m:r>
                        </m:den>
                      </m:f>
                    </m:oMath>
                  </m:oMathPara>
                </a14:m>
                <a:endParaRPr lang="en-US" dirty="0" smtClean="0">
                  <a:solidFill>
                    <a:schemeClr val="accent4"/>
                  </a:solidFill>
                </a:endParaRPr>
              </a:p>
            </p:txBody>
          </p:sp>
        </mc:Choice>
        <mc:Fallback xmlns="">
          <p:sp>
            <p:nvSpPr>
              <p:cNvPr id="7" name="ZoneTexte 6"/>
              <p:cNvSpPr txBox="1">
                <a:spLocks noRot="1" noChangeAspect="1" noMove="1" noResize="1" noEditPoints="1" noAdjustHandles="1" noChangeArrowheads="1" noChangeShapeType="1" noTextEdit="1"/>
              </p:cNvSpPr>
              <p:nvPr/>
            </p:nvSpPr>
            <p:spPr>
              <a:xfrm>
                <a:off x="1875501" y="3653243"/>
                <a:ext cx="5504584" cy="136191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777252" y="2462192"/>
                <a:ext cx="2825710" cy="8300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i="1" smtClean="0">
                          <a:solidFill>
                            <a:schemeClr val="tx2"/>
                          </a:solidFill>
                          <a:latin typeface="Cambria Math" panose="02040503050406030204" pitchFamily="18" charset="0"/>
                        </a:rPr>
                        <m:t>𝐼</m:t>
                      </m:r>
                      <m:sSub>
                        <m:sSubPr>
                          <m:ctrlPr>
                            <a:rPr lang="fr-FR" i="1">
                              <a:solidFill>
                                <a:schemeClr val="tx2"/>
                              </a:solidFill>
                              <a:latin typeface="Cambria Math" panose="02040503050406030204" pitchFamily="18" charset="0"/>
                            </a:rPr>
                          </m:ctrlPr>
                        </m:sSubPr>
                        <m:e>
                          <m:r>
                            <a:rPr lang="fr-FR" b="0" i="1" smtClean="0">
                              <a:solidFill>
                                <a:schemeClr val="tx2"/>
                              </a:solidFill>
                              <a:latin typeface="Cambria Math" panose="02040503050406030204" pitchFamily="18" charset="0"/>
                            </a:rPr>
                            <m:t>𝑏</m:t>
                          </m:r>
                        </m:e>
                        <m:sub>
                          <m:r>
                            <a:rPr lang="fr-FR" i="1">
                              <a:solidFill>
                                <a:schemeClr val="tx2"/>
                              </a:solidFill>
                              <a:latin typeface="Cambria Math" panose="02040503050406030204" pitchFamily="18" charset="0"/>
                            </a:rPr>
                            <m:t>𝑛</m:t>
                          </m:r>
                          <m:r>
                            <a:rPr lang="fr-FR" b="0" i="1" smtClean="0">
                              <a:solidFill>
                                <a:schemeClr val="tx2"/>
                              </a:solidFill>
                              <a:latin typeface="Cambria Math" panose="02040503050406030204" pitchFamily="18" charset="0"/>
                            </a:rPr>
                            <m:t>,</m:t>
                          </m:r>
                          <m:r>
                            <a:rPr lang="fr-FR" b="0" i="1" smtClean="0">
                              <a:solidFill>
                                <a:schemeClr val="tx2"/>
                              </a:solidFill>
                              <a:latin typeface="Cambria Math" panose="02040503050406030204" pitchFamily="18" charset="0"/>
                            </a:rPr>
                            <m:t>𝑠h𝑜𝑟𝑡</m:t>
                          </m:r>
                        </m:sub>
                      </m:sSub>
                      <m:r>
                        <a:rPr lang="fr-FR" i="1">
                          <a:solidFill>
                            <a:schemeClr val="tx2"/>
                          </a:solidFill>
                          <a:latin typeface="Cambria Math" panose="02040503050406030204" pitchFamily="18" charset="0"/>
                        </a:rPr>
                        <m:t>= </m:t>
                      </m:r>
                      <m:f>
                        <m:fPr>
                          <m:ctrlPr>
                            <a:rPr lang="fr-FR" i="1" smtClean="0">
                              <a:solidFill>
                                <a:schemeClr val="tx2"/>
                              </a:solidFill>
                              <a:latin typeface="Cambria Math" panose="02040503050406030204" pitchFamily="18" charset="0"/>
                            </a:rPr>
                          </m:ctrlPr>
                        </m:fPr>
                        <m:num>
                          <m:nary>
                            <m:naryPr>
                              <m:ctrlPr>
                                <a:rPr lang="fr-FR" i="1">
                                  <a:solidFill>
                                    <a:schemeClr val="tx2"/>
                                  </a:solidFill>
                                  <a:latin typeface="Cambria Math" panose="02040503050406030204" pitchFamily="18" charset="0"/>
                                </a:rPr>
                              </m:ctrlPr>
                            </m:naryPr>
                            <m:sub>
                              <m:r>
                                <m:rPr>
                                  <m:brk m:alnAt="23"/>
                                </m:rPr>
                                <a:rPr lang="fr-FR" i="1">
                                  <a:solidFill>
                                    <a:schemeClr val="tx2"/>
                                  </a:solidFill>
                                  <a:latin typeface="Cambria Math" panose="02040503050406030204" pitchFamily="18" charset="0"/>
                                </a:rPr>
                                <m:t>𝑠</m:t>
                              </m:r>
                              <m:r>
                                <a:rPr lang="fr-FR" i="1">
                                  <a:solidFill>
                                    <a:schemeClr val="tx2"/>
                                  </a:solidFill>
                                  <a:latin typeface="Cambria Math" panose="02040503050406030204" pitchFamily="18" charset="0"/>
                                </a:rPr>
                                <m:t>h𝑜𝑟𝑡</m:t>
                              </m:r>
                            </m:sub>
                            <m:sup/>
                            <m:e>
                              <m:sSub>
                                <m:sSubPr>
                                  <m:ctrlPr>
                                    <a:rPr lang="fr-FR" i="1">
                                      <a:solidFill>
                                        <a:schemeClr val="tx2"/>
                                      </a:solidFill>
                                      <a:latin typeface="Cambria Math" panose="02040503050406030204" pitchFamily="18" charset="0"/>
                                    </a:rPr>
                                  </m:ctrlPr>
                                </m:sSubPr>
                                <m:e>
                                  <m:r>
                                    <a:rPr lang="fr-FR" i="1">
                                      <a:solidFill>
                                        <a:schemeClr val="tx2"/>
                                      </a:solidFill>
                                      <a:latin typeface="Cambria Math" panose="02040503050406030204" pitchFamily="18" charset="0"/>
                                    </a:rPr>
                                    <m:t>𝑏</m:t>
                                  </m:r>
                                </m:e>
                                <m:sub>
                                  <m:r>
                                    <a:rPr lang="fr-FR" i="1">
                                      <a:solidFill>
                                        <a:schemeClr val="tx2"/>
                                      </a:solidFill>
                                      <a:latin typeface="Cambria Math" panose="02040503050406030204" pitchFamily="18" charset="0"/>
                                    </a:rPr>
                                    <m:t>𝑛</m:t>
                                  </m:r>
                                </m:sub>
                              </m:sSub>
                              <m:d>
                                <m:dPr>
                                  <m:ctrlPr>
                                    <a:rPr lang="fr-FR" i="1">
                                      <a:solidFill>
                                        <a:schemeClr val="tx2"/>
                                      </a:solidFill>
                                      <a:latin typeface="Cambria Math" panose="02040503050406030204" pitchFamily="18" charset="0"/>
                                    </a:rPr>
                                  </m:ctrlPr>
                                </m:dPr>
                                <m:e>
                                  <m:r>
                                    <a:rPr lang="fr-FR" i="1">
                                      <a:solidFill>
                                        <a:schemeClr val="tx2"/>
                                      </a:solidFill>
                                      <a:latin typeface="Cambria Math" panose="02040503050406030204" pitchFamily="18" charset="0"/>
                                    </a:rPr>
                                    <m:t>𝑧</m:t>
                                  </m:r>
                                </m:e>
                              </m:d>
                              <m:r>
                                <a:rPr lang="fr-FR" i="1">
                                  <a:solidFill>
                                    <a:schemeClr val="tx2"/>
                                  </a:solidFill>
                                  <a:latin typeface="Cambria Math" panose="02040503050406030204" pitchFamily="18" charset="0"/>
                                </a:rPr>
                                <m:t>𝑑𝑧</m:t>
                              </m:r>
                            </m:e>
                          </m:nary>
                        </m:num>
                        <m:den>
                          <m:sSub>
                            <m:sSubPr>
                              <m:ctrlPr>
                                <a:rPr lang="fr-FR" i="1">
                                  <a:solidFill>
                                    <a:schemeClr val="tx2"/>
                                  </a:solidFill>
                                  <a:latin typeface="Cambria Math" panose="02040503050406030204" pitchFamily="18" charset="0"/>
                                </a:rPr>
                              </m:ctrlPr>
                            </m:sSubPr>
                            <m:e>
                              <m:r>
                                <a:rPr lang="fr-FR" i="1">
                                  <a:solidFill>
                                    <a:schemeClr val="tx2"/>
                                  </a:solidFill>
                                  <a:latin typeface="Cambria Math" panose="02040503050406030204" pitchFamily="18" charset="0"/>
                                </a:rPr>
                                <m:t>𝐿</m:t>
                              </m:r>
                            </m:e>
                            <m:sub>
                              <m:r>
                                <a:rPr lang="fr-FR" i="1">
                                  <a:solidFill>
                                    <a:schemeClr val="tx2"/>
                                  </a:solidFill>
                                  <a:latin typeface="Cambria Math" panose="02040503050406030204" pitchFamily="18" charset="0"/>
                                </a:rPr>
                                <m:t>𝑚𝑎𝑔</m:t>
                              </m:r>
                              <m:r>
                                <a:rPr lang="fr-FR" b="0" i="1" smtClean="0">
                                  <a:solidFill>
                                    <a:schemeClr val="tx2"/>
                                  </a:solidFill>
                                  <a:latin typeface="Cambria Math" panose="02040503050406030204" pitchFamily="18" charset="0"/>
                                </a:rPr>
                                <m:t>,</m:t>
                              </m:r>
                              <m:r>
                                <a:rPr lang="fr-FR" b="0" i="1" smtClean="0">
                                  <a:solidFill>
                                    <a:schemeClr val="tx2"/>
                                  </a:solidFill>
                                  <a:latin typeface="Cambria Math" panose="02040503050406030204" pitchFamily="18" charset="0"/>
                                </a:rPr>
                                <m:t>𝑠h𝑜𝑟𝑡</m:t>
                              </m:r>
                            </m:sub>
                          </m:sSub>
                          <m:r>
                            <a:rPr lang="fr-FR" i="1">
                              <a:solidFill>
                                <a:schemeClr val="tx2"/>
                              </a:solidFill>
                              <a:latin typeface="Cambria Math" panose="02040503050406030204" pitchFamily="18" charset="0"/>
                            </a:rPr>
                            <m:t> </m:t>
                          </m:r>
                        </m:den>
                      </m:f>
                    </m:oMath>
                  </m:oMathPara>
                </a14:m>
                <a:endParaRPr lang="en-US" dirty="0">
                  <a:solidFill>
                    <a:schemeClr val="tx2"/>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4777252" y="2462192"/>
                <a:ext cx="2825710" cy="830099"/>
              </a:xfrm>
              <a:prstGeom prst="rect">
                <a:avLst/>
              </a:prstGeom>
              <a:blipFill>
                <a:blip r:embed="rId3"/>
                <a:stretch>
                  <a:fillRect/>
                </a:stretch>
              </a:blipFill>
            </p:spPr>
            <p:txBody>
              <a:bodyPr/>
              <a:lstStyle/>
              <a:p>
                <a:r>
                  <a:rPr lang="en-US">
                    <a:noFill/>
                  </a:rPr>
                  <a:t> </a:t>
                </a:r>
              </a:p>
            </p:txBody>
          </p:sp>
        </mc:Fallback>
      </mc:AlternateContent>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2125" y="1205470"/>
            <a:ext cx="3477101" cy="2088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ZoneTexte 9"/>
          <p:cNvSpPr txBox="1"/>
          <p:nvPr/>
        </p:nvSpPr>
        <p:spPr>
          <a:xfrm>
            <a:off x="688930" y="5185775"/>
            <a:ext cx="8373649" cy="923330"/>
          </a:xfrm>
          <a:prstGeom prst="rect">
            <a:avLst/>
          </a:prstGeom>
          <a:noFill/>
        </p:spPr>
        <p:txBody>
          <a:bodyPr wrap="square" rtlCol="0">
            <a:spAutoFit/>
          </a:bodyPr>
          <a:lstStyle/>
          <a:p>
            <a:r>
              <a:rPr lang="en-US" u="sng" dirty="0" smtClean="0"/>
              <a:t>Ex</a:t>
            </a:r>
            <a:r>
              <a:rPr lang="en-US" dirty="0" smtClean="0"/>
              <a:t>: -10 units on a short length</a:t>
            </a:r>
          </a:p>
          <a:p>
            <a:r>
              <a:rPr lang="en-US" i="1" dirty="0" smtClean="0"/>
              <a:t>Ib</a:t>
            </a:r>
            <a:r>
              <a:rPr lang="en-US" i="1" baseline="-25000" dirty="0" smtClean="0"/>
              <a:t>3</a:t>
            </a:r>
            <a:r>
              <a:rPr lang="en-US" dirty="0"/>
              <a:t> </a:t>
            </a:r>
            <a:r>
              <a:rPr lang="en-US" dirty="0" smtClean="0"/>
              <a:t>= [ -10 units x 0.68x2 -0.8 units x (14.069-0.68x2) ] / 14.069 </a:t>
            </a:r>
          </a:p>
          <a:p>
            <a:r>
              <a:rPr lang="en-US" dirty="0" smtClean="0"/>
              <a:t>      = </a:t>
            </a:r>
            <a:r>
              <a:rPr lang="en-US" b="1" dirty="0" smtClean="0"/>
              <a:t>-1.69 units</a:t>
            </a:r>
            <a:endParaRPr lang="en-US" b="1" dirty="0"/>
          </a:p>
        </p:txBody>
      </p:sp>
      <mc:AlternateContent xmlns:mc="http://schemas.openxmlformats.org/markup-compatibility/2006" xmlns:a14="http://schemas.microsoft.com/office/drawing/2010/main">
        <mc:Choice Requires="a14">
          <p:sp>
            <p:nvSpPr>
              <p:cNvPr id="11" name="Rectangle 10"/>
              <p:cNvSpPr/>
              <p:nvPr/>
            </p:nvSpPr>
            <p:spPr>
              <a:xfrm>
                <a:off x="4272367" y="1346509"/>
                <a:ext cx="4476097" cy="77181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i="1">
                          <a:solidFill>
                            <a:schemeClr val="accent4"/>
                          </a:solidFill>
                          <a:latin typeface="Cambria Math" panose="02040503050406030204" pitchFamily="18" charset="0"/>
                        </a:rPr>
                        <m:t>𝐼</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r>
                        <a:rPr lang="fr-FR" i="1">
                          <a:solidFill>
                            <a:schemeClr val="accent4"/>
                          </a:solidFill>
                          <a:latin typeface="Cambria Math" panose="02040503050406030204" pitchFamily="18" charset="0"/>
                        </a:rPr>
                        <m:t>=</m:t>
                      </m:r>
                      <m:f>
                        <m:fPr>
                          <m:ctrlPr>
                            <a:rPr lang="fr-FR" i="1">
                              <a:solidFill>
                                <a:schemeClr val="accent4"/>
                              </a:solidFill>
                              <a:latin typeface="Cambria Math" panose="02040503050406030204" pitchFamily="18" charset="0"/>
                            </a:rPr>
                          </m:ctrlPr>
                        </m:fPr>
                        <m:num>
                          <m:nary>
                            <m:naryPr>
                              <m:limLoc m:val="undOvr"/>
                              <m:subHide m:val="on"/>
                              <m:supHide m:val="on"/>
                              <m:ctrlPr>
                                <a:rPr lang="fr-FR" i="1">
                                  <a:solidFill>
                                    <a:schemeClr val="accent4"/>
                                  </a:solidFill>
                                  <a:latin typeface="Cambria Math" panose="02040503050406030204" pitchFamily="18" charset="0"/>
                                </a:rPr>
                              </m:ctrlPr>
                            </m:naryPr>
                            <m:sub/>
                            <m:sup/>
                            <m:e>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𝐵</m:t>
                                  </m:r>
                                </m:e>
                                <m:sub>
                                  <m:r>
                                    <a:rPr lang="fr-FR" i="1">
                                      <a:solidFill>
                                        <a:schemeClr val="accent4"/>
                                      </a:solidFill>
                                      <a:latin typeface="Cambria Math" panose="02040503050406030204" pitchFamily="18" charset="0"/>
                                    </a:rPr>
                                    <m:t>𝑛</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𝑧</m:t>
                                  </m:r>
                                </m:e>
                              </m:d>
                              <m:r>
                                <a:rPr lang="fr-FR" i="1">
                                  <a:solidFill>
                                    <a:schemeClr val="accent4"/>
                                  </a:solidFill>
                                  <a:latin typeface="Cambria Math" panose="02040503050406030204" pitchFamily="18" charset="0"/>
                                </a:rPr>
                                <m:t>𝑑𝑧</m:t>
                              </m:r>
                            </m:e>
                          </m:nary>
                        </m:num>
                        <m:den>
                          <m:nary>
                            <m:naryPr>
                              <m:limLoc m:val="undOvr"/>
                              <m:subHide m:val="on"/>
                              <m:supHide m:val="on"/>
                              <m:ctrlPr>
                                <a:rPr lang="fr-FR" i="1">
                                  <a:solidFill>
                                    <a:schemeClr val="accent4"/>
                                  </a:solidFill>
                                  <a:latin typeface="Cambria Math" panose="02040503050406030204" pitchFamily="18" charset="0"/>
                                </a:rPr>
                              </m:ctrlPr>
                            </m:naryPr>
                            <m:sub/>
                            <m:sup/>
                            <m:e>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𝐵</m:t>
                                  </m:r>
                                </m:e>
                                <m:sub>
                                  <m:r>
                                    <a:rPr lang="fr-FR" i="1">
                                      <a:solidFill>
                                        <a:schemeClr val="accent4"/>
                                      </a:solidFill>
                                      <a:latin typeface="Cambria Math" panose="02040503050406030204" pitchFamily="18" charset="0"/>
                                    </a:rPr>
                                    <m:t>1</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𝑧</m:t>
                                  </m:r>
                                </m:e>
                              </m:d>
                              <m:r>
                                <a:rPr lang="fr-FR" i="1">
                                  <a:solidFill>
                                    <a:schemeClr val="accent4"/>
                                  </a:solidFill>
                                  <a:latin typeface="Cambria Math" panose="02040503050406030204" pitchFamily="18" charset="0"/>
                                </a:rPr>
                                <m:t>𝑑𝑧</m:t>
                              </m:r>
                            </m:e>
                          </m:nary>
                        </m:den>
                      </m:f>
                      <m:r>
                        <a:rPr lang="fr-FR" i="1">
                          <a:solidFill>
                            <a:schemeClr val="accent4"/>
                          </a:solidFill>
                          <a:latin typeface="Cambria Math" panose="02040503050406030204" pitchFamily="18" charset="0"/>
                        </a:rPr>
                        <m:t>=</m:t>
                      </m:r>
                      <m:f>
                        <m:fPr>
                          <m:ctrlPr>
                            <a:rPr lang="fr-FR" i="1">
                              <a:solidFill>
                                <a:schemeClr val="accent4"/>
                              </a:solidFill>
                              <a:latin typeface="Cambria Math" panose="02040503050406030204" pitchFamily="18" charset="0"/>
                            </a:rPr>
                          </m:ctrlPr>
                        </m:fPr>
                        <m:num>
                          <m:nary>
                            <m:naryPr>
                              <m:limLoc m:val="undOvr"/>
                              <m:subHide m:val="on"/>
                              <m:supHide m:val="on"/>
                              <m:ctrlPr>
                                <a:rPr lang="fr-FR" i="1">
                                  <a:solidFill>
                                    <a:schemeClr val="accent4"/>
                                  </a:solidFill>
                                  <a:latin typeface="Cambria Math" panose="02040503050406030204" pitchFamily="18" charset="0"/>
                                </a:rPr>
                              </m:ctrlPr>
                            </m:naryPr>
                            <m:sub/>
                            <m:sup/>
                            <m:e>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𝐵</m:t>
                                  </m:r>
                                </m:e>
                                <m:sub>
                                  <m:r>
                                    <a:rPr lang="fr-FR" i="1">
                                      <a:solidFill>
                                        <a:schemeClr val="accent4"/>
                                      </a:solidFill>
                                      <a:latin typeface="Cambria Math" panose="02040503050406030204" pitchFamily="18" charset="0"/>
                                    </a:rPr>
                                    <m:t>𝑛</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𝑧</m:t>
                                  </m:r>
                                </m:e>
                              </m:d>
                              <m:r>
                                <a:rPr lang="fr-FR" i="1">
                                  <a:solidFill>
                                    <a:schemeClr val="accent4"/>
                                  </a:solidFill>
                                  <a:latin typeface="Cambria Math" panose="02040503050406030204" pitchFamily="18" charset="0"/>
                                </a:rPr>
                                <m:t>𝑑𝑧</m:t>
                              </m:r>
                            </m:e>
                          </m:nary>
                        </m:num>
                        <m:den>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sub>
                          </m:sSub>
                          <m:r>
                            <a:rPr lang="fr-FR" i="1">
                              <a:solidFill>
                                <a:schemeClr val="accent4"/>
                              </a:solidFill>
                              <a:latin typeface="Cambria Math" panose="02040503050406030204" pitchFamily="18" charset="0"/>
                            </a:rPr>
                            <m:t>.</m:t>
                          </m:r>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𝐵</m:t>
                              </m:r>
                            </m:e>
                            <m:sub>
                              <m:r>
                                <a:rPr lang="fr-FR" i="1">
                                  <a:solidFill>
                                    <a:schemeClr val="accent4"/>
                                  </a:solidFill>
                                  <a:latin typeface="Cambria Math" panose="02040503050406030204" pitchFamily="18" charset="0"/>
                                </a:rPr>
                                <m:t>𝑟𝑒𝑓</m:t>
                              </m:r>
                            </m:sub>
                          </m:sSub>
                        </m:den>
                      </m:f>
                      <m:r>
                        <a:rPr lang="fr-FR" i="1">
                          <a:solidFill>
                            <a:schemeClr val="accent4"/>
                          </a:solidFill>
                          <a:latin typeface="Cambria Math" panose="02040503050406030204" pitchFamily="18" charset="0"/>
                        </a:rPr>
                        <m:t>=</m:t>
                      </m:r>
                      <m:f>
                        <m:fPr>
                          <m:ctrlPr>
                            <a:rPr lang="fr-FR" i="1">
                              <a:solidFill>
                                <a:schemeClr val="accent4"/>
                              </a:solidFill>
                              <a:latin typeface="Cambria Math" panose="02040503050406030204" pitchFamily="18" charset="0"/>
                            </a:rPr>
                          </m:ctrlPr>
                        </m:fPr>
                        <m:num>
                          <m:nary>
                            <m:naryPr>
                              <m:limLoc m:val="undOvr"/>
                              <m:subHide m:val="on"/>
                              <m:supHide m:val="on"/>
                              <m:ctrlPr>
                                <a:rPr lang="fr-FR" i="1">
                                  <a:solidFill>
                                    <a:schemeClr val="accent4"/>
                                  </a:solidFill>
                                  <a:latin typeface="Cambria Math" panose="02040503050406030204" pitchFamily="18" charset="0"/>
                                </a:rPr>
                              </m:ctrlPr>
                            </m:naryPr>
                            <m:sub/>
                            <m:sup/>
                            <m:e>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𝑏</m:t>
                                  </m:r>
                                </m:e>
                                <m:sub>
                                  <m:r>
                                    <a:rPr lang="fr-FR" i="1">
                                      <a:solidFill>
                                        <a:schemeClr val="accent4"/>
                                      </a:solidFill>
                                      <a:latin typeface="Cambria Math" panose="02040503050406030204" pitchFamily="18" charset="0"/>
                                    </a:rPr>
                                    <m:t>𝑛</m:t>
                                  </m:r>
                                </m:sub>
                              </m:sSub>
                              <m:d>
                                <m:dPr>
                                  <m:ctrlPr>
                                    <a:rPr lang="fr-FR" i="1">
                                      <a:solidFill>
                                        <a:schemeClr val="accent4"/>
                                      </a:solidFill>
                                      <a:latin typeface="Cambria Math" panose="02040503050406030204" pitchFamily="18" charset="0"/>
                                    </a:rPr>
                                  </m:ctrlPr>
                                </m:dPr>
                                <m:e>
                                  <m:r>
                                    <a:rPr lang="fr-FR" i="1">
                                      <a:solidFill>
                                        <a:schemeClr val="accent4"/>
                                      </a:solidFill>
                                      <a:latin typeface="Cambria Math" panose="02040503050406030204" pitchFamily="18" charset="0"/>
                                    </a:rPr>
                                    <m:t>𝑧</m:t>
                                  </m:r>
                                </m:e>
                              </m:d>
                              <m:r>
                                <a:rPr lang="fr-FR" i="1">
                                  <a:solidFill>
                                    <a:schemeClr val="accent4"/>
                                  </a:solidFill>
                                  <a:latin typeface="Cambria Math" panose="02040503050406030204" pitchFamily="18" charset="0"/>
                                </a:rPr>
                                <m:t>𝑑𝑧</m:t>
                              </m:r>
                            </m:e>
                          </m:nary>
                        </m:num>
                        <m:den>
                          <m:sSub>
                            <m:sSubPr>
                              <m:ctrlPr>
                                <a:rPr lang="fr-FR" i="1">
                                  <a:solidFill>
                                    <a:schemeClr val="accent4"/>
                                  </a:solidFill>
                                  <a:latin typeface="Cambria Math" panose="02040503050406030204" pitchFamily="18" charset="0"/>
                                </a:rPr>
                              </m:ctrlPr>
                            </m:sSubPr>
                            <m:e>
                              <m:r>
                                <a:rPr lang="fr-FR" i="1">
                                  <a:solidFill>
                                    <a:schemeClr val="accent4"/>
                                  </a:solidFill>
                                  <a:latin typeface="Cambria Math" panose="02040503050406030204" pitchFamily="18" charset="0"/>
                                </a:rPr>
                                <m:t>𝐿</m:t>
                              </m:r>
                            </m:e>
                            <m:sub>
                              <m:r>
                                <a:rPr lang="fr-FR" i="1">
                                  <a:solidFill>
                                    <a:schemeClr val="accent4"/>
                                  </a:solidFill>
                                  <a:latin typeface="Cambria Math" panose="02040503050406030204" pitchFamily="18" charset="0"/>
                                </a:rPr>
                                <m:t>𝑚𝑎𝑔</m:t>
                              </m:r>
                            </m:sub>
                          </m:sSub>
                          <m:r>
                            <a:rPr lang="fr-FR" i="1">
                              <a:solidFill>
                                <a:schemeClr val="accent4"/>
                              </a:solidFill>
                              <a:latin typeface="Cambria Math" panose="02040503050406030204" pitchFamily="18" charset="0"/>
                            </a:rPr>
                            <m:t> </m:t>
                          </m:r>
                        </m:den>
                      </m:f>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4272367" y="1346509"/>
                <a:ext cx="4476097" cy="771814"/>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307438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 29"/>
          <p:cNvPicPr>
            <a:picLocks noChangeAspect="1"/>
          </p:cNvPicPr>
          <p:nvPr/>
        </p:nvPicPr>
        <p:blipFill rotWithShape="1">
          <a:blip r:embed="rId2" cstate="print">
            <a:extLst>
              <a:ext uri="{28A0092B-C50C-407E-A947-70E740481C1C}">
                <a14:useLocalDpi xmlns:a14="http://schemas.microsoft.com/office/drawing/2010/main" val="0"/>
              </a:ext>
            </a:extLst>
          </a:blip>
          <a:srcRect l="3572" t="4771" r="28441" b="4832"/>
          <a:stretch/>
        </p:blipFill>
        <p:spPr>
          <a:xfrm>
            <a:off x="6433913" y="1621532"/>
            <a:ext cx="2240999" cy="2241000"/>
          </a:xfrm>
          <a:prstGeom prst="rect">
            <a:avLst/>
          </a:prstGeom>
        </p:spPr>
      </p:pic>
      <p:pic>
        <p:nvPicPr>
          <p:cNvPr id="17" name="Image 16"/>
          <p:cNvPicPr>
            <a:picLocks noChangeAspect="1"/>
          </p:cNvPicPr>
          <p:nvPr/>
        </p:nvPicPr>
        <p:blipFill rotWithShape="1">
          <a:blip r:embed="rId3"/>
          <a:srcRect l="8803" t="18062" r="42437" b="12903"/>
          <a:stretch/>
        </p:blipFill>
        <p:spPr>
          <a:xfrm>
            <a:off x="275513" y="1648532"/>
            <a:ext cx="2214000" cy="2214000"/>
          </a:xfrm>
          <a:prstGeom prst="rect">
            <a:avLst/>
          </a:prstGeom>
        </p:spPr>
      </p:pic>
      <p:sp>
        <p:nvSpPr>
          <p:cNvPr id="18" name="Rectangle 17"/>
          <p:cNvSpPr/>
          <p:nvPr/>
        </p:nvSpPr>
        <p:spPr>
          <a:xfrm>
            <a:off x="80715" y="3962509"/>
            <a:ext cx="2603598" cy="1131079"/>
          </a:xfrm>
          <a:prstGeom prst="rect">
            <a:avLst/>
          </a:prstGeom>
        </p:spPr>
        <p:txBody>
          <a:bodyPr wrap="none">
            <a:spAutoFit/>
          </a:bodyPr>
          <a:lstStyle/>
          <a:p>
            <a:pPr algn="ctr"/>
            <a:r>
              <a:rPr lang="en-US" sz="1350" b="1" dirty="0" err="1"/>
              <a:t>Interbeam</a:t>
            </a:r>
            <a:r>
              <a:rPr lang="en-US" sz="1350" b="1" dirty="0"/>
              <a:t> distance = 204 mm</a:t>
            </a:r>
          </a:p>
          <a:p>
            <a:pPr algn="ctr"/>
            <a:r>
              <a:rPr lang="en-US" sz="1350" b="1" dirty="0" err="1">
                <a:solidFill>
                  <a:srgbClr val="FF0000"/>
                </a:solidFill>
              </a:rPr>
              <a:t>Ø</a:t>
            </a:r>
            <a:r>
              <a:rPr lang="en-US" sz="1350" b="1" baseline="-25000" dirty="0" err="1">
                <a:solidFill>
                  <a:srgbClr val="FF0000"/>
                </a:solidFill>
              </a:rPr>
              <a:t>ext</a:t>
            </a:r>
            <a:r>
              <a:rPr lang="en-US" sz="1350" b="1" dirty="0">
                <a:solidFill>
                  <a:srgbClr val="FF0000"/>
                </a:solidFill>
              </a:rPr>
              <a:t> iron yoke = 570 mm</a:t>
            </a:r>
          </a:p>
          <a:p>
            <a:pPr algn="ctr"/>
            <a:r>
              <a:rPr lang="en-US" sz="1350" b="1" dirty="0">
                <a:solidFill>
                  <a:srgbClr val="FF0000"/>
                </a:solidFill>
              </a:rPr>
              <a:t>Total </a:t>
            </a:r>
            <a:r>
              <a:rPr lang="en-US" sz="1350" b="1" dirty="0" err="1">
                <a:solidFill>
                  <a:srgbClr val="FF0000"/>
                </a:solidFill>
              </a:rPr>
              <a:t>Ø</a:t>
            </a:r>
            <a:r>
              <a:rPr lang="en-US" sz="1350" b="1" baseline="-25000" dirty="0" err="1">
                <a:solidFill>
                  <a:srgbClr val="FF0000"/>
                </a:solidFill>
              </a:rPr>
              <a:t>ext</a:t>
            </a:r>
            <a:r>
              <a:rPr lang="en-US" sz="1350" b="1" dirty="0">
                <a:solidFill>
                  <a:srgbClr val="FF0000"/>
                </a:solidFill>
              </a:rPr>
              <a:t> = 740 mm</a:t>
            </a:r>
          </a:p>
          <a:p>
            <a:pPr algn="ctr"/>
            <a:r>
              <a:rPr lang="en-US" sz="1350" dirty="0"/>
              <a:t>65 + 20 mm thick shells</a:t>
            </a:r>
          </a:p>
          <a:p>
            <a:pPr algn="ctr"/>
            <a:r>
              <a:rPr lang="en-US" sz="1350" dirty="0">
                <a:sym typeface="Wingdings" panose="05000000000000000000" pitchFamily="2" charset="2"/>
              </a:rPr>
              <a:t> </a:t>
            </a:r>
            <a:r>
              <a:rPr lang="en-US" sz="1350" dirty="0"/>
              <a:t>2 x 0.67 mm </a:t>
            </a:r>
            <a:r>
              <a:rPr lang="en-US" sz="1350" dirty="0">
                <a:sym typeface="Wingdings" panose="05000000000000000000" pitchFamily="2" charset="2"/>
              </a:rPr>
              <a:t></a:t>
            </a:r>
            <a:endParaRPr lang="en-US" sz="1350" dirty="0"/>
          </a:p>
        </p:txBody>
      </p:sp>
      <p:graphicFrame>
        <p:nvGraphicFramePr>
          <p:cNvPr id="19" name="Tableau 18"/>
          <p:cNvGraphicFramePr>
            <a:graphicFrameLocks noGrp="1"/>
          </p:cNvGraphicFramePr>
          <p:nvPr>
            <p:extLst/>
          </p:nvPr>
        </p:nvGraphicFramePr>
        <p:xfrm>
          <a:off x="37171" y="5103850"/>
          <a:ext cx="2690683" cy="1067393"/>
        </p:xfrm>
        <a:graphic>
          <a:graphicData uri="http://schemas.openxmlformats.org/drawingml/2006/table">
            <a:tbl>
              <a:tblPr>
                <a:tableStyleId>{5C22544A-7EE6-4342-B048-85BDC9FD1C3A}</a:tableStyleId>
              </a:tblPr>
              <a:tblGrid>
                <a:gridCol w="1009169">
                  <a:extLst>
                    <a:ext uri="{9D8B030D-6E8A-4147-A177-3AD203B41FA5}">
                      <a16:colId xmlns="" xmlns:a16="http://schemas.microsoft.com/office/drawing/2014/main" val="20000"/>
                    </a:ext>
                  </a:extLst>
                </a:gridCol>
                <a:gridCol w="704814">
                  <a:extLst>
                    <a:ext uri="{9D8B030D-6E8A-4147-A177-3AD203B41FA5}">
                      <a16:colId xmlns="" xmlns:a16="http://schemas.microsoft.com/office/drawing/2014/main" val="20001"/>
                    </a:ext>
                  </a:extLst>
                </a:gridCol>
                <a:gridCol w="976700">
                  <a:extLst>
                    <a:ext uri="{9D8B030D-6E8A-4147-A177-3AD203B41FA5}">
                      <a16:colId xmlns="" xmlns:a16="http://schemas.microsoft.com/office/drawing/2014/main" val="20002"/>
                    </a:ext>
                  </a:extLst>
                </a:gridCol>
              </a:tblGrid>
              <a:tr h="327184">
                <a:tc>
                  <a:txBody>
                    <a:bodyPr/>
                    <a:lstStyle/>
                    <a:p>
                      <a:pPr algn="l" fontAlgn="b"/>
                      <a:endParaRPr lang="fr-FR" sz="1100" b="0" i="0" u="none" strike="noStrike" dirty="0">
                        <a:solidFill>
                          <a:srgbClr val="000000"/>
                        </a:solidFill>
                        <a:effectLst/>
                        <a:latin typeface="+mn-lt"/>
                      </a:endParaRPr>
                    </a:p>
                  </a:txBody>
                  <a:tcPr marL="7144" marR="7144" marT="7144" marB="0" anchor="b"/>
                </a:tc>
                <a:tc>
                  <a:txBody>
                    <a:bodyPr/>
                    <a:lstStyle/>
                    <a:p>
                      <a:pPr algn="ctr" rtl="0" fontAlgn="ctr"/>
                      <a:r>
                        <a:rPr lang="el-GR" sz="1100" u="none" strike="noStrike" dirty="0">
                          <a:effectLst/>
                          <a:latin typeface="+mn-lt"/>
                        </a:rPr>
                        <a:t>σ</a:t>
                      </a:r>
                      <a:r>
                        <a:rPr lang="fr-FR" sz="1100" u="none" strike="noStrike" baseline="-25000" dirty="0">
                          <a:effectLst/>
                          <a:latin typeface="+mn-lt"/>
                        </a:rPr>
                        <a:t>X</a:t>
                      </a:r>
                      <a:r>
                        <a:rPr lang="fr-FR" sz="1100" u="none" strike="noStrike" dirty="0">
                          <a:effectLst/>
                          <a:latin typeface="+mn-lt"/>
                        </a:rPr>
                        <a:t> max</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el-GR" sz="1100" u="none" strike="noStrike">
                          <a:effectLst/>
                          <a:latin typeface="+mn-lt"/>
                        </a:rPr>
                        <a:t>σ </a:t>
                      </a:r>
                      <a:r>
                        <a:rPr lang="fr-FR" sz="1100" u="none" strike="noStrike">
                          <a:effectLst/>
                          <a:latin typeface="+mn-lt"/>
                        </a:rPr>
                        <a:t>Von Mises max</a:t>
                      </a:r>
                      <a:endParaRPr lang="fr-FR" sz="1100" b="0" i="0" u="none" strike="noStrike">
                        <a:solidFill>
                          <a:srgbClr val="000000"/>
                        </a:solidFill>
                        <a:effectLst/>
                        <a:latin typeface="+mn-lt"/>
                      </a:endParaRPr>
                    </a:p>
                  </a:txBody>
                  <a:tcPr marL="7144" marR="7144" marT="7144" marB="0" anchor="ctr"/>
                </a:tc>
                <a:extLst>
                  <a:ext uri="{0D108BD9-81ED-4DB2-BD59-A6C34878D82A}">
                    <a16:rowId xmlns="" xmlns:a16="http://schemas.microsoft.com/office/drawing/2014/main" val="10000"/>
                  </a:ext>
                </a:extLst>
              </a:tr>
              <a:tr h="202557">
                <a:tc>
                  <a:txBody>
                    <a:bodyPr/>
                    <a:lstStyle/>
                    <a:p>
                      <a:pPr algn="ctr" rtl="0" fontAlgn="ctr"/>
                      <a:r>
                        <a:rPr lang="fr-FR" sz="1100" u="none" strike="noStrike" dirty="0" smtClean="0">
                          <a:effectLst/>
                          <a:latin typeface="+mn-lt"/>
                        </a:rPr>
                        <a:t>Keys + SS </a:t>
                      </a:r>
                      <a:r>
                        <a:rPr lang="fr-FR" sz="1100" u="none" strike="noStrike" dirty="0" err="1" smtClean="0">
                          <a:effectLst/>
                          <a:latin typeface="+mn-lt"/>
                        </a:rPr>
                        <a:t>shell</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1" u="none" strike="noStrike" dirty="0">
                          <a:solidFill>
                            <a:srgbClr val="FF0000"/>
                          </a:solidFill>
                          <a:effectLst/>
                          <a:latin typeface="+mn-lt"/>
                        </a:rPr>
                        <a:t>-</a:t>
                      </a:r>
                      <a:r>
                        <a:rPr lang="fr-FR" sz="1100" b="1" u="none" strike="noStrike" dirty="0" smtClean="0">
                          <a:solidFill>
                            <a:srgbClr val="FF0000"/>
                          </a:solidFill>
                          <a:effectLst/>
                          <a:latin typeface="+mn-lt"/>
                        </a:rPr>
                        <a:t>170</a:t>
                      </a:r>
                      <a:endParaRPr lang="fr-FR" sz="1100" b="1" i="0" u="none" strike="noStrike" dirty="0">
                        <a:solidFill>
                          <a:srgbClr val="FF0000"/>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149</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1"/>
                  </a:ext>
                </a:extLst>
              </a:tr>
              <a:tr h="179988">
                <a:tc>
                  <a:txBody>
                    <a:bodyPr/>
                    <a:lstStyle/>
                    <a:p>
                      <a:pPr algn="ctr" rtl="0" fontAlgn="ctr"/>
                      <a:r>
                        <a:rPr lang="fr-FR" sz="1100" u="none" strike="noStrike" dirty="0">
                          <a:effectLst/>
                          <a:latin typeface="+mn-lt"/>
                        </a:rPr>
                        <a:t>Cool-down</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1" u="none" strike="noStrike" dirty="0" smtClean="0">
                          <a:solidFill>
                            <a:srgbClr val="FF0000"/>
                          </a:solidFill>
                          <a:effectLst/>
                          <a:latin typeface="+mn-lt"/>
                        </a:rPr>
                        <a:t>-205</a:t>
                      </a:r>
                      <a:endParaRPr lang="fr-FR" sz="1100" b="1" i="0" u="none" strike="noStrike" dirty="0">
                        <a:solidFill>
                          <a:srgbClr val="FF0000"/>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188</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2"/>
                  </a:ext>
                </a:extLst>
              </a:tr>
              <a:tr h="327184">
                <a:tc>
                  <a:txBody>
                    <a:bodyPr/>
                    <a:lstStyle/>
                    <a:p>
                      <a:pPr algn="ctr" rtl="0" fontAlgn="ctr"/>
                      <a:r>
                        <a:rPr lang="fr-FR" sz="1100" u="none" strike="noStrike" dirty="0">
                          <a:effectLst/>
                          <a:latin typeface="+mn-lt"/>
                        </a:rPr>
                        <a:t>Energization 16 T</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-188</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0" i="0" u="none" strike="noStrike" dirty="0" smtClean="0">
                          <a:solidFill>
                            <a:schemeClr val="dk1"/>
                          </a:solidFill>
                          <a:effectLst/>
                          <a:latin typeface="+mn-lt"/>
                        </a:rPr>
                        <a:t>178</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3"/>
                  </a:ext>
                </a:extLst>
              </a:tr>
            </a:tbl>
          </a:graphicData>
        </a:graphic>
      </p:graphicFrame>
      <p:sp>
        <p:nvSpPr>
          <p:cNvPr id="21" name="TextBox 6"/>
          <p:cNvSpPr txBox="1"/>
          <p:nvPr/>
        </p:nvSpPr>
        <p:spPr>
          <a:xfrm>
            <a:off x="1554295" y="1803890"/>
            <a:ext cx="807929" cy="507831"/>
          </a:xfrm>
          <a:prstGeom prst="rect">
            <a:avLst/>
          </a:prstGeom>
          <a:noFill/>
        </p:spPr>
        <p:txBody>
          <a:bodyPr wrap="square" rtlCol="0">
            <a:spAutoFit/>
          </a:bodyPr>
          <a:lstStyle/>
          <a:p>
            <a:pPr algn="ctr"/>
            <a:r>
              <a:rPr lang="en-US" sz="1350" b="1" dirty="0"/>
              <a:t>v3ari204</a:t>
            </a:r>
          </a:p>
        </p:txBody>
      </p:sp>
      <p:sp>
        <p:nvSpPr>
          <p:cNvPr id="23" name="Rectangle 22"/>
          <p:cNvSpPr/>
          <p:nvPr/>
        </p:nvSpPr>
        <p:spPr>
          <a:xfrm>
            <a:off x="3139554" y="3957266"/>
            <a:ext cx="2603598" cy="1131079"/>
          </a:xfrm>
          <a:prstGeom prst="rect">
            <a:avLst/>
          </a:prstGeom>
        </p:spPr>
        <p:txBody>
          <a:bodyPr wrap="none">
            <a:spAutoFit/>
          </a:bodyPr>
          <a:lstStyle/>
          <a:p>
            <a:pPr algn="ctr"/>
            <a:r>
              <a:rPr lang="en-US" sz="1350" b="1" dirty="0" err="1"/>
              <a:t>Interbeam</a:t>
            </a:r>
            <a:r>
              <a:rPr lang="en-US" sz="1350" b="1" dirty="0"/>
              <a:t> distance = 204 mm</a:t>
            </a:r>
          </a:p>
          <a:p>
            <a:pPr algn="ctr"/>
            <a:r>
              <a:rPr lang="en-US" sz="1350" b="1" dirty="0" err="1">
                <a:solidFill>
                  <a:srgbClr val="FF0000"/>
                </a:solidFill>
              </a:rPr>
              <a:t>Ø</a:t>
            </a:r>
            <a:r>
              <a:rPr lang="en-US" sz="1350" b="1" baseline="-25000" dirty="0" err="1">
                <a:solidFill>
                  <a:srgbClr val="FF0000"/>
                </a:solidFill>
              </a:rPr>
              <a:t>ext</a:t>
            </a:r>
            <a:r>
              <a:rPr lang="en-US" sz="1350" b="1" dirty="0">
                <a:solidFill>
                  <a:srgbClr val="FF0000"/>
                </a:solidFill>
              </a:rPr>
              <a:t> iron yoke = 570 mm</a:t>
            </a:r>
          </a:p>
          <a:p>
            <a:pPr algn="ctr"/>
            <a:r>
              <a:rPr lang="en-US" sz="1350" b="1" dirty="0">
                <a:solidFill>
                  <a:srgbClr val="FF0000"/>
                </a:solidFill>
              </a:rPr>
              <a:t>Total </a:t>
            </a:r>
            <a:r>
              <a:rPr lang="en-US" sz="1350" b="1" dirty="0" err="1">
                <a:solidFill>
                  <a:srgbClr val="FF0000"/>
                </a:solidFill>
              </a:rPr>
              <a:t>Ø</a:t>
            </a:r>
            <a:r>
              <a:rPr lang="en-US" sz="1350" b="1" baseline="-25000" dirty="0" err="1">
                <a:solidFill>
                  <a:srgbClr val="FF0000"/>
                </a:solidFill>
              </a:rPr>
              <a:t>ext</a:t>
            </a:r>
            <a:r>
              <a:rPr lang="en-US" sz="1350" b="1" dirty="0">
                <a:solidFill>
                  <a:srgbClr val="FF0000"/>
                </a:solidFill>
              </a:rPr>
              <a:t> = 740 mm</a:t>
            </a:r>
          </a:p>
          <a:p>
            <a:pPr algn="ctr"/>
            <a:r>
              <a:rPr lang="en-US" sz="1350" dirty="0"/>
              <a:t>65 + 20 mm thick shells</a:t>
            </a:r>
          </a:p>
          <a:p>
            <a:pPr algn="ctr"/>
            <a:r>
              <a:rPr lang="en-US" sz="1350" dirty="0"/>
              <a:t>1.51mm </a:t>
            </a:r>
            <a:r>
              <a:rPr lang="en-US" sz="1350" dirty="0">
                <a:sym typeface="Wingdings" panose="05000000000000000000" pitchFamily="2" charset="2"/>
              </a:rPr>
              <a:t></a:t>
            </a:r>
            <a:endParaRPr lang="en-US" sz="1350" dirty="0"/>
          </a:p>
        </p:txBody>
      </p:sp>
      <p:graphicFrame>
        <p:nvGraphicFramePr>
          <p:cNvPr id="24" name="Tableau 23"/>
          <p:cNvGraphicFramePr>
            <a:graphicFrameLocks noGrp="1"/>
          </p:cNvGraphicFramePr>
          <p:nvPr>
            <p:extLst/>
          </p:nvPr>
        </p:nvGraphicFramePr>
        <p:xfrm>
          <a:off x="3096010" y="5098607"/>
          <a:ext cx="2690683" cy="1067393"/>
        </p:xfrm>
        <a:graphic>
          <a:graphicData uri="http://schemas.openxmlformats.org/drawingml/2006/table">
            <a:tbl>
              <a:tblPr>
                <a:tableStyleId>{5C22544A-7EE6-4342-B048-85BDC9FD1C3A}</a:tableStyleId>
              </a:tblPr>
              <a:tblGrid>
                <a:gridCol w="1009169">
                  <a:extLst>
                    <a:ext uri="{9D8B030D-6E8A-4147-A177-3AD203B41FA5}">
                      <a16:colId xmlns="" xmlns:a16="http://schemas.microsoft.com/office/drawing/2014/main" val="20000"/>
                    </a:ext>
                  </a:extLst>
                </a:gridCol>
                <a:gridCol w="704814">
                  <a:extLst>
                    <a:ext uri="{9D8B030D-6E8A-4147-A177-3AD203B41FA5}">
                      <a16:colId xmlns="" xmlns:a16="http://schemas.microsoft.com/office/drawing/2014/main" val="20001"/>
                    </a:ext>
                  </a:extLst>
                </a:gridCol>
                <a:gridCol w="976700">
                  <a:extLst>
                    <a:ext uri="{9D8B030D-6E8A-4147-A177-3AD203B41FA5}">
                      <a16:colId xmlns="" xmlns:a16="http://schemas.microsoft.com/office/drawing/2014/main" val="20002"/>
                    </a:ext>
                  </a:extLst>
                </a:gridCol>
              </a:tblGrid>
              <a:tr h="327184">
                <a:tc>
                  <a:txBody>
                    <a:bodyPr/>
                    <a:lstStyle/>
                    <a:p>
                      <a:pPr algn="l" fontAlgn="b"/>
                      <a:endParaRPr lang="fr-FR" sz="1100" b="0" i="0" u="none" strike="noStrike" dirty="0">
                        <a:solidFill>
                          <a:srgbClr val="000000"/>
                        </a:solidFill>
                        <a:effectLst/>
                        <a:latin typeface="+mn-lt"/>
                      </a:endParaRPr>
                    </a:p>
                  </a:txBody>
                  <a:tcPr marL="7144" marR="7144" marT="7144" marB="0" anchor="b"/>
                </a:tc>
                <a:tc>
                  <a:txBody>
                    <a:bodyPr/>
                    <a:lstStyle/>
                    <a:p>
                      <a:pPr algn="ctr" rtl="0" fontAlgn="ctr"/>
                      <a:r>
                        <a:rPr lang="el-GR" sz="1100" u="none" strike="noStrike" dirty="0">
                          <a:effectLst/>
                          <a:latin typeface="+mn-lt"/>
                        </a:rPr>
                        <a:t>σ</a:t>
                      </a:r>
                      <a:r>
                        <a:rPr lang="fr-FR" sz="1100" u="none" strike="noStrike" baseline="-25000" dirty="0">
                          <a:effectLst/>
                          <a:latin typeface="+mn-lt"/>
                        </a:rPr>
                        <a:t>X</a:t>
                      </a:r>
                      <a:r>
                        <a:rPr lang="fr-FR" sz="1100" u="none" strike="noStrike" dirty="0">
                          <a:effectLst/>
                          <a:latin typeface="+mn-lt"/>
                        </a:rPr>
                        <a:t> max</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el-GR" sz="1100" u="none" strike="noStrike">
                          <a:effectLst/>
                          <a:latin typeface="+mn-lt"/>
                        </a:rPr>
                        <a:t>σ </a:t>
                      </a:r>
                      <a:r>
                        <a:rPr lang="fr-FR" sz="1100" u="none" strike="noStrike">
                          <a:effectLst/>
                          <a:latin typeface="+mn-lt"/>
                        </a:rPr>
                        <a:t>Von Mises max</a:t>
                      </a:r>
                      <a:endParaRPr lang="fr-FR" sz="1100" b="0" i="0" u="none" strike="noStrike">
                        <a:solidFill>
                          <a:srgbClr val="000000"/>
                        </a:solidFill>
                        <a:effectLst/>
                        <a:latin typeface="+mn-lt"/>
                      </a:endParaRPr>
                    </a:p>
                  </a:txBody>
                  <a:tcPr marL="7144" marR="7144" marT="7144" marB="0" anchor="ctr"/>
                </a:tc>
                <a:extLst>
                  <a:ext uri="{0D108BD9-81ED-4DB2-BD59-A6C34878D82A}">
                    <a16:rowId xmlns="" xmlns:a16="http://schemas.microsoft.com/office/drawing/2014/main" val="10000"/>
                  </a:ext>
                </a:extLst>
              </a:tr>
              <a:tr h="202557">
                <a:tc>
                  <a:txBody>
                    <a:bodyPr/>
                    <a:lstStyle/>
                    <a:p>
                      <a:pPr algn="ctr" rtl="0" fontAlgn="ctr"/>
                      <a:r>
                        <a:rPr lang="fr-FR" sz="1100" u="none" strike="noStrike" dirty="0" smtClean="0">
                          <a:effectLst/>
                          <a:latin typeface="+mn-lt"/>
                        </a:rPr>
                        <a:t>Keys + SS </a:t>
                      </a:r>
                      <a:r>
                        <a:rPr lang="fr-FR" sz="1100" u="none" strike="noStrike" dirty="0" err="1" smtClean="0">
                          <a:effectLst/>
                          <a:latin typeface="+mn-lt"/>
                        </a:rPr>
                        <a:t>shell</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0" u="none" strike="noStrike" dirty="0" smtClean="0">
                          <a:solidFill>
                            <a:schemeClr val="tx1"/>
                          </a:solidFill>
                          <a:effectLst/>
                          <a:latin typeface="+mn-lt"/>
                        </a:rPr>
                        <a:t>-135</a:t>
                      </a:r>
                      <a:endParaRPr lang="fr-FR" sz="1100" b="0" i="0" u="none" strike="noStrike" dirty="0">
                        <a:solidFill>
                          <a:schemeClr val="tx1"/>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123</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1"/>
                  </a:ext>
                </a:extLst>
              </a:tr>
              <a:tr h="179988">
                <a:tc>
                  <a:txBody>
                    <a:bodyPr/>
                    <a:lstStyle/>
                    <a:p>
                      <a:pPr algn="ctr" rtl="0" fontAlgn="ctr"/>
                      <a:r>
                        <a:rPr lang="fr-FR" sz="1100" u="none" strike="noStrike" dirty="0">
                          <a:effectLst/>
                          <a:latin typeface="+mn-lt"/>
                        </a:rPr>
                        <a:t>Cool-down</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0" u="none" strike="noStrike" dirty="0" smtClean="0">
                          <a:solidFill>
                            <a:schemeClr val="tx1"/>
                          </a:solidFill>
                          <a:effectLst/>
                          <a:latin typeface="+mn-lt"/>
                        </a:rPr>
                        <a:t>-184</a:t>
                      </a:r>
                      <a:endParaRPr lang="fr-FR" sz="1100" b="0" i="0" u="none" strike="noStrike" dirty="0">
                        <a:solidFill>
                          <a:schemeClr val="tx1"/>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170</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2"/>
                  </a:ext>
                </a:extLst>
              </a:tr>
              <a:tr h="327184">
                <a:tc>
                  <a:txBody>
                    <a:bodyPr/>
                    <a:lstStyle/>
                    <a:p>
                      <a:pPr algn="ctr" rtl="0" fontAlgn="ctr"/>
                      <a:r>
                        <a:rPr lang="fr-FR" sz="1100" u="none" strike="noStrike" dirty="0">
                          <a:effectLst/>
                          <a:latin typeface="+mn-lt"/>
                        </a:rPr>
                        <a:t>Energization 16 T</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1" u="none" strike="noStrike" dirty="0" smtClean="0">
                          <a:solidFill>
                            <a:srgbClr val="FF0000"/>
                          </a:solidFill>
                          <a:effectLst/>
                          <a:latin typeface="+mn-lt"/>
                        </a:rPr>
                        <a:t>-214</a:t>
                      </a:r>
                      <a:endParaRPr lang="fr-FR" sz="1100" b="1" i="0" u="none" strike="noStrike" dirty="0">
                        <a:solidFill>
                          <a:srgbClr val="FF0000"/>
                        </a:solidFill>
                        <a:effectLst/>
                        <a:latin typeface="+mn-lt"/>
                      </a:endParaRPr>
                    </a:p>
                  </a:txBody>
                  <a:tcPr marL="7144" marR="7144" marT="7144" marB="0" anchor="ctr"/>
                </a:tc>
                <a:tc>
                  <a:txBody>
                    <a:bodyPr/>
                    <a:lstStyle/>
                    <a:p>
                      <a:pPr algn="ctr" rtl="0" fontAlgn="ctr"/>
                      <a:r>
                        <a:rPr lang="fr-FR" sz="1100" b="0" i="0" u="none" strike="noStrike" dirty="0" smtClean="0">
                          <a:solidFill>
                            <a:schemeClr val="dk1"/>
                          </a:solidFill>
                          <a:effectLst/>
                          <a:latin typeface="+mn-lt"/>
                        </a:rPr>
                        <a:t>186</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3"/>
                  </a:ext>
                </a:extLst>
              </a:tr>
            </a:tbl>
          </a:graphicData>
        </a:graphic>
      </p:graphicFrame>
      <p:pic>
        <p:nvPicPr>
          <p:cNvPr id="25" name="Image 24"/>
          <p:cNvPicPr>
            <a:picLocks noChangeAspect="1"/>
          </p:cNvPicPr>
          <p:nvPr/>
        </p:nvPicPr>
        <p:blipFill rotWithShape="1">
          <a:blip r:embed="rId4" cstate="print">
            <a:extLst>
              <a:ext uri="{28A0092B-C50C-407E-A947-70E740481C1C}">
                <a14:useLocalDpi xmlns:a14="http://schemas.microsoft.com/office/drawing/2010/main" val="0"/>
              </a:ext>
            </a:extLst>
          </a:blip>
          <a:srcRect l="3572" t="4771" r="28441" b="4954"/>
          <a:stretch/>
        </p:blipFill>
        <p:spPr>
          <a:xfrm>
            <a:off x="3353214" y="1648532"/>
            <a:ext cx="2216999" cy="2214000"/>
          </a:xfrm>
          <a:prstGeom prst="rect">
            <a:avLst/>
          </a:prstGeom>
        </p:spPr>
      </p:pic>
      <p:sp>
        <p:nvSpPr>
          <p:cNvPr id="26" name="TextBox 6"/>
          <p:cNvSpPr txBox="1"/>
          <p:nvPr/>
        </p:nvSpPr>
        <p:spPr>
          <a:xfrm>
            <a:off x="4762284" y="1803890"/>
            <a:ext cx="807929" cy="507831"/>
          </a:xfrm>
          <a:prstGeom prst="rect">
            <a:avLst/>
          </a:prstGeom>
          <a:noFill/>
        </p:spPr>
        <p:txBody>
          <a:bodyPr wrap="square" rtlCol="0">
            <a:spAutoFit/>
          </a:bodyPr>
          <a:lstStyle/>
          <a:p>
            <a:pPr algn="ctr"/>
            <a:r>
              <a:rPr lang="en-US" sz="1350" b="1" dirty="0"/>
              <a:t>v4ari204</a:t>
            </a:r>
          </a:p>
        </p:txBody>
      </p:sp>
      <p:sp>
        <p:nvSpPr>
          <p:cNvPr id="22" name="Rectangle 21"/>
          <p:cNvSpPr/>
          <p:nvPr/>
        </p:nvSpPr>
        <p:spPr>
          <a:xfrm>
            <a:off x="6214762" y="3957266"/>
            <a:ext cx="2603598" cy="1131079"/>
          </a:xfrm>
          <a:prstGeom prst="rect">
            <a:avLst/>
          </a:prstGeom>
        </p:spPr>
        <p:txBody>
          <a:bodyPr wrap="none">
            <a:spAutoFit/>
          </a:bodyPr>
          <a:lstStyle/>
          <a:p>
            <a:pPr algn="ctr"/>
            <a:r>
              <a:rPr lang="en-US" sz="1350" b="1" dirty="0" err="1"/>
              <a:t>Interbeam</a:t>
            </a:r>
            <a:r>
              <a:rPr lang="en-US" sz="1350" b="1" dirty="0"/>
              <a:t> distance = 204 mm</a:t>
            </a:r>
          </a:p>
          <a:p>
            <a:pPr algn="ctr"/>
            <a:r>
              <a:rPr lang="en-US" sz="1350" b="1" dirty="0" err="1">
                <a:solidFill>
                  <a:srgbClr val="FF0000"/>
                </a:solidFill>
              </a:rPr>
              <a:t>Ø</a:t>
            </a:r>
            <a:r>
              <a:rPr lang="en-US" sz="1350" b="1" baseline="-25000" dirty="0" err="1">
                <a:solidFill>
                  <a:srgbClr val="FF0000"/>
                </a:solidFill>
              </a:rPr>
              <a:t>ext</a:t>
            </a:r>
            <a:r>
              <a:rPr lang="en-US" sz="1350" b="1" dirty="0">
                <a:solidFill>
                  <a:srgbClr val="FF0000"/>
                </a:solidFill>
              </a:rPr>
              <a:t> iron yoke = 570 mm</a:t>
            </a:r>
          </a:p>
          <a:p>
            <a:pPr algn="ctr"/>
            <a:r>
              <a:rPr lang="en-US" sz="1350" b="1" dirty="0">
                <a:solidFill>
                  <a:srgbClr val="FF0000"/>
                </a:solidFill>
              </a:rPr>
              <a:t>Total </a:t>
            </a:r>
            <a:r>
              <a:rPr lang="en-US" sz="1350" b="1" dirty="0" err="1">
                <a:solidFill>
                  <a:srgbClr val="FF0000"/>
                </a:solidFill>
              </a:rPr>
              <a:t>Ø</a:t>
            </a:r>
            <a:r>
              <a:rPr lang="en-US" sz="1350" b="1" baseline="-25000" dirty="0" err="1">
                <a:solidFill>
                  <a:srgbClr val="FF0000"/>
                </a:solidFill>
              </a:rPr>
              <a:t>ext</a:t>
            </a:r>
            <a:r>
              <a:rPr lang="en-US" sz="1350" b="1" dirty="0">
                <a:solidFill>
                  <a:srgbClr val="FF0000"/>
                </a:solidFill>
              </a:rPr>
              <a:t> = 744 mm</a:t>
            </a:r>
          </a:p>
          <a:p>
            <a:pPr algn="ctr"/>
            <a:r>
              <a:rPr lang="en-US" sz="1350" dirty="0"/>
              <a:t>67 + 20 mm thick shells</a:t>
            </a:r>
          </a:p>
          <a:p>
            <a:pPr algn="ctr"/>
            <a:r>
              <a:rPr lang="en-US" sz="1350" dirty="0">
                <a:sym typeface="Wingdings" panose="05000000000000000000" pitchFamily="2" charset="2"/>
              </a:rPr>
              <a:t> </a:t>
            </a:r>
            <a:r>
              <a:rPr lang="en-US" sz="1350" dirty="0"/>
              <a:t>2 x 0.72 mm </a:t>
            </a:r>
            <a:r>
              <a:rPr lang="en-US" sz="1350" dirty="0">
                <a:sym typeface="Wingdings" panose="05000000000000000000" pitchFamily="2" charset="2"/>
              </a:rPr>
              <a:t></a:t>
            </a:r>
            <a:endParaRPr lang="en-US" sz="1350" dirty="0"/>
          </a:p>
        </p:txBody>
      </p:sp>
      <p:graphicFrame>
        <p:nvGraphicFramePr>
          <p:cNvPr id="27" name="Tableau 26"/>
          <p:cNvGraphicFramePr>
            <a:graphicFrameLocks noGrp="1"/>
          </p:cNvGraphicFramePr>
          <p:nvPr>
            <p:extLst/>
          </p:nvPr>
        </p:nvGraphicFramePr>
        <p:xfrm>
          <a:off x="6171219" y="5098607"/>
          <a:ext cx="2690683" cy="1067393"/>
        </p:xfrm>
        <a:graphic>
          <a:graphicData uri="http://schemas.openxmlformats.org/drawingml/2006/table">
            <a:tbl>
              <a:tblPr>
                <a:tableStyleId>{5C22544A-7EE6-4342-B048-85BDC9FD1C3A}</a:tableStyleId>
              </a:tblPr>
              <a:tblGrid>
                <a:gridCol w="1009169">
                  <a:extLst>
                    <a:ext uri="{9D8B030D-6E8A-4147-A177-3AD203B41FA5}">
                      <a16:colId xmlns="" xmlns:a16="http://schemas.microsoft.com/office/drawing/2014/main" val="20000"/>
                    </a:ext>
                  </a:extLst>
                </a:gridCol>
                <a:gridCol w="704814">
                  <a:extLst>
                    <a:ext uri="{9D8B030D-6E8A-4147-A177-3AD203B41FA5}">
                      <a16:colId xmlns="" xmlns:a16="http://schemas.microsoft.com/office/drawing/2014/main" val="20001"/>
                    </a:ext>
                  </a:extLst>
                </a:gridCol>
                <a:gridCol w="976700">
                  <a:extLst>
                    <a:ext uri="{9D8B030D-6E8A-4147-A177-3AD203B41FA5}">
                      <a16:colId xmlns="" xmlns:a16="http://schemas.microsoft.com/office/drawing/2014/main" val="20002"/>
                    </a:ext>
                  </a:extLst>
                </a:gridCol>
              </a:tblGrid>
              <a:tr h="327184">
                <a:tc>
                  <a:txBody>
                    <a:bodyPr/>
                    <a:lstStyle/>
                    <a:p>
                      <a:pPr algn="l" fontAlgn="b"/>
                      <a:endParaRPr lang="fr-FR" sz="1100" b="0" i="0" u="none" strike="noStrike" dirty="0">
                        <a:solidFill>
                          <a:srgbClr val="000000"/>
                        </a:solidFill>
                        <a:effectLst/>
                        <a:latin typeface="+mn-lt"/>
                      </a:endParaRPr>
                    </a:p>
                  </a:txBody>
                  <a:tcPr marL="7144" marR="7144" marT="7144" marB="0" anchor="b"/>
                </a:tc>
                <a:tc>
                  <a:txBody>
                    <a:bodyPr/>
                    <a:lstStyle/>
                    <a:p>
                      <a:pPr algn="ctr" rtl="0" fontAlgn="ctr"/>
                      <a:r>
                        <a:rPr lang="el-GR" sz="1100" u="none" strike="noStrike" dirty="0">
                          <a:effectLst/>
                          <a:latin typeface="+mn-lt"/>
                        </a:rPr>
                        <a:t>σ</a:t>
                      </a:r>
                      <a:r>
                        <a:rPr lang="fr-FR" sz="1100" u="none" strike="noStrike" baseline="-25000" dirty="0">
                          <a:effectLst/>
                          <a:latin typeface="+mn-lt"/>
                        </a:rPr>
                        <a:t>X</a:t>
                      </a:r>
                      <a:r>
                        <a:rPr lang="fr-FR" sz="1100" u="none" strike="noStrike" dirty="0">
                          <a:effectLst/>
                          <a:latin typeface="+mn-lt"/>
                        </a:rPr>
                        <a:t> max</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el-GR" sz="1100" u="none" strike="noStrike">
                          <a:effectLst/>
                          <a:latin typeface="+mn-lt"/>
                        </a:rPr>
                        <a:t>σ </a:t>
                      </a:r>
                      <a:r>
                        <a:rPr lang="fr-FR" sz="1100" u="none" strike="noStrike">
                          <a:effectLst/>
                          <a:latin typeface="+mn-lt"/>
                        </a:rPr>
                        <a:t>Von Mises max</a:t>
                      </a:r>
                      <a:endParaRPr lang="fr-FR" sz="1100" b="0" i="0" u="none" strike="noStrike">
                        <a:solidFill>
                          <a:srgbClr val="000000"/>
                        </a:solidFill>
                        <a:effectLst/>
                        <a:latin typeface="+mn-lt"/>
                      </a:endParaRPr>
                    </a:p>
                  </a:txBody>
                  <a:tcPr marL="7144" marR="7144" marT="7144" marB="0" anchor="ctr"/>
                </a:tc>
                <a:extLst>
                  <a:ext uri="{0D108BD9-81ED-4DB2-BD59-A6C34878D82A}">
                    <a16:rowId xmlns="" xmlns:a16="http://schemas.microsoft.com/office/drawing/2014/main" val="10000"/>
                  </a:ext>
                </a:extLst>
              </a:tr>
              <a:tr h="202557">
                <a:tc>
                  <a:txBody>
                    <a:bodyPr/>
                    <a:lstStyle/>
                    <a:p>
                      <a:pPr algn="ctr" rtl="0" fontAlgn="ctr"/>
                      <a:r>
                        <a:rPr lang="fr-FR" sz="1100" u="none" strike="noStrike" dirty="0" smtClean="0">
                          <a:effectLst/>
                          <a:latin typeface="+mn-lt"/>
                        </a:rPr>
                        <a:t>Keys + SS </a:t>
                      </a:r>
                      <a:r>
                        <a:rPr lang="fr-FR" sz="1100" u="none" strike="noStrike" dirty="0" err="1" smtClean="0">
                          <a:effectLst/>
                          <a:latin typeface="+mn-lt"/>
                        </a:rPr>
                        <a:t>shell</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0" u="none" strike="noStrike" dirty="0" smtClean="0">
                          <a:solidFill>
                            <a:schemeClr val="tx1"/>
                          </a:solidFill>
                          <a:effectLst/>
                          <a:latin typeface="+mn-lt"/>
                        </a:rPr>
                        <a:t>-148</a:t>
                      </a:r>
                      <a:endParaRPr lang="fr-FR" sz="1100" b="0" i="0" u="none" strike="noStrike" dirty="0">
                        <a:solidFill>
                          <a:schemeClr val="tx1"/>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137</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1"/>
                  </a:ext>
                </a:extLst>
              </a:tr>
              <a:tr h="179988">
                <a:tc>
                  <a:txBody>
                    <a:bodyPr/>
                    <a:lstStyle/>
                    <a:p>
                      <a:pPr algn="ctr" rtl="0" fontAlgn="ctr"/>
                      <a:r>
                        <a:rPr lang="fr-FR" sz="1100" u="none" strike="noStrike" dirty="0">
                          <a:effectLst/>
                          <a:latin typeface="+mn-lt"/>
                        </a:rPr>
                        <a:t>Cool-down</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0" u="none" strike="noStrike" dirty="0" smtClean="0">
                          <a:solidFill>
                            <a:schemeClr val="tx1"/>
                          </a:solidFill>
                          <a:effectLst/>
                          <a:latin typeface="+mn-lt"/>
                        </a:rPr>
                        <a:t>-181</a:t>
                      </a:r>
                      <a:endParaRPr lang="fr-FR" sz="1100" b="0" i="0" u="none" strike="noStrike" dirty="0">
                        <a:solidFill>
                          <a:schemeClr val="tx1"/>
                        </a:solidFill>
                        <a:effectLst/>
                        <a:latin typeface="+mn-lt"/>
                      </a:endParaRPr>
                    </a:p>
                  </a:txBody>
                  <a:tcPr marL="7144" marR="7144" marT="7144" marB="0" anchor="ctr"/>
                </a:tc>
                <a:tc>
                  <a:txBody>
                    <a:bodyPr/>
                    <a:lstStyle/>
                    <a:p>
                      <a:pPr algn="ctr" rtl="0" fontAlgn="ctr"/>
                      <a:r>
                        <a:rPr lang="fr-FR" sz="1100" u="none" strike="noStrike" dirty="0" smtClean="0">
                          <a:effectLst/>
                          <a:latin typeface="+mn-lt"/>
                        </a:rPr>
                        <a:t>160</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2"/>
                  </a:ext>
                </a:extLst>
              </a:tr>
              <a:tr h="327184">
                <a:tc>
                  <a:txBody>
                    <a:bodyPr/>
                    <a:lstStyle/>
                    <a:p>
                      <a:pPr algn="ctr" rtl="0" fontAlgn="ctr"/>
                      <a:r>
                        <a:rPr lang="fr-FR" sz="1100" u="none" strike="noStrike" dirty="0">
                          <a:effectLst/>
                          <a:latin typeface="+mn-lt"/>
                        </a:rPr>
                        <a:t>Energization 16 T</a:t>
                      </a:r>
                      <a:endParaRPr lang="fr-FR" sz="1100" b="0" i="0" u="none" strike="noStrike" dirty="0">
                        <a:solidFill>
                          <a:srgbClr val="000000"/>
                        </a:solidFill>
                        <a:effectLst/>
                        <a:latin typeface="+mn-lt"/>
                      </a:endParaRPr>
                    </a:p>
                  </a:txBody>
                  <a:tcPr marL="7144" marR="7144" marT="7144" marB="0" anchor="ctr"/>
                </a:tc>
                <a:tc>
                  <a:txBody>
                    <a:bodyPr/>
                    <a:lstStyle/>
                    <a:p>
                      <a:pPr algn="ctr" rtl="0" fontAlgn="ctr"/>
                      <a:r>
                        <a:rPr lang="fr-FR" sz="1100" b="0" u="none" strike="noStrike" dirty="0" smtClean="0">
                          <a:solidFill>
                            <a:schemeClr val="tx1"/>
                          </a:solidFill>
                          <a:effectLst/>
                          <a:latin typeface="+mn-lt"/>
                        </a:rPr>
                        <a:t>-199</a:t>
                      </a:r>
                      <a:endParaRPr lang="fr-FR" sz="1100" b="0" i="0" u="none" strike="noStrike" dirty="0">
                        <a:solidFill>
                          <a:schemeClr val="tx1"/>
                        </a:solidFill>
                        <a:effectLst/>
                        <a:latin typeface="+mn-lt"/>
                      </a:endParaRPr>
                    </a:p>
                  </a:txBody>
                  <a:tcPr marL="7144" marR="7144" marT="7144" marB="0" anchor="ctr"/>
                </a:tc>
                <a:tc>
                  <a:txBody>
                    <a:bodyPr/>
                    <a:lstStyle/>
                    <a:p>
                      <a:pPr algn="ctr" rtl="0" fontAlgn="ctr"/>
                      <a:r>
                        <a:rPr lang="fr-FR" sz="1100" b="0" i="0" u="none" strike="noStrike" dirty="0" smtClean="0">
                          <a:solidFill>
                            <a:schemeClr val="dk1"/>
                          </a:solidFill>
                          <a:effectLst/>
                          <a:latin typeface="+mn-lt"/>
                        </a:rPr>
                        <a:t>177</a:t>
                      </a:r>
                      <a:endParaRPr lang="fr-FR" sz="1100" b="0" i="0" u="none" strike="noStrike" dirty="0">
                        <a:solidFill>
                          <a:srgbClr val="000000"/>
                        </a:solidFill>
                        <a:effectLst/>
                        <a:latin typeface="+mn-lt"/>
                      </a:endParaRPr>
                    </a:p>
                  </a:txBody>
                  <a:tcPr marL="7144" marR="7144" marT="7144" marB="0" anchor="ctr"/>
                </a:tc>
                <a:extLst>
                  <a:ext uri="{0D108BD9-81ED-4DB2-BD59-A6C34878D82A}">
                    <a16:rowId xmlns="" xmlns:a16="http://schemas.microsoft.com/office/drawing/2014/main" val="10003"/>
                  </a:ext>
                </a:extLst>
              </a:tr>
            </a:tbl>
          </a:graphicData>
        </a:graphic>
      </p:graphicFrame>
      <p:sp>
        <p:nvSpPr>
          <p:cNvPr id="29" name="TextBox 6"/>
          <p:cNvSpPr txBox="1"/>
          <p:nvPr/>
        </p:nvSpPr>
        <p:spPr>
          <a:xfrm>
            <a:off x="7944452" y="1803890"/>
            <a:ext cx="807929" cy="507831"/>
          </a:xfrm>
          <a:prstGeom prst="rect">
            <a:avLst/>
          </a:prstGeom>
          <a:noFill/>
        </p:spPr>
        <p:txBody>
          <a:bodyPr wrap="square" rtlCol="0">
            <a:spAutoFit/>
          </a:bodyPr>
          <a:lstStyle/>
          <a:p>
            <a:pPr algn="ctr"/>
            <a:r>
              <a:rPr lang="en-US" sz="1350" b="1" dirty="0"/>
              <a:t>v4ari204</a:t>
            </a:r>
          </a:p>
        </p:txBody>
      </p:sp>
      <p:sp>
        <p:nvSpPr>
          <p:cNvPr id="2" name="Titre 1"/>
          <p:cNvSpPr>
            <a:spLocks noGrp="1"/>
          </p:cNvSpPr>
          <p:nvPr>
            <p:ph type="title"/>
          </p:nvPr>
        </p:nvSpPr>
        <p:spPr/>
        <p:txBody>
          <a:bodyPr/>
          <a:lstStyle/>
          <a:p>
            <a:r>
              <a:rPr lang="en-US" dirty="0" smtClean="0"/>
              <a:t>2D Mechanical designs</a:t>
            </a:r>
            <a:endParaRPr lang="en-US" dirty="0"/>
          </a:p>
        </p:txBody>
      </p:sp>
      <p:sp>
        <p:nvSpPr>
          <p:cNvPr id="4" name="Espace réservé de la date 3"/>
          <p:cNvSpPr>
            <a:spLocks noGrp="1"/>
          </p:cNvSpPr>
          <p:nvPr>
            <p:ph type="dt" sz="half" idx="2"/>
          </p:nvPr>
        </p:nvSpPr>
        <p:spPr/>
        <p:txBody>
          <a:bodyPr/>
          <a:lstStyle/>
          <a:p>
            <a:r>
              <a:rPr lang="fr-FR" smtClean="0"/>
              <a:t>FCC week 2018 - 10/04/2018</a:t>
            </a:r>
            <a:endParaRPr lang="fr-FR" dirty="0"/>
          </a:p>
        </p:txBody>
      </p:sp>
      <p:sp>
        <p:nvSpPr>
          <p:cNvPr id="5" name="Espace réservé du pied de page 4"/>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6" name="Espace réservé du numéro de diapositive 5"/>
          <p:cNvSpPr>
            <a:spLocks noGrp="1"/>
          </p:cNvSpPr>
          <p:nvPr>
            <p:ph type="sldNum" sz="quarter" idx="4"/>
          </p:nvPr>
        </p:nvSpPr>
        <p:spPr/>
        <p:txBody>
          <a:bodyPr/>
          <a:lstStyle/>
          <a:p>
            <a:r>
              <a:rPr lang="fr-FR" smtClean="0"/>
              <a:t>Page </a:t>
            </a:r>
            <a:fld id="{AEFB9B6D-867A-40B8-ACB0-35CC9F272C9C}" type="slidenum">
              <a:rPr lang="fr-FR" smtClean="0"/>
              <a:pPr/>
              <a:t>24</a:t>
            </a:fld>
            <a:endParaRPr lang="fr-FR" dirty="0"/>
          </a:p>
        </p:txBody>
      </p:sp>
    </p:spTree>
    <p:extLst>
      <p:ext uri="{BB962C8B-B14F-4D97-AF65-F5344CB8AC3E}">
        <p14:creationId xmlns:p14="http://schemas.microsoft.com/office/powerpoint/2010/main" val="29720084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2763066" y="75502"/>
            <a:ext cx="5133071" cy="817643"/>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800" dirty="0" smtClean="0">
                <a:solidFill>
                  <a:schemeClr val="bg1">
                    <a:lumMod val="95000"/>
                  </a:schemeClr>
                </a:solidFill>
              </a:rPr>
              <a:t>Material properties </a:t>
            </a:r>
            <a:r>
              <a:rPr lang="en-US" sz="1700" dirty="0" smtClean="0">
                <a:solidFill>
                  <a:schemeClr val="bg1">
                    <a:lumMod val="95000"/>
                  </a:schemeClr>
                </a:solidFill>
              </a:rPr>
              <a:t>(</a:t>
            </a:r>
            <a:r>
              <a:rPr lang="en-US" sz="1700" dirty="0" err="1" smtClean="0">
                <a:solidFill>
                  <a:schemeClr val="bg1">
                    <a:lumMod val="95000"/>
                  </a:schemeClr>
                </a:solidFill>
              </a:rPr>
              <a:t>Davide</a:t>
            </a:r>
            <a:r>
              <a:rPr lang="en-US" sz="1700" dirty="0" smtClean="0">
                <a:solidFill>
                  <a:schemeClr val="bg1">
                    <a:lumMod val="95000"/>
                  </a:schemeClr>
                </a:solidFill>
              </a:rPr>
              <a:t> 3</a:t>
            </a:r>
            <a:r>
              <a:rPr lang="en-US" sz="1700" baseline="30000" dirty="0" smtClean="0">
                <a:solidFill>
                  <a:schemeClr val="bg1">
                    <a:lumMod val="95000"/>
                  </a:schemeClr>
                </a:solidFill>
              </a:rPr>
              <a:t>rd</a:t>
            </a:r>
            <a:r>
              <a:rPr lang="en-US" sz="1700" dirty="0" smtClean="0">
                <a:solidFill>
                  <a:schemeClr val="bg1">
                    <a:lumMod val="95000"/>
                  </a:schemeClr>
                </a:solidFill>
              </a:rPr>
              <a:t> FCC week)</a:t>
            </a:r>
            <a:endParaRPr lang="en-US" sz="1700" dirty="0">
              <a:solidFill>
                <a:schemeClr val="bg1"/>
              </a:solidFill>
            </a:endParaRPr>
          </a:p>
        </p:txBody>
      </p:sp>
      <p:sp>
        <p:nvSpPr>
          <p:cNvPr id="2" name="Espace réservé du numéro de diapositive 1"/>
          <p:cNvSpPr>
            <a:spLocks noGrp="1"/>
          </p:cNvSpPr>
          <p:nvPr>
            <p:ph type="sldNum" sz="quarter" idx="12"/>
          </p:nvPr>
        </p:nvSpPr>
        <p:spPr/>
        <p:txBody>
          <a:bodyPr/>
          <a:lstStyle/>
          <a:p>
            <a:fld id="{380027D8-C98C-4072-8FAA-8967BA647F91}" type="slidenum">
              <a:rPr lang="en-US" smtClean="0"/>
              <a:t>25</a:t>
            </a:fld>
            <a:endParaRPr lang="en-US"/>
          </a:p>
        </p:txBody>
      </p:sp>
      <p:sp>
        <p:nvSpPr>
          <p:cNvPr id="4" name="Rectangle 3"/>
          <p:cNvSpPr/>
          <p:nvPr/>
        </p:nvSpPr>
        <p:spPr>
          <a:xfrm>
            <a:off x="260059" y="1532818"/>
            <a:ext cx="3979432" cy="923330"/>
          </a:xfrm>
          <a:prstGeom prst="rect">
            <a:avLst/>
          </a:prstGeom>
        </p:spPr>
        <p:txBody>
          <a:bodyPr wrap="square">
            <a:spAutoFit/>
          </a:bodyPr>
          <a:lstStyle/>
          <a:p>
            <a:pPr lvl="1"/>
            <a:r>
              <a:rPr lang="fr-FR" dirty="0" err="1"/>
              <a:t>Coil</a:t>
            </a:r>
            <a:r>
              <a:rPr lang="fr-FR" dirty="0"/>
              <a:t> maximum stress</a:t>
            </a:r>
          </a:p>
          <a:p>
            <a:pPr marL="1371600" lvl="2" indent="-457200">
              <a:buFont typeface="Arial" panose="020B0604020202020204" pitchFamily="34" charset="0"/>
              <a:buChar char="•"/>
            </a:pPr>
            <a:r>
              <a:rPr lang="fr-FR" dirty="0"/>
              <a:t>@ 4.2 K: 200 </a:t>
            </a:r>
            <a:r>
              <a:rPr lang="fr-FR" dirty="0" err="1"/>
              <a:t>MPa</a:t>
            </a:r>
            <a:endParaRPr lang="fr-FR" dirty="0"/>
          </a:p>
          <a:p>
            <a:pPr marL="1371600" lvl="2" indent="-457200">
              <a:buFont typeface="Arial" panose="020B0604020202020204" pitchFamily="34" charset="0"/>
              <a:buChar char="•"/>
            </a:pPr>
            <a:r>
              <a:rPr lang="fr-FR" dirty="0"/>
              <a:t>@ 300 K: 150 </a:t>
            </a:r>
            <a:r>
              <a:rPr lang="fr-FR" dirty="0" err="1"/>
              <a:t>MPa</a:t>
            </a:r>
            <a:endParaRPr lang="fr-FR" dirty="0"/>
          </a:p>
        </p:txBody>
      </p:sp>
      <p:graphicFrame>
        <p:nvGraphicFramePr>
          <p:cNvPr id="12" name="Table 8"/>
          <p:cNvGraphicFramePr>
            <a:graphicFrameLocks noGrp="1"/>
          </p:cNvGraphicFramePr>
          <p:nvPr>
            <p:extLst>
              <p:ext uri="{D42A27DB-BD31-4B8C-83A1-F6EECF244321}">
                <p14:modId xmlns:p14="http://schemas.microsoft.com/office/powerpoint/2010/main" val="2500996652"/>
              </p:ext>
            </p:extLst>
          </p:nvPr>
        </p:nvGraphicFramePr>
        <p:xfrm>
          <a:off x="269081" y="3284984"/>
          <a:ext cx="2460851" cy="2240434"/>
        </p:xfrm>
        <a:graphic>
          <a:graphicData uri="http://schemas.openxmlformats.org/drawingml/2006/table">
            <a:tbl>
              <a:tblPr firstRow="1" bandRow="1">
                <a:tableStyleId>{5C22544A-7EE6-4342-B048-85BDC9FD1C3A}</a:tableStyleId>
              </a:tblPr>
              <a:tblGrid>
                <a:gridCol w="1337419">
                  <a:extLst>
                    <a:ext uri="{9D8B030D-6E8A-4147-A177-3AD203B41FA5}">
                      <a16:colId xmlns:a16="http://schemas.microsoft.com/office/drawing/2014/main" xmlns="" val="20000"/>
                    </a:ext>
                  </a:extLst>
                </a:gridCol>
                <a:gridCol w="588464">
                  <a:extLst>
                    <a:ext uri="{9D8B030D-6E8A-4147-A177-3AD203B41FA5}">
                      <a16:colId xmlns:a16="http://schemas.microsoft.com/office/drawing/2014/main" xmlns="" val="20001"/>
                    </a:ext>
                  </a:extLst>
                </a:gridCol>
                <a:gridCol w="534968">
                  <a:extLst>
                    <a:ext uri="{9D8B030D-6E8A-4147-A177-3AD203B41FA5}">
                      <a16:colId xmlns:a16="http://schemas.microsoft.com/office/drawing/2014/main" xmlns="" val="20002"/>
                    </a:ext>
                  </a:extLst>
                </a:gridCol>
              </a:tblGrid>
              <a:tr h="246459">
                <a:tc>
                  <a:txBody>
                    <a:bodyPr/>
                    <a:lstStyle/>
                    <a:p>
                      <a:pPr algn="ctr"/>
                      <a:r>
                        <a:rPr lang="pl-PL" sz="1400" b="1" dirty="0" smtClean="0"/>
                        <a:t>Material</a:t>
                      </a:r>
                      <a:endParaRPr lang="en-GB" sz="1400" b="1" dirty="0"/>
                    </a:p>
                  </a:txBody>
                  <a:tcPr marL="68580" marR="68580" marT="45731" marB="45731"/>
                </a:tc>
                <a:tc gridSpan="2">
                  <a:txBody>
                    <a:bodyPr/>
                    <a:lstStyle/>
                    <a:p>
                      <a:pPr algn="ctr"/>
                      <a:r>
                        <a:rPr lang="pl-PL" sz="1400" b="1" dirty="0" smtClean="0"/>
                        <a:t>R</a:t>
                      </a:r>
                      <a:r>
                        <a:rPr lang="pl-PL" sz="1400" b="1" baseline="-25000" dirty="0" smtClean="0"/>
                        <a:t>p 0.2</a:t>
                      </a:r>
                      <a:r>
                        <a:rPr lang="pl-PL" sz="1400" b="1" dirty="0" smtClean="0"/>
                        <a:t> [MPa]</a:t>
                      </a:r>
                      <a:endParaRPr lang="en-GB" sz="1400" b="1" dirty="0"/>
                    </a:p>
                  </a:txBody>
                  <a:tcPr marL="68580" marR="68580" marT="45731" marB="45731"/>
                </a:tc>
                <a:tc hMerge="1">
                  <a:txBody>
                    <a:bodyPr/>
                    <a:lstStyle/>
                    <a:p>
                      <a:pPr algn="ctr"/>
                      <a:endParaRPr lang="en-GB" dirty="0"/>
                    </a:p>
                  </a:txBody>
                  <a:tcPr/>
                </a:tc>
                <a:extLst>
                  <a:ext uri="{0D108BD9-81ED-4DB2-BD59-A6C34878D82A}">
                    <a16:rowId xmlns:a16="http://schemas.microsoft.com/office/drawing/2014/main" xmlns="" val="10000"/>
                  </a:ext>
                </a:extLst>
              </a:tr>
              <a:tr h="246459">
                <a:tc>
                  <a:txBody>
                    <a:bodyPr/>
                    <a:lstStyle/>
                    <a:p>
                      <a:pPr algn="ctr"/>
                      <a:endParaRPr lang="en-GB" sz="1300" b="1" dirty="0"/>
                    </a:p>
                  </a:txBody>
                  <a:tcPr marL="68580" marR="68580" marT="45731" marB="45731">
                    <a:solidFill>
                      <a:schemeClr val="tx2">
                        <a:lumMod val="40000"/>
                        <a:lumOff val="60000"/>
                      </a:schemeClr>
                    </a:solidFill>
                  </a:tcPr>
                </a:tc>
                <a:tc>
                  <a:txBody>
                    <a:bodyPr/>
                    <a:lstStyle/>
                    <a:p>
                      <a:pPr algn="ctr"/>
                      <a:r>
                        <a:rPr lang="pl-PL" sz="1300" b="1" dirty="0" smtClean="0"/>
                        <a:t>293 K</a:t>
                      </a:r>
                      <a:endParaRPr lang="en-GB" sz="1300" b="1" dirty="0"/>
                    </a:p>
                  </a:txBody>
                  <a:tcPr marL="68580" marR="68580" marT="45731" marB="45731">
                    <a:solidFill>
                      <a:schemeClr val="tx2">
                        <a:lumMod val="40000"/>
                        <a:lumOff val="60000"/>
                      </a:schemeClr>
                    </a:solidFill>
                  </a:tcPr>
                </a:tc>
                <a:tc>
                  <a:txBody>
                    <a:bodyPr/>
                    <a:lstStyle/>
                    <a:p>
                      <a:pPr algn="ctr"/>
                      <a:r>
                        <a:rPr lang="pl-PL" sz="1300" b="1" dirty="0" smtClean="0"/>
                        <a:t>4.3 K</a:t>
                      </a:r>
                      <a:endParaRPr lang="en-GB" sz="1300" b="1" dirty="0"/>
                    </a:p>
                  </a:txBody>
                  <a:tcPr marL="68580" marR="68580" marT="45731" marB="45731">
                    <a:solidFill>
                      <a:schemeClr val="tx2">
                        <a:lumMod val="40000"/>
                        <a:lumOff val="60000"/>
                      </a:schemeClr>
                    </a:solidFill>
                  </a:tcPr>
                </a:tc>
                <a:extLst>
                  <a:ext uri="{0D108BD9-81ED-4DB2-BD59-A6C34878D82A}">
                    <a16:rowId xmlns:a16="http://schemas.microsoft.com/office/drawing/2014/main" xmlns="" val="10001"/>
                  </a:ext>
                </a:extLst>
              </a:tr>
              <a:tr h="246459">
                <a:tc>
                  <a:txBody>
                    <a:bodyPr/>
                    <a:lstStyle/>
                    <a:p>
                      <a:pPr algn="ctr"/>
                      <a:r>
                        <a:rPr lang="pl-PL" sz="1300" b="1" dirty="0" smtClean="0"/>
                        <a:t>Al 7075</a:t>
                      </a:r>
                      <a:endParaRPr lang="en-GB" sz="1300" b="1" dirty="0"/>
                    </a:p>
                  </a:txBody>
                  <a:tcPr marL="68580" marR="68580" marT="45731" marB="45731"/>
                </a:tc>
                <a:tc>
                  <a:txBody>
                    <a:bodyPr/>
                    <a:lstStyle/>
                    <a:p>
                      <a:pPr algn="ctr"/>
                      <a:r>
                        <a:rPr lang="pl-PL" sz="1300" b="1" dirty="0" smtClean="0"/>
                        <a:t>480</a:t>
                      </a:r>
                      <a:endParaRPr lang="en-GB" sz="1300" b="1" dirty="0"/>
                    </a:p>
                  </a:txBody>
                  <a:tcPr marL="68580" marR="68580" marT="45731" marB="45731"/>
                </a:tc>
                <a:tc>
                  <a:txBody>
                    <a:bodyPr/>
                    <a:lstStyle/>
                    <a:p>
                      <a:pPr algn="ctr"/>
                      <a:r>
                        <a:rPr lang="pl-PL" sz="1300" b="1" dirty="0" smtClean="0"/>
                        <a:t>690</a:t>
                      </a:r>
                      <a:endParaRPr lang="en-GB" sz="1300" b="1" dirty="0"/>
                    </a:p>
                  </a:txBody>
                  <a:tcPr marL="68580" marR="68580" marT="45731" marB="45731"/>
                </a:tc>
                <a:extLst>
                  <a:ext uri="{0D108BD9-81ED-4DB2-BD59-A6C34878D82A}">
                    <a16:rowId xmlns:a16="http://schemas.microsoft.com/office/drawing/2014/main" xmlns="" val="10002"/>
                  </a:ext>
                </a:extLst>
              </a:tr>
              <a:tr h="246459">
                <a:tc>
                  <a:txBody>
                    <a:bodyPr/>
                    <a:lstStyle/>
                    <a:p>
                      <a:pPr algn="ctr"/>
                      <a:r>
                        <a:rPr lang="pl-PL" sz="1300" b="1" dirty="0" smtClean="0"/>
                        <a:t>SS 316 LN</a:t>
                      </a:r>
                      <a:endParaRPr lang="en-GB" sz="1300" b="1" dirty="0"/>
                    </a:p>
                  </a:txBody>
                  <a:tcPr marL="68580" marR="68580" marT="45731" marB="45731"/>
                </a:tc>
                <a:tc>
                  <a:txBody>
                    <a:bodyPr/>
                    <a:lstStyle/>
                    <a:p>
                      <a:pPr algn="ctr"/>
                      <a:r>
                        <a:rPr lang="fr-FR" sz="1300" b="1" baseline="0" dirty="0" smtClean="0"/>
                        <a:t>  </a:t>
                      </a:r>
                      <a:r>
                        <a:rPr lang="fr-FR" sz="1300" b="1" dirty="0" smtClean="0"/>
                        <a:t>350</a:t>
                      </a:r>
                      <a:endParaRPr lang="en-GB" sz="1300" b="1" dirty="0"/>
                    </a:p>
                  </a:txBody>
                  <a:tcPr marL="68580" marR="68580" marT="45731" marB="45731"/>
                </a:tc>
                <a:tc>
                  <a:txBody>
                    <a:bodyPr/>
                    <a:lstStyle/>
                    <a:p>
                      <a:pPr algn="ctr"/>
                      <a:r>
                        <a:rPr lang="fr-FR" sz="1300" b="1" dirty="0" smtClean="0"/>
                        <a:t>105</a:t>
                      </a:r>
                      <a:r>
                        <a:rPr lang="pl-PL" sz="1300" b="1" dirty="0" smtClean="0"/>
                        <a:t>0</a:t>
                      </a:r>
                      <a:endParaRPr lang="en-GB" sz="1300" b="1" dirty="0"/>
                    </a:p>
                  </a:txBody>
                  <a:tcPr marL="68580" marR="68580" marT="45731" marB="45731"/>
                </a:tc>
                <a:extLst>
                  <a:ext uri="{0D108BD9-81ED-4DB2-BD59-A6C34878D82A}">
                    <a16:rowId xmlns:a16="http://schemas.microsoft.com/office/drawing/2014/main" xmlns="" val="10003"/>
                  </a:ext>
                </a:extLst>
              </a:tr>
              <a:tr h="246459">
                <a:tc>
                  <a:txBody>
                    <a:bodyPr/>
                    <a:lstStyle/>
                    <a:p>
                      <a:pPr algn="ctr"/>
                      <a:r>
                        <a:rPr lang="pl-PL" sz="1300" b="1" dirty="0" smtClean="0"/>
                        <a:t>NITRONIC 40</a:t>
                      </a:r>
                    </a:p>
                  </a:txBody>
                  <a:tcPr marL="68580" marR="68580" marT="45731" marB="45731"/>
                </a:tc>
                <a:tc>
                  <a:txBody>
                    <a:bodyPr/>
                    <a:lstStyle/>
                    <a:p>
                      <a:pPr algn="ctr"/>
                      <a:r>
                        <a:rPr lang="pl-PL" sz="1300" b="1" dirty="0" smtClean="0"/>
                        <a:t>35</a:t>
                      </a:r>
                      <a:r>
                        <a:rPr lang="fr-FR" sz="1300" b="1" dirty="0" smtClean="0"/>
                        <a:t>0</a:t>
                      </a:r>
                      <a:endParaRPr lang="en-GB" sz="1300" b="1" dirty="0"/>
                    </a:p>
                  </a:txBody>
                  <a:tcPr marL="68580" marR="68580" marT="45731" marB="45731"/>
                </a:tc>
                <a:tc>
                  <a:txBody>
                    <a:bodyPr/>
                    <a:lstStyle/>
                    <a:p>
                      <a:pPr algn="ctr"/>
                      <a:r>
                        <a:rPr lang="pl-PL" sz="1300" b="1" dirty="0" smtClean="0"/>
                        <a:t>1240</a:t>
                      </a:r>
                      <a:endParaRPr lang="en-GB" sz="1300" b="1" dirty="0"/>
                    </a:p>
                  </a:txBody>
                  <a:tcPr marL="68580" marR="68580" marT="45731" marB="45731"/>
                </a:tc>
                <a:extLst>
                  <a:ext uri="{0D108BD9-81ED-4DB2-BD59-A6C34878D82A}">
                    <a16:rowId xmlns:a16="http://schemas.microsoft.com/office/drawing/2014/main" xmlns="" val="10004"/>
                  </a:ext>
                </a:extLst>
              </a:tr>
              <a:tr h="246459">
                <a:tc>
                  <a:txBody>
                    <a:bodyPr/>
                    <a:lstStyle/>
                    <a:p>
                      <a:pPr algn="ctr"/>
                      <a:r>
                        <a:rPr lang="fr-FR" sz="1300" b="1" dirty="0" err="1" smtClean="0"/>
                        <a:t>Ferromagnetic</a:t>
                      </a:r>
                      <a:r>
                        <a:rPr lang="fr-FR" sz="1300" b="1" dirty="0" smtClean="0"/>
                        <a:t> </a:t>
                      </a:r>
                      <a:r>
                        <a:rPr lang="fr-FR" sz="1300" b="1" dirty="0" err="1" smtClean="0"/>
                        <a:t>iron</a:t>
                      </a:r>
                      <a:endParaRPr lang="en-GB" sz="1300" b="1" dirty="0"/>
                    </a:p>
                  </a:txBody>
                  <a:tcPr marL="68580" marR="68580" marT="45731" marB="45731"/>
                </a:tc>
                <a:tc>
                  <a:txBody>
                    <a:bodyPr/>
                    <a:lstStyle/>
                    <a:p>
                      <a:pPr algn="ctr"/>
                      <a:r>
                        <a:rPr lang="fr-FR" sz="1300" b="1" strike="noStrike" baseline="0" dirty="0" smtClean="0">
                          <a:solidFill>
                            <a:schemeClr val="tx1"/>
                          </a:solidFill>
                        </a:rPr>
                        <a:t>230</a:t>
                      </a:r>
                      <a:endParaRPr lang="en-GB" sz="1300" b="1" strike="noStrike" baseline="0" dirty="0">
                        <a:solidFill>
                          <a:schemeClr val="tx1"/>
                        </a:solidFill>
                      </a:endParaRPr>
                    </a:p>
                  </a:txBody>
                  <a:tcPr marL="68580" marR="68580" marT="45731" marB="45731"/>
                </a:tc>
                <a:tc>
                  <a:txBody>
                    <a:bodyPr/>
                    <a:lstStyle/>
                    <a:p>
                      <a:pPr algn="ctr"/>
                      <a:r>
                        <a:rPr lang="pl-PL" sz="1300" b="1" dirty="0" smtClean="0"/>
                        <a:t>72</a:t>
                      </a:r>
                      <a:r>
                        <a:rPr lang="fr-FR" sz="1300" b="1" dirty="0" smtClean="0"/>
                        <a:t>0*</a:t>
                      </a:r>
                      <a:endParaRPr lang="en-GB" sz="1300" b="1" dirty="0"/>
                    </a:p>
                  </a:txBody>
                  <a:tcPr marL="68580" marR="68580" marT="45731" marB="45731"/>
                </a:tc>
                <a:extLst>
                  <a:ext uri="{0D108BD9-81ED-4DB2-BD59-A6C34878D82A}">
                    <a16:rowId xmlns:a16="http://schemas.microsoft.com/office/drawing/2014/main" xmlns="" val="10005"/>
                  </a:ext>
                </a:extLst>
              </a:tr>
              <a:tr h="246459">
                <a:tc>
                  <a:txBody>
                    <a:bodyPr/>
                    <a:lstStyle/>
                    <a:p>
                      <a:pPr algn="ctr"/>
                      <a:r>
                        <a:rPr lang="pl-PL" sz="1300" b="1" dirty="0" smtClean="0"/>
                        <a:t>Ti 6Al</a:t>
                      </a:r>
                      <a:r>
                        <a:rPr lang="pl-PL" sz="1300" b="1" baseline="0" dirty="0" smtClean="0"/>
                        <a:t> </a:t>
                      </a:r>
                      <a:r>
                        <a:rPr lang="pl-PL" sz="1300" b="1" dirty="0" smtClean="0"/>
                        <a:t>4V</a:t>
                      </a:r>
                      <a:endParaRPr lang="en-GB" sz="1300" b="1" dirty="0"/>
                    </a:p>
                  </a:txBody>
                  <a:tcPr marL="68580" marR="68580" marT="45731" marB="45731"/>
                </a:tc>
                <a:tc>
                  <a:txBody>
                    <a:bodyPr/>
                    <a:lstStyle/>
                    <a:p>
                      <a:pPr algn="ctr"/>
                      <a:r>
                        <a:rPr lang="pl-PL" sz="1300" b="1" dirty="0" smtClean="0"/>
                        <a:t>8</a:t>
                      </a:r>
                      <a:r>
                        <a:rPr lang="fr-FR" sz="1300" b="1" dirty="0" smtClean="0"/>
                        <a:t>00</a:t>
                      </a:r>
                      <a:endParaRPr lang="en-GB" sz="1300" b="1" dirty="0"/>
                    </a:p>
                  </a:txBody>
                  <a:tcPr marL="68580" marR="68580" marT="45731" marB="45731"/>
                </a:tc>
                <a:tc>
                  <a:txBody>
                    <a:bodyPr/>
                    <a:lstStyle/>
                    <a:p>
                      <a:pPr algn="ctr"/>
                      <a:r>
                        <a:rPr lang="pl-PL" sz="1300" b="1" dirty="0" smtClean="0"/>
                        <a:t>165</a:t>
                      </a:r>
                      <a:r>
                        <a:rPr lang="fr-FR" sz="1300" b="1" dirty="0" smtClean="0"/>
                        <a:t>0</a:t>
                      </a:r>
                      <a:endParaRPr lang="en-GB" sz="1300" b="1" dirty="0"/>
                    </a:p>
                  </a:txBody>
                  <a:tcPr marL="68580" marR="68580" marT="45731" marB="45731"/>
                </a:tc>
                <a:extLst>
                  <a:ext uri="{0D108BD9-81ED-4DB2-BD59-A6C34878D82A}">
                    <a16:rowId xmlns:a16="http://schemas.microsoft.com/office/drawing/2014/main" xmlns="" val="10006"/>
                  </a:ext>
                </a:extLst>
              </a:tr>
            </a:tbl>
          </a:graphicData>
        </a:graphic>
      </p:graphicFrame>
      <p:sp>
        <p:nvSpPr>
          <p:cNvPr id="13" name="TextBox 1"/>
          <p:cNvSpPr txBox="1"/>
          <p:nvPr/>
        </p:nvSpPr>
        <p:spPr>
          <a:xfrm>
            <a:off x="290780" y="5661248"/>
            <a:ext cx="5535375" cy="646331"/>
          </a:xfrm>
          <a:prstGeom prst="rect">
            <a:avLst/>
          </a:prstGeom>
          <a:noFill/>
        </p:spPr>
        <p:txBody>
          <a:bodyPr wrap="square" rtlCol="0">
            <a:spAutoFit/>
          </a:bodyPr>
          <a:lstStyle/>
          <a:p>
            <a:pPr algn="ctr"/>
            <a:r>
              <a:rPr lang="fr-FR" dirty="0" smtClean="0"/>
              <a:t>*</a:t>
            </a:r>
            <a:r>
              <a:rPr lang="fr-FR" dirty="0" err="1" smtClean="0"/>
              <a:t>Ferromagnetic</a:t>
            </a:r>
            <a:r>
              <a:rPr lang="fr-FR" dirty="0" smtClean="0"/>
              <a:t> </a:t>
            </a:r>
            <a:r>
              <a:rPr lang="fr-FR" dirty="0" err="1" smtClean="0"/>
              <a:t>iron</a:t>
            </a:r>
            <a:r>
              <a:rPr lang="fr-FR" dirty="0" smtClean="0"/>
              <a:t> @ 4.2 K stress &lt; 380 </a:t>
            </a:r>
            <a:r>
              <a:rPr lang="fr-FR" dirty="0" err="1" smtClean="0"/>
              <a:t>MPa</a:t>
            </a:r>
            <a:r>
              <a:rPr lang="fr-FR" dirty="0" smtClean="0"/>
              <a:t> in tension (1st principal stress)</a:t>
            </a:r>
            <a:endParaRPr lang="fr-FR" dirty="0"/>
          </a:p>
        </p:txBody>
      </p:sp>
      <p:graphicFrame>
        <p:nvGraphicFramePr>
          <p:cNvPr id="14" name="Table 7"/>
          <p:cNvGraphicFramePr>
            <a:graphicFrameLocks noGrp="1"/>
          </p:cNvGraphicFramePr>
          <p:nvPr>
            <p:extLst>
              <p:ext uri="{D42A27DB-BD31-4B8C-83A1-F6EECF244321}">
                <p14:modId xmlns:p14="http://schemas.microsoft.com/office/powerpoint/2010/main" val="3805905299"/>
              </p:ext>
            </p:extLst>
          </p:nvPr>
        </p:nvGraphicFramePr>
        <p:xfrm>
          <a:off x="3768131" y="2399784"/>
          <a:ext cx="5092049" cy="3124248"/>
        </p:xfrm>
        <a:graphic>
          <a:graphicData uri="http://schemas.openxmlformats.org/drawingml/2006/table">
            <a:tbl>
              <a:tblPr firstRow="1" bandRow="1">
                <a:tableStyleId>{5C22544A-7EE6-4342-B048-85BDC9FD1C3A}</a:tableStyleId>
              </a:tblPr>
              <a:tblGrid>
                <a:gridCol w="1038860">
                  <a:extLst>
                    <a:ext uri="{9D8B030D-6E8A-4147-A177-3AD203B41FA5}">
                      <a16:colId xmlns:a16="http://schemas.microsoft.com/office/drawing/2014/main" xmlns="" val="20000"/>
                    </a:ext>
                  </a:extLst>
                </a:gridCol>
                <a:gridCol w="744572">
                  <a:extLst>
                    <a:ext uri="{9D8B030D-6E8A-4147-A177-3AD203B41FA5}">
                      <a16:colId xmlns:a16="http://schemas.microsoft.com/office/drawing/2014/main" xmlns="" val="20001"/>
                    </a:ext>
                  </a:extLst>
                </a:gridCol>
                <a:gridCol w="791159">
                  <a:extLst>
                    <a:ext uri="{9D8B030D-6E8A-4147-A177-3AD203B41FA5}">
                      <a16:colId xmlns:a16="http://schemas.microsoft.com/office/drawing/2014/main" xmlns="" val="20002"/>
                    </a:ext>
                  </a:extLst>
                </a:gridCol>
                <a:gridCol w="973773">
                  <a:extLst>
                    <a:ext uri="{9D8B030D-6E8A-4147-A177-3AD203B41FA5}">
                      <a16:colId xmlns:a16="http://schemas.microsoft.com/office/drawing/2014/main" xmlns="" val="20003"/>
                    </a:ext>
                  </a:extLst>
                </a:gridCol>
                <a:gridCol w="1543685">
                  <a:extLst>
                    <a:ext uri="{9D8B030D-6E8A-4147-A177-3AD203B41FA5}">
                      <a16:colId xmlns:a16="http://schemas.microsoft.com/office/drawing/2014/main" xmlns="" val="20004"/>
                    </a:ext>
                  </a:extLst>
                </a:gridCol>
              </a:tblGrid>
              <a:tr h="262245">
                <a:tc>
                  <a:txBody>
                    <a:bodyPr/>
                    <a:lstStyle/>
                    <a:p>
                      <a:pPr algn="ctr"/>
                      <a:r>
                        <a:rPr lang="pl-PL" sz="1400" b="1" dirty="0" smtClean="0">
                          <a:latin typeface="+mn-lt"/>
                        </a:rPr>
                        <a:t>Material</a:t>
                      </a:r>
                      <a:endParaRPr lang="en-GB" sz="1400" b="1" dirty="0">
                        <a:latin typeface="+mn-lt"/>
                      </a:endParaRPr>
                    </a:p>
                  </a:txBody>
                  <a:tcPr marL="68580" marR="68580" marT="45723" marB="45723"/>
                </a:tc>
                <a:tc gridSpan="2">
                  <a:txBody>
                    <a:bodyPr/>
                    <a:lstStyle/>
                    <a:p>
                      <a:pPr algn="ctr"/>
                      <a:r>
                        <a:rPr lang="pl-PL" sz="1400" b="1" dirty="0" smtClean="0">
                          <a:latin typeface="+mn-lt"/>
                        </a:rPr>
                        <a:t>E [GPa]</a:t>
                      </a:r>
                      <a:endParaRPr lang="en-GB" sz="1400" b="1" dirty="0">
                        <a:latin typeface="+mn-lt"/>
                      </a:endParaRPr>
                    </a:p>
                  </a:txBody>
                  <a:tcPr marL="68580" marR="68580" marT="45723" marB="45723"/>
                </a:tc>
                <a:tc hMerge="1">
                  <a:txBody>
                    <a:bodyPr/>
                    <a:lstStyle/>
                    <a:p>
                      <a:endParaRPr lang="en-GB" dirty="0"/>
                    </a:p>
                  </a:txBody>
                  <a:tcPr/>
                </a:tc>
                <a:tc>
                  <a:txBody>
                    <a:bodyPr/>
                    <a:lstStyle/>
                    <a:p>
                      <a:pPr algn="ctr"/>
                      <a:r>
                        <a:rPr lang="pl-PL" sz="1400" b="1" dirty="0" smtClean="0">
                          <a:latin typeface="+mn-lt"/>
                        </a:rPr>
                        <a:t>pr</a:t>
                      </a:r>
                      <a:endParaRPr lang="en-GB" sz="1400" b="1" dirty="0">
                        <a:latin typeface="+mn-lt"/>
                      </a:endParaRPr>
                    </a:p>
                  </a:txBody>
                  <a:tcPr marL="68580" marR="68580" marT="45723" marB="45723"/>
                </a:tc>
                <a:tc>
                  <a:txBody>
                    <a:bodyPr/>
                    <a:lstStyle/>
                    <a:p>
                      <a:pPr algn="ctr"/>
                      <a:r>
                        <a:rPr lang="pl-PL" sz="1400" b="1" dirty="0" smtClean="0">
                          <a:latin typeface="+mn-lt"/>
                        </a:rPr>
                        <a:t>(L</a:t>
                      </a:r>
                      <a:r>
                        <a:rPr lang="pl-PL" sz="1400" b="1" baseline="-25000" dirty="0" smtClean="0">
                          <a:latin typeface="+mn-lt"/>
                        </a:rPr>
                        <a:t>4.3K</a:t>
                      </a:r>
                      <a:r>
                        <a:rPr lang="pl-PL" sz="1400" b="1" dirty="0" smtClean="0">
                          <a:latin typeface="+mn-lt"/>
                        </a:rPr>
                        <a:t>-L</a:t>
                      </a:r>
                      <a:r>
                        <a:rPr lang="pl-PL" sz="1400" b="1" baseline="-25000" dirty="0" smtClean="0">
                          <a:latin typeface="+mn-lt"/>
                        </a:rPr>
                        <a:t>293K</a:t>
                      </a:r>
                      <a:r>
                        <a:rPr lang="pl-PL" sz="1400" b="1" dirty="0" smtClean="0">
                          <a:latin typeface="+mn-lt"/>
                        </a:rPr>
                        <a:t>)/L</a:t>
                      </a:r>
                      <a:r>
                        <a:rPr lang="pl-PL" sz="1400" b="1" baseline="-25000" dirty="0" smtClean="0">
                          <a:latin typeface="+mn-lt"/>
                        </a:rPr>
                        <a:t>293K</a:t>
                      </a:r>
                      <a:endParaRPr lang="en-GB" sz="1400" b="1" baseline="-25000" dirty="0">
                        <a:latin typeface="+mn-lt"/>
                      </a:endParaRPr>
                    </a:p>
                  </a:txBody>
                  <a:tcPr marL="68580" marR="68580" marT="45723" marB="45723"/>
                </a:tc>
                <a:extLst>
                  <a:ext uri="{0D108BD9-81ED-4DB2-BD59-A6C34878D82A}">
                    <a16:rowId xmlns:a16="http://schemas.microsoft.com/office/drawing/2014/main" xmlns="" val="10000"/>
                  </a:ext>
                </a:extLst>
              </a:tr>
              <a:tr h="262245">
                <a:tc>
                  <a:txBody>
                    <a:bodyPr/>
                    <a:lstStyle/>
                    <a:p>
                      <a:pPr algn="ctr"/>
                      <a:endParaRPr lang="en-GB" sz="1300" b="1" dirty="0">
                        <a:latin typeface="+mn-lt"/>
                      </a:endParaRPr>
                    </a:p>
                  </a:txBody>
                  <a:tcPr marL="68580" marR="68580" marT="45723" marB="45723">
                    <a:solidFill>
                      <a:schemeClr val="tx2">
                        <a:lumMod val="40000"/>
                        <a:lumOff val="60000"/>
                      </a:schemeClr>
                    </a:solidFill>
                  </a:tcPr>
                </a:tc>
                <a:tc>
                  <a:txBody>
                    <a:bodyPr/>
                    <a:lstStyle/>
                    <a:p>
                      <a:pPr algn="ctr"/>
                      <a:r>
                        <a:rPr lang="pl-PL" sz="1300" b="1" dirty="0" smtClean="0">
                          <a:latin typeface="+mn-lt"/>
                        </a:rPr>
                        <a:t>293</a:t>
                      </a:r>
                      <a:r>
                        <a:rPr lang="pl-PL" sz="1300" b="1" baseline="0" dirty="0" smtClean="0">
                          <a:latin typeface="+mn-lt"/>
                        </a:rPr>
                        <a:t> K</a:t>
                      </a:r>
                      <a:endParaRPr lang="en-GB" sz="1300" b="1" dirty="0">
                        <a:latin typeface="+mn-lt"/>
                      </a:endParaRPr>
                    </a:p>
                  </a:txBody>
                  <a:tcPr marL="68580" marR="68580" marT="45723" marB="45723">
                    <a:solidFill>
                      <a:schemeClr val="tx2">
                        <a:lumMod val="40000"/>
                        <a:lumOff val="60000"/>
                      </a:schemeClr>
                    </a:solidFill>
                  </a:tcPr>
                </a:tc>
                <a:tc>
                  <a:txBody>
                    <a:bodyPr/>
                    <a:lstStyle/>
                    <a:p>
                      <a:pPr algn="ctr"/>
                      <a:r>
                        <a:rPr lang="pl-PL" sz="1300" b="1" dirty="0" smtClean="0">
                          <a:latin typeface="+mn-lt"/>
                        </a:rPr>
                        <a:t>4.3</a:t>
                      </a:r>
                      <a:r>
                        <a:rPr lang="pl-PL" sz="1300" b="1" baseline="0" dirty="0" smtClean="0">
                          <a:latin typeface="+mn-lt"/>
                        </a:rPr>
                        <a:t> K</a:t>
                      </a:r>
                      <a:endParaRPr lang="en-GB" sz="1300" b="1" dirty="0">
                        <a:latin typeface="+mn-lt"/>
                      </a:endParaRPr>
                    </a:p>
                  </a:txBody>
                  <a:tcPr marL="68580" marR="68580" marT="45723" marB="45723">
                    <a:solidFill>
                      <a:schemeClr val="tx2">
                        <a:lumMod val="40000"/>
                        <a:lumOff val="60000"/>
                      </a:schemeClr>
                    </a:solidFill>
                  </a:tcPr>
                </a:tc>
                <a:tc>
                  <a:txBody>
                    <a:bodyPr/>
                    <a:lstStyle/>
                    <a:p>
                      <a:pPr algn="ctr"/>
                      <a:r>
                        <a:rPr lang="pl-PL" sz="1300" b="1" dirty="0" smtClean="0">
                          <a:latin typeface="+mn-lt"/>
                        </a:rPr>
                        <a:t>293K/4.3K</a:t>
                      </a:r>
                      <a:endParaRPr lang="en-GB" sz="1300" b="1" dirty="0">
                        <a:latin typeface="+mn-lt"/>
                      </a:endParaRPr>
                    </a:p>
                  </a:txBody>
                  <a:tcPr marL="68580" marR="68580" marT="45723" marB="45723">
                    <a:solidFill>
                      <a:schemeClr val="tx2">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sz="1300" b="1" dirty="0" smtClean="0">
                          <a:latin typeface="+mn-lt"/>
                        </a:rPr>
                        <a:t>293 K -&gt; 4.3K</a:t>
                      </a:r>
                      <a:endParaRPr lang="en-GB" sz="1300" b="1" dirty="0" smtClean="0">
                        <a:latin typeface="+mn-lt"/>
                      </a:endParaRPr>
                    </a:p>
                  </a:txBody>
                  <a:tcPr marL="68580" marR="68580" marT="45723" marB="45723">
                    <a:solidFill>
                      <a:schemeClr val="tx2">
                        <a:lumMod val="40000"/>
                        <a:lumOff val="60000"/>
                      </a:schemeClr>
                    </a:solidFill>
                  </a:tcPr>
                </a:tc>
                <a:extLst>
                  <a:ext uri="{0D108BD9-81ED-4DB2-BD59-A6C34878D82A}">
                    <a16:rowId xmlns:a16="http://schemas.microsoft.com/office/drawing/2014/main" xmlns="" val="10001"/>
                  </a:ext>
                </a:extLst>
              </a:tr>
              <a:tr h="639213">
                <a:tc>
                  <a:txBody>
                    <a:bodyPr/>
                    <a:lstStyle/>
                    <a:p>
                      <a:pPr algn="ctr"/>
                      <a:r>
                        <a:rPr lang="pl-PL" sz="1300" b="1" dirty="0" smtClean="0">
                          <a:latin typeface="+mn-lt"/>
                        </a:rPr>
                        <a:t>Coil</a:t>
                      </a:r>
                      <a:endParaRPr lang="en-GB" sz="1300" b="1" dirty="0">
                        <a:latin typeface="+mn-lt"/>
                      </a:endParaRPr>
                    </a:p>
                  </a:txBody>
                  <a:tcPr marL="68580" marR="68580" marT="45723" marB="45723"/>
                </a:tc>
                <a:tc>
                  <a:txBody>
                    <a:bodyPr/>
                    <a:lstStyle/>
                    <a:p>
                      <a:pPr algn="ctr"/>
                      <a:r>
                        <a:rPr lang="pl-PL" sz="1300" b="1" dirty="0" smtClean="0">
                          <a:latin typeface="+mn-lt"/>
                        </a:rPr>
                        <a:t>EX = </a:t>
                      </a:r>
                      <a:r>
                        <a:rPr lang="fr-FR" sz="1300" b="1" strike="noStrike" baseline="0" dirty="0" smtClean="0">
                          <a:solidFill>
                            <a:schemeClr val="tx1"/>
                          </a:solidFill>
                          <a:latin typeface="+mn-lt"/>
                        </a:rPr>
                        <a:t>25</a:t>
                      </a:r>
                      <a:endParaRPr lang="pl-PL" sz="1300" b="1" strike="noStrike" baseline="0" dirty="0" smtClean="0">
                        <a:solidFill>
                          <a:schemeClr val="tx1"/>
                        </a:solidFill>
                        <a:latin typeface="+mn-lt"/>
                      </a:endParaRPr>
                    </a:p>
                    <a:p>
                      <a:pPr algn="ctr"/>
                      <a:r>
                        <a:rPr lang="pl-PL" sz="1300" b="1" dirty="0" smtClean="0">
                          <a:latin typeface="+mn-lt"/>
                        </a:rPr>
                        <a:t>EY = </a:t>
                      </a:r>
                      <a:r>
                        <a:rPr lang="fr-FR" sz="1300" b="1" strike="noStrike" baseline="0" dirty="0" smtClean="0">
                          <a:solidFill>
                            <a:schemeClr val="tx1"/>
                          </a:solidFill>
                          <a:latin typeface="+mn-lt"/>
                        </a:rPr>
                        <a:t>30</a:t>
                      </a:r>
                      <a:endParaRPr lang="pl-PL" sz="1300" b="1" strike="sngStrike" baseline="0" dirty="0" smtClean="0">
                        <a:solidFill>
                          <a:schemeClr val="tx1"/>
                        </a:solidFill>
                        <a:latin typeface="+mn-lt"/>
                      </a:endParaRPr>
                    </a:p>
                    <a:p>
                      <a:pPr algn="ctr"/>
                      <a:r>
                        <a:rPr lang="pl-PL" sz="1300" b="1" dirty="0" smtClean="0">
                          <a:latin typeface="+mn-lt"/>
                        </a:rPr>
                        <a:t>GXY = 21</a:t>
                      </a:r>
                      <a:endParaRPr lang="en-GB" sz="1300" b="1" dirty="0">
                        <a:latin typeface="+mn-lt"/>
                      </a:endParaRPr>
                    </a:p>
                  </a:txBody>
                  <a:tcPr marL="68580" marR="68580" marT="45723" marB="45723"/>
                </a:tc>
                <a:tc>
                  <a:txBody>
                    <a:bodyPr/>
                    <a:lstStyle/>
                    <a:p>
                      <a:pPr algn="ctr"/>
                      <a:r>
                        <a:rPr lang="pl-PL" sz="1300" b="1" dirty="0" smtClean="0">
                          <a:latin typeface="+mn-lt"/>
                        </a:rPr>
                        <a:t>EX = </a:t>
                      </a:r>
                      <a:r>
                        <a:rPr lang="fr-FR" sz="1300" b="1" strike="noStrike" baseline="0" dirty="0" smtClean="0">
                          <a:solidFill>
                            <a:schemeClr val="tx1"/>
                          </a:solidFill>
                          <a:latin typeface="+mn-lt"/>
                        </a:rPr>
                        <a:t>27.5</a:t>
                      </a:r>
                      <a:endParaRPr lang="pl-PL" sz="1300" b="1" strike="dblStrike" baseline="0" dirty="0" smtClean="0">
                        <a:solidFill>
                          <a:schemeClr val="tx1"/>
                        </a:solidFill>
                        <a:latin typeface="+mn-lt"/>
                      </a:endParaRPr>
                    </a:p>
                    <a:p>
                      <a:pPr algn="ctr"/>
                      <a:r>
                        <a:rPr lang="pl-PL" sz="1300" b="1" dirty="0" smtClean="0">
                          <a:latin typeface="+mn-lt"/>
                        </a:rPr>
                        <a:t>EY = </a:t>
                      </a:r>
                      <a:r>
                        <a:rPr lang="fr-FR" sz="1300" b="1" strike="noStrike" baseline="0" dirty="0" smtClean="0">
                          <a:solidFill>
                            <a:schemeClr val="tx1"/>
                          </a:solidFill>
                          <a:latin typeface="+mn-lt"/>
                        </a:rPr>
                        <a:t>33</a:t>
                      </a:r>
                      <a:endParaRPr lang="pl-PL" sz="1300" b="1" strike="sngStrike" baseline="0" dirty="0" smtClean="0">
                        <a:solidFill>
                          <a:schemeClr val="tx1"/>
                        </a:solidFill>
                        <a:latin typeface="+mn-lt"/>
                      </a:endParaRPr>
                    </a:p>
                    <a:p>
                      <a:pPr algn="ctr"/>
                      <a:r>
                        <a:rPr lang="pl-PL" sz="1300" b="1" dirty="0" smtClean="0">
                          <a:latin typeface="+mn-lt"/>
                        </a:rPr>
                        <a:t>GXY = 21</a:t>
                      </a:r>
                      <a:endParaRPr lang="en-GB" sz="1300" b="1" dirty="0" smtClean="0">
                        <a:latin typeface="+mn-lt"/>
                      </a:endParaRPr>
                    </a:p>
                  </a:txBody>
                  <a:tcPr marL="68580" marR="68580" marT="45723" marB="45723"/>
                </a:tc>
                <a:tc>
                  <a:txBody>
                    <a:bodyPr/>
                    <a:lstStyle/>
                    <a:p>
                      <a:pPr algn="ctr"/>
                      <a:r>
                        <a:rPr lang="pl-PL" sz="1300" b="1" dirty="0" smtClean="0">
                          <a:latin typeface="+mn-lt"/>
                        </a:rPr>
                        <a:t>0.3</a:t>
                      </a:r>
                      <a:endParaRPr lang="en-GB" sz="1300" b="1" dirty="0">
                        <a:latin typeface="+mn-lt"/>
                      </a:endParaRPr>
                    </a:p>
                  </a:txBody>
                  <a:tcPr marL="68580" marR="68580" marT="45723" marB="45723"/>
                </a:tc>
                <a:tc>
                  <a:txBody>
                    <a:bodyPr/>
                    <a:lstStyle/>
                    <a:p>
                      <a:pPr algn="ctr"/>
                      <a:r>
                        <a:rPr lang="pl-PL" sz="1300" b="1" dirty="0" smtClean="0">
                          <a:latin typeface="+mn-lt"/>
                        </a:rPr>
                        <a:t>X</a:t>
                      </a:r>
                      <a:r>
                        <a:rPr lang="pl-PL" sz="1300" b="1" baseline="0" dirty="0" smtClean="0">
                          <a:latin typeface="+mn-lt"/>
                        </a:rPr>
                        <a:t> = 3.36e-3</a:t>
                      </a:r>
                    </a:p>
                    <a:p>
                      <a:pPr algn="ctr"/>
                      <a:r>
                        <a:rPr lang="pl-PL" sz="1300" b="1" baseline="0" dirty="0" smtClean="0">
                          <a:latin typeface="+mn-lt"/>
                        </a:rPr>
                        <a:t>Y = 3.08e-3</a:t>
                      </a:r>
                      <a:endParaRPr lang="en-GB" sz="1300" b="1" dirty="0">
                        <a:latin typeface="+mn-lt"/>
                      </a:endParaRPr>
                    </a:p>
                  </a:txBody>
                  <a:tcPr marL="68580" marR="68580" marT="45723" marB="45723"/>
                </a:tc>
                <a:extLst>
                  <a:ext uri="{0D108BD9-81ED-4DB2-BD59-A6C34878D82A}">
                    <a16:rowId xmlns:a16="http://schemas.microsoft.com/office/drawing/2014/main" xmlns="" val="10002"/>
                  </a:ext>
                </a:extLst>
              </a:tr>
              <a:tr h="278635">
                <a:tc>
                  <a:txBody>
                    <a:bodyPr/>
                    <a:lstStyle/>
                    <a:p>
                      <a:pPr algn="ctr"/>
                      <a:r>
                        <a:rPr lang="pl-PL" sz="1300" b="1" dirty="0" smtClean="0">
                          <a:latin typeface="+mn-lt"/>
                        </a:rPr>
                        <a:t>St</a:t>
                      </a:r>
                      <a:r>
                        <a:rPr lang="fr-FR" sz="1300" b="1" baseline="0" dirty="0" smtClean="0">
                          <a:latin typeface="+mn-lt"/>
                        </a:rPr>
                        <a:t>St</a:t>
                      </a:r>
                      <a:endParaRPr lang="en-GB" sz="1300" b="1" dirty="0">
                        <a:latin typeface="+mn-lt"/>
                      </a:endParaRPr>
                    </a:p>
                  </a:txBody>
                  <a:tcPr marL="68580" marR="68580" marT="45723" marB="45723"/>
                </a:tc>
                <a:tc>
                  <a:txBody>
                    <a:bodyPr/>
                    <a:lstStyle/>
                    <a:p>
                      <a:pPr algn="ctr"/>
                      <a:r>
                        <a:rPr lang="pl-PL" sz="1300" b="1" dirty="0" smtClean="0">
                          <a:latin typeface="+mn-lt"/>
                        </a:rPr>
                        <a:t>193</a:t>
                      </a:r>
                      <a:endParaRPr lang="en-GB" sz="1300" b="1" dirty="0">
                        <a:latin typeface="+mn-lt"/>
                      </a:endParaRPr>
                    </a:p>
                  </a:txBody>
                  <a:tcPr marL="68580" marR="68580" marT="45723" marB="45723"/>
                </a:tc>
                <a:tc>
                  <a:txBody>
                    <a:bodyPr/>
                    <a:lstStyle/>
                    <a:p>
                      <a:pPr algn="ctr"/>
                      <a:r>
                        <a:rPr lang="pl-PL" sz="1300" b="1" dirty="0" smtClean="0">
                          <a:latin typeface="+mn-lt"/>
                        </a:rPr>
                        <a:t>210</a:t>
                      </a:r>
                      <a:endParaRPr lang="en-GB" sz="1300" b="1" dirty="0">
                        <a:latin typeface="+mn-lt"/>
                      </a:endParaRPr>
                    </a:p>
                  </a:txBody>
                  <a:tcPr marL="68580" marR="68580" marT="45723" marB="45723"/>
                </a:tc>
                <a:tc>
                  <a:txBody>
                    <a:bodyPr/>
                    <a:lstStyle/>
                    <a:p>
                      <a:pPr algn="ctr"/>
                      <a:r>
                        <a:rPr lang="pl-PL" sz="1300" b="1" dirty="0" smtClean="0">
                          <a:latin typeface="+mn-lt"/>
                        </a:rPr>
                        <a:t>0.28</a:t>
                      </a:r>
                      <a:endParaRPr lang="en-GB" sz="1300" b="1" dirty="0">
                        <a:latin typeface="+mn-lt"/>
                      </a:endParaRPr>
                    </a:p>
                  </a:txBody>
                  <a:tcPr marL="68580" marR="68580" marT="45723" marB="45723"/>
                </a:tc>
                <a:tc>
                  <a:txBody>
                    <a:bodyPr/>
                    <a:lstStyle/>
                    <a:p>
                      <a:pPr algn="ctr"/>
                      <a:r>
                        <a:rPr lang="en-GB" sz="1300" b="1" dirty="0" smtClean="0">
                          <a:latin typeface="+mn-lt"/>
                        </a:rPr>
                        <a:t>2.84e-3 </a:t>
                      </a:r>
                      <a:endParaRPr lang="en-GB" sz="1300" b="1" dirty="0">
                        <a:latin typeface="+mn-lt"/>
                      </a:endParaRPr>
                    </a:p>
                  </a:txBody>
                  <a:tcPr marL="68580" marR="68580" marT="45723" marB="45723"/>
                </a:tc>
                <a:extLst>
                  <a:ext uri="{0D108BD9-81ED-4DB2-BD59-A6C34878D82A}">
                    <a16:rowId xmlns:a16="http://schemas.microsoft.com/office/drawing/2014/main" xmlns="" val="10003"/>
                  </a:ext>
                </a:extLst>
              </a:tr>
              <a:tr h="278635">
                <a:tc>
                  <a:txBody>
                    <a:bodyPr/>
                    <a:lstStyle/>
                    <a:p>
                      <a:pPr algn="ctr"/>
                      <a:r>
                        <a:rPr lang="pl-PL" sz="1300" b="1" dirty="0" smtClean="0">
                          <a:latin typeface="+mn-lt"/>
                        </a:rPr>
                        <a:t>Iron</a:t>
                      </a:r>
                    </a:p>
                  </a:txBody>
                  <a:tcPr marL="68580" marR="68580" marT="45723" marB="45723"/>
                </a:tc>
                <a:tc>
                  <a:txBody>
                    <a:bodyPr/>
                    <a:lstStyle/>
                    <a:p>
                      <a:pPr algn="ctr"/>
                      <a:r>
                        <a:rPr lang="pl-PL" sz="1300" b="1" dirty="0" smtClean="0">
                          <a:latin typeface="+mn-lt"/>
                        </a:rPr>
                        <a:t>213</a:t>
                      </a:r>
                      <a:endParaRPr lang="en-GB" sz="1300" b="1" dirty="0">
                        <a:latin typeface="+mn-lt"/>
                      </a:endParaRPr>
                    </a:p>
                  </a:txBody>
                  <a:tcPr marL="68580" marR="68580" marT="45723" marB="45723"/>
                </a:tc>
                <a:tc>
                  <a:txBody>
                    <a:bodyPr/>
                    <a:lstStyle/>
                    <a:p>
                      <a:pPr algn="ctr"/>
                      <a:r>
                        <a:rPr lang="pl-PL" sz="1300" b="1" dirty="0" smtClean="0">
                          <a:latin typeface="+mn-lt"/>
                        </a:rPr>
                        <a:t>224</a:t>
                      </a:r>
                      <a:endParaRPr lang="en-GB" sz="1300" b="1" dirty="0">
                        <a:latin typeface="+mn-lt"/>
                      </a:endParaRPr>
                    </a:p>
                  </a:txBody>
                  <a:tcPr marL="68580" marR="68580" marT="45723" marB="45723"/>
                </a:tc>
                <a:tc>
                  <a:txBody>
                    <a:bodyPr/>
                    <a:lstStyle/>
                    <a:p>
                      <a:pPr algn="ctr"/>
                      <a:r>
                        <a:rPr lang="pl-PL" sz="1300" b="1" dirty="0" smtClean="0">
                          <a:latin typeface="+mn-lt"/>
                        </a:rPr>
                        <a:t>0.28</a:t>
                      </a:r>
                      <a:endParaRPr lang="en-GB" sz="1300" b="1" dirty="0">
                        <a:latin typeface="+mn-lt"/>
                      </a:endParaRPr>
                    </a:p>
                  </a:txBody>
                  <a:tcPr marL="68580" marR="68580" marT="45723" marB="45723"/>
                </a:tc>
                <a:tc>
                  <a:txBody>
                    <a:bodyPr/>
                    <a:lstStyle/>
                    <a:p>
                      <a:pPr algn="ctr"/>
                      <a:r>
                        <a:rPr lang="en-GB" sz="1300" b="1" dirty="0" smtClean="0">
                          <a:latin typeface="+mn-lt"/>
                        </a:rPr>
                        <a:t>1.97e-3</a:t>
                      </a:r>
                      <a:endParaRPr lang="en-GB" sz="1300" b="1" dirty="0">
                        <a:latin typeface="+mn-lt"/>
                      </a:endParaRPr>
                    </a:p>
                  </a:txBody>
                  <a:tcPr marL="68580" marR="68580" marT="45723" marB="45723"/>
                </a:tc>
                <a:extLst>
                  <a:ext uri="{0D108BD9-81ED-4DB2-BD59-A6C34878D82A}">
                    <a16:rowId xmlns:a16="http://schemas.microsoft.com/office/drawing/2014/main" xmlns="" val="10004"/>
                  </a:ext>
                </a:extLst>
              </a:tr>
              <a:tr h="278635">
                <a:tc>
                  <a:txBody>
                    <a:bodyPr/>
                    <a:lstStyle/>
                    <a:p>
                      <a:pPr algn="ctr"/>
                      <a:r>
                        <a:rPr lang="pl-PL" sz="1300" b="1" dirty="0" smtClean="0">
                          <a:latin typeface="+mn-lt"/>
                        </a:rPr>
                        <a:t>Aluminum</a:t>
                      </a:r>
                      <a:endParaRPr lang="en-GB" sz="1300" b="1" dirty="0">
                        <a:latin typeface="+mn-lt"/>
                      </a:endParaRPr>
                    </a:p>
                  </a:txBody>
                  <a:tcPr marL="68580" marR="68580" marT="45723" marB="45723"/>
                </a:tc>
                <a:tc>
                  <a:txBody>
                    <a:bodyPr/>
                    <a:lstStyle/>
                    <a:p>
                      <a:pPr algn="ctr"/>
                      <a:r>
                        <a:rPr lang="pl-PL" sz="1300" b="1" dirty="0" smtClean="0">
                          <a:latin typeface="+mn-lt"/>
                        </a:rPr>
                        <a:t>70</a:t>
                      </a:r>
                      <a:endParaRPr lang="en-GB" sz="1300" b="1" dirty="0">
                        <a:latin typeface="+mn-lt"/>
                      </a:endParaRPr>
                    </a:p>
                  </a:txBody>
                  <a:tcPr marL="68580" marR="68580" marT="45723" marB="45723"/>
                </a:tc>
                <a:tc>
                  <a:txBody>
                    <a:bodyPr/>
                    <a:lstStyle/>
                    <a:p>
                      <a:pPr algn="ctr"/>
                      <a:r>
                        <a:rPr lang="pl-PL" sz="1300" b="1" dirty="0" smtClean="0">
                          <a:latin typeface="+mn-lt"/>
                        </a:rPr>
                        <a:t>79</a:t>
                      </a:r>
                      <a:endParaRPr lang="en-GB" sz="1300" b="1" dirty="0">
                        <a:latin typeface="+mn-lt"/>
                      </a:endParaRPr>
                    </a:p>
                  </a:txBody>
                  <a:tcPr marL="68580" marR="68580" marT="45723" marB="45723"/>
                </a:tc>
                <a:tc>
                  <a:txBody>
                    <a:bodyPr/>
                    <a:lstStyle/>
                    <a:p>
                      <a:pPr algn="ctr"/>
                      <a:r>
                        <a:rPr lang="pl-PL" sz="1300" b="1" dirty="0" smtClean="0">
                          <a:latin typeface="+mn-lt"/>
                        </a:rPr>
                        <a:t>0.34</a:t>
                      </a:r>
                      <a:endParaRPr lang="en-GB" sz="1300" b="1" dirty="0">
                        <a:latin typeface="+mn-lt"/>
                      </a:endParaRPr>
                    </a:p>
                  </a:txBody>
                  <a:tcPr marL="68580" marR="68580" marT="45723" marB="45723"/>
                </a:tc>
                <a:tc>
                  <a:txBody>
                    <a:bodyPr/>
                    <a:lstStyle/>
                    <a:p>
                      <a:pPr algn="ctr"/>
                      <a:r>
                        <a:rPr lang="en-GB" sz="1300" b="1" dirty="0" smtClean="0">
                          <a:latin typeface="+mn-lt"/>
                        </a:rPr>
                        <a:t>4.2e-3</a:t>
                      </a:r>
                      <a:endParaRPr lang="en-GB" sz="1300" b="1" dirty="0">
                        <a:latin typeface="+mn-lt"/>
                      </a:endParaRPr>
                    </a:p>
                  </a:txBody>
                  <a:tcPr marL="68580" marR="68580" marT="45723" marB="45723"/>
                </a:tc>
                <a:extLst>
                  <a:ext uri="{0D108BD9-81ED-4DB2-BD59-A6C34878D82A}">
                    <a16:rowId xmlns:a16="http://schemas.microsoft.com/office/drawing/2014/main" xmlns="" val="10005"/>
                  </a:ext>
                </a:extLst>
              </a:tr>
              <a:tr h="278635">
                <a:tc>
                  <a:txBody>
                    <a:bodyPr/>
                    <a:lstStyle/>
                    <a:p>
                      <a:pPr algn="ctr"/>
                      <a:r>
                        <a:rPr lang="pl-PL" sz="1300" b="1" dirty="0" smtClean="0">
                          <a:latin typeface="+mn-lt"/>
                        </a:rPr>
                        <a:t>Titanium</a:t>
                      </a:r>
                      <a:endParaRPr lang="en-GB" sz="1300" b="1" dirty="0">
                        <a:latin typeface="+mn-lt"/>
                      </a:endParaRPr>
                    </a:p>
                  </a:txBody>
                  <a:tcPr marL="68580" marR="68580" marT="45723" marB="45723"/>
                </a:tc>
                <a:tc>
                  <a:txBody>
                    <a:bodyPr/>
                    <a:lstStyle/>
                    <a:p>
                      <a:pPr algn="ctr"/>
                      <a:r>
                        <a:rPr lang="fr-FR" sz="1300" b="1" strike="noStrike" baseline="0" dirty="0" smtClean="0">
                          <a:solidFill>
                            <a:schemeClr val="tx1"/>
                          </a:solidFill>
                          <a:latin typeface="+mn-lt"/>
                        </a:rPr>
                        <a:t>115</a:t>
                      </a:r>
                      <a:endParaRPr lang="en-GB" sz="1300" b="1" strike="noStrike" baseline="0" dirty="0">
                        <a:solidFill>
                          <a:schemeClr val="tx1"/>
                        </a:solidFill>
                        <a:latin typeface="+mn-lt"/>
                      </a:endParaRPr>
                    </a:p>
                  </a:txBody>
                  <a:tcPr marL="68580" marR="68580" marT="45723" marB="45723"/>
                </a:tc>
                <a:tc>
                  <a:txBody>
                    <a:bodyPr/>
                    <a:lstStyle/>
                    <a:p>
                      <a:pPr algn="ctr"/>
                      <a:r>
                        <a:rPr lang="fr-FR" sz="1300" b="1" strike="noStrike" baseline="0" dirty="0" smtClean="0">
                          <a:solidFill>
                            <a:schemeClr val="tx1"/>
                          </a:solidFill>
                          <a:latin typeface="+mn-lt"/>
                        </a:rPr>
                        <a:t>126.5</a:t>
                      </a:r>
                      <a:endParaRPr lang="en-GB" sz="1300" b="1" strike="sngStrike" baseline="0" dirty="0">
                        <a:solidFill>
                          <a:schemeClr val="tx1"/>
                        </a:solidFill>
                        <a:latin typeface="+mn-lt"/>
                      </a:endParaRPr>
                    </a:p>
                  </a:txBody>
                  <a:tcPr marL="68580" marR="68580" marT="45723" marB="45723"/>
                </a:tc>
                <a:tc>
                  <a:txBody>
                    <a:bodyPr/>
                    <a:lstStyle/>
                    <a:p>
                      <a:pPr algn="ctr"/>
                      <a:r>
                        <a:rPr lang="pl-PL" sz="1300" b="1" dirty="0" smtClean="0">
                          <a:latin typeface="+mn-lt"/>
                        </a:rPr>
                        <a:t>0.3</a:t>
                      </a:r>
                      <a:endParaRPr lang="en-GB" sz="1300" b="1" dirty="0">
                        <a:latin typeface="+mn-lt"/>
                      </a:endParaRPr>
                    </a:p>
                  </a:txBody>
                  <a:tcPr marL="68580" marR="68580" marT="45723" marB="45723"/>
                </a:tc>
                <a:tc>
                  <a:txBody>
                    <a:bodyPr/>
                    <a:lstStyle/>
                    <a:p>
                      <a:pPr algn="ctr"/>
                      <a:r>
                        <a:rPr lang="en-GB" sz="1300" b="1" dirty="0" smtClean="0">
                          <a:latin typeface="+mn-lt"/>
                        </a:rPr>
                        <a:t>1.74e-3</a:t>
                      </a:r>
                      <a:endParaRPr lang="en-GB" sz="1300" b="1" dirty="0">
                        <a:latin typeface="+mn-lt"/>
                      </a:endParaRPr>
                    </a:p>
                  </a:txBody>
                  <a:tcPr marL="68580" marR="68580" marT="45723" marB="45723"/>
                </a:tc>
                <a:extLst>
                  <a:ext uri="{0D108BD9-81ED-4DB2-BD59-A6C34878D82A}">
                    <a16:rowId xmlns:a16="http://schemas.microsoft.com/office/drawing/2014/main" xmlns="" val="10006"/>
                  </a:ext>
                </a:extLst>
              </a:tr>
              <a:tr h="278635">
                <a:tc>
                  <a:txBody>
                    <a:bodyPr/>
                    <a:lstStyle/>
                    <a:p>
                      <a:pPr algn="ctr"/>
                      <a:r>
                        <a:rPr lang="pl-PL" sz="1300" b="1" dirty="0" smtClean="0">
                          <a:latin typeface="+mn-lt"/>
                        </a:rPr>
                        <a:t>Nitronic 40</a:t>
                      </a:r>
                      <a:endParaRPr lang="en-GB" sz="1300" b="1" dirty="0">
                        <a:latin typeface="+mn-lt"/>
                      </a:endParaRPr>
                    </a:p>
                  </a:txBody>
                  <a:tcPr marL="68580" marR="68580" marT="45723" marB="45723"/>
                </a:tc>
                <a:tc>
                  <a:txBody>
                    <a:bodyPr/>
                    <a:lstStyle/>
                    <a:p>
                      <a:pPr algn="ctr"/>
                      <a:r>
                        <a:rPr lang="pl-PL" sz="1300" b="1" dirty="0" smtClean="0">
                          <a:latin typeface="+mn-lt"/>
                        </a:rPr>
                        <a:t>210</a:t>
                      </a:r>
                      <a:endParaRPr lang="en-GB" sz="1300" b="1" dirty="0">
                        <a:latin typeface="+mn-lt"/>
                      </a:endParaRPr>
                    </a:p>
                  </a:txBody>
                  <a:tcPr marL="68580" marR="68580" marT="45723" marB="45723"/>
                </a:tc>
                <a:tc>
                  <a:txBody>
                    <a:bodyPr/>
                    <a:lstStyle/>
                    <a:p>
                      <a:pPr algn="ctr"/>
                      <a:r>
                        <a:rPr lang="pl-PL" sz="1300" b="1" dirty="0" smtClean="0">
                          <a:latin typeface="+mn-lt"/>
                        </a:rPr>
                        <a:t>225</a:t>
                      </a:r>
                      <a:endParaRPr lang="en-GB" sz="1300" b="1" dirty="0">
                        <a:latin typeface="+mn-lt"/>
                      </a:endParaRPr>
                    </a:p>
                  </a:txBody>
                  <a:tcPr marL="68580" marR="68580" marT="45723" marB="45723"/>
                </a:tc>
                <a:tc>
                  <a:txBody>
                    <a:bodyPr/>
                    <a:lstStyle/>
                    <a:p>
                      <a:pPr algn="ctr"/>
                      <a:r>
                        <a:rPr lang="pl-PL" sz="1300" b="1" dirty="0" smtClean="0">
                          <a:latin typeface="+mn-lt"/>
                        </a:rPr>
                        <a:t>0.28</a:t>
                      </a:r>
                      <a:endParaRPr lang="en-GB" sz="1300" b="1" dirty="0">
                        <a:latin typeface="+mn-lt"/>
                      </a:endParaRPr>
                    </a:p>
                  </a:txBody>
                  <a:tcPr marL="68580" marR="68580" marT="45723" marB="45723"/>
                </a:tc>
                <a:tc>
                  <a:txBody>
                    <a:bodyPr/>
                    <a:lstStyle/>
                    <a:p>
                      <a:pPr algn="ctr"/>
                      <a:r>
                        <a:rPr lang="en-GB" sz="1300" b="1" dirty="0" smtClean="0">
                          <a:latin typeface="+mn-lt"/>
                        </a:rPr>
                        <a:t>2.6e-3 </a:t>
                      </a:r>
                      <a:endParaRPr lang="en-GB" sz="1300" b="1" dirty="0">
                        <a:latin typeface="+mn-lt"/>
                      </a:endParaRPr>
                    </a:p>
                  </a:txBody>
                  <a:tcPr marL="68580" marR="68580" marT="45723" marB="45723"/>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1656491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2D Mechanical Design – </a:t>
            </a:r>
            <a:r>
              <a:rPr lang="en-US" dirty="0" smtClean="0"/>
              <a:t>Structure</a:t>
            </a:r>
            <a:endParaRPr lang="en-US" dirty="0"/>
          </a:p>
        </p:txBody>
      </p:sp>
      <p:graphicFrame>
        <p:nvGraphicFramePr>
          <p:cNvPr id="3" name="Tableau 2"/>
          <p:cNvGraphicFramePr>
            <a:graphicFrameLocks noGrp="1"/>
          </p:cNvGraphicFramePr>
          <p:nvPr>
            <p:extLst>
              <p:ext uri="{D42A27DB-BD31-4B8C-83A1-F6EECF244321}">
                <p14:modId xmlns:p14="http://schemas.microsoft.com/office/powerpoint/2010/main" val="762886199"/>
              </p:ext>
            </p:extLst>
          </p:nvPr>
        </p:nvGraphicFramePr>
        <p:xfrm>
          <a:off x="424850" y="1094685"/>
          <a:ext cx="7993765" cy="3505200"/>
        </p:xfrm>
        <a:graphic>
          <a:graphicData uri="http://schemas.openxmlformats.org/drawingml/2006/table">
            <a:tbl>
              <a:tblPr firstRow="1" bandRow="1">
                <a:tableStyleId>{00A15C55-8517-42AA-B614-E9B94910E393}</a:tableStyleId>
              </a:tblPr>
              <a:tblGrid>
                <a:gridCol w="1516380">
                  <a:extLst>
                    <a:ext uri="{9D8B030D-6E8A-4147-A177-3AD203B41FA5}">
                      <a16:colId xmlns="" xmlns:a16="http://schemas.microsoft.com/office/drawing/2014/main" val="1107745264"/>
                    </a:ext>
                  </a:extLst>
                </a:gridCol>
                <a:gridCol w="1245801">
                  <a:extLst>
                    <a:ext uri="{9D8B030D-6E8A-4147-A177-3AD203B41FA5}">
                      <a16:colId xmlns="" xmlns:a16="http://schemas.microsoft.com/office/drawing/2014/main" val="1351536987"/>
                    </a:ext>
                  </a:extLst>
                </a:gridCol>
                <a:gridCol w="1160780">
                  <a:extLst>
                    <a:ext uri="{9D8B030D-6E8A-4147-A177-3AD203B41FA5}">
                      <a16:colId xmlns="" xmlns:a16="http://schemas.microsoft.com/office/drawing/2014/main" val="2460697883"/>
                    </a:ext>
                  </a:extLst>
                </a:gridCol>
                <a:gridCol w="792480">
                  <a:extLst>
                    <a:ext uri="{9D8B030D-6E8A-4147-A177-3AD203B41FA5}">
                      <a16:colId xmlns="" xmlns:a16="http://schemas.microsoft.com/office/drawing/2014/main" val="2602873524"/>
                    </a:ext>
                  </a:extLst>
                </a:gridCol>
                <a:gridCol w="715464">
                  <a:extLst>
                    <a:ext uri="{9D8B030D-6E8A-4147-A177-3AD203B41FA5}">
                      <a16:colId xmlns="" xmlns:a16="http://schemas.microsoft.com/office/drawing/2014/main" val="1825116130"/>
                    </a:ext>
                  </a:extLst>
                </a:gridCol>
                <a:gridCol w="1313180">
                  <a:extLst>
                    <a:ext uri="{9D8B030D-6E8A-4147-A177-3AD203B41FA5}">
                      <a16:colId xmlns="" xmlns:a16="http://schemas.microsoft.com/office/drawing/2014/main" val="832579125"/>
                    </a:ext>
                  </a:extLst>
                </a:gridCol>
                <a:gridCol w="1249680">
                  <a:extLst>
                    <a:ext uri="{9D8B030D-6E8A-4147-A177-3AD203B41FA5}">
                      <a16:colId xmlns="" xmlns:a16="http://schemas.microsoft.com/office/drawing/2014/main" val="1107464290"/>
                    </a:ext>
                  </a:extLst>
                </a:gridCol>
              </a:tblGrid>
              <a:tr h="370840">
                <a:tc>
                  <a:txBody>
                    <a:bodyPr/>
                    <a:lstStyle/>
                    <a:p>
                      <a:r>
                        <a:rPr lang="en-US" dirty="0" smtClean="0"/>
                        <a:t>Component</a:t>
                      </a:r>
                      <a:endParaRPr lang="en-US" dirty="0"/>
                    </a:p>
                  </a:txBody>
                  <a:tcPr anchor="ctr"/>
                </a:tc>
                <a:tc>
                  <a:txBody>
                    <a:bodyPr/>
                    <a:lstStyle/>
                    <a:p>
                      <a:r>
                        <a:rPr lang="en-US" dirty="0" smtClean="0"/>
                        <a:t>Material</a:t>
                      </a:r>
                      <a:endParaRPr lang="en-US" dirty="0"/>
                    </a:p>
                  </a:txBody>
                  <a:tcPr anchor="ctr"/>
                </a:tc>
                <a:tc>
                  <a:txBody>
                    <a:bodyPr/>
                    <a:lstStyle/>
                    <a:p>
                      <a:r>
                        <a:rPr lang="en-US" dirty="0" smtClean="0"/>
                        <a:t>Pre-load</a:t>
                      </a:r>
                      <a:endParaRPr lang="en-US" dirty="0"/>
                    </a:p>
                  </a:txBody>
                  <a:tcPr anchor="ctr"/>
                </a:tc>
                <a:tc>
                  <a:txBody>
                    <a:bodyPr/>
                    <a:lstStyle/>
                    <a:p>
                      <a:r>
                        <a:rPr lang="en-US" dirty="0" smtClean="0"/>
                        <a:t>1.9</a:t>
                      </a:r>
                      <a:r>
                        <a:rPr lang="en-US" baseline="0" dirty="0" smtClean="0"/>
                        <a:t> K</a:t>
                      </a:r>
                      <a:endParaRPr lang="en-US" dirty="0"/>
                    </a:p>
                  </a:txBody>
                  <a:tcPr anchor="ctr"/>
                </a:tc>
                <a:tc>
                  <a:txBody>
                    <a:bodyPr/>
                    <a:lstStyle/>
                    <a:p>
                      <a:r>
                        <a:rPr lang="en-US" dirty="0" smtClean="0"/>
                        <a:t>16 T</a:t>
                      </a:r>
                      <a:endParaRPr lang="en-US" dirty="0"/>
                    </a:p>
                  </a:txBody>
                  <a:tcPr anchor="ctr"/>
                </a:tc>
                <a:tc>
                  <a:txBody>
                    <a:bodyPr/>
                    <a:lstStyle/>
                    <a:p>
                      <a:r>
                        <a:rPr lang="en-US" dirty="0" smtClean="0"/>
                        <a:t>Crit. 293K</a:t>
                      </a:r>
                      <a:endParaRPr lang="en-US" dirty="0"/>
                    </a:p>
                  </a:txBody>
                  <a:tcPr anchor="ctr"/>
                </a:tc>
                <a:tc>
                  <a:txBody>
                    <a:bodyPr/>
                    <a:lstStyle/>
                    <a:p>
                      <a:r>
                        <a:rPr lang="en-US" dirty="0" err="1" smtClean="0"/>
                        <a:t>Crit</a:t>
                      </a:r>
                      <a:r>
                        <a:rPr lang="en-US" dirty="0" smtClean="0"/>
                        <a:t> 1.9 K</a:t>
                      </a:r>
                      <a:endParaRPr lang="en-US" dirty="0"/>
                    </a:p>
                  </a:txBody>
                  <a:tcPr anchor="ctr"/>
                </a:tc>
                <a:extLst>
                  <a:ext uri="{0D108BD9-81ED-4DB2-BD59-A6C34878D82A}">
                    <a16:rowId xmlns="" xmlns:a16="http://schemas.microsoft.com/office/drawing/2014/main" val="3351463450"/>
                  </a:ext>
                </a:extLst>
              </a:tr>
              <a:tr h="370840">
                <a:tc>
                  <a:txBody>
                    <a:bodyPr/>
                    <a:lstStyle/>
                    <a:p>
                      <a:r>
                        <a:rPr lang="en-US" dirty="0" smtClean="0"/>
                        <a:t>Poles</a:t>
                      </a:r>
                      <a:endParaRPr lang="en-US" dirty="0"/>
                    </a:p>
                  </a:txBody>
                  <a:tcPr anchor="ctr"/>
                </a:tc>
                <a:tc>
                  <a:txBody>
                    <a:bodyPr/>
                    <a:lstStyle/>
                    <a:p>
                      <a:r>
                        <a:rPr lang="en-US" dirty="0" smtClean="0"/>
                        <a:t>Ti6Al4V</a:t>
                      </a:r>
                      <a:endParaRPr lang="en-US" dirty="0"/>
                    </a:p>
                  </a:txBody>
                  <a:tcPr anchor="ctr"/>
                </a:tc>
                <a:tc>
                  <a:txBody>
                    <a:bodyPr/>
                    <a:lstStyle/>
                    <a:p>
                      <a:r>
                        <a:rPr lang="en-US" dirty="0" smtClean="0">
                          <a:solidFill>
                            <a:srgbClr val="00B050"/>
                          </a:solidFill>
                        </a:rPr>
                        <a:t>622</a:t>
                      </a:r>
                      <a:endParaRPr lang="en-US" dirty="0">
                        <a:solidFill>
                          <a:srgbClr val="00B050"/>
                        </a:solidFill>
                      </a:endParaRPr>
                    </a:p>
                  </a:txBody>
                  <a:tcPr anchor="ctr"/>
                </a:tc>
                <a:tc>
                  <a:txBody>
                    <a:bodyPr/>
                    <a:lstStyle/>
                    <a:p>
                      <a:r>
                        <a:rPr lang="en-US" dirty="0" smtClean="0">
                          <a:solidFill>
                            <a:srgbClr val="00B050"/>
                          </a:solidFill>
                        </a:rPr>
                        <a:t>870</a:t>
                      </a:r>
                      <a:endParaRPr lang="en-US" dirty="0">
                        <a:solidFill>
                          <a:srgbClr val="00B050"/>
                        </a:solidFill>
                      </a:endParaRPr>
                    </a:p>
                  </a:txBody>
                  <a:tcPr anchor="ctr"/>
                </a:tc>
                <a:tc>
                  <a:txBody>
                    <a:bodyPr/>
                    <a:lstStyle/>
                    <a:p>
                      <a:r>
                        <a:rPr lang="en-US" dirty="0" smtClean="0">
                          <a:solidFill>
                            <a:srgbClr val="00B050"/>
                          </a:solidFill>
                        </a:rPr>
                        <a:t>1125</a:t>
                      </a:r>
                      <a:endParaRPr lang="en-US" dirty="0">
                        <a:solidFill>
                          <a:srgbClr val="00B050"/>
                        </a:solidFill>
                      </a:endParaRPr>
                    </a:p>
                  </a:txBody>
                  <a:tcPr anchor="ctr"/>
                </a:tc>
                <a:tc>
                  <a:txBody>
                    <a:bodyPr/>
                    <a:lstStyle/>
                    <a:p>
                      <a:r>
                        <a:rPr lang="en-US" dirty="0" smtClean="0"/>
                        <a:t>800</a:t>
                      </a:r>
                      <a:endParaRPr lang="en-US" dirty="0"/>
                    </a:p>
                  </a:txBody>
                  <a:tcPr anchor="ctr"/>
                </a:tc>
                <a:tc>
                  <a:txBody>
                    <a:bodyPr/>
                    <a:lstStyle/>
                    <a:p>
                      <a:r>
                        <a:rPr lang="en-US" dirty="0" smtClean="0"/>
                        <a:t>1650</a:t>
                      </a:r>
                      <a:endParaRPr lang="en-US" dirty="0"/>
                    </a:p>
                  </a:txBody>
                  <a:tcPr anchor="ctr"/>
                </a:tc>
                <a:extLst>
                  <a:ext uri="{0D108BD9-81ED-4DB2-BD59-A6C34878D82A}">
                    <a16:rowId xmlns="" xmlns:a16="http://schemas.microsoft.com/office/drawing/2014/main" val="3266340238"/>
                  </a:ext>
                </a:extLst>
              </a:tr>
              <a:tr h="370840">
                <a:tc>
                  <a:txBody>
                    <a:bodyPr/>
                    <a:lstStyle/>
                    <a:p>
                      <a:r>
                        <a:rPr lang="en-US" dirty="0" smtClean="0"/>
                        <a:t>Y-Pusher</a:t>
                      </a:r>
                      <a:endParaRPr lang="en-US" dirty="0"/>
                    </a:p>
                  </a:txBody>
                  <a:tcPr anchor="ctr"/>
                </a:tc>
                <a:tc>
                  <a:txBody>
                    <a:bodyPr/>
                    <a:lstStyle/>
                    <a:p>
                      <a:r>
                        <a:rPr lang="en-US" dirty="0" smtClean="0"/>
                        <a:t>Stainless steel</a:t>
                      </a:r>
                      <a:endParaRPr lang="en-US" dirty="0"/>
                    </a:p>
                  </a:txBody>
                  <a:tcPr anchor="ctr"/>
                </a:tc>
                <a:tc>
                  <a:txBody>
                    <a:bodyPr/>
                    <a:lstStyle/>
                    <a:p>
                      <a:r>
                        <a:rPr lang="en-US" dirty="0" smtClean="0">
                          <a:solidFill>
                            <a:srgbClr val="00B050"/>
                          </a:solidFill>
                        </a:rPr>
                        <a:t>84</a:t>
                      </a:r>
                      <a:endParaRPr lang="en-US" dirty="0">
                        <a:solidFill>
                          <a:srgbClr val="00B050"/>
                        </a:solidFill>
                      </a:endParaRPr>
                    </a:p>
                  </a:txBody>
                  <a:tcPr anchor="ctr"/>
                </a:tc>
                <a:tc>
                  <a:txBody>
                    <a:bodyPr/>
                    <a:lstStyle/>
                    <a:p>
                      <a:r>
                        <a:rPr lang="en-US" dirty="0" smtClean="0">
                          <a:solidFill>
                            <a:srgbClr val="00B050"/>
                          </a:solidFill>
                        </a:rPr>
                        <a:t>369</a:t>
                      </a:r>
                      <a:endParaRPr lang="en-US" dirty="0">
                        <a:solidFill>
                          <a:srgbClr val="00B050"/>
                        </a:solidFill>
                      </a:endParaRPr>
                    </a:p>
                  </a:txBody>
                  <a:tcPr anchor="ctr"/>
                </a:tc>
                <a:tc>
                  <a:txBody>
                    <a:bodyPr/>
                    <a:lstStyle/>
                    <a:p>
                      <a:r>
                        <a:rPr lang="en-US" dirty="0" smtClean="0">
                          <a:solidFill>
                            <a:srgbClr val="00B050"/>
                          </a:solidFill>
                        </a:rPr>
                        <a:t>489</a:t>
                      </a:r>
                      <a:endParaRPr lang="en-US" dirty="0">
                        <a:solidFill>
                          <a:srgbClr val="00B050"/>
                        </a:solidFill>
                      </a:endParaRPr>
                    </a:p>
                  </a:txBody>
                  <a:tcPr anchor="ctr"/>
                </a:tc>
                <a:tc>
                  <a:txBody>
                    <a:bodyPr/>
                    <a:lstStyle/>
                    <a:p>
                      <a:r>
                        <a:rPr lang="en-US" dirty="0" smtClean="0"/>
                        <a:t>350</a:t>
                      </a:r>
                      <a:endParaRPr lang="en-US" dirty="0"/>
                    </a:p>
                  </a:txBody>
                  <a:tcPr anchor="ctr"/>
                </a:tc>
                <a:tc>
                  <a:txBody>
                    <a:bodyPr/>
                    <a:lstStyle/>
                    <a:p>
                      <a:r>
                        <a:rPr lang="en-US" dirty="0" smtClean="0"/>
                        <a:t>1050</a:t>
                      </a:r>
                      <a:endParaRPr lang="en-US" dirty="0"/>
                    </a:p>
                  </a:txBody>
                  <a:tcPr anchor="ctr"/>
                </a:tc>
                <a:extLst>
                  <a:ext uri="{0D108BD9-81ED-4DB2-BD59-A6C34878D82A}">
                    <a16:rowId xmlns="" xmlns:a16="http://schemas.microsoft.com/office/drawing/2014/main" val="2074617713"/>
                  </a:ext>
                </a:extLst>
              </a:tr>
              <a:tr h="370840">
                <a:tc>
                  <a:txBody>
                    <a:bodyPr/>
                    <a:lstStyle/>
                    <a:p>
                      <a:r>
                        <a:rPr lang="en-US" dirty="0" smtClean="0"/>
                        <a:t>Y-Pad</a:t>
                      </a:r>
                      <a:endParaRPr lang="en-US" dirty="0"/>
                    </a:p>
                  </a:txBody>
                  <a:tcPr anchor="ctr"/>
                </a:tc>
                <a:tc>
                  <a:txBody>
                    <a:bodyPr/>
                    <a:lstStyle/>
                    <a:p>
                      <a:r>
                        <a:rPr lang="en-US" dirty="0" smtClean="0"/>
                        <a:t>Iron</a:t>
                      </a:r>
                      <a:endParaRPr lang="en-US" dirty="0"/>
                    </a:p>
                  </a:txBody>
                  <a:tcPr anchor="ctr"/>
                </a:tc>
                <a:tc>
                  <a:txBody>
                    <a:bodyPr/>
                    <a:lstStyle/>
                    <a:p>
                      <a:r>
                        <a:rPr lang="en-US" dirty="0" smtClean="0">
                          <a:solidFill>
                            <a:srgbClr val="00B050"/>
                          </a:solidFill>
                        </a:rPr>
                        <a:t>196</a:t>
                      </a:r>
                      <a:endParaRPr lang="en-US" dirty="0">
                        <a:solidFill>
                          <a:srgbClr val="00B050"/>
                        </a:solidFill>
                      </a:endParaRPr>
                    </a:p>
                  </a:txBody>
                  <a:tcPr anchor="ctr"/>
                </a:tc>
                <a:tc>
                  <a:txBody>
                    <a:bodyPr/>
                    <a:lstStyle/>
                    <a:p>
                      <a:r>
                        <a:rPr lang="en-US" dirty="0" smtClean="0">
                          <a:solidFill>
                            <a:srgbClr val="00B050"/>
                          </a:solidFill>
                        </a:rPr>
                        <a:t>468</a:t>
                      </a:r>
                      <a:endParaRPr lang="en-US" dirty="0">
                        <a:solidFill>
                          <a:srgbClr val="00B050"/>
                        </a:solidFill>
                      </a:endParaRPr>
                    </a:p>
                  </a:txBody>
                  <a:tcPr anchor="ctr"/>
                </a:tc>
                <a:tc>
                  <a:txBody>
                    <a:bodyPr/>
                    <a:lstStyle/>
                    <a:p>
                      <a:r>
                        <a:rPr lang="en-US" dirty="0" smtClean="0">
                          <a:solidFill>
                            <a:srgbClr val="00B050"/>
                          </a:solidFill>
                        </a:rPr>
                        <a:t>423</a:t>
                      </a:r>
                      <a:endParaRPr lang="en-US" dirty="0">
                        <a:solidFill>
                          <a:srgbClr val="00B050"/>
                        </a:solidFill>
                      </a:endParaRPr>
                    </a:p>
                  </a:txBody>
                  <a:tcPr anchor="ctr"/>
                </a:tc>
                <a:tc>
                  <a:txBody>
                    <a:bodyPr/>
                    <a:lstStyle/>
                    <a:p>
                      <a:r>
                        <a:rPr lang="en-US" dirty="0" smtClean="0"/>
                        <a:t>230</a:t>
                      </a:r>
                      <a:endParaRPr lang="en-US" dirty="0"/>
                    </a:p>
                  </a:txBody>
                  <a:tcPr anchor="ctr"/>
                </a:tc>
                <a:tc>
                  <a:txBody>
                    <a:bodyPr/>
                    <a:lstStyle/>
                    <a:p>
                      <a:r>
                        <a:rPr lang="en-US" dirty="0" smtClean="0"/>
                        <a:t>720</a:t>
                      </a:r>
                      <a:endParaRPr lang="en-US" dirty="0"/>
                    </a:p>
                  </a:txBody>
                  <a:tcPr anchor="ctr"/>
                </a:tc>
                <a:extLst>
                  <a:ext uri="{0D108BD9-81ED-4DB2-BD59-A6C34878D82A}">
                    <a16:rowId xmlns="" xmlns:a16="http://schemas.microsoft.com/office/drawing/2014/main" val="4200464022"/>
                  </a:ext>
                </a:extLst>
              </a:tr>
              <a:tr h="370840">
                <a:tc>
                  <a:txBody>
                    <a:bodyPr/>
                    <a:lstStyle/>
                    <a:p>
                      <a:r>
                        <a:rPr lang="en-US" dirty="0" smtClean="0"/>
                        <a:t>X-Pad</a:t>
                      </a:r>
                      <a:endParaRPr lang="en-US" dirty="0"/>
                    </a:p>
                  </a:txBody>
                  <a:tcPr anchor="ctr"/>
                </a:tc>
                <a:tc>
                  <a:txBody>
                    <a:bodyPr/>
                    <a:lstStyle/>
                    <a:p>
                      <a:r>
                        <a:rPr lang="en-US" dirty="0" smtClean="0"/>
                        <a:t>Iron</a:t>
                      </a:r>
                      <a:endParaRPr lang="en-US" dirty="0"/>
                    </a:p>
                  </a:txBody>
                  <a:tcPr anchor="ctr"/>
                </a:tc>
                <a:tc>
                  <a:txBody>
                    <a:bodyPr/>
                    <a:lstStyle/>
                    <a:p>
                      <a:r>
                        <a:rPr lang="en-US" dirty="0" smtClean="0">
                          <a:solidFill>
                            <a:srgbClr val="FF0000"/>
                          </a:solidFill>
                        </a:rPr>
                        <a:t>303</a:t>
                      </a:r>
                      <a:endParaRPr lang="en-US" dirty="0">
                        <a:solidFill>
                          <a:srgbClr val="FF0000"/>
                        </a:solidFill>
                      </a:endParaRPr>
                    </a:p>
                  </a:txBody>
                  <a:tcPr anchor="ctr"/>
                </a:tc>
                <a:tc>
                  <a:txBody>
                    <a:bodyPr/>
                    <a:lstStyle/>
                    <a:p>
                      <a:r>
                        <a:rPr lang="en-US" dirty="0" smtClean="0">
                          <a:solidFill>
                            <a:srgbClr val="00B050"/>
                          </a:solidFill>
                        </a:rPr>
                        <a:t>461</a:t>
                      </a:r>
                      <a:endParaRPr lang="en-US" dirty="0">
                        <a:solidFill>
                          <a:srgbClr val="00B050"/>
                        </a:solidFill>
                      </a:endParaRPr>
                    </a:p>
                  </a:txBody>
                  <a:tcPr anchor="ctr"/>
                </a:tc>
                <a:tc>
                  <a:txBody>
                    <a:bodyPr/>
                    <a:lstStyle/>
                    <a:p>
                      <a:r>
                        <a:rPr lang="en-US" dirty="0" smtClean="0">
                          <a:solidFill>
                            <a:srgbClr val="00B050"/>
                          </a:solidFill>
                        </a:rPr>
                        <a:t>482</a:t>
                      </a:r>
                      <a:endParaRPr lang="en-US" dirty="0">
                        <a:solidFill>
                          <a:srgbClr val="00B050"/>
                        </a:solidFill>
                      </a:endParaRPr>
                    </a:p>
                  </a:txBody>
                  <a:tcPr anchor="ctr"/>
                </a:tc>
                <a:tc>
                  <a:txBody>
                    <a:bodyPr/>
                    <a:lstStyle/>
                    <a:p>
                      <a:r>
                        <a:rPr lang="en-US" dirty="0" smtClean="0"/>
                        <a:t>230</a:t>
                      </a:r>
                      <a:endParaRPr lang="en-US" dirty="0"/>
                    </a:p>
                  </a:txBody>
                  <a:tcPr anchor="ctr"/>
                </a:tc>
                <a:tc>
                  <a:txBody>
                    <a:bodyPr/>
                    <a:lstStyle/>
                    <a:p>
                      <a:r>
                        <a:rPr lang="en-US" dirty="0" smtClean="0"/>
                        <a:t>720</a:t>
                      </a:r>
                      <a:endParaRPr lang="en-US" dirty="0"/>
                    </a:p>
                  </a:txBody>
                  <a:tcPr anchor="ctr"/>
                </a:tc>
                <a:extLst>
                  <a:ext uri="{0D108BD9-81ED-4DB2-BD59-A6C34878D82A}">
                    <a16:rowId xmlns="" xmlns:a16="http://schemas.microsoft.com/office/drawing/2014/main" val="218634856"/>
                  </a:ext>
                </a:extLst>
              </a:tr>
              <a:tr h="370840">
                <a:tc>
                  <a:txBody>
                    <a:bodyPr/>
                    <a:lstStyle/>
                    <a:p>
                      <a:r>
                        <a:rPr lang="en-US" dirty="0" smtClean="0"/>
                        <a:t>Yokes</a:t>
                      </a:r>
                      <a:endParaRPr lang="en-US" dirty="0"/>
                    </a:p>
                  </a:txBody>
                  <a:tcPr anchor="ctr"/>
                </a:tc>
                <a:tc>
                  <a:txBody>
                    <a:bodyPr/>
                    <a:lstStyle/>
                    <a:p>
                      <a:r>
                        <a:rPr lang="en-US" dirty="0" smtClean="0"/>
                        <a:t>Iron</a:t>
                      </a:r>
                      <a:endParaRPr lang="en-US" dirty="0"/>
                    </a:p>
                  </a:txBody>
                  <a:tcPr anchor="ctr"/>
                </a:tc>
                <a:tc>
                  <a:txBody>
                    <a:bodyPr/>
                    <a:lstStyle/>
                    <a:p>
                      <a:r>
                        <a:rPr lang="en-US" dirty="0" smtClean="0">
                          <a:solidFill>
                            <a:srgbClr val="FF0000"/>
                          </a:solidFill>
                        </a:rPr>
                        <a:t>486</a:t>
                      </a:r>
                      <a:endParaRPr lang="en-US" dirty="0">
                        <a:solidFill>
                          <a:srgbClr val="FF0000"/>
                        </a:solidFill>
                      </a:endParaRPr>
                    </a:p>
                  </a:txBody>
                  <a:tcPr anchor="ctr"/>
                </a:tc>
                <a:tc>
                  <a:txBody>
                    <a:bodyPr/>
                    <a:lstStyle/>
                    <a:p>
                      <a:r>
                        <a:rPr lang="en-US" dirty="0" smtClean="0">
                          <a:solidFill>
                            <a:srgbClr val="00B050"/>
                          </a:solidFill>
                        </a:rPr>
                        <a:t>631</a:t>
                      </a:r>
                      <a:endParaRPr lang="en-US" dirty="0">
                        <a:solidFill>
                          <a:srgbClr val="00B050"/>
                        </a:solidFill>
                      </a:endParaRPr>
                    </a:p>
                  </a:txBody>
                  <a:tcPr anchor="ctr"/>
                </a:tc>
                <a:tc>
                  <a:txBody>
                    <a:bodyPr/>
                    <a:lstStyle/>
                    <a:p>
                      <a:r>
                        <a:rPr lang="en-US" dirty="0" smtClean="0">
                          <a:solidFill>
                            <a:srgbClr val="00B050"/>
                          </a:solidFill>
                        </a:rPr>
                        <a:t>716</a:t>
                      </a:r>
                      <a:endParaRPr lang="en-US" dirty="0">
                        <a:solidFill>
                          <a:srgbClr val="00B050"/>
                        </a:solidFill>
                      </a:endParaRPr>
                    </a:p>
                  </a:txBody>
                  <a:tcPr anchor="ctr"/>
                </a:tc>
                <a:tc>
                  <a:txBody>
                    <a:bodyPr/>
                    <a:lstStyle/>
                    <a:p>
                      <a:r>
                        <a:rPr lang="en-US" dirty="0" smtClean="0"/>
                        <a:t>230</a:t>
                      </a:r>
                      <a:endParaRPr lang="en-US" dirty="0"/>
                    </a:p>
                  </a:txBody>
                  <a:tcPr anchor="ctr"/>
                </a:tc>
                <a:tc>
                  <a:txBody>
                    <a:bodyPr/>
                    <a:lstStyle/>
                    <a:p>
                      <a:r>
                        <a:rPr lang="en-US" dirty="0" smtClean="0"/>
                        <a:t>720</a:t>
                      </a:r>
                      <a:endParaRPr lang="en-US" dirty="0"/>
                    </a:p>
                  </a:txBody>
                  <a:tcPr anchor="ctr"/>
                </a:tc>
                <a:extLst>
                  <a:ext uri="{0D108BD9-81ED-4DB2-BD59-A6C34878D82A}">
                    <a16:rowId xmlns="" xmlns:a16="http://schemas.microsoft.com/office/drawing/2014/main" val="3368748981"/>
                  </a:ext>
                </a:extLst>
              </a:tr>
              <a:tr h="370840">
                <a:tc>
                  <a:txBody>
                    <a:bodyPr/>
                    <a:lstStyle/>
                    <a:p>
                      <a:r>
                        <a:rPr lang="en-US" dirty="0" smtClean="0"/>
                        <a:t>Al shell</a:t>
                      </a:r>
                      <a:endParaRPr lang="en-US" dirty="0"/>
                    </a:p>
                  </a:txBody>
                  <a:tcPr anchor="ctr"/>
                </a:tc>
                <a:tc>
                  <a:txBody>
                    <a:bodyPr/>
                    <a:lstStyle/>
                    <a:p>
                      <a:r>
                        <a:rPr lang="en-US" dirty="0" smtClean="0"/>
                        <a:t>Al</a:t>
                      </a:r>
                      <a:endParaRPr lang="en-US" dirty="0"/>
                    </a:p>
                  </a:txBody>
                  <a:tcPr anchor="ctr"/>
                </a:tc>
                <a:tc>
                  <a:txBody>
                    <a:bodyPr/>
                    <a:lstStyle/>
                    <a:p>
                      <a:r>
                        <a:rPr lang="en-US" dirty="0" smtClean="0">
                          <a:solidFill>
                            <a:srgbClr val="00B050"/>
                          </a:solidFill>
                        </a:rPr>
                        <a:t>155</a:t>
                      </a:r>
                      <a:endParaRPr lang="en-US" dirty="0">
                        <a:solidFill>
                          <a:srgbClr val="00B050"/>
                        </a:solidFill>
                      </a:endParaRPr>
                    </a:p>
                  </a:txBody>
                  <a:tcPr anchor="ctr"/>
                </a:tc>
                <a:tc>
                  <a:txBody>
                    <a:bodyPr/>
                    <a:lstStyle/>
                    <a:p>
                      <a:r>
                        <a:rPr lang="en-US" dirty="0" smtClean="0">
                          <a:solidFill>
                            <a:srgbClr val="00B050"/>
                          </a:solidFill>
                        </a:rPr>
                        <a:t>275</a:t>
                      </a:r>
                      <a:endParaRPr lang="en-US" dirty="0">
                        <a:solidFill>
                          <a:srgbClr val="00B050"/>
                        </a:solidFill>
                      </a:endParaRPr>
                    </a:p>
                  </a:txBody>
                  <a:tcPr anchor="ctr"/>
                </a:tc>
                <a:tc>
                  <a:txBody>
                    <a:bodyPr/>
                    <a:lstStyle/>
                    <a:p>
                      <a:r>
                        <a:rPr lang="en-US" dirty="0" smtClean="0">
                          <a:solidFill>
                            <a:srgbClr val="00B050"/>
                          </a:solidFill>
                        </a:rPr>
                        <a:t>289</a:t>
                      </a:r>
                      <a:endParaRPr lang="en-US" dirty="0">
                        <a:solidFill>
                          <a:srgbClr val="00B050"/>
                        </a:solidFill>
                      </a:endParaRPr>
                    </a:p>
                  </a:txBody>
                  <a:tcPr anchor="ctr"/>
                </a:tc>
                <a:tc>
                  <a:txBody>
                    <a:bodyPr/>
                    <a:lstStyle/>
                    <a:p>
                      <a:r>
                        <a:rPr lang="en-US" dirty="0" smtClean="0"/>
                        <a:t>480</a:t>
                      </a:r>
                      <a:endParaRPr lang="en-US" dirty="0"/>
                    </a:p>
                  </a:txBody>
                  <a:tcPr anchor="ctr"/>
                </a:tc>
                <a:tc>
                  <a:txBody>
                    <a:bodyPr/>
                    <a:lstStyle/>
                    <a:p>
                      <a:r>
                        <a:rPr lang="en-US" dirty="0" smtClean="0"/>
                        <a:t>690</a:t>
                      </a:r>
                      <a:endParaRPr lang="en-US" dirty="0"/>
                    </a:p>
                  </a:txBody>
                  <a:tcPr anchor="ctr"/>
                </a:tc>
                <a:extLst>
                  <a:ext uri="{0D108BD9-81ED-4DB2-BD59-A6C34878D82A}">
                    <a16:rowId xmlns="" xmlns:a16="http://schemas.microsoft.com/office/drawing/2014/main" val="3840153957"/>
                  </a:ext>
                </a:extLst>
              </a:tr>
              <a:tr h="370840">
                <a:tc>
                  <a:txBody>
                    <a:bodyPr/>
                    <a:lstStyle/>
                    <a:p>
                      <a:r>
                        <a:rPr lang="en-US" dirty="0" smtClean="0"/>
                        <a:t>SS shell</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Stainless steel</a:t>
                      </a:r>
                    </a:p>
                  </a:txBody>
                  <a:tcPr anchor="ctr"/>
                </a:tc>
                <a:tc>
                  <a:txBody>
                    <a:bodyPr/>
                    <a:lstStyle/>
                    <a:p>
                      <a:r>
                        <a:rPr lang="en-US" dirty="0" smtClean="0">
                          <a:solidFill>
                            <a:srgbClr val="00B050"/>
                          </a:solidFill>
                        </a:rPr>
                        <a:t>260</a:t>
                      </a:r>
                      <a:endParaRPr lang="en-US" dirty="0">
                        <a:solidFill>
                          <a:srgbClr val="00B050"/>
                        </a:solidFill>
                      </a:endParaRPr>
                    </a:p>
                  </a:txBody>
                  <a:tcPr anchor="ctr"/>
                </a:tc>
                <a:tc>
                  <a:txBody>
                    <a:bodyPr/>
                    <a:lstStyle/>
                    <a:p>
                      <a:r>
                        <a:rPr lang="en-US" dirty="0" smtClean="0">
                          <a:solidFill>
                            <a:srgbClr val="00B050"/>
                          </a:solidFill>
                        </a:rPr>
                        <a:t>230</a:t>
                      </a:r>
                      <a:endParaRPr lang="en-US" dirty="0">
                        <a:solidFill>
                          <a:srgbClr val="00B050"/>
                        </a:solidFill>
                      </a:endParaRPr>
                    </a:p>
                  </a:txBody>
                  <a:tcPr anchor="ctr"/>
                </a:tc>
                <a:tc>
                  <a:txBody>
                    <a:bodyPr/>
                    <a:lstStyle/>
                    <a:p>
                      <a:r>
                        <a:rPr lang="en-US" dirty="0" smtClean="0">
                          <a:solidFill>
                            <a:srgbClr val="00B050"/>
                          </a:solidFill>
                        </a:rPr>
                        <a:t>250</a:t>
                      </a:r>
                      <a:endParaRPr lang="en-US" dirty="0">
                        <a:solidFill>
                          <a:srgbClr val="00B050"/>
                        </a:solidFill>
                      </a:endParaRPr>
                    </a:p>
                  </a:txBody>
                  <a:tcPr anchor="ctr"/>
                </a:tc>
                <a:tc>
                  <a:txBody>
                    <a:bodyPr/>
                    <a:lstStyle/>
                    <a:p>
                      <a:r>
                        <a:rPr lang="en-US" dirty="0" smtClean="0"/>
                        <a:t>350</a:t>
                      </a:r>
                      <a:endParaRPr lang="en-US" dirty="0"/>
                    </a:p>
                  </a:txBody>
                  <a:tcPr anchor="ctr"/>
                </a:tc>
                <a:tc>
                  <a:txBody>
                    <a:bodyPr/>
                    <a:lstStyle/>
                    <a:p>
                      <a:r>
                        <a:rPr lang="en-US" dirty="0" smtClean="0"/>
                        <a:t>1050</a:t>
                      </a:r>
                      <a:endParaRPr lang="en-US" dirty="0"/>
                    </a:p>
                  </a:txBody>
                  <a:tcPr anchor="ctr"/>
                </a:tc>
                <a:extLst>
                  <a:ext uri="{0D108BD9-81ED-4DB2-BD59-A6C34878D82A}">
                    <a16:rowId xmlns="" xmlns:a16="http://schemas.microsoft.com/office/drawing/2014/main" val="2970055918"/>
                  </a:ext>
                </a:extLst>
              </a:tr>
            </a:tbl>
          </a:graphicData>
        </a:graphic>
      </p:graphicFrame>
      <p:sp>
        <p:nvSpPr>
          <p:cNvPr id="4" name="ZoneTexte 3"/>
          <p:cNvSpPr txBox="1"/>
          <p:nvPr/>
        </p:nvSpPr>
        <p:spPr>
          <a:xfrm rot="16200000">
            <a:off x="-961271" y="2545616"/>
            <a:ext cx="2402910" cy="369332"/>
          </a:xfrm>
          <a:prstGeom prst="rect">
            <a:avLst/>
          </a:prstGeom>
          <a:noFill/>
        </p:spPr>
        <p:txBody>
          <a:bodyPr wrap="square" rtlCol="0">
            <a:spAutoFit/>
          </a:bodyPr>
          <a:lstStyle/>
          <a:p>
            <a:r>
              <a:rPr lang="en-US" b="1" dirty="0" smtClean="0"/>
              <a:t>Von Mises [MPa]</a:t>
            </a:r>
            <a:endParaRPr lang="en-US" b="1" dirty="0"/>
          </a:p>
        </p:txBody>
      </p:sp>
      <p:pic>
        <p:nvPicPr>
          <p:cNvPr id="7" name="Image 6"/>
          <p:cNvPicPr>
            <a:picLocks noChangeAspect="1"/>
          </p:cNvPicPr>
          <p:nvPr/>
        </p:nvPicPr>
        <p:blipFill rotWithShape="1">
          <a:blip r:embed="rId2">
            <a:extLst>
              <a:ext uri="{28A0092B-C50C-407E-A947-70E740481C1C}">
                <a14:useLocalDpi xmlns:a14="http://schemas.microsoft.com/office/drawing/2010/main" val="0"/>
              </a:ext>
            </a:extLst>
          </a:blip>
          <a:srcRect l="2745" t="4475" r="27953" b="4566"/>
          <a:stretch/>
        </p:blipFill>
        <p:spPr>
          <a:xfrm>
            <a:off x="7039716" y="4660201"/>
            <a:ext cx="1973220" cy="1947797"/>
          </a:xfrm>
          <a:prstGeom prst="rect">
            <a:avLst/>
          </a:prstGeom>
        </p:spPr>
      </p:pic>
      <p:pic>
        <p:nvPicPr>
          <p:cNvPr id="18" name="Image 17"/>
          <p:cNvPicPr>
            <a:picLocks noChangeAspect="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820514" y="4740618"/>
            <a:ext cx="2376000" cy="1786964"/>
          </a:xfrm>
          <a:prstGeom prst="rect">
            <a:avLst/>
          </a:prstGeom>
        </p:spPr>
      </p:pic>
      <p:pic>
        <p:nvPicPr>
          <p:cNvPr id="21" name="Image 20"/>
          <p:cNvPicPr>
            <a:picLocks noChangeAspect="1"/>
          </p:cNvPicPr>
          <p:nvPr/>
        </p:nvPicPr>
        <p:blipFill>
          <a:blip r:embed="rId5" cstate="print">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4039717" y="4740618"/>
            <a:ext cx="2376000" cy="1786964"/>
          </a:xfrm>
          <a:prstGeom prst="rect">
            <a:avLst/>
          </a:prstGeom>
        </p:spPr>
      </p:pic>
      <p:cxnSp>
        <p:nvCxnSpPr>
          <p:cNvPr id="17" name="Connecteur droit avec flèche 16"/>
          <p:cNvCxnSpPr/>
          <p:nvPr/>
        </p:nvCxnSpPr>
        <p:spPr>
          <a:xfrm flipH="1">
            <a:off x="1954060" y="3106455"/>
            <a:ext cx="1242454" cy="27369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3695178" y="3507288"/>
            <a:ext cx="1703540" cy="26492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80569" y="4664695"/>
            <a:ext cx="1249492" cy="954107"/>
          </a:xfrm>
          <a:prstGeom prst="rect">
            <a:avLst/>
          </a:prstGeom>
          <a:solidFill>
            <a:schemeClr val="bg1"/>
          </a:solidFill>
        </p:spPr>
        <p:txBody>
          <a:bodyPr wrap="square">
            <a:spAutoFit/>
          </a:bodyPr>
          <a:lstStyle/>
          <a:p>
            <a:r>
              <a:rPr lang="fr-FR" sz="1400" dirty="0" err="1" smtClean="0">
                <a:solidFill>
                  <a:srgbClr val="00B050"/>
                </a:solidFill>
              </a:rPr>
              <a:t>Within</a:t>
            </a:r>
            <a:r>
              <a:rPr lang="fr-FR" sz="1400" dirty="0" smtClean="0">
                <a:solidFill>
                  <a:srgbClr val="00B050"/>
                </a:solidFill>
              </a:rPr>
              <a:t> </a:t>
            </a:r>
            <a:r>
              <a:rPr lang="fr-FR" sz="1400" dirty="0" err="1" smtClean="0">
                <a:solidFill>
                  <a:srgbClr val="00B050"/>
                </a:solidFill>
              </a:rPr>
              <a:t>spec</a:t>
            </a:r>
            <a:endParaRPr lang="fr-FR" sz="1400" dirty="0" smtClean="0">
              <a:solidFill>
                <a:srgbClr val="00B050"/>
              </a:solidFill>
            </a:endParaRPr>
          </a:p>
          <a:p>
            <a:r>
              <a:rPr lang="fr-FR" sz="1400" dirty="0" smtClean="0">
                <a:solidFill>
                  <a:schemeClr val="accent2"/>
                </a:solidFill>
              </a:rPr>
              <a:t>At </a:t>
            </a:r>
            <a:r>
              <a:rPr lang="fr-FR" sz="1400" dirty="0" err="1" smtClean="0">
                <a:solidFill>
                  <a:schemeClr val="accent2"/>
                </a:solidFill>
              </a:rPr>
              <a:t>spec</a:t>
            </a:r>
            <a:r>
              <a:rPr lang="fr-FR" sz="1400" dirty="0" smtClean="0">
                <a:solidFill>
                  <a:schemeClr val="accent2"/>
                </a:solidFill>
              </a:rPr>
              <a:t> or </a:t>
            </a:r>
            <a:r>
              <a:rPr lang="fr-FR" sz="1400" dirty="0" err="1" smtClean="0">
                <a:solidFill>
                  <a:schemeClr val="accent2"/>
                </a:solidFill>
              </a:rPr>
              <a:t>localized</a:t>
            </a:r>
            <a:endParaRPr lang="fr-FR" sz="1400" dirty="0" smtClean="0">
              <a:solidFill>
                <a:schemeClr val="accent2"/>
              </a:solidFill>
            </a:endParaRPr>
          </a:p>
          <a:p>
            <a:r>
              <a:rPr lang="fr-FR" sz="1400" dirty="0" err="1" smtClean="0">
                <a:solidFill>
                  <a:srgbClr val="FF0000"/>
                </a:solidFill>
              </a:rPr>
              <a:t>Outside</a:t>
            </a:r>
            <a:r>
              <a:rPr lang="fr-FR" sz="1400" dirty="0" smtClean="0">
                <a:solidFill>
                  <a:srgbClr val="FF0000"/>
                </a:solidFill>
              </a:rPr>
              <a:t> </a:t>
            </a:r>
            <a:r>
              <a:rPr lang="fr-FR" sz="1400" dirty="0" err="1" smtClean="0">
                <a:solidFill>
                  <a:srgbClr val="FF0000"/>
                </a:solidFill>
              </a:rPr>
              <a:t>spec</a:t>
            </a:r>
            <a:endParaRPr lang="en-US" sz="1400" dirty="0">
              <a:solidFill>
                <a:srgbClr val="FF0000"/>
              </a:solidFill>
            </a:endParaRPr>
          </a:p>
        </p:txBody>
      </p:sp>
      <p:sp>
        <p:nvSpPr>
          <p:cNvPr id="26" name="Espace réservé de la date 25"/>
          <p:cNvSpPr>
            <a:spLocks noGrp="1"/>
          </p:cNvSpPr>
          <p:nvPr>
            <p:ph type="dt" sz="half" idx="2"/>
          </p:nvPr>
        </p:nvSpPr>
        <p:spPr/>
        <p:txBody>
          <a:bodyPr/>
          <a:lstStyle/>
          <a:p>
            <a:r>
              <a:rPr lang="fr-FR" smtClean="0"/>
              <a:t>FCC week 2018 - 10/04/2018</a:t>
            </a:r>
            <a:endParaRPr lang="fr-FR" dirty="0"/>
          </a:p>
        </p:txBody>
      </p:sp>
      <p:sp>
        <p:nvSpPr>
          <p:cNvPr id="27" name="Espace réservé du pied de page 26"/>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28" name="Espace réservé du numéro de diapositive 27"/>
          <p:cNvSpPr>
            <a:spLocks noGrp="1"/>
          </p:cNvSpPr>
          <p:nvPr>
            <p:ph type="sldNum" sz="quarter" idx="4"/>
          </p:nvPr>
        </p:nvSpPr>
        <p:spPr/>
        <p:txBody>
          <a:bodyPr/>
          <a:lstStyle/>
          <a:p>
            <a:r>
              <a:rPr lang="fr-FR" smtClean="0"/>
              <a:t>Page </a:t>
            </a:r>
            <a:fld id="{AEFB9B6D-867A-40B8-ACB0-35CC9F272C9C}" type="slidenum">
              <a:rPr lang="fr-FR" smtClean="0"/>
              <a:pPr/>
              <a:t>26</a:t>
            </a:fld>
            <a:endParaRPr lang="fr-FR" dirty="0"/>
          </a:p>
        </p:txBody>
      </p:sp>
    </p:spTree>
    <p:extLst>
      <p:ext uri="{BB962C8B-B14F-4D97-AF65-F5344CB8AC3E}">
        <p14:creationId xmlns:p14="http://schemas.microsoft.com/office/powerpoint/2010/main" val="584542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2D Magnetic Design – main parameters</a:t>
            </a:r>
            <a:endParaRPr lang="en-US" dirty="0"/>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136696818"/>
              </p:ext>
            </p:extLst>
          </p:nvPr>
        </p:nvGraphicFramePr>
        <p:xfrm>
          <a:off x="369584" y="1276089"/>
          <a:ext cx="5115560" cy="4450080"/>
        </p:xfrm>
        <a:graphic>
          <a:graphicData uri="http://schemas.openxmlformats.org/drawingml/2006/table">
            <a:tbl>
              <a:tblPr firstRow="1" bandRow="1">
                <a:tableStyleId>{00A15C55-8517-42AA-B614-E9B94910E393}</a:tableStyleId>
              </a:tblPr>
              <a:tblGrid>
                <a:gridCol w="2724150">
                  <a:extLst>
                    <a:ext uri="{9D8B030D-6E8A-4147-A177-3AD203B41FA5}">
                      <a16:colId xmlns="" xmlns:a16="http://schemas.microsoft.com/office/drawing/2014/main" val="1910527743"/>
                    </a:ext>
                  </a:extLst>
                </a:gridCol>
                <a:gridCol w="1535430">
                  <a:extLst>
                    <a:ext uri="{9D8B030D-6E8A-4147-A177-3AD203B41FA5}">
                      <a16:colId xmlns="" xmlns:a16="http://schemas.microsoft.com/office/drawing/2014/main" val="2811782173"/>
                    </a:ext>
                  </a:extLst>
                </a:gridCol>
                <a:gridCol w="855980">
                  <a:extLst>
                    <a:ext uri="{9D8B030D-6E8A-4147-A177-3AD203B41FA5}">
                      <a16:colId xmlns="" xmlns:a16="http://schemas.microsoft.com/office/drawing/2014/main" val="715625853"/>
                    </a:ext>
                  </a:extLst>
                </a:gridCol>
              </a:tblGrid>
              <a:tr h="370840">
                <a:tc>
                  <a:txBody>
                    <a:bodyPr/>
                    <a:lstStyle/>
                    <a:p>
                      <a:r>
                        <a:rPr lang="en-US" dirty="0" smtClean="0"/>
                        <a:t>Parameter</a:t>
                      </a:r>
                      <a:endParaRPr lang="en-US" dirty="0"/>
                    </a:p>
                  </a:txBody>
                  <a:tcPr/>
                </a:tc>
                <a:tc>
                  <a:txBody>
                    <a:bodyPr/>
                    <a:lstStyle/>
                    <a:p>
                      <a:r>
                        <a:rPr lang="en-US" dirty="0" smtClean="0"/>
                        <a:t>Value</a:t>
                      </a:r>
                      <a:endParaRPr lang="en-US" dirty="0"/>
                    </a:p>
                  </a:txBody>
                  <a:tcPr/>
                </a:tc>
                <a:tc>
                  <a:txBody>
                    <a:bodyPr/>
                    <a:lstStyle/>
                    <a:p>
                      <a:r>
                        <a:rPr lang="en-US" dirty="0" smtClean="0"/>
                        <a:t>Unit</a:t>
                      </a:r>
                      <a:endParaRPr lang="en-US" dirty="0"/>
                    </a:p>
                  </a:txBody>
                  <a:tcPr/>
                </a:tc>
                <a:extLst>
                  <a:ext uri="{0D108BD9-81ED-4DB2-BD59-A6C34878D82A}">
                    <a16:rowId xmlns="" xmlns:a16="http://schemas.microsoft.com/office/drawing/2014/main" val="838146278"/>
                  </a:ext>
                </a:extLst>
              </a:tr>
              <a:tr h="370840">
                <a:tc>
                  <a:txBody>
                    <a:bodyPr/>
                    <a:lstStyle/>
                    <a:p>
                      <a:r>
                        <a:rPr lang="en-US" dirty="0" err="1" smtClean="0"/>
                        <a:t>Inom</a:t>
                      </a:r>
                      <a:r>
                        <a:rPr lang="en-US" dirty="0" smtClean="0"/>
                        <a:t> </a:t>
                      </a:r>
                      <a:endParaRPr lang="en-US" dirty="0"/>
                    </a:p>
                  </a:txBody>
                  <a:tcPr/>
                </a:tc>
                <a:tc>
                  <a:txBody>
                    <a:bodyPr/>
                    <a:lstStyle/>
                    <a:p>
                      <a:r>
                        <a:rPr lang="en-US" dirty="0" smtClean="0"/>
                        <a:t>10.123</a:t>
                      </a:r>
                      <a:endParaRPr lang="en-US" dirty="0"/>
                    </a:p>
                  </a:txBody>
                  <a:tcPr/>
                </a:tc>
                <a:tc>
                  <a:txBody>
                    <a:bodyPr/>
                    <a:lstStyle/>
                    <a:p>
                      <a:r>
                        <a:rPr lang="en-US" dirty="0" smtClean="0"/>
                        <a:t>kA</a:t>
                      </a:r>
                      <a:endParaRPr lang="en-US" dirty="0"/>
                    </a:p>
                  </a:txBody>
                  <a:tcPr/>
                </a:tc>
                <a:extLst>
                  <a:ext uri="{0D108BD9-81ED-4DB2-BD59-A6C34878D82A}">
                    <a16:rowId xmlns="" xmlns:a16="http://schemas.microsoft.com/office/drawing/2014/main" val="433430112"/>
                  </a:ext>
                </a:extLst>
              </a:tr>
              <a:tr h="370840">
                <a:tc>
                  <a:txBody>
                    <a:bodyPr/>
                    <a:lstStyle/>
                    <a:p>
                      <a:r>
                        <a:rPr lang="en-US" dirty="0" err="1" smtClean="0"/>
                        <a:t>Nturns</a:t>
                      </a:r>
                      <a:endParaRPr lang="en-US" dirty="0"/>
                    </a:p>
                  </a:txBody>
                  <a:tcPr/>
                </a:tc>
                <a:tc>
                  <a:txBody>
                    <a:bodyPr/>
                    <a:lstStyle/>
                    <a:p>
                      <a:r>
                        <a:rPr lang="en-US" dirty="0" smtClean="0"/>
                        <a:t>5+10+21+22</a:t>
                      </a:r>
                      <a:endParaRPr lang="en-US" dirty="0"/>
                    </a:p>
                  </a:txBody>
                  <a:tcPr/>
                </a:tc>
                <a:tc>
                  <a:txBody>
                    <a:bodyPr/>
                    <a:lstStyle/>
                    <a:p>
                      <a:r>
                        <a:rPr lang="en-US" dirty="0" smtClean="0"/>
                        <a:t>-</a:t>
                      </a:r>
                      <a:endParaRPr lang="en-US" dirty="0"/>
                    </a:p>
                  </a:txBody>
                  <a:tcPr/>
                </a:tc>
                <a:extLst>
                  <a:ext uri="{0D108BD9-81ED-4DB2-BD59-A6C34878D82A}">
                    <a16:rowId xmlns="" xmlns:a16="http://schemas.microsoft.com/office/drawing/2014/main" val="3162460066"/>
                  </a:ext>
                </a:extLst>
              </a:tr>
              <a:tr h="370840">
                <a:tc>
                  <a:txBody>
                    <a:bodyPr/>
                    <a:lstStyle/>
                    <a:p>
                      <a:r>
                        <a:rPr lang="en-US" dirty="0" smtClean="0"/>
                        <a:t>Bore thickness</a:t>
                      </a:r>
                      <a:endParaRPr lang="en-US" dirty="0"/>
                    </a:p>
                  </a:txBody>
                  <a:tcPr/>
                </a:tc>
                <a:tc>
                  <a:txBody>
                    <a:bodyPr/>
                    <a:lstStyle/>
                    <a:p>
                      <a:r>
                        <a:rPr lang="en-US" dirty="0" smtClean="0"/>
                        <a:t>1.9 </a:t>
                      </a:r>
                      <a:r>
                        <a:rPr lang="en-US" sz="1400" dirty="0" smtClean="0"/>
                        <a:t>(1.4 + 0.5)</a:t>
                      </a:r>
                      <a:endParaRPr lang="en-US" dirty="0"/>
                    </a:p>
                  </a:txBody>
                  <a:tcPr/>
                </a:tc>
                <a:tc>
                  <a:txBody>
                    <a:bodyPr/>
                    <a:lstStyle/>
                    <a:p>
                      <a:r>
                        <a:rPr lang="en-US" dirty="0" smtClean="0"/>
                        <a:t>mm</a:t>
                      </a:r>
                      <a:endParaRPr lang="en-US" dirty="0"/>
                    </a:p>
                  </a:txBody>
                  <a:tcPr/>
                </a:tc>
                <a:extLst>
                  <a:ext uri="{0D108BD9-81ED-4DB2-BD59-A6C34878D82A}">
                    <a16:rowId xmlns="" xmlns:a16="http://schemas.microsoft.com/office/drawing/2014/main" val="2139395186"/>
                  </a:ext>
                </a:extLst>
              </a:tr>
              <a:tr h="370840">
                <a:tc>
                  <a:txBody>
                    <a:bodyPr/>
                    <a:lstStyle/>
                    <a:p>
                      <a:r>
                        <a:rPr lang="en-US" dirty="0" smtClean="0"/>
                        <a:t>Mid-plane shim</a:t>
                      </a:r>
                      <a:endParaRPr lang="en-US" dirty="0"/>
                    </a:p>
                  </a:txBody>
                  <a:tcPr/>
                </a:tc>
                <a:tc>
                  <a:txBody>
                    <a:bodyPr/>
                    <a:lstStyle/>
                    <a:p>
                      <a:r>
                        <a:rPr lang="en-US" dirty="0" smtClean="0">
                          <a:solidFill>
                            <a:schemeClr val="tx1"/>
                          </a:solidFill>
                        </a:rPr>
                        <a:t>2.28</a:t>
                      </a:r>
                      <a:endParaRPr lang="en-US" dirty="0">
                        <a:solidFill>
                          <a:schemeClr val="tx1"/>
                        </a:solidFill>
                      </a:endParaRPr>
                    </a:p>
                  </a:txBody>
                  <a:tcPr/>
                </a:tc>
                <a:tc>
                  <a:txBody>
                    <a:bodyPr/>
                    <a:lstStyle/>
                    <a:p>
                      <a:r>
                        <a:rPr lang="en-US" dirty="0" smtClean="0"/>
                        <a:t>mm</a:t>
                      </a:r>
                      <a:endParaRPr lang="en-US" dirty="0"/>
                    </a:p>
                  </a:txBody>
                  <a:tcPr/>
                </a:tc>
                <a:extLst>
                  <a:ext uri="{0D108BD9-81ED-4DB2-BD59-A6C34878D82A}">
                    <a16:rowId xmlns="" xmlns:a16="http://schemas.microsoft.com/office/drawing/2014/main" val="2549856042"/>
                  </a:ext>
                </a:extLst>
              </a:tr>
              <a:tr h="370840">
                <a:tc>
                  <a:txBody>
                    <a:bodyPr/>
                    <a:lstStyle/>
                    <a:p>
                      <a:r>
                        <a:rPr lang="en-US" dirty="0" smtClean="0"/>
                        <a:t>Conductor area</a:t>
                      </a:r>
                      <a:endParaRPr lang="en-US" dirty="0"/>
                    </a:p>
                  </a:txBody>
                  <a:tcPr/>
                </a:tc>
                <a:tc>
                  <a:txBody>
                    <a:bodyPr/>
                    <a:lstStyle/>
                    <a:p>
                      <a:r>
                        <a:rPr lang="en-US" dirty="0" smtClean="0"/>
                        <a:t>138</a:t>
                      </a:r>
                      <a:endParaRPr lang="en-US" dirty="0"/>
                    </a:p>
                  </a:txBody>
                  <a:tcPr/>
                </a:tc>
                <a:tc>
                  <a:txBody>
                    <a:bodyPr/>
                    <a:lstStyle/>
                    <a:p>
                      <a:r>
                        <a:rPr lang="en-US" dirty="0" smtClean="0"/>
                        <a:t>cm</a:t>
                      </a:r>
                      <a:r>
                        <a:rPr lang="en-US" baseline="30000" dirty="0" smtClean="0"/>
                        <a:t>2</a:t>
                      </a:r>
                      <a:endParaRPr lang="en-US" baseline="30000" dirty="0"/>
                    </a:p>
                  </a:txBody>
                  <a:tcPr/>
                </a:tc>
                <a:extLst>
                  <a:ext uri="{0D108BD9-81ED-4DB2-BD59-A6C34878D82A}">
                    <a16:rowId xmlns="" xmlns:a16="http://schemas.microsoft.com/office/drawing/2014/main" val="3874305323"/>
                  </a:ext>
                </a:extLst>
              </a:tr>
              <a:tr h="370840">
                <a:tc>
                  <a:txBody>
                    <a:bodyPr/>
                    <a:lstStyle/>
                    <a:p>
                      <a:r>
                        <a:rPr lang="en-US" dirty="0" smtClean="0"/>
                        <a:t>Estimated weight*</a:t>
                      </a:r>
                      <a:endParaRPr lang="en-US" dirty="0"/>
                    </a:p>
                  </a:txBody>
                  <a:tcPr/>
                </a:tc>
                <a:tc>
                  <a:txBody>
                    <a:bodyPr/>
                    <a:lstStyle/>
                    <a:p>
                      <a:r>
                        <a:rPr lang="en-US" dirty="0" smtClean="0"/>
                        <a:t>7.90</a:t>
                      </a:r>
                      <a:endParaRPr lang="en-US" dirty="0"/>
                    </a:p>
                  </a:txBody>
                  <a:tcPr/>
                </a:tc>
                <a:tc>
                  <a:txBody>
                    <a:bodyPr/>
                    <a:lstStyle/>
                    <a:p>
                      <a:r>
                        <a:rPr lang="en-US" baseline="0" dirty="0" err="1" smtClean="0"/>
                        <a:t>kt</a:t>
                      </a:r>
                      <a:endParaRPr lang="en-US" baseline="0" dirty="0"/>
                    </a:p>
                  </a:txBody>
                  <a:tcPr/>
                </a:tc>
                <a:extLst>
                  <a:ext uri="{0D108BD9-81ED-4DB2-BD59-A6C34878D82A}">
                    <a16:rowId xmlns="" xmlns:a16="http://schemas.microsoft.com/office/drawing/2014/main" val="3140715380"/>
                  </a:ext>
                </a:extLst>
              </a:tr>
              <a:tr h="370840">
                <a:tc>
                  <a:txBody>
                    <a:bodyPr/>
                    <a:lstStyle/>
                    <a:p>
                      <a:r>
                        <a:rPr lang="en-US" dirty="0" smtClean="0"/>
                        <a:t>Yoke diameter</a:t>
                      </a:r>
                      <a:endParaRPr lang="en-US" dirty="0"/>
                    </a:p>
                  </a:txBody>
                  <a:tcPr/>
                </a:tc>
                <a:tc>
                  <a:txBody>
                    <a:bodyPr/>
                    <a:lstStyle/>
                    <a:p>
                      <a:r>
                        <a:rPr lang="en-US" dirty="0" smtClean="0"/>
                        <a:t>570</a:t>
                      </a:r>
                      <a:endParaRPr lang="en-US" dirty="0"/>
                    </a:p>
                  </a:txBody>
                  <a:tcPr/>
                </a:tc>
                <a:tc>
                  <a:txBody>
                    <a:bodyPr/>
                    <a:lstStyle/>
                    <a:p>
                      <a:r>
                        <a:rPr lang="en-US" dirty="0" smtClean="0"/>
                        <a:t>mm</a:t>
                      </a:r>
                      <a:endParaRPr lang="en-US" dirty="0"/>
                    </a:p>
                  </a:txBody>
                  <a:tcPr/>
                </a:tc>
                <a:extLst>
                  <a:ext uri="{0D108BD9-81ED-4DB2-BD59-A6C34878D82A}">
                    <a16:rowId xmlns="" xmlns:a16="http://schemas.microsoft.com/office/drawing/2014/main" val="1549068843"/>
                  </a:ext>
                </a:extLst>
              </a:tr>
              <a:tr h="370840">
                <a:tc>
                  <a:txBody>
                    <a:bodyPr/>
                    <a:lstStyle/>
                    <a:p>
                      <a:r>
                        <a:rPr lang="en-US" dirty="0" err="1" smtClean="0"/>
                        <a:t>Bcenter</a:t>
                      </a:r>
                      <a:endParaRPr lang="en-US" dirty="0"/>
                    </a:p>
                  </a:txBody>
                  <a:tcPr/>
                </a:tc>
                <a:tc>
                  <a:txBody>
                    <a:bodyPr/>
                    <a:lstStyle/>
                    <a:p>
                      <a:r>
                        <a:rPr lang="en-US" dirty="0" smtClean="0"/>
                        <a:t>16.00</a:t>
                      </a:r>
                      <a:endParaRPr lang="en-US" dirty="0"/>
                    </a:p>
                  </a:txBody>
                  <a:tcPr/>
                </a:tc>
                <a:tc>
                  <a:txBody>
                    <a:bodyPr/>
                    <a:lstStyle/>
                    <a:p>
                      <a:r>
                        <a:rPr lang="en-US" dirty="0" smtClean="0"/>
                        <a:t>T</a:t>
                      </a:r>
                      <a:endParaRPr lang="en-US" dirty="0"/>
                    </a:p>
                  </a:txBody>
                  <a:tcPr/>
                </a:tc>
                <a:extLst>
                  <a:ext uri="{0D108BD9-81ED-4DB2-BD59-A6C34878D82A}">
                    <a16:rowId xmlns="" xmlns:a16="http://schemas.microsoft.com/office/drawing/2014/main" val="3824302429"/>
                  </a:ext>
                </a:extLst>
              </a:tr>
              <a:tr h="370840">
                <a:tc>
                  <a:txBody>
                    <a:bodyPr/>
                    <a:lstStyle/>
                    <a:p>
                      <a:r>
                        <a:rPr lang="en-US" dirty="0" err="1" smtClean="0"/>
                        <a:t>Bpeak</a:t>
                      </a:r>
                      <a:endParaRPr lang="en-US" dirty="0"/>
                    </a:p>
                  </a:txBody>
                  <a:tcPr/>
                </a:tc>
                <a:tc>
                  <a:txBody>
                    <a:bodyPr/>
                    <a:lstStyle/>
                    <a:p>
                      <a:r>
                        <a:rPr lang="en-US" dirty="0" smtClean="0">
                          <a:solidFill>
                            <a:schemeClr val="tx1"/>
                          </a:solidFill>
                        </a:rPr>
                        <a:t>16.75</a:t>
                      </a:r>
                      <a:endParaRPr lang="en-US" dirty="0">
                        <a:solidFill>
                          <a:schemeClr val="tx1"/>
                        </a:solidFill>
                      </a:endParaRPr>
                    </a:p>
                  </a:txBody>
                  <a:tcPr/>
                </a:tc>
                <a:tc>
                  <a:txBody>
                    <a:bodyPr/>
                    <a:lstStyle/>
                    <a:p>
                      <a:r>
                        <a:rPr lang="en-US" dirty="0" smtClean="0"/>
                        <a:t>T</a:t>
                      </a:r>
                      <a:endParaRPr lang="en-US" dirty="0"/>
                    </a:p>
                  </a:txBody>
                  <a:tcPr/>
                </a:tc>
                <a:extLst>
                  <a:ext uri="{0D108BD9-81ED-4DB2-BD59-A6C34878D82A}">
                    <a16:rowId xmlns="" xmlns:a16="http://schemas.microsoft.com/office/drawing/2014/main" val="427463856"/>
                  </a:ext>
                </a:extLst>
              </a:tr>
              <a:tr h="370840">
                <a:tc>
                  <a:txBody>
                    <a:bodyPr/>
                    <a:lstStyle/>
                    <a:p>
                      <a:r>
                        <a:rPr lang="en-US" dirty="0" smtClean="0"/>
                        <a:t>Load-line margin</a:t>
                      </a:r>
                      <a:endParaRPr lang="en-US" dirty="0"/>
                    </a:p>
                  </a:txBody>
                  <a:tcPr/>
                </a:tc>
                <a:tc>
                  <a:txBody>
                    <a:bodyPr/>
                    <a:lstStyle/>
                    <a:p>
                      <a:r>
                        <a:rPr lang="en-US" dirty="0" smtClean="0">
                          <a:solidFill>
                            <a:schemeClr val="tx1"/>
                          </a:solidFill>
                        </a:rPr>
                        <a:t>13.75</a:t>
                      </a:r>
                      <a:endParaRPr lang="en-US" dirty="0">
                        <a:solidFill>
                          <a:schemeClr val="tx1"/>
                        </a:solidFill>
                      </a:endParaRPr>
                    </a:p>
                  </a:txBody>
                  <a:tcPr/>
                </a:tc>
                <a:tc>
                  <a:txBody>
                    <a:bodyPr/>
                    <a:lstStyle/>
                    <a:p>
                      <a:r>
                        <a:rPr lang="en-US" dirty="0" smtClean="0"/>
                        <a:t>%</a:t>
                      </a:r>
                      <a:endParaRPr lang="en-US" dirty="0"/>
                    </a:p>
                  </a:txBody>
                  <a:tcPr/>
                </a:tc>
                <a:extLst>
                  <a:ext uri="{0D108BD9-81ED-4DB2-BD59-A6C34878D82A}">
                    <a16:rowId xmlns="" xmlns:a16="http://schemas.microsoft.com/office/drawing/2014/main" val="137861853"/>
                  </a:ext>
                </a:extLst>
              </a:tr>
              <a:tr h="370840">
                <a:tc>
                  <a:txBody>
                    <a:bodyPr/>
                    <a:lstStyle/>
                    <a:p>
                      <a:r>
                        <a:rPr lang="en-US" dirty="0" smtClean="0"/>
                        <a:t>Diff. inductance</a:t>
                      </a:r>
                      <a:endParaRPr lang="en-US" dirty="0"/>
                    </a:p>
                  </a:txBody>
                  <a:tcPr/>
                </a:tc>
                <a:tc>
                  <a:txBody>
                    <a:bodyPr/>
                    <a:lstStyle/>
                    <a:p>
                      <a:r>
                        <a:rPr lang="en-US" dirty="0" smtClean="0"/>
                        <a:t>49.1</a:t>
                      </a:r>
                      <a:endParaRPr lang="en-US" dirty="0"/>
                    </a:p>
                  </a:txBody>
                  <a:tcPr/>
                </a:tc>
                <a:tc>
                  <a:txBody>
                    <a:bodyPr/>
                    <a:lstStyle/>
                    <a:p>
                      <a:r>
                        <a:rPr lang="en-US" dirty="0" err="1" smtClean="0"/>
                        <a:t>mH</a:t>
                      </a:r>
                      <a:r>
                        <a:rPr lang="en-US" dirty="0" smtClean="0"/>
                        <a:t>/m</a:t>
                      </a:r>
                      <a:endParaRPr lang="en-US" dirty="0"/>
                    </a:p>
                  </a:txBody>
                  <a:tcPr/>
                </a:tc>
                <a:extLst>
                  <a:ext uri="{0D108BD9-81ED-4DB2-BD59-A6C34878D82A}">
                    <a16:rowId xmlns="" xmlns:a16="http://schemas.microsoft.com/office/drawing/2014/main" val="3518101936"/>
                  </a:ext>
                </a:extLst>
              </a:tr>
            </a:tbl>
          </a:graphicData>
        </a:graphic>
      </p:graphicFrame>
      <p:sp>
        <p:nvSpPr>
          <p:cNvPr id="9" name="Rectangle 8"/>
          <p:cNvSpPr/>
          <p:nvPr/>
        </p:nvSpPr>
        <p:spPr>
          <a:xfrm>
            <a:off x="369584" y="5733009"/>
            <a:ext cx="3326552" cy="307777"/>
          </a:xfrm>
          <a:prstGeom prst="rect">
            <a:avLst/>
          </a:prstGeom>
        </p:spPr>
        <p:txBody>
          <a:bodyPr wrap="none">
            <a:spAutoFit/>
          </a:bodyPr>
          <a:lstStyle/>
          <a:p>
            <a:r>
              <a:rPr lang="en-US" sz="1400" dirty="0" smtClean="0"/>
              <a:t>*Area x 4668 dipoles x 14.1m x 8.7 t/m</a:t>
            </a:r>
            <a:r>
              <a:rPr lang="en-US" sz="1400" baseline="30000" dirty="0" smtClean="0"/>
              <a:t>3</a:t>
            </a:r>
            <a:endParaRPr lang="en-US" sz="1400" baseline="30000" dirty="0"/>
          </a:p>
        </p:txBody>
      </p:sp>
      <p:sp>
        <p:nvSpPr>
          <p:cNvPr id="3" name="Espace réservé de la date 2"/>
          <p:cNvSpPr>
            <a:spLocks noGrp="1"/>
          </p:cNvSpPr>
          <p:nvPr>
            <p:ph type="dt" sz="half" idx="2"/>
          </p:nvPr>
        </p:nvSpPr>
        <p:spPr/>
        <p:txBody>
          <a:bodyPr/>
          <a:lstStyle/>
          <a:p>
            <a:r>
              <a:rPr lang="fr-FR" smtClean="0"/>
              <a:t>FCC week 2018 - 10/04/2018</a:t>
            </a:r>
            <a:endParaRPr lang="fr-FR" dirty="0"/>
          </a:p>
        </p:txBody>
      </p:sp>
      <p:sp>
        <p:nvSpPr>
          <p:cNvPr id="5" name="Espace réservé du pied de page 4"/>
          <p:cNvSpPr>
            <a:spLocks noGrp="1"/>
          </p:cNvSpPr>
          <p:nvPr>
            <p:ph type="ftr" sz="quarter" idx="3"/>
          </p:nvPr>
        </p:nvSpPr>
        <p:spPr/>
        <p:txBody>
          <a:bodyPr/>
          <a:lstStyle/>
          <a:p>
            <a:r>
              <a:rPr lang="fr-FR" dirty="0" smtClean="0"/>
              <a:t>IRFU/DACM/LEAS</a:t>
            </a:r>
            <a:endParaRPr lang="fr-FR" dirty="0">
              <a:solidFill>
                <a:srgbClr val="FF0000"/>
              </a:solidFill>
            </a:endParaRPr>
          </a:p>
        </p:txBody>
      </p:sp>
      <p:sp>
        <p:nvSpPr>
          <p:cNvPr id="7" name="Espace réservé du numéro de diapositive 6"/>
          <p:cNvSpPr>
            <a:spLocks noGrp="1"/>
          </p:cNvSpPr>
          <p:nvPr>
            <p:ph type="sldNum" sz="quarter" idx="4"/>
          </p:nvPr>
        </p:nvSpPr>
        <p:spPr/>
        <p:txBody>
          <a:bodyPr/>
          <a:lstStyle/>
          <a:p>
            <a:r>
              <a:rPr lang="fr-FR" smtClean="0"/>
              <a:t>Page </a:t>
            </a:r>
            <a:fld id="{AEFB9B6D-867A-40B8-ACB0-35CC9F272C9C}" type="slidenum">
              <a:rPr lang="fr-FR" smtClean="0"/>
              <a:pPr/>
              <a:t>3</a:t>
            </a:fld>
            <a:endParaRPr lang="fr-FR" dirty="0"/>
          </a:p>
        </p:txBody>
      </p:sp>
      <p:pic>
        <p:nvPicPr>
          <p:cNvPr id="21" name="Image 6"/>
          <p:cNvPicPr>
            <a:picLocks noChangeAspect="1"/>
          </p:cNvPicPr>
          <p:nvPr/>
        </p:nvPicPr>
        <p:blipFill rotWithShape="1">
          <a:blip r:embed="rId2">
            <a:extLst>
              <a:ext uri="{28A0092B-C50C-407E-A947-70E740481C1C}">
                <a14:useLocalDpi xmlns:a14="http://schemas.microsoft.com/office/drawing/2010/main" val="0"/>
              </a:ext>
            </a:extLst>
          </a:blip>
          <a:srcRect l="16907" t="38322" r="45159" b="18898"/>
          <a:stretch/>
        </p:blipFill>
        <p:spPr>
          <a:xfrm>
            <a:off x="6215325" y="3967571"/>
            <a:ext cx="1924869" cy="1714024"/>
          </a:xfrm>
          <a:prstGeom prst="rect">
            <a:avLst/>
          </a:prstGeom>
        </p:spPr>
      </p:pic>
      <p:pic>
        <p:nvPicPr>
          <p:cNvPr id="6" name="Image 5"/>
          <p:cNvPicPr>
            <a:picLocks noChangeAspect="1"/>
          </p:cNvPicPr>
          <p:nvPr/>
        </p:nvPicPr>
        <p:blipFill rotWithShape="1">
          <a:blip r:embed="rId3"/>
          <a:srcRect l="28975" t="41990" r="29059" b="31078"/>
          <a:stretch/>
        </p:blipFill>
        <p:spPr>
          <a:xfrm>
            <a:off x="6215325" y="1343881"/>
            <a:ext cx="2012772" cy="1828800"/>
          </a:xfrm>
          <a:prstGeom prst="rect">
            <a:avLst/>
          </a:prstGeom>
        </p:spPr>
      </p:pic>
      <p:sp>
        <p:nvSpPr>
          <p:cNvPr id="10" name="Rectangle 9"/>
          <p:cNvSpPr/>
          <p:nvPr/>
        </p:nvSpPr>
        <p:spPr>
          <a:xfrm>
            <a:off x="6701547" y="5342474"/>
            <a:ext cx="312906" cy="369332"/>
          </a:xfrm>
          <a:prstGeom prst="rect">
            <a:avLst/>
          </a:prstGeom>
        </p:spPr>
        <p:txBody>
          <a:bodyPr wrap="none">
            <a:spAutoFit/>
          </a:bodyPr>
          <a:lstStyle/>
          <a:p>
            <a:r>
              <a:rPr lang="en-US" dirty="0"/>
              <a:t>5</a:t>
            </a:r>
          </a:p>
        </p:txBody>
      </p:sp>
      <p:sp>
        <p:nvSpPr>
          <p:cNvPr id="11" name="Rectangle 10"/>
          <p:cNvSpPr/>
          <p:nvPr/>
        </p:nvSpPr>
        <p:spPr>
          <a:xfrm>
            <a:off x="6701547" y="4888757"/>
            <a:ext cx="312906" cy="369332"/>
          </a:xfrm>
          <a:prstGeom prst="rect">
            <a:avLst/>
          </a:prstGeom>
        </p:spPr>
        <p:txBody>
          <a:bodyPr wrap="none">
            <a:spAutoFit/>
          </a:bodyPr>
          <a:lstStyle/>
          <a:p>
            <a:r>
              <a:rPr lang="en-US" dirty="0"/>
              <a:t>5</a:t>
            </a:r>
          </a:p>
        </p:txBody>
      </p:sp>
      <p:sp>
        <p:nvSpPr>
          <p:cNvPr id="12" name="Rectangle 11"/>
          <p:cNvSpPr/>
          <p:nvPr/>
        </p:nvSpPr>
        <p:spPr>
          <a:xfrm>
            <a:off x="7289618" y="5330114"/>
            <a:ext cx="441146" cy="369332"/>
          </a:xfrm>
          <a:prstGeom prst="rect">
            <a:avLst/>
          </a:prstGeom>
        </p:spPr>
        <p:txBody>
          <a:bodyPr wrap="none">
            <a:spAutoFit/>
          </a:bodyPr>
          <a:lstStyle/>
          <a:p>
            <a:r>
              <a:rPr lang="en-US" dirty="0" smtClean="0"/>
              <a:t>21</a:t>
            </a:r>
            <a:endParaRPr lang="en-US" dirty="0"/>
          </a:p>
        </p:txBody>
      </p:sp>
      <p:sp>
        <p:nvSpPr>
          <p:cNvPr id="13" name="Rectangle 12"/>
          <p:cNvSpPr/>
          <p:nvPr/>
        </p:nvSpPr>
        <p:spPr>
          <a:xfrm>
            <a:off x="7285560" y="4864037"/>
            <a:ext cx="441146" cy="369332"/>
          </a:xfrm>
          <a:prstGeom prst="rect">
            <a:avLst/>
          </a:prstGeom>
        </p:spPr>
        <p:txBody>
          <a:bodyPr wrap="none">
            <a:spAutoFit/>
          </a:bodyPr>
          <a:lstStyle/>
          <a:p>
            <a:r>
              <a:rPr lang="en-US" dirty="0" smtClean="0"/>
              <a:t>21</a:t>
            </a:r>
            <a:endParaRPr lang="en-US" dirty="0"/>
          </a:p>
        </p:txBody>
      </p:sp>
      <p:sp>
        <p:nvSpPr>
          <p:cNvPr id="14" name="Rectangle 13"/>
          <p:cNvSpPr/>
          <p:nvPr/>
        </p:nvSpPr>
        <p:spPr>
          <a:xfrm>
            <a:off x="6476916" y="4507065"/>
            <a:ext cx="441146" cy="369332"/>
          </a:xfrm>
          <a:prstGeom prst="rect">
            <a:avLst/>
          </a:prstGeom>
        </p:spPr>
        <p:txBody>
          <a:bodyPr wrap="none">
            <a:spAutoFit/>
          </a:bodyPr>
          <a:lstStyle/>
          <a:p>
            <a:r>
              <a:rPr lang="en-US" dirty="0" smtClean="0"/>
              <a:t>10</a:t>
            </a:r>
            <a:endParaRPr lang="en-US" dirty="0"/>
          </a:p>
        </p:txBody>
      </p:sp>
      <p:sp>
        <p:nvSpPr>
          <p:cNvPr id="15" name="Rectangle 14"/>
          <p:cNvSpPr/>
          <p:nvPr/>
        </p:nvSpPr>
        <p:spPr>
          <a:xfrm>
            <a:off x="6476916" y="4053348"/>
            <a:ext cx="441146" cy="369332"/>
          </a:xfrm>
          <a:prstGeom prst="rect">
            <a:avLst/>
          </a:prstGeom>
        </p:spPr>
        <p:txBody>
          <a:bodyPr wrap="none">
            <a:spAutoFit/>
          </a:bodyPr>
          <a:lstStyle/>
          <a:p>
            <a:r>
              <a:rPr lang="en-US" dirty="0" smtClean="0"/>
              <a:t>10</a:t>
            </a:r>
            <a:endParaRPr lang="en-US" dirty="0"/>
          </a:p>
        </p:txBody>
      </p:sp>
      <p:sp>
        <p:nvSpPr>
          <p:cNvPr id="16" name="Rectangle 15"/>
          <p:cNvSpPr/>
          <p:nvPr/>
        </p:nvSpPr>
        <p:spPr>
          <a:xfrm>
            <a:off x="7064987" y="4494705"/>
            <a:ext cx="441146" cy="369332"/>
          </a:xfrm>
          <a:prstGeom prst="rect">
            <a:avLst/>
          </a:prstGeom>
        </p:spPr>
        <p:txBody>
          <a:bodyPr wrap="none">
            <a:spAutoFit/>
          </a:bodyPr>
          <a:lstStyle/>
          <a:p>
            <a:r>
              <a:rPr lang="en-US" dirty="0" smtClean="0"/>
              <a:t>22</a:t>
            </a:r>
            <a:endParaRPr lang="en-US" dirty="0"/>
          </a:p>
        </p:txBody>
      </p:sp>
      <p:sp>
        <p:nvSpPr>
          <p:cNvPr id="17" name="Rectangle 16"/>
          <p:cNvSpPr/>
          <p:nvPr/>
        </p:nvSpPr>
        <p:spPr>
          <a:xfrm>
            <a:off x="7060929" y="4028628"/>
            <a:ext cx="441146" cy="369332"/>
          </a:xfrm>
          <a:prstGeom prst="rect">
            <a:avLst/>
          </a:prstGeom>
        </p:spPr>
        <p:txBody>
          <a:bodyPr wrap="none">
            <a:spAutoFit/>
          </a:bodyPr>
          <a:lstStyle/>
          <a:p>
            <a:r>
              <a:rPr lang="en-US" dirty="0" smtClean="0"/>
              <a:t>22</a:t>
            </a:r>
            <a:endParaRPr lang="en-US" dirty="0"/>
          </a:p>
        </p:txBody>
      </p:sp>
      <p:sp>
        <p:nvSpPr>
          <p:cNvPr id="8" name="TextBox 7"/>
          <p:cNvSpPr txBox="1"/>
          <p:nvPr/>
        </p:nvSpPr>
        <p:spPr>
          <a:xfrm>
            <a:off x="5968783" y="3353004"/>
            <a:ext cx="1129657" cy="523220"/>
          </a:xfrm>
          <a:prstGeom prst="rect">
            <a:avLst/>
          </a:prstGeom>
          <a:noFill/>
        </p:spPr>
        <p:txBody>
          <a:bodyPr wrap="square" rtlCol="0">
            <a:spAutoFit/>
          </a:bodyPr>
          <a:lstStyle/>
          <a:p>
            <a:r>
              <a:rPr lang="en-US" sz="1400" dirty="0" smtClean="0"/>
              <a:t>High Field “HF” cables</a:t>
            </a:r>
            <a:endParaRPr lang="en-US" sz="1400" dirty="0"/>
          </a:p>
        </p:txBody>
      </p:sp>
      <p:sp>
        <p:nvSpPr>
          <p:cNvPr id="18" name="TextBox 17"/>
          <p:cNvSpPr txBox="1"/>
          <p:nvPr/>
        </p:nvSpPr>
        <p:spPr>
          <a:xfrm>
            <a:off x="7098440" y="3353004"/>
            <a:ext cx="1129657" cy="523220"/>
          </a:xfrm>
          <a:prstGeom prst="rect">
            <a:avLst/>
          </a:prstGeom>
          <a:noFill/>
        </p:spPr>
        <p:txBody>
          <a:bodyPr wrap="square" rtlCol="0">
            <a:spAutoFit/>
          </a:bodyPr>
          <a:lstStyle/>
          <a:p>
            <a:r>
              <a:rPr lang="en-US" sz="1400" dirty="0" smtClean="0"/>
              <a:t>Low Field “LF” cables</a:t>
            </a:r>
            <a:endParaRPr lang="en-US" sz="1400" dirty="0"/>
          </a:p>
        </p:txBody>
      </p:sp>
      <p:sp>
        <p:nvSpPr>
          <p:cNvPr id="19" name="Left Brace 18"/>
          <p:cNvSpPr/>
          <p:nvPr/>
        </p:nvSpPr>
        <p:spPr>
          <a:xfrm rot="5400000">
            <a:off x="6585186" y="3567635"/>
            <a:ext cx="168781" cy="689751"/>
          </a:xfrm>
          <a:prstGeom prst="leftBrace">
            <a:avLst>
              <a:gd name="adj1" fmla="val 40313"/>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0" name="Left Brace 19"/>
          <p:cNvSpPr/>
          <p:nvPr/>
        </p:nvSpPr>
        <p:spPr>
          <a:xfrm rot="5400000">
            <a:off x="7495352" y="3374660"/>
            <a:ext cx="168781" cy="1077462"/>
          </a:xfrm>
          <a:prstGeom prst="leftBrace">
            <a:avLst>
              <a:gd name="adj1" fmla="val 40313"/>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2" name="Left Brace 21"/>
          <p:cNvSpPr/>
          <p:nvPr/>
        </p:nvSpPr>
        <p:spPr>
          <a:xfrm rot="16200000" flipV="1">
            <a:off x="6585181" y="2916445"/>
            <a:ext cx="168781" cy="689751"/>
          </a:xfrm>
          <a:prstGeom prst="leftBrace">
            <a:avLst>
              <a:gd name="adj1" fmla="val 40313"/>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3" name="Left Brace 22"/>
          <p:cNvSpPr/>
          <p:nvPr/>
        </p:nvSpPr>
        <p:spPr>
          <a:xfrm rot="16200000" flipV="1">
            <a:off x="7495347" y="2723470"/>
            <a:ext cx="168781" cy="1077462"/>
          </a:xfrm>
          <a:prstGeom prst="leftBrace">
            <a:avLst>
              <a:gd name="adj1" fmla="val 40313"/>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1889706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327013018"/>
              </p:ext>
            </p:extLst>
          </p:nvPr>
        </p:nvGraphicFramePr>
        <p:xfrm>
          <a:off x="187890" y="3892090"/>
          <a:ext cx="6408547" cy="2595880"/>
        </p:xfrm>
        <a:graphic>
          <a:graphicData uri="http://schemas.openxmlformats.org/drawingml/2006/table">
            <a:tbl>
              <a:tblPr firstRow="1" bandRow="1">
                <a:tableStyleId>{00A15C55-8517-42AA-B614-E9B94910E393}</a:tableStyleId>
              </a:tblPr>
              <a:tblGrid>
                <a:gridCol w="1200467">
                  <a:extLst>
                    <a:ext uri="{9D8B030D-6E8A-4147-A177-3AD203B41FA5}">
                      <a16:colId xmlns="" xmlns:a16="http://schemas.microsoft.com/office/drawing/2014/main" val="217547257"/>
                    </a:ext>
                  </a:extLst>
                </a:gridCol>
                <a:gridCol w="1577467">
                  <a:extLst>
                    <a:ext uri="{9D8B030D-6E8A-4147-A177-3AD203B41FA5}">
                      <a16:colId xmlns="" xmlns:a16="http://schemas.microsoft.com/office/drawing/2014/main" val="2168307022"/>
                    </a:ext>
                  </a:extLst>
                </a:gridCol>
                <a:gridCol w="816293">
                  <a:extLst>
                    <a:ext uri="{9D8B030D-6E8A-4147-A177-3AD203B41FA5}">
                      <a16:colId xmlns="" xmlns:a16="http://schemas.microsoft.com/office/drawing/2014/main" val="2464909590"/>
                    </a:ext>
                  </a:extLst>
                </a:gridCol>
                <a:gridCol w="703580">
                  <a:extLst>
                    <a:ext uri="{9D8B030D-6E8A-4147-A177-3AD203B41FA5}">
                      <a16:colId xmlns="" xmlns:a16="http://schemas.microsoft.com/office/drawing/2014/main" val="4040933382"/>
                    </a:ext>
                  </a:extLst>
                </a:gridCol>
                <a:gridCol w="703580">
                  <a:extLst>
                    <a:ext uri="{9D8B030D-6E8A-4147-A177-3AD203B41FA5}">
                      <a16:colId xmlns="" xmlns:a16="http://schemas.microsoft.com/office/drawing/2014/main" val="2648769769"/>
                    </a:ext>
                  </a:extLst>
                </a:gridCol>
                <a:gridCol w="703580">
                  <a:extLst>
                    <a:ext uri="{9D8B030D-6E8A-4147-A177-3AD203B41FA5}">
                      <a16:colId xmlns="" xmlns:a16="http://schemas.microsoft.com/office/drawing/2014/main" val="2420704057"/>
                    </a:ext>
                  </a:extLst>
                </a:gridCol>
                <a:gridCol w="703580">
                  <a:extLst>
                    <a:ext uri="{9D8B030D-6E8A-4147-A177-3AD203B41FA5}">
                      <a16:colId xmlns="" xmlns:a16="http://schemas.microsoft.com/office/drawing/2014/main" val="2053215580"/>
                    </a:ext>
                  </a:extLst>
                </a:gridCol>
              </a:tblGrid>
              <a:tr h="370840">
                <a:tc>
                  <a:txBody>
                    <a:bodyPr/>
                    <a:lstStyle/>
                    <a:p>
                      <a:pPr algn="ctr"/>
                      <a:r>
                        <a:rPr lang="en-US" sz="1600" dirty="0" smtClean="0"/>
                        <a:t>Operation</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Case</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b2</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b3</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b5</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b7</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b9</a:t>
                      </a:r>
                      <a:r>
                        <a:rPr lang="en-US" sz="1600" baseline="30000" dirty="0" smtClean="0"/>
                        <a:t>1</a:t>
                      </a:r>
                      <a:endParaRPr lang="en-US" sz="1600" baseline="30000" dirty="0"/>
                    </a:p>
                  </a:txBody>
                  <a:tcPr anchor="ctr">
                    <a:lnB w="12700" cap="flat" cmpd="sng" algn="ctr">
                      <a:solidFill>
                        <a:srgbClr val="0070C0"/>
                      </a:solidFill>
                      <a:prstDash val="solid"/>
                      <a:round/>
                      <a:headEnd type="none" w="med" len="med"/>
                      <a:tailEnd type="none" w="med" len="med"/>
                    </a:lnB>
                  </a:tcPr>
                </a:tc>
                <a:extLst>
                  <a:ext uri="{0D108BD9-81ED-4DB2-BD59-A6C34878D82A}">
                    <a16:rowId xmlns="" xmlns:a16="http://schemas.microsoft.com/office/drawing/2014/main" val="2448597640"/>
                  </a:ext>
                </a:extLst>
              </a:tr>
              <a:tr h="370840">
                <a:tc rowSpan="4">
                  <a:txBody>
                    <a:bodyPr/>
                    <a:lstStyle/>
                    <a:p>
                      <a:pPr algn="ctr"/>
                      <a:r>
                        <a:rPr lang="en-US" sz="1600" dirty="0" smtClean="0"/>
                        <a:t>Injection</a:t>
                      </a:r>
                      <a:r>
                        <a:rPr lang="en-US" sz="1600" baseline="0" dirty="0" smtClean="0"/>
                        <a:t> </a:t>
                      </a:r>
                    </a:p>
                    <a:p>
                      <a:pPr algn="ctr"/>
                      <a:r>
                        <a:rPr lang="en-US" sz="1600" baseline="0" dirty="0" smtClean="0"/>
                        <a:t>(3.3 </a:t>
                      </a:r>
                      <a:r>
                        <a:rPr lang="en-US" sz="1600" baseline="0" dirty="0" err="1" smtClean="0"/>
                        <a:t>TeV</a:t>
                      </a:r>
                      <a:r>
                        <a:rPr lang="en-US" sz="1600" baseline="0" dirty="0" smtClean="0"/>
                        <a:t>)</a:t>
                      </a:r>
                      <a:endParaRPr lang="en-US" sz="1600" baseline="30000" dirty="0" smtClean="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aseline="0" dirty="0" smtClean="0"/>
                        <a:t>without P. C.</a:t>
                      </a:r>
                      <a:endParaRPr lang="en-US" sz="1600" baseline="30000" dirty="0" smtClean="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5.2</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-3.2</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-4.9</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-1.7</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endParaRPr lang="en-US" sz="1600" dirty="0">
                        <a:solidFill>
                          <a:schemeClr val="accent2"/>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409650052"/>
                  </a:ext>
                </a:extLst>
              </a:tr>
              <a:tr h="370840">
                <a:tc vMerge="1">
                  <a:txBody>
                    <a:bodyPr/>
                    <a:lstStyle/>
                    <a:p>
                      <a:pPr algn="ctr"/>
                      <a:endParaRPr lang="en-US" sz="1600" baseline="30000" dirty="0" smtClean="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t>P. C. only</a:t>
                      </a:r>
                      <a:endParaRPr lang="en-US" sz="1600" baseline="30000" dirty="0" smtClean="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0</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-25.5</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-2.1</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-5.7</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-2.5</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181452150"/>
                  </a:ext>
                </a:extLst>
              </a:tr>
              <a:tr h="370840">
                <a:tc vMerge="1">
                  <a:txBody>
                    <a:bodyPr/>
                    <a:lstStyle/>
                    <a:p>
                      <a:pPr algn="ctr"/>
                      <a:endParaRPr lang="en-US" sz="1600" baseline="30000" dirty="0" smtClean="0"/>
                    </a:p>
                  </a:txBody>
                  <a:tcPr anchor="ctr"/>
                </a:tc>
                <a:tc>
                  <a:txBody>
                    <a:bodyPr/>
                    <a:lstStyle/>
                    <a:p>
                      <a:pPr algn="ctr"/>
                      <a:r>
                        <a:rPr lang="en-US" sz="1600" baseline="0" dirty="0" smtClean="0"/>
                        <a:t>with P. C.</a:t>
                      </a:r>
                      <a:endParaRPr lang="en-US" sz="1600" baseline="30000" dirty="0" smtClean="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5.2</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B050"/>
                          </a:solidFill>
                        </a:rPr>
                        <a:t>-28.9</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-7.0</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-7.4</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303431207"/>
                  </a:ext>
                </a:extLst>
              </a:tr>
              <a:tr h="37084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FF000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Max. target</a:t>
                      </a:r>
                      <a:r>
                        <a:rPr lang="en-US" sz="1600" baseline="30000" dirty="0" smtClean="0">
                          <a:solidFill>
                            <a:schemeClr val="tx1"/>
                          </a:solidFill>
                        </a:rPr>
                        <a:t>2</a:t>
                      </a:r>
                      <a:endParaRPr lang="en-US" sz="1200" dirty="0" smtClean="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60</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3668196596"/>
                  </a:ext>
                </a:extLst>
              </a:tr>
              <a:tr h="370840">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smtClean="0"/>
                        <a:t>Collision</a:t>
                      </a:r>
                      <a:endParaRPr lang="en-US" sz="1600" dirty="0" smtClean="0">
                        <a:solidFill>
                          <a:srgbClr val="FF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negligible P. C.</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-37.48</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0.49</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-1.96</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-2.43</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-1.59</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3151729702"/>
                  </a:ext>
                </a:extLst>
              </a:tr>
              <a:tr h="37084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FF0000"/>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Max. target</a:t>
                      </a:r>
                      <a:r>
                        <a:rPr lang="en-US" sz="1600" baseline="30000" dirty="0" smtClean="0">
                          <a:solidFill>
                            <a:schemeClr val="tx1"/>
                          </a:solidFill>
                        </a:rPr>
                        <a:t>2</a:t>
                      </a:r>
                      <a:endParaRPr lang="en-US" sz="1200" dirty="0" smtClean="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50</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4</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3</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3</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3</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706853356"/>
                  </a:ext>
                </a:extLst>
              </a:tr>
            </a:tbl>
          </a:graphicData>
        </a:graphic>
      </p:graphicFrame>
      <p:sp>
        <p:nvSpPr>
          <p:cNvPr id="2" name="Titre 1"/>
          <p:cNvSpPr>
            <a:spLocks noGrp="1"/>
          </p:cNvSpPr>
          <p:nvPr>
            <p:ph type="title"/>
          </p:nvPr>
        </p:nvSpPr>
        <p:spPr/>
        <p:txBody>
          <a:bodyPr/>
          <a:lstStyle/>
          <a:p>
            <a:r>
              <a:rPr lang="en-US" dirty="0"/>
              <a:t>2D Magnetic Design – </a:t>
            </a:r>
            <a:r>
              <a:rPr lang="en-US" dirty="0" smtClean="0"/>
              <a:t>Harmonics</a:t>
            </a:r>
            <a:endParaRPr lang="en-US" dirty="0"/>
          </a:p>
        </p:txBody>
      </p:sp>
      <p:sp>
        <p:nvSpPr>
          <p:cNvPr id="4" name="ZoneTexte 3"/>
          <p:cNvSpPr txBox="1"/>
          <p:nvPr/>
        </p:nvSpPr>
        <p:spPr>
          <a:xfrm>
            <a:off x="187890" y="1012509"/>
            <a:ext cx="6363222"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Without persistent currents </a:t>
            </a:r>
            <a:r>
              <a:rPr lang="en-US" sz="1600" dirty="0" smtClean="0"/>
              <a:t>(geometric + saturation):</a:t>
            </a:r>
            <a:endParaRPr lang="en-US" dirty="0"/>
          </a:p>
        </p:txBody>
      </p:sp>
      <p:sp>
        <p:nvSpPr>
          <p:cNvPr id="3" name="Rectangle 2"/>
          <p:cNvSpPr/>
          <p:nvPr/>
        </p:nvSpPr>
        <p:spPr>
          <a:xfrm>
            <a:off x="6664036" y="3802181"/>
            <a:ext cx="2479964" cy="707886"/>
          </a:xfrm>
          <a:prstGeom prst="rect">
            <a:avLst/>
          </a:prstGeom>
        </p:spPr>
        <p:txBody>
          <a:bodyPr wrap="square">
            <a:spAutoFit/>
          </a:bodyPr>
          <a:lstStyle/>
          <a:p>
            <a:r>
              <a:rPr lang="en-US" sz="1000" dirty="0" smtClean="0">
                <a:solidFill>
                  <a:schemeClr val="accent1"/>
                </a:solidFill>
              </a:rPr>
              <a:t>S. Izquierdo Bermudez, “Field </a:t>
            </a:r>
            <a:r>
              <a:rPr lang="en-US" sz="1000" dirty="0">
                <a:solidFill>
                  <a:schemeClr val="accent1"/>
                </a:solidFill>
              </a:rPr>
              <a:t>Quality Table Update for </a:t>
            </a:r>
            <a:r>
              <a:rPr lang="en-US" sz="1000" dirty="0" err="1">
                <a:solidFill>
                  <a:schemeClr val="accent1"/>
                </a:solidFill>
              </a:rPr>
              <a:t>EuroCirCol</a:t>
            </a:r>
            <a:r>
              <a:rPr lang="en-US" sz="1000" dirty="0">
                <a:solidFill>
                  <a:schemeClr val="accent1"/>
                </a:solidFill>
              </a:rPr>
              <a:t> 16 T </a:t>
            </a:r>
            <a:r>
              <a:rPr lang="en-US" sz="1000" dirty="0" smtClean="0">
                <a:solidFill>
                  <a:schemeClr val="accent1"/>
                </a:solidFill>
              </a:rPr>
              <a:t>designs”, </a:t>
            </a:r>
            <a:r>
              <a:rPr lang="en-GB" sz="1000" dirty="0">
                <a:solidFill>
                  <a:schemeClr val="accent1"/>
                </a:solidFill>
              </a:rPr>
              <a:t>FCC-</a:t>
            </a:r>
            <a:r>
              <a:rPr lang="en-GB" sz="1000" dirty="0" err="1">
                <a:solidFill>
                  <a:schemeClr val="accent1"/>
                </a:solidFill>
              </a:rPr>
              <a:t>hh</a:t>
            </a:r>
            <a:r>
              <a:rPr lang="en-GB" sz="1000" dirty="0">
                <a:solidFill>
                  <a:schemeClr val="accent1"/>
                </a:solidFill>
              </a:rPr>
              <a:t> magnet-beam dynamics coordination meeting </a:t>
            </a:r>
            <a:r>
              <a:rPr lang="en-GB" sz="1000" dirty="0" smtClean="0">
                <a:solidFill>
                  <a:schemeClr val="accent1"/>
                </a:solidFill>
              </a:rPr>
              <a:t>03, 2017 </a:t>
            </a:r>
            <a:endParaRPr lang="en-GB" sz="1000" dirty="0">
              <a:solidFill>
                <a:schemeClr val="accent1"/>
              </a:solidFill>
            </a:endParaRPr>
          </a:p>
        </p:txBody>
      </p:sp>
      <p:pic>
        <p:nvPicPr>
          <p:cNvPr id="9" name="Picture 10"/>
          <p:cNvPicPr>
            <a:picLocks noChangeAspect="1"/>
          </p:cNvPicPr>
          <p:nvPr/>
        </p:nvPicPr>
        <p:blipFill rotWithShape="1">
          <a:blip r:embed="rId2"/>
          <a:srcRect t="8007"/>
          <a:stretch/>
        </p:blipFill>
        <p:spPr>
          <a:xfrm>
            <a:off x="5739172" y="1369402"/>
            <a:ext cx="3505037" cy="2417558"/>
          </a:xfrm>
          <a:prstGeom prst="rect">
            <a:avLst/>
          </a:prstGeom>
        </p:spPr>
      </p:pic>
      <p:sp>
        <p:nvSpPr>
          <p:cNvPr id="10" name="ZoneTexte 9"/>
          <p:cNvSpPr txBox="1"/>
          <p:nvPr/>
        </p:nvSpPr>
        <p:spPr>
          <a:xfrm>
            <a:off x="6002054" y="1034746"/>
            <a:ext cx="3141946"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Persistent currents P.C.</a:t>
            </a:r>
            <a:r>
              <a:rPr lang="en-US" sz="1600" dirty="0" smtClean="0"/>
              <a:t>:</a:t>
            </a:r>
            <a:endParaRPr lang="en-US" dirty="0"/>
          </a:p>
        </p:txBody>
      </p:sp>
      <p:sp>
        <p:nvSpPr>
          <p:cNvPr id="7" name="Rectangle 6"/>
          <p:cNvSpPr/>
          <p:nvPr/>
        </p:nvSpPr>
        <p:spPr>
          <a:xfrm>
            <a:off x="6897556" y="4903468"/>
            <a:ext cx="2246444" cy="738664"/>
          </a:xfrm>
          <a:prstGeom prst="rect">
            <a:avLst/>
          </a:prstGeom>
        </p:spPr>
        <p:txBody>
          <a:bodyPr wrap="square">
            <a:spAutoFit/>
          </a:bodyPr>
          <a:lstStyle/>
          <a:p>
            <a:r>
              <a:rPr lang="en-US" sz="1400" baseline="30000" dirty="0"/>
              <a:t>1</a:t>
            </a:r>
            <a:r>
              <a:rPr lang="en-US" sz="1400" dirty="0" smtClean="0"/>
              <a:t>Other </a:t>
            </a:r>
            <a:r>
              <a:rPr lang="en-US" sz="1400" dirty="0"/>
              <a:t>harmonics &lt;1 </a:t>
            </a:r>
            <a:r>
              <a:rPr lang="en-US" sz="1400" dirty="0" smtClean="0"/>
              <a:t>unit</a:t>
            </a:r>
          </a:p>
          <a:p>
            <a:r>
              <a:rPr lang="en-US" sz="1400" baseline="30000" dirty="0" smtClean="0"/>
              <a:t>2</a:t>
            </a:r>
            <a:r>
              <a:rPr lang="en-US" sz="1400" dirty="0" smtClean="0"/>
              <a:t>Absolute value</a:t>
            </a:r>
            <a:endParaRPr lang="en-US" sz="1400" dirty="0"/>
          </a:p>
          <a:p>
            <a:endParaRPr lang="en-US" sz="1400" dirty="0"/>
          </a:p>
        </p:txBody>
      </p:sp>
      <p:sp>
        <p:nvSpPr>
          <p:cNvPr id="11" name="Espace réservé de la date 10"/>
          <p:cNvSpPr>
            <a:spLocks noGrp="1"/>
          </p:cNvSpPr>
          <p:nvPr>
            <p:ph type="dt" sz="half" idx="2"/>
          </p:nvPr>
        </p:nvSpPr>
        <p:spPr/>
        <p:txBody>
          <a:bodyPr/>
          <a:lstStyle/>
          <a:p>
            <a:r>
              <a:rPr lang="fr-FR" smtClean="0"/>
              <a:t>FCC week 2018 - 10/04/2018</a:t>
            </a:r>
            <a:endParaRPr lang="fr-FR" dirty="0"/>
          </a:p>
        </p:txBody>
      </p:sp>
      <p:sp>
        <p:nvSpPr>
          <p:cNvPr id="13" name="Espace réservé du pied de page 12"/>
          <p:cNvSpPr>
            <a:spLocks noGrp="1"/>
          </p:cNvSpPr>
          <p:nvPr>
            <p:ph type="ftr" sz="quarter" idx="3"/>
          </p:nvPr>
        </p:nvSpPr>
        <p:spPr/>
        <p:txBody>
          <a:bodyPr/>
          <a:lstStyle/>
          <a:p>
            <a:r>
              <a:rPr lang="fr-FR" dirty="0" smtClean="0"/>
              <a:t>IRFU/DACM/LEAS</a:t>
            </a:r>
            <a:endParaRPr lang="fr-FR" dirty="0">
              <a:solidFill>
                <a:srgbClr val="FF0000"/>
              </a:solidFill>
            </a:endParaRPr>
          </a:p>
        </p:txBody>
      </p:sp>
      <p:sp>
        <p:nvSpPr>
          <p:cNvPr id="14" name="Espace réservé du numéro de diapositive 13"/>
          <p:cNvSpPr>
            <a:spLocks noGrp="1"/>
          </p:cNvSpPr>
          <p:nvPr>
            <p:ph type="sldNum" sz="quarter" idx="4"/>
          </p:nvPr>
        </p:nvSpPr>
        <p:spPr/>
        <p:txBody>
          <a:bodyPr/>
          <a:lstStyle/>
          <a:p>
            <a:r>
              <a:rPr lang="fr-FR" smtClean="0"/>
              <a:t>Page </a:t>
            </a:r>
            <a:fld id="{AEFB9B6D-867A-40B8-ACB0-35CC9F272C9C}" type="slidenum">
              <a:rPr lang="fr-FR" smtClean="0"/>
              <a:pPr/>
              <a:t>4</a:t>
            </a:fld>
            <a:endParaRPr lang="fr-FR" dirty="0"/>
          </a:p>
        </p:txBody>
      </p:sp>
      <p:pic>
        <p:nvPicPr>
          <p:cNvPr id="15" name="Image 3"/>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5808" t="23467" r="12252" b="24553"/>
          <a:stretch/>
        </p:blipFill>
        <p:spPr>
          <a:xfrm>
            <a:off x="187890" y="1381841"/>
            <a:ext cx="2725683" cy="2448000"/>
          </a:xfrm>
          <a:prstGeom prst="rect">
            <a:avLst/>
          </a:prstGeom>
        </p:spPr>
      </p:pic>
      <p:pic>
        <p:nvPicPr>
          <p:cNvPr id="17" name="Image 4"/>
          <p:cNvPicPr>
            <a:picLocks noChangeAspect="1"/>
          </p:cNvPicPr>
          <p:nvPr/>
        </p:nvPicPr>
        <p:blipFill rotWithShape="1">
          <a:blip r:embed="rId5"/>
          <a:srcRect l="5808" t="23467" r="12471" b="24553"/>
          <a:stretch/>
        </p:blipFill>
        <p:spPr>
          <a:xfrm>
            <a:off x="3020796" y="1354181"/>
            <a:ext cx="2718376" cy="2448000"/>
          </a:xfrm>
          <a:prstGeom prst="rect">
            <a:avLst/>
          </a:prstGeom>
        </p:spPr>
      </p:pic>
    </p:spTree>
    <p:extLst>
      <p:ext uri="{BB962C8B-B14F-4D97-AF65-F5344CB8AC3E}">
        <p14:creationId xmlns:p14="http://schemas.microsoft.com/office/powerpoint/2010/main" val="2790577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544882" y="931463"/>
            <a:ext cx="3131507" cy="1200329"/>
          </a:xfrm>
          <a:prstGeom prst="rect">
            <a:avLst/>
          </a:prstGeom>
          <a:noFill/>
        </p:spPr>
        <p:txBody>
          <a:bodyPr wrap="square" rtlCol="0">
            <a:spAutoFit/>
          </a:bodyPr>
          <a:lstStyle/>
          <a:p>
            <a:r>
              <a:rPr lang="en-US" u="sng" dirty="0" smtClean="0"/>
              <a:t>Compact</a:t>
            </a:r>
            <a:r>
              <a:rPr lang="en-US" dirty="0" smtClean="0"/>
              <a:t>:</a:t>
            </a:r>
          </a:p>
          <a:p>
            <a:pPr marL="285750" indent="-285750">
              <a:buFont typeface="Arial" panose="020B0604020202020204" pitchFamily="34" charset="0"/>
              <a:buChar char="•"/>
            </a:pPr>
            <a:r>
              <a:rPr lang="en-US" dirty="0" smtClean="0"/>
              <a:t>Coil ends to the shortest</a:t>
            </a:r>
          </a:p>
          <a:p>
            <a:pPr marL="285750" indent="-285750">
              <a:buFont typeface="Arial" panose="020B0604020202020204" pitchFamily="34" charset="0"/>
              <a:buChar char="•"/>
            </a:pPr>
            <a:r>
              <a:rPr lang="en-US" dirty="0" smtClean="0"/>
              <a:t>Room in the spacers for internal joints</a:t>
            </a:r>
            <a:endParaRPr lang="en-US" dirty="0"/>
          </a:p>
        </p:txBody>
      </p:sp>
      <p:pic>
        <p:nvPicPr>
          <p:cNvPr id="2" name="Image 1"/>
          <p:cNvPicPr>
            <a:picLocks noChangeAspect="1"/>
          </p:cNvPicPr>
          <p:nvPr/>
        </p:nvPicPr>
        <p:blipFill rotWithShape="1">
          <a:blip r:embed="rId2">
            <a:extLst>
              <a:ext uri="{28A0092B-C50C-407E-A947-70E740481C1C}">
                <a14:useLocalDpi xmlns:a14="http://schemas.microsoft.com/office/drawing/2010/main" val="0"/>
              </a:ext>
            </a:extLst>
          </a:blip>
          <a:srcRect l="23116" t="11743" r="12508" b="8256"/>
          <a:stretch/>
        </p:blipFill>
        <p:spPr>
          <a:xfrm>
            <a:off x="63369" y="2145044"/>
            <a:ext cx="4320000" cy="3217865"/>
          </a:xfrm>
          <a:prstGeom prst="rect">
            <a:avLst/>
          </a:prstGeom>
        </p:spPr>
      </p:pic>
      <p:sp>
        <p:nvSpPr>
          <p:cNvPr id="3" name="Titre 2"/>
          <p:cNvSpPr>
            <a:spLocks noGrp="1"/>
          </p:cNvSpPr>
          <p:nvPr>
            <p:ph type="title"/>
          </p:nvPr>
        </p:nvSpPr>
        <p:spPr/>
        <p:txBody>
          <a:bodyPr/>
          <a:lstStyle/>
          <a:p>
            <a:r>
              <a:rPr lang="en-US" dirty="0" smtClean="0"/>
              <a:t>3D Magnetic Design – 2 options</a:t>
            </a:r>
            <a:endParaRPr lang="en-US" dirty="0"/>
          </a:p>
        </p:txBody>
      </p:sp>
      <p:sp>
        <p:nvSpPr>
          <p:cNvPr id="10" name="Rectangle 9"/>
          <p:cNvSpPr/>
          <p:nvPr/>
        </p:nvSpPr>
        <p:spPr>
          <a:xfrm>
            <a:off x="243244" y="5336405"/>
            <a:ext cx="4422702" cy="1200329"/>
          </a:xfrm>
          <a:prstGeom prst="rect">
            <a:avLst/>
          </a:prstGeom>
        </p:spPr>
        <p:txBody>
          <a:bodyPr wrap="square">
            <a:spAutoFit/>
          </a:bodyPr>
          <a:lstStyle/>
          <a:p>
            <a:pPr marL="285750" indent="-285750">
              <a:buFont typeface="Wingdings" panose="05000000000000000000" pitchFamily="2" charset="2"/>
              <a:buChar char="à"/>
            </a:pPr>
            <a:r>
              <a:rPr lang="en-US" b="1" dirty="0" smtClean="0">
                <a:solidFill>
                  <a:srgbClr val="00B050"/>
                </a:solidFill>
                <a:sym typeface="Wingdings" panose="05000000000000000000" pitchFamily="2" charset="2"/>
              </a:rPr>
              <a:t>Minimum conductor length</a:t>
            </a:r>
          </a:p>
          <a:p>
            <a:pPr marL="285750" indent="-285750">
              <a:buFont typeface="Wingdings" panose="05000000000000000000" pitchFamily="2" charset="2"/>
              <a:buChar char="à"/>
            </a:pPr>
            <a:r>
              <a:rPr lang="en-US" b="1" dirty="0" smtClean="0">
                <a:solidFill>
                  <a:schemeClr val="accent2"/>
                </a:solidFill>
              </a:rPr>
              <a:t>Are the harmonics still within spec?</a:t>
            </a:r>
          </a:p>
          <a:p>
            <a:pPr marL="285750" indent="-285750">
              <a:buFont typeface="Wingdings" panose="05000000000000000000" pitchFamily="2" charset="2"/>
              <a:buChar char="à"/>
            </a:pPr>
            <a:r>
              <a:rPr lang="en-US" b="1" dirty="0" smtClean="0">
                <a:solidFill>
                  <a:schemeClr val="accent2"/>
                </a:solidFill>
              </a:rPr>
              <a:t>Is the peak field still in the straight section ?</a:t>
            </a:r>
            <a:endParaRPr lang="en-US" b="1" dirty="0">
              <a:solidFill>
                <a:schemeClr val="accent2"/>
              </a:solidFill>
            </a:endParaRPr>
          </a:p>
        </p:txBody>
      </p:sp>
      <p:sp>
        <p:nvSpPr>
          <p:cNvPr id="11" name="TextBox 6"/>
          <p:cNvSpPr txBox="1"/>
          <p:nvPr/>
        </p:nvSpPr>
        <p:spPr>
          <a:xfrm>
            <a:off x="5225440" y="931463"/>
            <a:ext cx="3131507" cy="1200329"/>
          </a:xfrm>
          <a:prstGeom prst="rect">
            <a:avLst/>
          </a:prstGeom>
          <a:noFill/>
        </p:spPr>
        <p:txBody>
          <a:bodyPr wrap="square" rtlCol="0">
            <a:spAutoFit/>
          </a:bodyPr>
          <a:lstStyle/>
          <a:p>
            <a:r>
              <a:rPr lang="en-US" u="sng" dirty="0" smtClean="0"/>
              <a:t>Long</a:t>
            </a:r>
            <a:r>
              <a:rPr lang="en-US" dirty="0" smtClean="0"/>
              <a:t>:</a:t>
            </a:r>
          </a:p>
          <a:p>
            <a:pPr marL="285750" indent="-285750">
              <a:buFont typeface="Arial" panose="020B0604020202020204" pitchFamily="34" charset="0"/>
              <a:buChar char="•"/>
            </a:pPr>
            <a:r>
              <a:rPr lang="en-US" dirty="0" smtClean="0"/>
              <a:t>Extension of coil ends</a:t>
            </a:r>
          </a:p>
          <a:p>
            <a:pPr marL="285750" indent="-285750">
              <a:buFont typeface="Arial" panose="020B0604020202020204" pitchFamily="34" charset="0"/>
              <a:buChar char="•"/>
            </a:pPr>
            <a:r>
              <a:rPr lang="en-US" dirty="0" smtClean="0"/>
              <a:t>Compensation of the b3 in the ends</a:t>
            </a:r>
            <a:endParaRPr lang="en-US" dirty="0"/>
          </a:p>
        </p:txBody>
      </p:sp>
      <p:sp>
        <p:nvSpPr>
          <p:cNvPr id="12" name="Rectangle 11"/>
          <p:cNvSpPr/>
          <p:nvPr/>
        </p:nvSpPr>
        <p:spPr>
          <a:xfrm>
            <a:off x="4777252" y="5298466"/>
            <a:ext cx="4422702" cy="923330"/>
          </a:xfrm>
          <a:prstGeom prst="rect">
            <a:avLst/>
          </a:prstGeom>
        </p:spPr>
        <p:txBody>
          <a:bodyPr wrap="square">
            <a:spAutoFit/>
          </a:bodyPr>
          <a:lstStyle/>
          <a:p>
            <a:pPr marL="285750" indent="-285750">
              <a:buFont typeface="Wingdings" panose="05000000000000000000" pitchFamily="2" charset="2"/>
              <a:buChar char="à"/>
            </a:pPr>
            <a:r>
              <a:rPr lang="en-US" b="1" dirty="0" smtClean="0">
                <a:solidFill>
                  <a:schemeClr val="accent2"/>
                </a:solidFill>
              </a:rPr>
              <a:t>What impact on the lengths? (conductor, coil ends)</a:t>
            </a:r>
          </a:p>
          <a:p>
            <a:pPr marL="285750" indent="-285750">
              <a:buFont typeface="Wingdings" panose="05000000000000000000" pitchFamily="2" charset="2"/>
              <a:buChar char="à"/>
            </a:pPr>
            <a:r>
              <a:rPr lang="en-US" b="1" dirty="0" smtClean="0">
                <a:solidFill>
                  <a:schemeClr val="accent2"/>
                </a:solidFill>
              </a:rPr>
              <a:t>What impact on the peak field?</a:t>
            </a:r>
            <a:endParaRPr lang="en-US" b="1" dirty="0">
              <a:solidFill>
                <a:schemeClr val="accent2"/>
              </a:solidFill>
            </a:endParaRPr>
          </a:p>
        </p:txBody>
      </p:sp>
      <p:sp>
        <p:nvSpPr>
          <p:cNvPr id="13" name="Espace réservé de la date 12"/>
          <p:cNvSpPr>
            <a:spLocks noGrp="1"/>
          </p:cNvSpPr>
          <p:nvPr>
            <p:ph type="dt" sz="half" idx="2"/>
          </p:nvPr>
        </p:nvSpPr>
        <p:spPr/>
        <p:txBody>
          <a:bodyPr/>
          <a:lstStyle/>
          <a:p>
            <a:r>
              <a:rPr lang="fr-FR" smtClean="0"/>
              <a:t>FCC week 2018 - 10/04/2018</a:t>
            </a:r>
            <a:endParaRPr lang="fr-FR" dirty="0"/>
          </a:p>
        </p:txBody>
      </p:sp>
      <p:sp>
        <p:nvSpPr>
          <p:cNvPr id="14" name="Espace réservé du pied de page 1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5" name="Espace réservé du numéro de diapositive 14"/>
          <p:cNvSpPr>
            <a:spLocks noGrp="1"/>
          </p:cNvSpPr>
          <p:nvPr>
            <p:ph type="sldNum" sz="quarter" idx="4"/>
          </p:nvPr>
        </p:nvSpPr>
        <p:spPr/>
        <p:txBody>
          <a:bodyPr/>
          <a:lstStyle/>
          <a:p>
            <a:r>
              <a:rPr lang="fr-FR" smtClean="0"/>
              <a:t>Page </a:t>
            </a:r>
            <a:fld id="{AEFB9B6D-867A-40B8-ACB0-35CC9F272C9C}" type="slidenum">
              <a:rPr lang="fr-FR" smtClean="0"/>
              <a:pPr/>
              <a:t>5</a:t>
            </a:fld>
            <a:endParaRPr lang="fr-FR" dirty="0"/>
          </a:p>
        </p:txBody>
      </p:sp>
      <p:cxnSp>
        <p:nvCxnSpPr>
          <p:cNvPr id="5" name="Connecteur droit avec flèche 4"/>
          <p:cNvCxnSpPr/>
          <p:nvPr/>
        </p:nvCxnSpPr>
        <p:spPr>
          <a:xfrm flipV="1">
            <a:off x="2660071" y="4415757"/>
            <a:ext cx="1591293" cy="72877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4" name="Rectangle 3"/>
          <p:cNvSpPr/>
          <p:nvPr/>
        </p:nvSpPr>
        <p:spPr>
          <a:xfrm rot="20272108">
            <a:off x="2878868" y="4632098"/>
            <a:ext cx="1991251" cy="369332"/>
          </a:xfrm>
          <a:prstGeom prst="rect">
            <a:avLst/>
          </a:prstGeom>
        </p:spPr>
        <p:txBody>
          <a:bodyPr wrap="none">
            <a:spAutoFit/>
          </a:bodyPr>
          <a:lstStyle/>
          <a:p>
            <a:r>
              <a:rPr lang="en-US" dirty="0" err="1"/>
              <a:t>L</a:t>
            </a:r>
            <a:r>
              <a:rPr lang="en-US" baseline="-25000" dirty="0" err="1"/>
              <a:t>straight</a:t>
            </a:r>
            <a:r>
              <a:rPr lang="en-US" baseline="-25000" dirty="0"/>
              <a:t> </a:t>
            </a:r>
            <a:r>
              <a:rPr lang="en-US" baseline="-25000" dirty="0" smtClean="0"/>
              <a:t>section</a:t>
            </a:r>
            <a:r>
              <a:rPr lang="en-US" dirty="0" smtClean="0"/>
              <a:t> = </a:t>
            </a:r>
            <a:r>
              <a:rPr lang="en-US" dirty="0" err="1" smtClean="0"/>
              <a:t>L</a:t>
            </a:r>
            <a:r>
              <a:rPr lang="en-US" baseline="-25000" dirty="0" err="1" smtClean="0"/>
              <a:t>iron</a:t>
            </a:r>
            <a:endParaRPr lang="en-US" baseline="-25000" dirty="0"/>
          </a:p>
        </p:txBody>
      </p:sp>
      <p:pic>
        <p:nvPicPr>
          <p:cNvPr id="8" name="Image 7"/>
          <p:cNvPicPr>
            <a:picLocks noChangeAspect="1"/>
          </p:cNvPicPr>
          <p:nvPr/>
        </p:nvPicPr>
        <p:blipFill rotWithShape="1">
          <a:blip r:embed="rId3" cstate="print">
            <a:extLst>
              <a:ext uri="{28A0092B-C50C-407E-A947-70E740481C1C}">
                <a14:useLocalDpi xmlns:a14="http://schemas.microsoft.com/office/drawing/2010/main" val="0"/>
              </a:ext>
            </a:extLst>
          </a:blip>
          <a:srcRect l="6020" t="4213" r="16710" b="4869"/>
          <a:stretch/>
        </p:blipFill>
        <p:spPr>
          <a:xfrm>
            <a:off x="4093535" y="2145044"/>
            <a:ext cx="5003717" cy="3179926"/>
          </a:xfrm>
          <a:prstGeom prst="rect">
            <a:avLst/>
          </a:prstGeom>
        </p:spPr>
      </p:pic>
    </p:spTree>
    <p:extLst>
      <p:ext uri="{BB962C8B-B14F-4D97-AF65-F5344CB8AC3E}">
        <p14:creationId xmlns:p14="http://schemas.microsoft.com/office/powerpoint/2010/main" val="3044804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15801" t="20765" r="12272" b="27286"/>
          <a:stretch/>
        </p:blipFill>
        <p:spPr>
          <a:xfrm>
            <a:off x="4864453" y="1424918"/>
            <a:ext cx="2464412" cy="2520000"/>
          </a:xfrm>
          <a:prstGeom prst="rect">
            <a:avLst/>
          </a:prstGeom>
        </p:spPr>
      </p:pic>
      <p:pic>
        <p:nvPicPr>
          <p:cNvPr id="4" name="Image 3"/>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Lst>
          </a:blip>
          <a:srcRect l="15569" t="20820" r="12273" b="27286"/>
          <a:stretch/>
        </p:blipFill>
        <p:spPr>
          <a:xfrm>
            <a:off x="486885" y="1426689"/>
            <a:ext cx="2474953" cy="2520000"/>
          </a:xfrm>
          <a:prstGeom prst="rect">
            <a:avLst/>
          </a:prstGeom>
        </p:spPr>
      </p:pic>
      <p:sp>
        <p:nvSpPr>
          <p:cNvPr id="2" name="Titre 1"/>
          <p:cNvSpPr>
            <a:spLocks noGrp="1"/>
          </p:cNvSpPr>
          <p:nvPr>
            <p:ph type="title"/>
          </p:nvPr>
        </p:nvSpPr>
        <p:spPr/>
        <p:txBody>
          <a:bodyPr/>
          <a:lstStyle/>
          <a:p>
            <a:r>
              <a:rPr lang="en-US" dirty="0"/>
              <a:t>3D Magnetic Design – </a:t>
            </a:r>
            <a:r>
              <a:rPr lang="en-US" dirty="0" smtClean="0"/>
              <a:t>Harmonics</a:t>
            </a:r>
            <a:endParaRPr lang="en-US" dirty="0"/>
          </a:p>
        </p:txBody>
      </p:sp>
      <p:sp>
        <p:nvSpPr>
          <p:cNvPr id="12" name="TextBox 6"/>
          <p:cNvSpPr txBox="1"/>
          <p:nvPr/>
        </p:nvSpPr>
        <p:spPr>
          <a:xfrm>
            <a:off x="695195" y="1057357"/>
            <a:ext cx="2266644" cy="369332"/>
          </a:xfrm>
          <a:prstGeom prst="rect">
            <a:avLst/>
          </a:prstGeom>
          <a:noFill/>
        </p:spPr>
        <p:txBody>
          <a:bodyPr wrap="square" rtlCol="0">
            <a:spAutoFit/>
          </a:bodyPr>
          <a:lstStyle/>
          <a:p>
            <a:pPr algn="ctr"/>
            <a:r>
              <a:rPr lang="en-US" u="sng" dirty="0" smtClean="0"/>
              <a:t>Compact</a:t>
            </a:r>
            <a:r>
              <a:rPr lang="en-US" dirty="0" smtClean="0"/>
              <a:t>:</a:t>
            </a:r>
          </a:p>
        </p:txBody>
      </p:sp>
      <p:sp>
        <p:nvSpPr>
          <p:cNvPr id="13" name="TextBox 6"/>
          <p:cNvSpPr txBox="1"/>
          <p:nvPr/>
        </p:nvSpPr>
        <p:spPr>
          <a:xfrm>
            <a:off x="5073042" y="1057357"/>
            <a:ext cx="2255823" cy="369332"/>
          </a:xfrm>
          <a:prstGeom prst="rect">
            <a:avLst/>
          </a:prstGeom>
          <a:noFill/>
        </p:spPr>
        <p:txBody>
          <a:bodyPr wrap="square" rtlCol="0">
            <a:spAutoFit/>
          </a:bodyPr>
          <a:lstStyle/>
          <a:p>
            <a:pPr algn="ctr"/>
            <a:r>
              <a:rPr lang="en-US" u="sng" dirty="0" smtClean="0"/>
              <a:t>Long</a:t>
            </a:r>
            <a:r>
              <a:rPr lang="en-US" dirty="0" smtClean="0"/>
              <a:t>:</a:t>
            </a:r>
          </a:p>
        </p:txBody>
      </p:sp>
      <p:graphicFrame>
        <p:nvGraphicFramePr>
          <p:cNvPr id="14" name="Tableau 13"/>
          <p:cNvGraphicFramePr>
            <a:graphicFrameLocks noGrp="1"/>
          </p:cNvGraphicFramePr>
          <p:nvPr>
            <p:extLst>
              <p:ext uri="{D42A27DB-BD31-4B8C-83A1-F6EECF244321}">
                <p14:modId xmlns:p14="http://schemas.microsoft.com/office/powerpoint/2010/main" val="2779549256"/>
              </p:ext>
            </p:extLst>
          </p:nvPr>
        </p:nvGraphicFramePr>
        <p:xfrm>
          <a:off x="306717" y="4137590"/>
          <a:ext cx="6451918" cy="2225040"/>
        </p:xfrm>
        <a:graphic>
          <a:graphicData uri="http://schemas.openxmlformats.org/drawingml/2006/table">
            <a:tbl>
              <a:tblPr firstRow="1" bandRow="1">
                <a:tableStyleId>{00A15C55-8517-42AA-B614-E9B94910E393}</a:tableStyleId>
              </a:tblPr>
              <a:tblGrid>
                <a:gridCol w="2821305">
                  <a:extLst>
                    <a:ext uri="{9D8B030D-6E8A-4147-A177-3AD203B41FA5}">
                      <a16:colId xmlns="" xmlns:a16="http://schemas.microsoft.com/office/drawing/2014/main" val="2251153828"/>
                    </a:ext>
                  </a:extLst>
                </a:gridCol>
                <a:gridCol w="816293">
                  <a:extLst>
                    <a:ext uri="{9D8B030D-6E8A-4147-A177-3AD203B41FA5}">
                      <a16:colId xmlns="" xmlns:a16="http://schemas.microsoft.com/office/drawing/2014/main" val="2464909590"/>
                    </a:ext>
                  </a:extLst>
                </a:gridCol>
                <a:gridCol w="703580">
                  <a:extLst>
                    <a:ext uri="{9D8B030D-6E8A-4147-A177-3AD203B41FA5}">
                      <a16:colId xmlns="" xmlns:a16="http://schemas.microsoft.com/office/drawing/2014/main" val="4040933382"/>
                    </a:ext>
                  </a:extLst>
                </a:gridCol>
                <a:gridCol w="703580">
                  <a:extLst>
                    <a:ext uri="{9D8B030D-6E8A-4147-A177-3AD203B41FA5}">
                      <a16:colId xmlns="" xmlns:a16="http://schemas.microsoft.com/office/drawing/2014/main" val="2648769769"/>
                    </a:ext>
                  </a:extLst>
                </a:gridCol>
                <a:gridCol w="703580">
                  <a:extLst>
                    <a:ext uri="{9D8B030D-6E8A-4147-A177-3AD203B41FA5}">
                      <a16:colId xmlns="" xmlns:a16="http://schemas.microsoft.com/office/drawing/2014/main" val="2420704057"/>
                    </a:ext>
                  </a:extLst>
                </a:gridCol>
                <a:gridCol w="703580">
                  <a:extLst>
                    <a:ext uri="{9D8B030D-6E8A-4147-A177-3AD203B41FA5}">
                      <a16:colId xmlns="" xmlns:a16="http://schemas.microsoft.com/office/drawing/2014/main" val="2053215580"/>
                    </a:ext>
                  </a:extLst>
                </a:gridCol>
              </a:tblGrid>
              <a:tr h="370840">
                <a:tc>
                  <a:txBody>
                    <a:bodyPr/>
                    <a:lstStyle/>
                    <a:p>
                      <a:pPr algn="ctr"/>
                      <a:r>
                        <a:rPr lang="en-US" sz="1600" dirty="0" smtClean="0"/>
                        <a:t>Design</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b2</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b3</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b5</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b7</a:t>
                      </a:r>
                      <a:endParaRPr lang="en-US" sz="1600" dirty="0"/>
                    </a:p>
                  </a:txBody>
                  <a:tcPr anchor="ctr">
                    <a:lnB w="12700" cap="flat" cmpd="sng" algn="ctr">
                      <a:solidFill>
                        <a:srgbClr val="0070C0"/>
                      </a:solidFill>
                      <a:prstDash val="solid"/>
                      <a:round/>
                      <a:headEnd type="none" w="med" len="med"/>
                      <a:tailEnd type="none" w="med" len="med"/>
                    </a:lnB>
                  </a:tcPr>
                </a:tc>
                <a:tc>
                  <a:txBody>
                    <a:bodyPr/>
                    <a:lstStyle/>
                    <a:p>
                      <a:pPr algn="ctr"/>
                      <a:r>
                        <a:rPr lang="en-US" sz="1600" dirty="0" smtClean="0"/>
                        <a:t>b9</a:t>
                      </a:r>
                      <a:endParaRPr lang="en-US" sz="1600" baseline="30000" dirty="0"/>
                    </a:p>
                  </a:txBody>
                  <a:tcPr anchor="ctr">
                    <a:lnB w="12700" cap="flat" cmpd="sng" algn="ctr">
                      <a:solidFill>
                        <a:srgbClr val="0070C0"/>
                      </a:solidFill>
                      <a:prstDash val="solid"/>
                      <a:round/>
                      <a:headEnd type="none" w="med" len="med"/>
                      <a:tailEnd type="none" w="med" len="med"/>
                    </a:lnB>
                  </a:tcPr>
                </a:tc>
                <a:extLst>
                  <a:ext uri="{0D108BD9-81ED-4DB2-BD59-A6C34878D82A}">
                    <a16:rowId xmlns="" xmlns:a16="http://schemas.microsoft.com/office/drawing/2014/main" val="2448597640"/>
                  </a:ext>
                </a:extLst>
              </a:tr>
              <a:tr h="370840">
                <a:tc>
                  <a:txBody>
                    <a:bodyPr/>
                    <a:lstStyle/>
                    <a:p>
                      <a:pPr algn="ctr"/>
                      <a:r>
                        <a:rPr lang="en-US" sz="1600" baseline="0" dirty="0" smtClean="0"/>
                        <a:t>2D</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-37.48</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0.49</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-1.96</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-2.43</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-1.59</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409650052"/>
                  </a:ext>
                </a:extLst>
              </a:tr>
              <a:tr h="370840">
                <a:tc>
                  <a:txBody>
                    <a:bodyPr/>
                    <a:lstStyle/>
                    <a:p>
                      <a:pPr algn="ctr"/>
                      <a:r>
                        <a:rPr lang="en-US" sz="1600" baseline="0" dirty="0" smtClean="0"/>
                        <a:t>3D, Compact ends</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-39.03</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accent2"/>
                          </a:solidFill>
                        </a:rPr>
                        <a:t>-4.59</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-2.37</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-2.47</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-1.58</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181452150"/>
                  </a:ext>
                </a:extLst>
              </a:tr>
              <a:tr h="370840">
                <a:tc>
                  <a:txBody>
                    <a:bodyPr/>
                    <a:lstStyle/>
                    <a:p>
                      <a:pPr algn="ctr"/>
                      <a:r>
                        <a:rPr lang="en-US" sz="1600" baseline="0" dirty="0" smtClean="0"/>
                        <a:t>3D, Long ends</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-39.41</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B050"/>
                          </a:solidFill>
                        </a:rPr>
                        <a:t>0.08</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-2.41</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-2.51</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chemeClr val="tx1"/>
                          </a:solidFill>
                        </a:rPr>
                        <a:t>-1.58</a:t>
                      </a:r>
                      <a:endParaRPr lang="en-US" sz="1600" dirty="0">
                        <a:solidFill>
                          <a:schemeClr val="tx1"/>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377515213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3D compact + compensation</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-38.95</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0B050"/>
                          </a:solidFill>
                        </a:rPr>
                        <a:t>-2.70</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-1.90</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-2.29</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solidFill>
                            <a:sysClr val="windowText" lastClr="000000"/>
                          </a:solidFill>
                        </a:rPr>
                        <a:t>-1.57</a:t>
                      </a:r>
                      <a:endParaRPr lang="en-US" sz="1600" dirty="0">
                        <a:solidFill>
                          <a:sysClr val="windowText" lastClr="00000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67772537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u="none" dirty="0" smtClean="0"/>
                        <a:t>2D compensation</a:t>
                      </a: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-37.40</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b="1" dirty="0" smtClean="0">
                          <a:solidFill>
                            <a:srgbClr val="00B050"/>
                          </a:solidFill>
                        </a:rPr>
                        <a:t>2.39</a:t>
                      </a:r>
                      <a:endParaRPr lang="en-US" sz="1600" b="1" dirty="0">
                        <a:solidFill>
                          <a:srgbClr val="00B050"/>
                        </a:solidFill>
                      </a:endParaRPr>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-1.48</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-2.43</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tc>
                  <a:txBody>
                    <a:bodyPr/>
                    <a:lstStyle/>
                    <a:p>
                      <a:pPr algn="ctr"/>
                      <a:r>
                        <a:rPr lang="en-US" sz="1600" dirty="0" smtClean="0"/>
                        <a:t>-1.59</a:t>
                      </a:r>
                      <a:endParaRPr lang="en-US" sz="1600" dirty="0"/>
                    </a:p>
                  </a:txBody>
                  <a:tcPr anchor="ct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chemeClr val="bg1"/>
                    </a:solidFill>
                  </a:tcPr>
                </a:tc>
                <a:extLst>
                  <a:ext uri="{0D108BD9-81ED-4DB2-BD59-A6C34878D82A}">
                    <a16:rowId xmlns="" xmlns:a16="http://schemas.microsoft.com/office/drawing/2014/main" val="161407797"/>
                  </a:ext>
                </a:extLst>
              </a:tr>
            </a:tbl>
          </a:graphicData>
        </a:graphic>
      </p:graphicFrame>
      <p:sp>
        <p:nvSpPr>
          <p:cNvPr id="7" name="Espace réservé de la date 6"/>
          <p:cNvSpPr>
            <a:spLocks noGrp="1"/>
          </p:cNvSpPr>
          <p:nvPr>
            <p:ph type="dt" sz="half" idx="2"/>
          </p:nvPr>
        </p:nvSpPr>
        <p:spPr/>
        <p:txBody>
          <a:bodyPr/>
          <a:lstStyle/>
          <a:p>
            <a:r>
              <a:rPr lang="fr-FR" smtClean="0"/>
              <a:t>FCC week 2018 - 10/04/2018</a:t>
            </a:r>
            <a:endParaRPr lang="fr-FR" dirty="0"/>
          </a:p>
        </p:txBody>
      </p:sp>
      <p:sp>
        <p:nvSpPr>
          <p:cNvPr id="17" name="Espace réservé du pied de page 16"/>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18" name="Espace réservé du numéro de diapositive 17"/>
          <p:cNvSpPr>
            <a:spLocks noGrp="1"/>
          </p:cNvSpPr>
          <p:nvPr>
            <p:ph type="sldNum" sz="quarter" idx="4"/>
          </p:nvPr>
        </p:nvSpPr>
        <p:spPr/>
        <p:txBody>
          <a:bodyPr/>
          <a:lstStyle/>
          <a:p>
            <a:r>
              <a:rPr lang="fr-FR" smtClean="0"/>
              <a:t>Page </a:t>
            </a:r>
            <a:fld id="{AEFB9B6D-867A-40B8-ACB0-35CC9F272C9C}" type="slidenum">
              <a:rPr lang="fr-FR" smtClean="0"/>
              <a:pPr/>
              <a:t>6</a:t>
            </a:fld>
            <a:endParaRPr lang="fr-FR" dirty="0"/>
          </a:p>
        </p:txBody>
      </p:sp>
      <p:sp>
        <p:nvSpPr>
          <p:cNvPr id="5" name="ZoneTexte 4"/>
          <p:cNvSpPr txBox="1"/>
          <p:nvPr/>
        </p:nvSpPr>
        <p:spPr>
          <a:xfrm>
            <a:off x="7148945" y="4548249"/>
            <a:ext cx="1759528" cy="923330"/>
          </a:xfrm>
          <a:prstGeom prst="rect">
            <a:avLst/>
          </a:prstGeom>
          <a:noFill/>
        </p:spPr>
        <p:txBody>
          <a:bodyPr wrap="square" rtlCol="0">
            <a:spAutoFit/>
          </a:bodyPr>
          <a:lstStyle/>
          <a:p>
            <a:pPr marL="285750" indent="-285750">
              <a:buFont typeface="Arial" panose="020B0604020202020204" pitchFamily="34" charset="0"/>
              <a:buChar char="•"/>
            </a:pPr>
            <a:r>
              <a:rPr lang="fr-FR" dirty="0" smtClean="0"/>
              <a:t>At collision</a:t>
            </a:r>
          </a:p>
          <a:p>
            <a:pPr marL="285750" indent="-285750">
              <a:buFont typeface="Arial" panose="020B0604020202020204" pitchFamily="34" charset="0"/>
              <a:buChar char="•"/>
            </a:pPr>
            <a:r>
              <a:rPr lang="fr-FR" dirty="0" err="1" smtClean="0"/>
              <a:t>Magnetic</a:t>
            </a:r>
            <a:r>
              <a:rPr lang="fr-FR" dirty="0" smtClean="0"/>
              <a:t> </a:t>
            </a:r>
            <a:r>
              <a:rPr lang="fr-FR" dirty="0" err="1" smtClean="0"/>
              <a:t>length</a:t>
            </a:r>
            <a:r>
              <a:rPr lang="fr-FR" dirty="0" smtClean="0"/>
              <a:t> 14 m</a:t>
            </a:r>
            <a:endParaRPr lang="fr-FR" dirty="0"/>
          </a:p>
        </p:txBody>
      </p:sp>
    </p:spTree>
    <p:extLst>
      <p:ext uri="{BB962C8B-B14F-4D97-AF65-F5344CB8AC3E}">
        <p14:creationId xmlns:p14="http://schemas.microsoft.com/office/powerpoint/2010/main" val="3383296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10"/>
          <p:cNvPicPr>
            <a:picLocks noChangeAspect="1"/>
          </p:cNvPicPr>
          <p:nvPr/>
        </p:nvPicPr>
        <p:blipFill rotWithShape="1">
          <a:blip r:embed="rId2"/>
          <a:srcRect l="5272" t="29909" r="10804" b="27266"/>
          <a:stretch/>
        </p:blipFill>
        <p:spPr>
          <a:xfrm>
            <a:off x="211673" y="1407533"/>
            <a:ext cx="6278584" cy="4536000"/>
          </a:xfrm>
          <a:prstGeom prst="rect">
            <a:avLst/>
          </a:prstGeom>
        </p:spPr>
      </p:pic>
      <p:sp>
        <p:nvSpPr>
          <p:cNvPr id="3" name="Titre 2"/>
          <p:cNvSpPr>
            <a:spLocks noGrp="1"/>
          </p:cNvSpPr>
          <p:nvPr>
            <p:ph type="title"/>
          </p:nvPr>
        </p:nvSpPr>
        <p:spPr/>
        <p:txBody>
          <a:bodyPr/>
          <a:lstStyle/>
          <a:p>
            <a:r>
              <a:rPr lang="en-US" dirty="0" smtClean="0"/>
              <a:t>Compensation of </a:t>
            </a:r>
            <a:r>
              <a:rPr lang="en-US" cap="none" dirty="0" smtClean="0"/>
              <a:t>b</a:t>
            </a:r>
            <a:r>
              <a:rPr lang="en-US" baseline="-25000" dirty="0" smtClean="0"/>
              <a:t>3</a:t>
            </a:r>
            <a:r>
              <a:rPr lang="en-US" dirty="0" smtClean="0"/>
              <a:t> in 2d</a:t>
            </a:r>
            <a:endParaRPr lang="en-US" dirty="0"/>
          </a:p>
        </p:txBody>
      </p:sp>
      <p:sp>
        <p:nvSpPr>
          <p:cNvPr id="4" name="Espace réservé du pied de page 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7</a:t>
            </a:fld>
            <a:endParaRPr lang="fr-FR" dirty="0"/>
          </a:p>
        </p:txBody>
      </p:sp>
      <p:sp>
        <p:nvSpPr>
          <p:cNvPr id="6" name="Espace réservé de la date 5"/>
          <p:cNvSpPr>
            <a:spLocks noGrp="1"/>
          </p:cNvSpPr>
          <p:nvPr>
            <p:ph type="dt" sz="half" idx="2"/>
          </p:nvPr>
        </p:nvSpPr>
        <p:spPr/>
        <p:txBody>
          <a:bodyPr/>
          <a:lstStyle/>
          <a:p>
            <a:r>
              <a:rPr lang="fr-FR" smtClean="0"/>
              <a:t>FCC week 2018 - 10/04/2018</a:t>
            </a:r>
            <a:endParaRPr lang="fr-FR" dirty="0"/>
          </a:p>
        </p:txBody>
      </p:sp>
      <p:sp>
        <p:nvSpPr>
          <p:cNvPr id="7" name="TextBox 6"/>
          <p:cNvSpPr txBox="1"/>
          <p:nvPr/>
        </p:nvSpPr>
        <p:spPr>
          <a:xfrm>
            <a:off x="1569419" y="1084367"/>
            <a:ext cx="6480071" cy="1477328"/>
          </a:xfrm>
          <a:prstGeom prst="rect">
            <a:avLst/>
          </a:prstGeom>
          <a:noFill/>
        </p:spPr>
        <p:txBody>
          <a:bodyPr wrap="square" rtlCol="0">
            <a:spAutoFit/>
          </a:bodyPr>
          <a:lstStyle/>
          <a:p>
            <a:r>
              <a:rPr lang="en-US" dirty="0" err="1" smtClean="0"/>
              <a:t>Midplane</a:t>
            </a:r>
            <a:r>
              <a:rPr lang="en-US" dirty="0" smtClean="0"/>
              <a:t> shim 2.35 </a:t>
            </a:r>
            <a:r>
              <a:rPr lang="en-US" dirty="0"/>
              <a:t>mm </a:t>
            </a:r>
            <a:r>
              <a:rPr lang="en-US" dirty="0" smtClean="0">
                <a:sym typeface="Wingdings" panose="05000000000000000000" pitchFamily="2" charset="2"/>
              </a:rPr>
              <a:t> </a:t>
            </a:r>
            <a:r>
              <a:rPr lang="en-US" dirty="0" smtClean="0"/>
              <a:t>2.28 mm</a:t>
            </a:r>
          </a:p>
          <a:p>
            <a:pPr marL="285750" indent="-285750">
              <a:buFont typeface="Arial" panose="020B0604020202020204" pitchFamily="34" charset="0"/>
              <a:buChar char="•"/>
            </a:pPr>
            <a:r>
              <a:rPr lang="en-US" dirty="0" smtClean="0"/>
              <a:t>b</a:t>
            </a:r>
            <a:r>
              <a:rPr lang="en-US" baseline="-25000" dirty="0" smtClean="0"/>
              <a:t>3</a:t>
            </a:r>
            <a:r>
              <a:rPr lang="en-US" dirty="0" smtClean="0"/>
              <a:t> in the straight section (2d): 0.49 units </a:t>
            </a:r>
            <a:r>
              <a:rPr lang="en-US" b="1" dirty="0" smtClean="0">
                <a:solidFill>
                  <a:srgbClr val="00B050"/>
                </a:solidFill>
                <a:sym typeface="Wingdings" panose="05000000000000000000" pitchFamily="2" charset="2"/>
              </a:rPr>
              <a:t> 2.39 units</a:t>
            </a:r>
          </a:p>
          <a:p>
            <a:pPr marL="285750" indent="-285750">
              <a:buFont typeface="Arial" panose="020B0604020202020204" pitchFamily="34" charset="0"/>
              <a:buChar char="•"/>
            </a:pPr>
            <a:r>
              <a:rPr lang="en-US" dirty="0">
                <a:sym typeface="Wingdings" panose="05000000000000000000" pitchFamily="2" charset="2"/>
              </a:rPr>
              <a:t>b</a:t>
            </a:r>
            <a:r>
              <a:rPr lang="en-US" baseline="-25000" dirty="0" smtClean="0">
                <a:sym typeface="Wingdings" panose="05000000000000000000" pitchFamily="2" charset="2"/>
              </a:rPr>
              <a:t>3</a:t>
            </a:r>
            <a:r>
              <a:rPr lang="en-US" dirty="0" smtClean="0">
                <a:sym typeface="Wingdings" panose="05000000000000000000" pitchFamily="2" charset="2"/>
              </a:rPr>
              <a:t> integrated -4.59 units </a:t>
            </a:r>
            <a:r>
              <a:rPr lang="en-US" b="1" dirty="0" smtClean="0">
                <a:solidFill>
                  <a:srgbClr val="00B050"/>
                </a:solidFill>
                <a:sym typeface="Wingdings" panose="05000000000000000000" pitchFamily="2" charset="2"/>
              </a:rPr>
              <a:t> -2.70 units</a:t>
            </a:r>
          </a:p>
          <a:p>
            <a:pPr marL="285750" indent="-285750">
              <a:buFont typeface="Arial" panose="020B0604020202020204" pitchFamily="34" charset="0"/>
              <a:buChar char="•"/>
            </a:pPr>
            <a:r>
              <a:rPr lang="en-US" dirty="0" smtClean="0">
                <a:sym typeface="Wingdings" panose="05000000000000000000" pitchFamily="2" charset="2"/>
              </a:rPr>
              <a:t>Slightly lower </a:t>
            </a:r>
            <a:r>
              <a:rPr lang="en-US" b="1" dirty="0" smtClean="0">
                <a:solidFill>
                  <a:srgbClr val="00B050"/>
                </a:solidFill>
                <a:sym typeface="Wingdings" panose="05000000000000000000" pitchFamily="2" charset="2"/>
              </a:rPr>
              <a:t>other harmonics</a:t>
            </a:r>
          </a:p>
          <a:p>
            <a:pPr marL="285750" indent="-285750">
              <a:buFont typeface="Arial" panose="020B0604020202020204" pitchFamily="34" charset="0"/>
              <a:buChar char="•"/>
            </a:pPr>
            <a:r>
              <a:rPr lang="en-US" dirty="0" smtClean="0">
                <a:sym typeface="Wingdings" panose="05000000000000000000" pitchFamily="2" charset="2"/>
              </a:rPr>
              <a:t>Slightly higher </a:t>
            </a:r>
            <a:r>
              <a:rPr lang="en-US" b="1" dirty="0" smtClean="0">
                <a:solidFill>
                  <a:srgbClr val="00B050"/>
                </a:solidFill>
                <a:sym typeface="Wingdings" panose="05000000000000000000" pitchFamily="2" charset="2"/>
              </a:rPr>
              <a:t>margin</a:t>
            </a:r>
            <a:endParaRPr lang="en-US" b="1" dirty="0">
              <a:solidFill>
                <a:srgbClr val="00B050"/>
              </a:solidFill>
            </a:endParaRPr>
          </a:p>
        </p:txBody>
      </p:sp>
      <p:sp>
        <p:nvSpPr>
          <p:cNvPr id="10" name="Rectangle 9"/>
          <p:cNvSpPr/>
          <p:nvPr/>
        </p:nvSpPr>
        <p:spPr>
          <a:xfrm>
            <a:off x="5001491" y="5258227"/>
            <a:ext cx="1146468" cy="369332"/>
          </a:xfrm>
          <a:prstGeom prst="rect">
            <a:avLst/>
          </a:prstGeom>
        </p:spPr>
        <p:txBody>
          <a:bodyPr wrap="none">
            <a:spAutoFit/>
          </a:bodyPr>
          <a:lstStyle/>
          <a:p>
            <a:r>
              <a:rPr lang="en-US" dirty="0" smtClean="0"/>
              <a:t>2.28 </a:t>
            </a:r>
            <a:r>
              <a:rPr lang="en-US" dirty="0"/>
              <a:t>mm </a:t>
            </a:r>
            <a:endParaRPr lang="fr-FR" dirty="0"/>
          </a:p>
        </p:txBody>
      </p:sp>
      <p:cxnSp>
        <p:nvCxnSpPr>
          <p:cNvPr id="12" name="Straight Arrow Connector 11"/>
          <p:cNvCxnSpPr/>
          <p:nvPr/>
        </p:nvCxnSpPr>
        <p:spPr>
          <a:xfrm>
            <a:off x="5001491" y="5400898"/>
            <a:ext cx="0" cy="252000"/>
          </a:xfrm>
          <a:prstGeom prst="straightConnector1">
            <a:avLst/>
          </a:prstGeom>
          <a:ln>
            <a:headEnd type="arrow"/>
            <a:tailEnd type="arrow"/>
          </a:ln>
        </p:spPr>
        <p:style>
          <a:lnRef idx="1">
            <a:schemeClr val="dk1"/>
          </a:lnRef>
          <a:fillRef idx="0">
            <a:schemeClr val="dk1"/>
          </a:fillRef>
          <a:effectRef idx="0">
            <a:schemeClr val="dk1"/>
          </a:effectRef>
          <a:fontRef idx="minor">
            <a:schemeClr val="tx1"/>
          </a:fontRef>
        </p:style>
      </p:cxnSp>
      <p:sp>
        <p:nvSpPr>
          <p:cNvPr id="13" name="Rectangle 12"/>
          <p:cNvSpPr/>
          <p:nvPr/>
        </p:nvSpPr>
        <p:spPr>
          <a:xfrm>
            <a:off x="2967714" y="2537752"/>
            <a:ext cx="1069524" cy="369332"/>
          </a:xfrm>
          <a:prstGeom prst="rect">
            <a:avLst/>
          </a:prstGeom>
        </p:spPr>
        <p:txBody>
          <a:bodyPr wrap="none">
            <a:spAutoFit/>
          </a:bodyPr>
          <a:lstStyle/>
          <a:p>
            <a:r>
              <a:rPr lang="en-US" dirty="0">
                <a:sym typeface="Wingdings" panose="05000000000000000000" pitchFamily="2" charset="2"/>
              </a:rPr>
              <a:t>v5ari204</a:t>
            </a:r>
            <a:endParaRPr lang="fr-FR" dirty="0"/>
          </a:p>
        </p:txBody>
      </p:sp>
    </p:spTree>
    <p:extLst>
      <p:ext uri="{BB962C8B-B14F-4D97-AF65-F5344CB8AC3E}">
        <p14:creationId xmlns:p14="http://schemas.microsoft.com/office/powerpoint/2010/main" val="3125809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e 26"/>
          <p:cNvGrpSpPr/>
          <p:nvPr/>
        </p:nvGrpSpPr>
        <p:grpSpPr>
          <a:xfrm>
            <a:off x="583906" y="5156134"/>
            <a:ext cx="4544055" cy="1340935"/>
            <a:chOff x="2073058" y="5200260"/>
            <a:chExt cx="4544055" cy="1340935"/>
          </a:xfrm>
        </p:grpSpPr>
        <p:pic>
          <p:nvPicPr>
            <p:cNvPr id="30" name="Image 29"/>
            <p:cNvPicPr>
              <a:picLocks noChangeAspect="1"/>
            </p:cNvPicPr>
            <p:nvPr/>
          </p:nvPicPr>
          <p:blipFill rotWithShape="1">
            <a:blip r:embed="rId2">
              <a:extLst>
                <a:ext uri="{28A0092B-C50C-407E-A947-70E740481C1C}">
                  <a14:useLocalDpi xmlns:a14="http://schemas.microsoft.com/office/drawing/2010/main" val="0"/>
                </a:ext>
              </a:extLst>
            </a:blip>
            <a:srcRect l="3783" t="18728" r="22661" b="37348"/>
            <a:stretch/>
          </p:blipFill>
          <p:spPr>
            <a:xfrm>
              <a:off x="2073058" y="5241859"/>
              <a:ext cx="4089748" cy="1200034"/>
            </a:xfrm>
            <a:prstGeom prst="rect">
              <a:avLst/>
            </a:prstGeom>
            <a:ln>
              <a:noFill/>
            </a:ln>
          </p:spPr>
        </p:pic>
        <p:cxnSp>
          <p:nvCxnSpPr>
            <p:cNvPr id="37" name="Connecteur droit avec flèche 36"/>
            <p:cNvCxnSpPr/>
            <p:nvPr/>
          </p:nvCxnSpPr>
          <p:spPr>
            <a:xfrm>
              <a:off x="4102273" y="5547483"/>
              <a:ext cx="1362205"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38" name="ZoneTexte 37"/>
            <p:cNvSpPr txBox="1"/>
            <p:nvPr/>
          </p:nvSpPr>
          <p:spPr>
            <a:xfrm>
              <a:off x="4482890" y="5200260"/>
              <a:ext cx="588723" cy="369332"/>
            </a:xfrm>
            <a:prstGeom prst="rect">
              <a:avLst/>
            </a:prstGeom>
            <a:noFill/>
          </p:spPr>
          <p:txBody>
            <a:bodyPr wrap="square" rtlCol="0">
              <a:spAutoFit/>
            </a:bodyPr>
            <a:lstStyle/>
            <a:p>
              <a:r>
                <a:rPr lang="en-US" dirty="0" err="1" smtClean="0"/>
                <a:t>L</a:t>
              </a:r>
              <a:r>
                <a:rPr lang="en-US" baseline="-25000" dirty="0" err="1" smtClean="0"/>
                <a:t>ss</a:t>
              </a:r>
              <a:endParaRPr lang="en-US" baseline="-25000" dirty="0"/>
            </a:p>
          </p:txBody>
        </p:sp>
        <p:cxnSp>
          <p:nvCxnSpPr>
            <p:cNvPr id="42" name="Connecteur droit avec flèche 41"/>
            <p:cNvCxnSpPr/>
            <p:nvPr/>
          </p:nvCxnSpPr>
          <p:spPr>
            <a:xfrm>
              <a:off x="4102273" y="5978652"/>
              <a:ext cx="1982243"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43" name="ZoneTexte 42"/>
            <p:cNvSpPr txBox="1"/>
            <p:nvPr/>
          </p:nvSpPr>
          <p:spPr>
            <a:xfrm>
              <a:off x="4470364" y="5609320"/>
              <a:ext cx="588723" cy="369332"/>
            </a:xfrm>
            <a:prstGeom prst="rect">
              <a:avLst/>
            </a:prstGeom>
            <a:noFill/>
          </p:spPr>
          <p:txBody>
            <a:bodyPr wrap="square" rtlCol="0">
              <a:spAutoFit/>
            </a:bodyPr>
            <a:lstStyle/>
            <a:p>
              <a:r>
                <a:rPr lang="en-US" dirty="0" err="1" smtClean="0"/>
                <a:t>L</a:t>
              </a:r>
              <a:r>
                <a:rPr lang="en-US" baseline="-25000" dirty="0" err="1" smtClean="0"/>
                <a:t>coil</a:t>
              </a:r>
              <a:endParaRPr lang="en-US" baseline="-25000" dirty="0"/>
            </a:p>
          </p:txBody>
        </p:sp>
        <p:cxnSp>
          <p:nvCxnSpPr>
            <p:cNvPr id="44" name="Connecteur droit avec flèche 43"/>
            <p:cNvCxnSpPr/>
            <p:nvPr/>
          </p:nvCxnSpPr>
          <p:spPr>
            <a:xfrm>
              <a:off x="4102273" y="6223127"/>
              <a:ext cx="1572017"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45" name="ZoneTexte 44"/>
            <p:cNvSpPr txBox="1"/>
            <p:nvPr/>
          </p:nvSpPr>
          <p:spPr>
            <a:xfrm>
              <a:off x="4470364" y="6171863"/>
              <a:ext cx="715411" cy="369332"/>
            </a:xfrm>
            <a:prstGeom prst="rect">
              <a:avLst/>
            </a:prstGeom>
            <a:noFill/>
          </p:spPr>
          <p:txBody>
            <a:bodyPr wrap="square" rtlCol="0">
              <a:spAutoFit/>
            </a:bodyPr>
            <a:lstStyle/>
            <a:p>
              <a:r>
                <a:rPr lang="en-US" dirty="0" err="1" smtClean="0"/>
                <a:t>L</a:t>
              </a:r>
              <a:r>
                <a:rPr lang="en-US" baseline="-25000" dirty="0" err="1" smtClean="0"/>
                <a:t>mag</a:t>
              </a:r>
              <a:endParaRPr lang="en-US" baseline="-25000" dirty="0"/>
            </a:p>
          </p:txBody>
        </p:sp>
        <p:cxnSp>
          <p:nvCxnSpPr>
            <p:cNvPr id="46" name="Connecteur droit avec flèche 45"/>
            <p:cNvCxnSpPr/>
            <p:nvPr/>
          </p:nvCxnSpPr>
          <p:spPr>
            <a:xfrm>
              <a:off x="5674290" y="6210601"/>
              <a:ext cx="410226"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47" name="ZoneTexte 46"/>
            <p:cNvSpPr txBox="1"/>
            <p:nvPr/>
          </p:nvSpPr>
          <p:spPr>
            <a:xfrm>
              <a:off x="5551919" y="6131209"/>
              <a:ext cx="1065194" cy="369332"/>
            </a:xfrm>
            <a:prstGeom prst="rect">
              <a:avLst/>
            </a:prstGeom>
            <a:noFill/>
          </p:spPr>
          <p:txBody>
            <a:bodyPr wrap="square" rtlCol="0">
              <a:spAutoFit/>
            </a:bodyPr>
            <a:lstStyle/>
            <a:p>
              <a:r>
                <a:rPr lang="en-US" dirty="0" err="1" smtClean="0"/>
                <a:t>L</a:t>
              </a:r>
              <a:r>
                <a:rPr lang="en-US" baseline="-25000" dirty="0" err="1" smtClean="0"/>
                <a:t>coil</a:t>
              </a:r>
              <a:r>
                <a:rPr lang="en-US" baseline="-25000" dirty="0" smtClean="0"/>
                <a:t> end</a:t>
              </a:r>
              <a:endParaRPr lang="en-US" baseline="-25000" dirty="0"/>
            </a:p>
          </p:txBody>
        </p:sp>
      </p:grpSp>
      <p:sp>
        <p:nvSpPr>
          <p:cNvPr id="3" name="Titre 2"/>
          <p:cNvSpPr>
            <a:spLocks noGrp="1"/>
          </p:cNvSpPr>
          <p:nvPr>
            <p:ph type="title"/>
          </p:nvPr>
        </p:nvSpPr>
        <p:spPr/>
        <p:txBody>
          <a:bodyPr/>
          <a:lstStyle/>
          <a:p>
            <a:r>
              <a:rPr lang="en-US" dirty="0"/>
              <a:t>3D Magnetic Design – </a:t>
            </a:r>
            <a:r>
              <a:rPr lang="en-US" dirty="0" smtClean="0"/>
              <a:t>Peak Field</a:t>
            </a:r>
            <a:endParaRPr lang="en-US" dirty="0"/>
          </a:p>
        </p:txBody>
      </p:sp>
      <p:sp>
        <p:nvSpPr>
          <p:cNvPr id="4" name="Espace réservé du pied de page 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8</a:t>
            </a:fld>
            <a:endParaRPr lang="fr-FR" dirty="0"/>
          </a:p>
        </p:txBody>
      </p:sp>
      <p:sp>
        <p:nvSpPr>
          <p:cNvPr id="6" name="Espace réservé de la date 5"/>
          <p:cNvSpPr>
            <a:spLocks noGrp="1"/>
          </p:cNvSpPr>
          <p:nvPr>
            <p:ph type="dt" sz="half" idx="2"/>
          </p:nvPr>
        </p:nvSpPr>
        <p:spPr/>
        <p:txBody>
          <a:bodyPr/>
          <a:lstStyle/>
          <a:p>
            <a:r>
              <a:rPr lang="fr-FR" smtClean="0"/>
              <a:t>FCC week 2018 - 10/04/2018</a:t>
            </a:r>
            <a:endParaRPr lang="fr-FR" dirty="0"/>
          </a:p>
        </p:txBody>
      </p:sp>
      <p:pic>
        <p:nvPicPr>
          <p:cNvPr id="9" name="Image 8"/>
          <p:cNvPicPr>
            <a:picLocks noChangeAspect="1"/>
          </p:cNvPicPr>
          <p:nvPr/>
        </p:nvPicPr>
        <p:blipFill rotWithShape="1">
          <a:blip r:embed="rId3">
            <a:extLst>
              <a:ext uri="{28A0092B-C50C-407E-A947-70E740481C1C}">
                <a14:useLocalDpi xmlns:a14="http://schemas.microsoft.com/office/drawing/2010/main" val="0"/>
              </a:ext>
            </a:extLst>
          </a:blip>
          <a:srcRect r="12639" b="9261"/>
          <a:stretch/>
        </p:blipFill>
        <p:spPr>
          <a:xfrm>
            <a:off x="4597560" y="1461890"/>
            <a:ext cx="4500000" cy="2452452"/>
          </a:xfrm>
          <a:prstGeom prst="rect">
            <a:avLst/>
          </a:prstGeom>
        </p:spPr>
      </p:pic>
      <p:pic>
        <p:nvPicPr>
          <p:cNvPr id="12" name="Image 11"/>
          <p:cNvPicPr>
            <a:picLocks noChangeAspect="1"/>
          </p:cNvPicPr>
          <p:nvPr/>
        </p:nvPicPr>
        <p:blipFill rotWithShape="1">
          <a:blip r:embed="rId4">
            <a:extLst>
              <a:ext uri="{28A0092B-C50C-407E-A947-70E740481C1C}">
                <a14:useLocalDpi xmlns:a14="http://schemas.microsoft.com/office/drawing/2010/main" val="0"/>
              </a:ext>
            </a:extLst>
          </a:blip>
          <a:srcRect r="20666" b="15233"/>
          <a:stretch/>
        </p:blipFill>
        <p:spPr>
          <a:xfrm>
            <a:off x="59982" y="1423355"/>
            <a:ext cx="4500000" cy="2522855"/>
          </a:xfrm>
          <a:prstGeom prst="rect">
            <a:avLst/>
          </a:prstGeom>
        </p:spPr>
      </p:pic>
      <p:sp>
        <p:nvSpPr>
          <p:cNvPr id="13" name="ZoneTexte 12"/>
          <p:cNvSpPr txBox="1"/>
          <p:nvPr/>
        </p:nvSpPr>
        <p:spPr>
          <a:xfrm>
            <a:off x="214334" y="4095093"/>
            <a:ext cx="7295970" cy="1477328"/>
          </a:xfrm>
          <a:prstGeom prst="rect">
            <a:avLst/>
          </a:prstGeom>
          <a:noFill/>
        </p:spPr>
        <p:txBody>
          <a:bodyPr wrap="square" rtlCol="0">
            <a:spAutoFit/>
          </a:bodyPr>
          <a:lstStyle/>
          <a:p>
            <a:pPr marL="342900" indent="-342900">
              <a:buFont typeface="+mj-lt"/>
              <a:buAutoNum type="arabicPeriod"/>
            </a:pPr>
            <a:r>
              <a:rPr lang="en-US" dirty="0" smtClean="0"/>
              <a:t>Peak </a:t>
            </a:r>
            <a:r>
              <a:rPr lang="en-US" dirty="0"/>
              <a:t>field </a:t>
            </a:r>
            <a:r>
              <a:rPr lang="en-US" dirty="0" smtClean="0"/>
              <a:t>in the </a:t>
            </a:r>
            <a:r>
              <a:rPr lang="en-US" dirty="0"/>
              <a:t>center (z = 0)  </a:t>
            </a:r>
            <a:r>
              <a:rPr lang="en-US" dirty="0" smtClean="0"/>
              <a:t>= 16.6 T for both cases </a:t>
            </a:r>
          </a:p>
          <a:p>
            <a:pPr marL="342900" indent="-342900">
              <a:buFont typeface="+mj-lt"/>
              <a:buAutoNum type="arabicPeriod"/>
            </a:pPr>
            <a:r>
              <a:rPr lang="en-US" dirty="0" smtClean="0"/>
              <a:t>at </a:t>
            </a:r>
            <a:r>
              <a:rPr lang="en-US" dirty="0"/>
              <a:t>the beginning of the </a:t>
            </a:r>
            <a:r>
              <a:rPr lang="en-US" dirty="0" smtClean="0"/>
              <a:t>coil ends ~16 T </a:t>
            </a:r>
          </a:p>
          <a:p>
            <a:pPr marL="342900" indent="-342900">
              <a:buFont typeface="+mj-lt"/>
              <a:buAutoNum type="arabicPeriod"/>
            </a:pPr>
            <a:r>
              <a:rPr lang="en-US" dirty="0"/>
              <a:t>Peak field in the pole </a:t>
            </a:r>
            <a:r>
              <a:rPr lang="en-US" dirty="0" smtClean="0"/>
              <a:t>tip ~15 T</a:t>
            </a:r>
          </a:p>
          <a:p>
            <a:pPr marL="342900" indent="-342900">
              <a:buFont typeface="+mj-lt"/>
              <a:buAutoNum type="arabicPeriod"/>
            </a:pPr>
            <a:endParaRPr lang="en-US" dirty="0"/>
          </a:p>
          <a:p>
            <a:r>
              <a:rPr lang="en-US" dirty="0" smtClean="0"/>
              <a:t>With </a:t>
            </a:r>
            <a:r>
              <a:rPr lang="en-US" dirty="0" err="1"/>
              <a:t>L</a:t>
            </a:r>
            <a:r>
              <a:rPr lang="en-US" baseline="-25000" dirty="0" err="1"/>
              <a:t>ss</a:t>
            </a:r>
            <a:r>
              <a:rPr lang="en-US" baseline="-25000" dirty="0"/>
              <a:t> </a:t>
            </a:r>
            <a:r>
              <a:rPr lang="en-US" dirty="0"/>
              <a:t> </a:t>
            </a:r>
            <a:r>
              <a:rPr lang="en-US" dirty="0" smtClean="0"/>
              <a:t>= </a:t>
            </a:r>
            <a:r>
              <a:rPr lang="en-US" dirty="0" err="1" smtClean="0"/>
              <a:t>L</a:t>
            </a:r>
            <a:r>
              <a:rPr lang="en-US" baseline="-25000" dirty="0" err="1" smtClean="0"/>
              <a:t>iron</a:t>
            </a:r>
            <a:r>
              <a:rPr lang="en-US" dirty="0" smtClean="0"/>
              <a:t> = 1 m</a:t>
            </a:r>
            <a:endParaRPr lang="en-US" dirty="0"/>
          </a:p>
        </p:txBody>
      </p:sp>
      <p:cxnSp>
        <p:nvCxnSpPr>
          <p:cNvPr id="15" name="Connecteur droit avec flèche 14"/>
          <p:cNvCxnSpPr/>
          <p:nvPr/>
        </p:nvCxnSpPr>
        <p:spPr>
          <a:xfrm>
            <a:off x="2855934" y="1997539"/>
            <a:ext cx="319068" cy="5389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4" name="ZoneTexte 23"/>
          <p:cNvSpPr txBox="1"/>
          <p:nvPr/>
        </p:nvSpPr>
        <p:spPr>
          <a:xfrm>
            <a:off x="2571141" y="1698718"/>
            <a:ext cx="444327" cy="369332"/>
          </a:xfrm>
          <a:prstGeom prst="rect">
            <a:avLst/>
          </a:prstGeom>
          <a:noFill/>
        </p:spPr>
        <p:txBody>
          <a:bodyPr wrap="square" rtlCol="0">
            <a:spAutoFit/>
          </a:bodyPr>
          <a:lstStyle/>
          <a:p>
            <a:r>
              <a:rPr lang="en-US" dirty="0" smtClean="0"/>
              <a:t>1.</a:t>
            </a:r>
            <a:endParaRPr lang="en-US" dirty="0"/>
          </a:p>
        </p:txBody>
      </p:sp>
      <p:cxnSp>
        <p:nvCxnSpPr>
          <p:cNvPr id="25" name="Connecteur droit avec flèche 24"/>
          <p:cNvCxnSpPr/>
          <p:nvPr/>
        </p:nvCxnSpPr>
        <p:spPr>
          <a:xfrm>
            <a:off x="3067312" y="1792687"/>
            <a:ext cx="552017" cy="445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6" name="ZoneTexte 25"/>
          <p:cNvSpPr txBox="1"/>
          <p:nvPr/>
        </p:nvSpPr>
        <p:spPr>
          <a:xfrm>
            <a:off x="2763730" y="1461890"/>
            <a:ext cx="444327" cy="369332"/>
          </a:xfrm>
          <a:prstGeom prst="rect">
            <a:avLst/>
          </a:prstGeom>
          <a:noFill/>
        </p:spPr>
        <p:txBody>
          <a:bodyPr wrap="square" rtlCol="0">
            <a:spAutoFit/>
          </a:bodyPr>
          <a:lstStyle/>
          <a:p>
            <a:r>
              <a:rPr lang="en-US" dirty="0" smtClean="0"/>
              <a:t>2.</a:t>
            </a:r>
            <a:endParaRPr lang="en-US" dirty="0"/>
          </a:p>
        </p:txBody>
      </p:sp>
      <p:cxnSp>
        <p:nvCxnSpPr>
          <p:cNvPr id="28" name="Connecteur droit avec flèche 27"/>
          <p:cNvCxnSpPr/>
          <p:nvPr/>
        </p:nvCxnSpPr>
        <p:spPr>
          <a:xfrm>
            <a:off x="3511639" y="1536929"/>
            <a:ext cx="318812" cy="4745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9" name="ZoneTexte 28"/>
          <p:cNvSpPr txBox="1"/>
          <p:nvPr/>
        </p:nvSpPr>
        <p:spPr>
          <a:xfrm>
            <a:off x="3226846" y="1238108"/>
            <a:ext cx="444327" cy="369332"/>
          </a:xfrm>
          <a:prstGeom prst="rect">
            <a:avLst/>
          </a:prstGeom>
          <a:noFill/>
        </p:spPr>
        <p:txBody>
          <a:bodyPr wrap="square" rtlCol="0">
            <a:spAutoFit/>
          </a:bodyPr>
          <a:lstStyle/>
          <a:p>
            <a:r>
              <a:rPr lang="en-US" dirty="0" smtClean="0"/>
              <a:t>3.</a:t>
            </a:r>
            <a:endParaRPr lang="en-US" dirty="0"/>
          </a:p>
        </p:txBody>
      </p:sp>
      <p:cxnSp>
        <p:nvCxnSpPr>
          <p:cNvPr id="31" name="Connecteur droit avec flèche 30"/>
          <p:cNvCxnSpPr/>
          <p:nvPr/>
        </p:nvCxnSpPr>
        <p:spPr>
          <a:xfrm>
            <a:off x="7298926" y="1947434"/>
            <a:ext cx="319068" cy="5389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ZoneTexte 31"/>
          <p:cNvSpPr txBox="1"/>
          <p:nvPr/>
        </p:nvSpPr>
        <p:spPr>
          <a:xfrm>
            <a:off x="7014133" y="1648613"/>
            <a:ext cx="444327" cy="369332"/>
          </a:xfrm>
          <a:prstGeom prst="rect">
            <a:avLst/>
          </a:prstGeom>
          <a:noFill/>
        </p:spPr>
        <p:txBody>
          <a:bodyPr wrap="square" rtlCol="0">
            <a:spAutoFit/>
          </a:bodyPr>
          <a:lstStyle/>
          <a:p>
            <a:r>
              <a:rPr lang="en-US" dirty="0" smtClean="0"/>
              <a:t>1.</a:t>
            </a:r>
            <a:endParaRPr lang="en-US" dirty="0"/>
          </a:p>
        </p:txBody>
      </p:sp>
      <p:cxnSp>
        <p:nvCxnSpPr>
          <p:cNvPr id="33" name="Connecteur droit avec flèche 32"/>
          <p:cNvCxnSpPr/>
          <p:nvPr/>
        </p:nvCxnSpPr>
        <p:spPr>
          <a:xfrm>
            <a:off x="7510304" y="1742582"/>
            <a:ext cx="552017" cy="445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ZoneTexte 33"/>
          <p:cNvSpPr txBox="1"/>
          <p:nvPr/>
        </p:nvSpPr>
        <p:spPr>
          <a:xfrm>
            <a:off x="7206722" y="1411785"/>
            <a:ext cx="444327" cy="369332"/>
          </a:xfrm>
          <a:prstGeom prst="rect">
            <a:avLst/>
          </a:prstGeom>
          <a:noFill/>
        </p:spPr>
        <p:txBody>
          <a:bodyPr wrap="square" rtlCol="0">
            <a:spAutoFit/>
          </a:bodyPr>
          <a:lstStyle/>
          <a:p>
            <a:r>
              <a:rPr lang="en-US" dirty="0" smtClean="0"/>
              <a:t>2.</a:t>
            </a:r>
            <a:endParaRPr lang="en-US" dirty="0"/>
          </a:p>
        </p:txBody>
      </p:sp>
      <p:cxnSp>
        <p:nvCxnSpPr>
          <p:cNvPr id="35" name="Connecteur droit avec flèche 34"/>
          <p:cNvCxnSpPr/>
          <p:nvPr/>
        </p:nvCxnSpPr>
        <p:spPr>
          <a:xfrm>
            <a:off x="7954631" y="1486824"/>
            <a:ext cx="318812" cy="4745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6" name="ZoneTexte 35"/>
          <p:cNvSpPr txBox="1"/>
          <p:nvPr/>
        </p:nvSpPr>
        <p:spPr>
          <a:xfrm>
            <a:off x="7669838" y="1188003"/>
            <a:ext cx="444327" cy="369332"/>
          </a:xfrm>
          <a:prstGeom prst="rect">
            <a:avLst/>
          </a:prstGeom>
          <a:noFill/>
        </p:spPr>
        <p:txBody>
          <a:bodyPr wrap="square" rtlCol="0">
            <a:spAutoFit/>
          </a:bodyPr>
          <a:lstStyle/>
          <a:p>
            <a:r>
              <a:rPr lang="en-US" dirty="0" smtClean="0"/>
              <a:t>3.</a:t>
            </a:r>
            <a:endParaRPr lang="en-US" dirty="0"/>
          </a:p>
        </p:txBody>
      </p:sp>
      <p:sp>
        <p:nvSpPr>
          <p:cNvPr id="39" name="TextBox 6"/>
          <p:cNvSpPr txBox="1"/>
          <p:nvPr/>
        </p:nvSpPr>
        <p:spPr>
          <a:xfrm>
            <a:off x="695195" y="1057357"/>
            <a:ext cx="2266644" cy="369332"/>
          </a:xfrm>
          <a:prstGeom prst="rect">
            <a:avLst/>
          </a:prstGeom>
          <a:noFill/>
        </p:spPr>
        <p:txBody>
          <a:bodyPr wrap="square" rtlCol="0">
            <a:spAutoFit/>
          </a:bodyPr>
          <a:lstStyle/>
          <a:p>
            <a:pPr algn="ctr"/>
            <a:r>
              <a:rPr lang="en-US" u="sng" dirty="0" smtClean="0"/>
              <a:t>Compact</a:t>
            </a:r>
            <a:r>
              <a:rPr lang="en-US" dirty="0" smtClean="0"/>
              <a:t>:</a:t>
            </a:r>
          </a:p>
        </p:txBody>
      </p:sp>
      <p:sp>
        <p:nvSpPr>
          <p:cNvPr id="40" name="TextBox 6"/>
          <p:cNvSpPr txBox="1"/>
          <p:nvPr/>
        </p:nvSpPr>
        <p:spPr>
          <a:xfrm>
            <a:off x="5073042" y="1057357"/>
            <a:ext cx="2255823" cy="369332"/>
          </a:xfrm>
          <a:prstGeom prst="rect">
            <a:avLst/>
          </a:prstGeom>
          <a:noFill/>
        </p:spPr>
        <p:txBody>
          <a:bodyPr wrap="square" rtlCol="0">
            <a:spAutoFit/>
          </a:bodyPr>
          <a:lstStyle/>
          <a:p>
            <a:pPr algn="ctr"/>
            <a:r>
              <a:rPr lang="en-US" u="sng" dirty="0" smtClean="0"/>
              <a:t>Long</a:t>
            </a:r>
            <a:r>
              <a:rPr lang="en-US" dirty="0" smtClean="0"/>
              <a:t>:</a:t>
            </a:r>
          </a:p>
        </p:txBody>
      </p:sp>
      <p:sp>
        <p:nvSpPr>
          <p:cNvPr id="41" name="Rectangle 40"/>
          <p:cNvSpPr/>
          <p:nvPr/>
        </p:nvSpPr>
        <p:spPr>
          <a:xfrm>
            <a:off x="4832676" y="4826530"/>
            <a:ext cx="4029765" cy="923330"/>
          </a:xfrm>
          <a:prstGeom prst="rect">
            <a:avLst/>
          </a:prstGeom>
          <a:ln>
            <a:solidFill>
              <a:srgbClr val="00B050"/>
            </a:solidFill>
          </a:ln>
        </p:spPr>
        <p:txBody>
          <a:bodyPr wrap="square">
            <a:spAutoFit/>
          </a:bodyPr>
          <a:lstStyle/>
          <a:p>
            <a:pPr marL="285750" indent="-285750">
              <a:buFont typeface="Arial" panose="020B0604020202020204" pitchFamily="34" charset="0"/>
              <a:buChar char="•"/>
            </a:pPr>
            <a:r>
              <a:rPr lang="fr-FR" b="1" dirty="0" err="1">
                <a:solidFill>
                  <a:srgbClr val="00B050"/>
                </a:solidFill>
                <a:latin typeface="Calibri" panose="020F0502020204030204" pitchFamily="34" charset="0"/>
                <a:cs typeface="Calibri" panose="020F0502020204030204" pitchFamily="34" charset="0"/>
                <a:sym typeface="Wingdings" panose="05000000000000000000" pitchFamily="2" charset="2"/>
              </a:rPr>
              <a:t>B</a:t>
            </a:r>
            <a:r>
              <a:rPr lang="fr-FR" b="1" baseline="-25000" dirty="0" err="1">
                <a:solidFill>
                  <a:srgbClr val="00B050"/>
                </a:solidFill>
                <a:latin typeface="Calibri" panose="020F0502020204030204" pitchFamily="34" charset="0"/>
                <a:cs typeface="Calibri" panose="020F0502020204030204" pitchFamily="34" charset="0"/>
                <a:sym typeface="Wingdings" panose="05000000000000000000" pitchFamily="2" charset="2"/>
              </a:rPr>
              <a:t>peak</a:t>
            </a:r>
            <a:r>
              <a:rPr lang="fr-FR" b="1" baseline="-25000" dirty="0">
                <a:solidFill>
                  <a:srgbClr val="00B050"/>
                </a:solidFill>
                <a:latin typeface="Calibri" panose="020F0502020204030204" pitchFamily="34" charset="0"/>
                <a:cs typeface="Calibri" panose="020F0502020204030204" pitchFamily="34" charset="0"/>
                <a:sym typeface="Wingdings" panose="05000000000000000000" pitchFamily="2" charset="2"/>
              </a:rPr>
              <a:t> </a:t>
            </a:r>
            <a:r>
              <a:rPr lang="fr-FR" b="1" baseline="-25000"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center</a:t>
            </a:r>
            <a:r>
              <a:rPr lang="fr-FR" b="1"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 – </a:t>
            </a:r>
            <a:r>
              <a:rPr lang="fr-FR" b="1" dirty="0" err="1" smtClean="0">
                <a:solidFill>
                  <a:srgbClr val="00B050"/>
                </a:solidFill>
                <a:latin typeface="Calibri" panose="020F0502020204030204" pitchFamily="34" charset="0"/>
                <a:cs typeface="Calibri" panose="020F0502020204030204" pitchFamily="34" charset="0"/>
                <a:sym typeface="Wingdings" panose="05000000000000000000" pitchFamily="2" charset="2"/>
              </a:rPr>
              <a:t>B</a:t>
            </a:r>
            <a:r>
              <a:rPr lang="fr-FR" b="1" baseline="-25000" dirty="0" err="1" smtClean="0">
                <a:solidFill>
                  <a:srgbClr val="00B050"/>
                </a:solidFill>
                <a:latin typeface="Calibri" panose="020F0502020204030204" pitchFamily="34" charset="0"/>
                <a:cs typeface="Calibri" panose="020F0502020204030204" pitchFamily="34" charset="0"/>
                <a:sym typeface="Wingdings" panose="05000000000000000000" pitchFamily="2" charset="2"/>
              </a:rPr>
              <a:t>peak</a:t>
            </a:r>
            <a:r>
              <a:rPr lang="fr-FR" b="1" baseline="-25000"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 ends </a:t>
            </a:r>
            <a:r>
              <a:rPr lang="fr-FR" b="1"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 </a:t>
            </a:r>
            <a:r>
              <a:rPr lang="el-GR" b="1" dirty="0">
                <a:solidFill>
                  <a:srgbClr val="00B050"/>
                </a:solidFill>
                <a:latin typeface="Calibri" panose="020F0502020204030204" pitchFamily="34" charset="0"/>
                <a:cs typeface="Calibri" panose="020F0502020204030204" pitchFamily="34" charset="0"/>
                <a:sym typeface="Wingdings" panose="05000000000000000000" pitchFamily="2" charset="2"/>
              </a:rPr>
              <a:t>Δ</a:t>
            </a:r>
            <a:r>
              <a:rPr lang="fr-FR" b="1" dirty="0" err="1">
                <a:solidFill>
                  <a:srgbClr val="00B050"/>
                </a:solidFill>
                <a:latin typeface="Calibri" panose="020F0502020204030204" pitchFamily="34" charset="0"/>
                <a:cs typeface="Calibri" panose="020F0502020204030204" pitchFamily="34" charset="0"/>
                <a:sym typeface="Wingdings" panose="05000000000000000000" pitchFamily="2" charset="2"/>
              </a:rPr>
              <a:t>B</a:t>
            </a:r>
            <a:r>
              <a:rPr lang="fr-FR" b="1" baseline="-25000" dirty="0" err="1">
                <a:solidFill>
                  <a:srgbClr val="00B050"/>
                </a:solidFill>
                <a:latin typeface="Calibri" panose="020F0502020204030204" pitchFamily="34" charset="0"/>
                <a:cs typeface="Calibri" panose="020F0502020204030204" pitchFamily="34" charset="0"/>
                <a:sym typeface="Wingdings" panose="05000000000000000000" pitchFamily="2" charset="2"/>
              </a:rPr>
              <a:t>peak</a:t>
            </a:r>
            <a:r>
              <a:rPr lang="fr-FR" b="1" dirty="0">
                <a:solidFill>
                  <a:srgbClr val="00B050"/>
                </a:solidFill>
                <a:latin typeface="Calibri" panose="020F0502020204030204" pitchFamily="34" charset="0"/>
                <a:cs typeface="Calibri" panose="020F0502020204030204" pitchFamily="34" charset="0"/>
                <a:sym typeface="Wingdings" panose="05000000000000000000" pitchFamily="2" charset="2"/>
              </a:rPr>
              <a:t> &gt; 0.6 T</a:t>
            </a:r>
            <a:endParaRPr lang="fr-FR" b="1" baseline="-25000" dirty="0" smtClean="0">
              <a:solidFill>
                <a:srgbClr val="00B050"/>
              </a:solidFill>
              <a:latin typeface="Calibri" panose="020F0502020204030204" pitchFamily="34" charset="0"/>
              <a:cs typeface="Calibri" panose="020F0502020204030204" pitchFamily="34" charset="0"/>
              <a:sym typeface="Wingdings" panose="05000000000000000000" pitchFamily="2" charset="2"/>
            </a:endParaRPr>
          </a:p>
          <a:p>
            <a:pPr marL="285750" indent="-285750">
              <a:buFont typeface="Arial" panose="020B0604020202020204" pitchFamily="34" charset="0"/>
              <a:buChar char="•"/>
            </a:pPr>
            <a:r>
              <a:rPr lang="en-US" b="1" dirty="0" smtClean="0">
                <a:solidFill>
                  <a:srgbClr val="00B050"/>
                </a:solidFill>
                <a:sym typeface="Wingdings" panose="05000000000000000000" pitchFamily="2" charset="2"/>
              </a:rPr>
              <a:t>Additional operational margin in the ends</a:t>
            </a:r>
            <a:endParaRPr lang="en-US" dirty="0">
              <a:solidFill>
                <a:srgbClr val="00B050"/>
              </a:solidFill>
            </a:endParaRPr>
          </a:p>
        </p:txBody>
      </p:sp>
    </p:spTree>
    <p:extLst>
      <p:ext uri="{BB962C8B-B14F-4D97-AF65-F5344CB8AC3E}">
        <p14:creationId xmlns:p14="http://schemas.microsoft.com/office/powerpoint/2010/main" val="475914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3D Magnetic Design – </a:t>
            </a:r>
            <a:r>
              <a:rPr lang="en-US" dirty="0" smtClean="0"/>
              <a:t>Summary</a:t>
            </a:r>
            <a:endParaRPr lang="en-US" dirty="0"/>
          </a:p>
        </p:txBody>
      </p:sp>
      <p:sp>
        <p:nvSpPr>
          <p:cNvPr id="4" name="Espace réservé du pied de page 3"/>
          <p:cNvSpPr>
            <a:spLocks noGrp="1"/>
          </p:cNvSpPr>
          <p:nvPr>
            <p:ph type="ftr" sz="quarter" idx="3"/>
          </p:nvPr>
        </p:nvSpPr>
        <p:spPr/>
        <p:txBody>
          <a:bodyPr/>
          <a:lstStyle/>
          <a:p>
            <a:r>
              <a:rPr lang="fr-FR" smtClean="0"/>
              <a:t>IRFU/DACM/LEAS</a:t>
            </a:r>
            <a:endParaRPr lang="fr-FR" dirty="0">
              <a:solidFill>
                <a:srgbClr val="FF0000"/>
              </a:solidFill>
            </a:endParaRPr>
          </a:p>
        </p:txBody>
      </p:sp>
      <p:sp>
        <p:nvSpPr>
          <p:cNvPr id="5" name="Espace réservé du numéro de diapositive 4"/>
          <p:cNvSpPr>
            <a:spLocks noGrp="1"/>
          </p:cNvSpPr>
          <p:nvPr>
            <p:ph type="sldNum" sz="quarter" idx="4"/>
          </p:nvPr>
        </p:nvSpPr>
        <p:spPr/>
        <p:txBody>
          <a:bodyPr/>
          <a:lstStyle/>
          <a:p>
            <a:r>
              <a:rPr lang="fr-FR" smtClean="0"/>
              <a:t>Page </a:t>
            </a:r>
            <a:fld id="{AEFB9B6D-867A-40B8-ACB0-35CC9F272C9C}" type="slidenum">
              <a:rPr lang="fr-FR" smtClean="0"/>
              <a:pPr/>
              <a:t>9</a:t>
            </a:fld>
            <a:endParaRPr lang="fr-FR" dirty="0"/>
          </a:p>
        </p:txBody>
      </p:sp>
      <p:sp>
        <p:nvSpPr>
          <p:cNvPr id="6" name="Espace réservé de la date 5"/>
          <p:cNvSpPr>
            <a:spLocks noGrp="1"/>
          </p:cNvSpPr>
          <p:nvPr>
            <p:ph type="dt" sz="half" idx="2"/>
          </p:nvPr>
        </p:nvSpPr>
        <p:spPr/>
        <p:txBody>
          <a:bodyPr/>
          <a:lstStyle/>
          <a:p>
            <a:r>
              <a:rPr lang="fr-FR" smtClean="0"/>
              <a:t>FCC week 2018 - 10/04/2018</a:t>
            </a:r>
            <a:endParaRPr lang="fr-FR" dirty="0"/>
          </a:p>
        </p:txBody>
      </p:sp>
      <p:graphicFrame>
        <p:nvGraphicFramePr>
          <p:cNvPr id="7" name="Tableau 6"/>
          <p:cNvGraphicFramePr>
            <a:graphicFrameLocks noGrp="1"/>
          </p:cNvGraphicFramePr>
          <p:nvPr>
            <p:extLst>
              <p:ext uri="{D42A27DB-BD31-4B8C-83A1-F6EECF244321}">
                <p14:modId xmlns:p14="http://schemas.microsoft.com/office/powerpoint/2010/main" val="63217093"/>
              </p:ext>
            </p:extLst>
          </p:nvPr>
        </p:nvGraphicFramePr>
        <p:xfrm>
          <a:off x="203331" y="1123355"/>
          <a:ext cx="7688670" cy="3977640"/>
        </p:xfrm>
        <a:graphic>
          <a:graphicData uri="http://schemas.openxmlformats.org/drawingml/2006/table">
            <a:tbl>
              <a:tblPr firstRow="1">
                <a:tableStyleId>{00A15C55-8517-42AA-B614-E9B94910E393}</a:tableStyleId>
              </a:tblPr>
              <a:tblGrid>
                <a:gridCol w="2241868">
                  <a:extLst>
                    <a:ext uri="{9D8B030D-6E8A-4147-A177-3AD203B41FA5}">
                      <a16:colId xmlns="" xmlns:a16="http://schemas.microsoft.com/office/drawing/2014/main" val="3737056575"/>
                    </a:ext>
                  </a:extLst>
                </a:gridCol>
                <a:gridCol w="1224280">
                  <a:extLst>
                    <a:ext uri="{9D8B030D-6E8A-4147-A177-3AD203B41FA5}">
                      <a16:colId xmlns="" xmlns:a16="http://schemas.microsoft.com/office/drawing/2014/main" val="3315724358"/>
                    </a:ext>
                  </a:extLst>
                </a:gridCol>
                <a:gridCol w="1719580">
                  <a:extLst>
                    <a:ext uri="{9D8B030D-6E8A-4147-A177-3AD203B41FA5}">
                      <a16:colId xmlns="" xmlns:a16="http://schemas.microsoft.com/office/drawing/2014/main" val="519850432"/>
                    </a:ext>
                  </a:extLst>
                </a:gridCol>
                <a:gridCol w="891312">
                  <a:extLst>
                    <a:ext uri="{9D8B030D-6E8A-4147-A177-3AD203B41FA5}">
                      <a16:colId xmlns="" xmlns:a16="http://schemas.microsoft.com/office/drawing/2014/main" val="3551017656"/>
                    </a:ext>
                  </a:extLst>
                </a:gridCol>
                <a:gridCol w="1611630">
                  <a:extLst>
                    <a:ext uri="{9D8B030D-6E8A-4147-A177-3AD203B41FA5}">
                      <a16:colId xmlns="" xmlns:a16="http://schemas.microsoft.com/office/drawing/2014/main" val="4149715206"/>
                    </a:ext>
                  </a:extLst>
                </a:gridCol>
              </a:tblGrid>
              <a:tr h="370840">
                <a:tc>
                  <a:txBody>
                    <a:bodyPr/>
                    <a:lstStyle/>
                    <a:p>
                      <a:r>
                        <a:rPr lang="en-US" dirty="0" smtClean="0"/>
                        <a:t>Parameter</a:t>
                      </a:r>
                      <a:endParaRPr lang="en-US" dirty="0"/>
                    </a:p>
                  </a:txBody>
                  <a:tcPr/>
                </a:tc>
                <a:tc>
                  <a:txBody>
                    <a:bodyPr/>
                    <a:lstStyle/>
                    <a:p>
                      <a:r>
                        <a:rPr lang="en-US" dirty="0" smtClean="0"/>
                        <a:t>Compact</a:t>
                      </a:r>
                      <a:endParaRPr lang="en-US" dirty="0"/>
                    </a:p>
                  </a:txBody>
                  <a:tcPr>
                    <a:lnR w="28575" cap="flat" cmpd="sng" algn="ctr">
                      <a:solidFill>
                        <a:schemeClr val="tx1"/>
                      </a:solidFill>
                      <a:prstDash val="solid"/>
                      <a:round/>
                      <a:headEnd type="none" w="med" len="med"/>
                      <a:tailEnd type="none" w="med" len="med"/>
                    </a:lnR>
                  </a:tcPr>
                </a:tc>
                <a:tc>
                  <a:txBody>
                    <a:bodyPr/>
                    <a:lstStyle/>
                    <a:p>
                      <a:r>
                        <a:rPr lang="en-US" dirty="0" smtClean="0"/>
                        <a:t>Compact </a:t>
                      </a:r>
                    </a:p>
                    <a:p>
                      <a:r>
                        <a:rPr lang="en-US" dirty="0" smtClean="0"/>
                        <a:t>compensated</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lang="en-US" dirty="0" smtClean="0"/>
                        <a:t>Long</a:t>
                      </a:r>
                      <a:endParaRPr lang="en-US" dirty="0"/>
                    </a:p>
                  </a:txBody>
                  <a:tcPr>
                    <a:lnL w="28575" cap="flat" cmpd="sng" algn="ctr">
                      <a:solidFill>
                        <a:schemeClr val="tx1"/>
                      </a:solidFill>
                      <a:prstDash val="solid"/>
                      <a:round/>
                      <a:headEnd type="none" w="med" len="med"/>
                      <a:tailEnd type="none" w="med" len="med"/>
                    </a:lnL>
                  </a:tcPr>
                </a:tc>
                <a:tc>
                  <a:txBody>
                    <a:bodyPr/>
                    <a:lstStyle/>
                    <a:p>
                      <a:r>
                        <a:rPr lang="en-US" dirty="0" smtClean="0"/>
                        <a:t>Unit</a:t>
                      </a:r>
                      <a:endParaRPr lang="en-US" dirty="0"/>
                    </a:p>
                  </a:txBody>
                  <a:tcPr/>
                </a:tc>
                <a:extLst>
                  <a:ext uri="{0D108BD9-81ED-4DB2-BD59-A6C34878D82A}">
                    <a16:rowId xmlns="" xmlns:a16="http://schemas.microsoft.com/office/drawing/2014/main" val="2339522064"/>
                  </a:ext>
                </a:extLst>
              </a:tr>
              <a:tr h="370840">
                <a:tc>
                  <a:txBody>
                    <a:bodyPr/>
                    <a:lstStyle/>
                    <a:p>
                      <a:r>
                        <a:rPr lang="en-US" dirty="0" smtClean="0"/>
                        <a:t>b3 integrated</a:t>
                      </a:r>
                      <a:endParaRPr lang="en-US" dirty="0"/>
                    </a:p>
                  </a:txBody>
                  <a:tcPr>
                    <a:solidFill>
                      <a:schemeClr val="bg1"/>
                    </a:solidFill>
                  </a:tcPr>
                </a:tc>
                <a:tc>
                  <a:txBody>
                    <a:bodyPr/>
                    <a:lstStyle/>
                    <a:p>
                      <a:r>
                        <a:rPr lang="en-US" dirty="0" smtClean="0">
                          <a:solidFill>
                            <a:schemeClr val="accent2"/>
                          </a:solidFill>
                        </a:rPr>
                        <a:t>-4.59</a:t>
                      </a:r>
                      <a:endParaRPr lang="en-US" dirty="0">
                        <a:solidFill>
                          <a:schemeClr val="accent2"/>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rgbClr val="00B050"/>
                          </a:solidFill>
                        </a:rPr>
                        <a:t>-2.70</a:t>
                      </a:r>
                      <a:endParaRPr lang="en-US" dirty="0">
                        <a:solidFill>
                          <a:srgbClr val="00B05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rgbClr val="00B050"/>
                          </a:solidFill>
                        </a:rPr>
                        <a:t>0.08</a:t>
                      </a:r>
                      <a:endParaRPr lang="en-US" dirty="0">
                        <a:solidFill>
                          <a:srgbClr val="00B050"/>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r>
                        <a:rPr lang="en-US" dirty="0" smtClean="0"/>
                        <a:t>units</a:t>
                      </a:r>
                      <a:endParaRPr lang="en-US" dirty="0"/>
                    </a:p>
                  </a:txBody>
                  <a:tcPr>
                    <a:solidFill>
                      <a:schemeClr val="bg1"/>
                    </a:solidFill>
                  </a:tcPr>
                </a:tc>
                <a:extLst>
                  <a:ext uri="{0D108BD9-81ED-4DB2-BD59-A6C34878D82A}">
                    <a16:rowId xmlns="" xmlns:a16="http://schemas.microsoft.com/office/drawing/2014/main" val="151126470"/>
                  </a:ext>
                </a:extLst>
              </a:tr>
              <a:tr h="370840">
                <a:tc>
                  <a:txBody>
                    <a:bodyPr/>
                    <a:lstStyle/>
                    <a:p>
                      <a:r>
                        <a:rPr lang="en-US" dirty="0" smtClean="0"/>
                        <a:t>B</a:t>
                      </a:r>
                      <a:r>
                        <a:rPr lang="en-US" baseline="-25000" dirty="0" smtClean="0"/>
                        <a:t>peak1</a:t>
                      </a:r>
                      <a:r>
                        <a:rPr lang="en-US" dirty="0" smtClean="0"/>
                        <a:t>, z=0</a:t>
                      </a:r>
                      <a:endParaRPr lang="en-US" dirty="0"/>
                    </a:p>
                  </a:txBody>
                  <a:tcPr>
                    <a:solidFill>
                      <a:schemeClr val="bg1"/>
                    </a:solidFill>
                  </a:tcPr>
                </a:tc>
                <a:tc>
                  <a:txBody>
                    <a:bodyPr/>
                    <a:lstStyle/>
                    <a:p>
                      <a:r>
                        <a:rPr lang="en-US" dirty="0" smtClean="0"/>
                        <a:t>16.6</a:t>
                      </a:r>
                      <a:endParaRPr lang="en-US" dirty="0"/>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t>16.6</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t>16.6</a:t>
                      </a:r>
                      <a:endParaRPr lang="en-US" dirty="0"/>
                    </a:p>
                  </a:txBody>
                  <a:tcPr>
                    <a:lnL w="28575" cap="flat" cmpd="sng" algn="ctr">
                      <a:solidFill>
                        <a:schemeClr val="tx1"/>
                      </a:solidFill>
                      <a:prstDash val="solid"/>
                      <a:round/>
                      <a:headEnd type="none" w="med" len="med"/>
                      <a:tailEnd type="none" w="med" len="med"/>
                    </a:lnL>
                    <a:solidFill>
                      <a:schemeClr val="bg1"/>
                    </a:solidFill>
                  </a:tcPr>
                </a:tc>
                <a:tc>
                  <a:txBody>
                    <a:bodyPr/>
                    <a:lstStyle/>
                    <a:p>
                      <a:r>
                        <a:rPr lang="en-US" dirty="0" smtClean="0"/>
                        <a:t>T</a:t>
                      </a:r>
                      <a:endParaRPr lang="en-US" dirty="0"/>
                    </a:p>
                  </a:txBody>
                  <a:tcPr>
                    <a:solidFill>
                      <a:schemeClr val="bg1"/>
                    </a:solidFill>
                  </a:tcPr>
                </a:tc>
                <a:extLst>
                  <a:ext uri="{0D108BD9-81ED-4DB2-BD59-A6C34878D82A}">
                    <a16:rowId xmlns="" xmlns:a16="http://schemas.microsoft.com/office/drawing/2014/main" val="2180533650"/>
                  </a:ext>
                </a:extLst>
              </a:tr>
              <a:tr h="370840">
                <a:tc>
                  <a:txBody>
                    <a:bodyPr/>
                    <a:lstStyle/>
                    <a:p>
                      <a:r>
                        <a:rPr lang="en-US" dirty="0" smtClean="0"/>
                        <a:t>B</a:t>
                      </a:r>
                      <a:r>
                        <a:rPr lang="en-US" baseline="-25000" dirty="0" smtClean="0"/>
                        <a:t>peak2</a:t>
                      </a:r>
                      <a:r>
                        <a:rPr lang="en-US" dirty="0" smtClean="0"/>
                        <a:t>, bend</a:t>
                      </a:r>
                      <a:endParaRPr lang="en-US" dirty="0"/>
                    </a:p>
                  </a:txBody>
                  <a:tcPr>
                    <a:solidFill>
                      <a:schemeClr val="bg1"/>
                    </a:solidFill>
                  </a:tcPr>
                </a:tc>
                <a:tc>
                  <a:txBody>
                    <a:bodyPr/>
                    <a:lstStyle/>
                    <a:p>
                      <a:r>
                        <a:rPr lang="en-US" dirty="0" smtClean="0">
                          <a:solidFill>
                            <a:srgbClr val="00B050"/>
                          </a:solidFill>
                        </a:rPr>
                        <a:t>15.9</a:t>
                      </a:r>
                      <a:endParaRPr lang="en-US" dirty="0">
                        <a:solidFill>
                          <a:srgbClr val="00B050"/>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rgbClr val="00B050"/>
                          </a:solidFill>
                        </a:rPr>
                        <a:t>15.9</a:t>
                      </a:r>
                      <a:endParaRPr lang="en-US" dirty="0">
                        <a:solidFill>
                          <a:srgbClr val="00B05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rgbClr val="00B050"/>
                          </a:solidFill>
                        </a:rPr>
                        <a:t>16.0</a:t>
                      </a:r>
                      <a:endParaRPr lang="en-US" dirty="0">
                        <a:solidFill>
                          <a:srgbClr val="00B050"/>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r>
                        <a:rPr lang="en-US" dirty="0" smtClean="0"/>
                        <a:t>T</a:t>
                      </a:r>
                      <a:endParaRPr lang="en-US" dirty="0"/>
                    </a:p>
                  </a:txBody>
                  <a:tcPr>
                    <a:solidFill>
                      <a:schemeClr val="bg1"/>
                    </a:solidFill>
                  </a:tcPr>
                </a:tc>
                <a:extLst>
                  <a:ext uri="{0D108BD9-81ED-4DB2-BD59-A6C34878D82A}">
                    <a16:rowId xmlns="" xmlns:a16="http://schemas.microsoft.com/office/drawing/2014/main" val="41053558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B</a:t>
                      </a:r>
                      <a:r>
                        <a:rPr lang="en-US" baseline="-25000" dirty="0" smtClean="0"/>
                        <a:t>peak3</a:t>
                      </a:r>
                      <a:r>
                        <a:rPr lang="en-US" dirty="0" smtClean="0"/>
                        <a:t>, tip</a:t>
                      </a:r>
                    </a:p>
                  </a:txBody>
                  <a:tcPr>
                    <a:solidFill>
                      <a:schemeClr val="bg1"/>
                    </a:solidFill>
                  </a:tcPr>
                </a:tc>
                <a:tc>
                  <a:txBody>
                    <a:bodyPr/>
                    <a:lstStyle/>
                    <a:p>
                      <a:r>
                        <a:rPr lang="en-US" dirty="0" smtClean="0">
                          <a:solidFill>
                            <a:srgbClr val="00B050"/>
                          </a:solidFill>
                        </a:rPr>
                        <a:t>15.0</a:t>
                      </a:r>
                      <a:endParaRPr lang="en-US" dirty="0">
                        <a:solidFill>
                          <a:srgbClr val="00B050"/>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rgbClr val="00B050"/>
                          </a:solidFill>
                        </a:rPr>
                        <a:t>15.0</a:t>
                      </a:r>
                      <a:endParaRPr lang="en-US" dirty="0">
                        <a:solidFill>
                          <a:srgbClr val="00B050"/>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rgbClr val="00B050"/>
                          </a:solidFill>
                        </a:rPr>
                        <a:t>15.2</a:t>
                      </a:r>
                      <a:endParaRPr lang="en-US" dirty="0">
                        <a:solidFill>
                          <a:srgbClr val="00B050"/>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r>
                        <a:rPr lang="en-US" dirty="0" smtClean="0"/>
                        <a:t>T</a:t>
                      </a:r>
                      <a:endParaRPr lang="en-US" dirty="0"/>
                    </a:p>
                  </a:txBody>
                  <a:tcPr>
                    <a:solidFill>
                      <a:schemeClr val="bg1"/>
                    </a:solidFill>
                  </a:tcPr>
                </a:tc>
                <a:extLst>
                  <a:ext uri="{0D108BD9-81ED-4DB2-BD59-A6C34878D82A}">
                    <a16:rowId xmlns="" xmlns:a16="http://schemas.microsoft.com/office/drawing/2014/main" val="2716167974"/>
                  </a:ext>
                </a:extLst>
              </a:tr>
              <a:tr h="370840">
                <a:tc>
                  <a:txBody>
                    <a:bodyPr/>
                    <a:lstStyle/>
                    <a:p>
                      <a:r>
                        <a:rPr lang="en-US" dirty="0" err="1" smtClean="0"/>
                        <a:t>L</a:t>
                      </a:r>
                      <a:r>
                        <a:rPr lang="en-US" baseline="-25000" dirty="0" err="1" smtClean="0"/>
                        <a:t>straight</a:t>
                      </a:r>
                      <a:r>
                        <a:rPr lang="en-US" baseline="-25000" dirty="0" smtClean="0"/>
                        <a:t> section</a:t>
                      </a:r>
                      <a:endParaRPr lang="en-US" baseline="-25000" dirty="0"/>
                    </a:p>
                  </a:txBody>
                  <a:tcPr>
                    <a:solidFill>
                      <a:schemeClr val="bg1"/>
                    </a:solidFill>
                  </a:tcPr>
                </a:tc>
                <a:tc>
                  <a:txBody>
                    <a:bodyPr/>
                    <a:lstStyle/>
                    <a:p>
                      <a:r>
                        <a:rPr lang="en-US" dirty="0" smtClean="0">
                          <a:solidFill>
                            <a:schemeClr val="bg1">
                              <a:lumMod val="50000"/>
                            </a:schemeClr>
                          </a:solidFill>
                        </a:rPr>
                        <a:t>500</a:t>
                      </a:r>
                      <a:endParaRPr lang="en-US" dirty="0">
                        <a:solidFill>
                          <a:schemeClr val="bg1">
                            <a:lumMod val="50000"/>
                          </a:schemeClr>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500</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500</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r>
                        <a:rPr lang="en-US" dirty="0" smtClean="0"/>
                        <a:t>mm </a:t>
                      </a:r>
                      <a:r>
                        <a:rPr lang="en-US" sz="1400" dirty="0" smtClean="0"/>
                        <a:t>(half length)</a:t>
                      </a:r>
                      <a:endParaRPr lang="en-US" dirty="0"/>
                    </a:p>
                  </a:txBody>
                  <a:tcPr>
                    <a:solidFill>
                      <a:schemeClr val="bg1"/>
                    </a:solidFill>
                  </a:tcPr>
                </a:tc>
                <a:extLst>
                  <a:ext uri="{0D108BD9-81ED-4DB2-BD59-A6C34878D82A}">
                    <a16:rowId xmlns="" xmlns:a16="http://schemas.microsoft.com/office/drawing/2014/main" val="332523586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L</a:t>
                      </a:r>
                      <a:r>
                        <a:rPr lang="en-US" baseline="-25000" dirty="0" err="1" smtClean="0"/>
                        <a:t>iron</a:t>
                      </a:r>
                      <a:endParaRPr lang="en-US" baseline="-25000" dirty="0" smtClean="0"/>
                    </a:p>
                  </a:txBody>
                  <a:tcPr>
                    <a:solidFill>
                      <a:schemeClr val="bg1"/>
                    </a:solidFill>
                  </a:tcPr>
                </a:tc>
                <a:tc>
                  <a:txBody>
                    <a:bodyPr/>
                    <a:lstStyle/>
                    <a:p>
                      <a:r>
                        <a:rPr lang="en-US" dirty="0" smtClean="0">
                          <a:solidFill>
                            <a:schemeClr val="bg1">
                              <a:lumMod val="50000"/>
                            </a:schemeClr>
                          </a:solidFill>
                        </a:rPr>
                        <a:t>500</a:t>
                      </a:r>
                      <a:endParaRPr lang="en-US" dirty="0">
                        <a:solidFill>
                          <a:schemeClr val="bg1">
                            <a:lumMod val="50000"/>
                          </a:schemeClr>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500</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500</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r>
                        <a:rPr lang="en-US" dirty="0" smtClean="0"/>
                        <a:t>mm </a:t>
                      </a:r>
                      <a:r>
                        <a:rPr lang="en-US" sz="1400" dirty="0" smtClean="0"/>
                        <a:t>(half length)</a:t>
                      </a:r>
                      <a:endParaRPr lang="en-US" dirty="0"/>
                    </a:p>
                  </a:txBody>
                  <a:tcPr>
                    <a:solidFill>
                      <a:schemeClr val="bg1"/>
                    </a:solidFill>
                  </a:tcPr>
                </a:tc>
                <a:extLst>
                  <a:ext uri="{0D108BD9-81ED-4DB2-BD59-A6C34878D82A}">
                    <a16:rowId xmlns="" xmlns:a16="http://schemas.microsoft.com/office/drawing/2014/main" val="1408311200"/>
                  </a:ext>
                </a:extLst>
              </a:tr>
              <a:tr h="370840">
                <a:tc>
                  <a:txBody>
                    <a:bodyPr/>
                    <a:lstStyle/>
                    <a:p>
                      <a:r>
                        <a:rPr lang="en-US" dirty="0" err="1" smtClean="0"/>
                        <a:t>L</a:t>
                      </a:r>
                      <a:r>
                        <a:rPr lang="en-US" baseline="-25000" dirty="0" err="1" smtClean="0"/>
                        <a:t>coil</a:t>
                      </a:r>
                      <a:endParaRPr lang="en-US" baseline="-25000" dirty="0"/>
                    </a:p>
                  </a:txBody>
                  <a:tcPr>
                    <a:solidFill>
                      <a:schemeClr val="bg1"/>
                    </a:solidFill>
                  </a:tcPr>
                </a:tc>
                <a:tc>
                  <a:txBody>
                    <a:bodyPr/>
                    <a:lstStyle/>
                    <a:p>
                      <a:r>
                        <a:rPr lang="en-US" dirty="0" smtClean="0">
                          <a:solidFill>
                            <a:schemeClr val="bg1">
                              <a:lumMod val="50000"/>
                            </a:schemeClr>
                          </a:solidFill>
                        </a:rPr>
                        <a:t>722</a:t>
                      </a:r>
                      <a:endParaRPr lang="en-US" dirty="0">
                        <a:solidFill>
                          <a:schemeClr val="bg1">
                            <a:lumMod val="50000"/>
                          </a:schemeClr>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722</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813</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mm </a:t>
                      </a:r>
                      <a:r>
                        <a:rPr lang="en-US" sz="1400" dirty="0" smtClean="0"/>
                        <a:t>(half length)</a:t>
                      </a:r>
                      <a:endParaRPr lang="en-US" dirty="0" smtClean="0"/>
                    </a:p>
                  </a:txBody>
                  <a:tcPr>
                    <a:solidFill>
                      <a:schemeClr val="bg1"/>
                    </a:solidFill>
                  </a:tcPr>
                </a:tc>
                <a:extLst>
                  <a:ext uri="{0D108BD9-81ED-4DB2-BD59-A6C34878D82A}">
                    <a16:rowId xmlns="" xmlns:a16="http://schemas.microsoft.com/office/drawing/2014/main" val="343077734"/>
                  </a:ext>
                </a:extLst>
              </a:tr>
              <a:tr h="370840">
                <a:tc>
                  <a:txBody>
                    <a:bodyPr/>
                    <a:lstStyle/>
                    <a:p>
                      <a:r>
                        <a:rPr lang="en-US" baseline="0" dirty="0" err="1" smtClean="0"/>
                        <a:t>L</a:t>
                      </a:r>
                      <a:r>
                        <a:rPr lang="en-US" baseline="-25000" dirty="0" err="1" smtClean="0"/>
                        <a:t>mag</a:t>
                      </a:r>
                      <a:endParaRPr lang="en-US" baseline="-25000" dirty="0"/>
                    </a:p>
                  </a:txBody>
                  <a:tcPr>
                    <a:solidFill>
                      <a:schemeClr val="bg1"/>
                    </a:solidFill>
                  </a:tcPr>
                </a:tc>
                <a:tc>
                  <a:txBody>
                    <a:bodyPr/>
                    <a:lstStyle/>
                    <a:p>
                      <a:r>
                        <a:rPr lang="en-US" dirty="0" smtClean="0">
                          <a:solidFill>
                            <a:schemeClr val="bg1">
                              <a:lumMod val="50000"/>
                            </a:schemeClr>
                          </a:solidFill>
                        </a:rPr>
                        <a:t>642</a:t>
                      </a:r>
                      <a:endParaRPr lang="en-US" dirty="0">
                        <a:solidFill>
                          <a:schemeClr val="bg1">
                            <a:lumMod val="50000"/>
                          </a:schemeClr>
                        </a:solidFill>
                      </a:endParaRPr>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642</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solidFill>
                      <a:schemeClr val="bg1"/>
                    </a:solidFill>
                  </a:tcPr>
                </a:tc>
                <a:tc>
                  <a:txBody>
                    <a:bodyPr/>
                    <a:lstStyle/>
                    <a:p>
                      <a:r>
                        <a:rPr lang="en-US" dirty="0" smtClean="0">
                          <a:solidFill>
                            <a:schemeClr val="bg1">
                              <a:lumMod val="50000"/>
                            </a:schemeClr>
                          </a:solidFill>
                        </a:rPr>
                        <a:t>678</a:t>
                      </a:r>
                      <a:endParaRPr lang="en-US" dirty="0">
                        <a:solidFill>
                          <a:schemeClr val="bg1">
                            <a:lumMod val="50000"/>
                          </a:schemeClr>
                        </a:solidFill>
                      </a:endParaRPr>
                    </a:p>
                  </a:txBody>
                  <a:tcPr>
                    <a:lnL w="28575" cap="flat" cmpd="sng" algn="ctr">
                      <a:solidFill>
                        <a:schemeClr val="tx1"/>
                      </a:solidFill>
                      <a:prstDash val="solid"/>
                      <a:round/>
                      <a:headEnd type="none" w="med" len="med"/>
                      <a:tailEnd type="none" w="med" len="med"/>
                    </a:lnL>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mm </a:t>
                      </a:r>
                      <a:r>
                        <a:rPr lang="en-US" sz="1400" dirty="0" smtClean="0"/>
                        <a:t>(half length)</a:t>
                      </a:r>
                    </a:p>
                  </a:txBody>
                  <a:tcPr>
                    <a:solidFill>
                      <a:schemeClr val="bg1"/>
                    </a:solidFill>
                  </a:tcPr>
                </a:tc>
                <a:extLst>
                  <a:ext uri="{0D108BD9-81ED-4DB2-BD59-A6C34878D82A}">
                    <a16:rowId xmlns="" xmlns:a16="http://schemas.microsoft.com/office/drawing/2014/main" val="3850585546"/>
                  </a:ext>
                </a:extLst>
              </a:tr>
              <a:tr h="370840">
                <a:tc>
                  <a:txBody>
                    <a:bodyPr/>
                    <a:lstStyle/>
                    <a:p>
                      <a:r>
                        <a:rPr lang="en-US" b="1" baseline="0" dirty="0" err="1" smtClean="0"/>
                        <a:t>L</a:t>
                      </a:r>
                      <a:r>
                        <a:rPr lang="en-US" b="1" baseline="-25000" dirty="0" err="1" smtClean="0"/>
                        <a:t>coil</a:t>
                      </a:r>
                      <a:r>
                        <a:rPr lang="en-US" b="1" baseline="-25000" dirty="0" smtClean="0"/>
                        <a:t> end</a:t>
                      </a:r>
                      <a:r>
                        <a:rPr lang="en-US" b="1" baseline="0" dirty="0" smtClean="0"/>
                        <a:t> = </a:t>
                      </a:r>
                      <a:r>
                        <a:rPr lang="en-US" b="1" baseline="0" dirty="0" err="1" smtClean="0"/>
                        <a:t>L</a:t>
                      </a:r>
                      <a:r>
                        <a:rPr lang="en-US" b="1" baseline="-25000" dirty="0" err="1" smtClean="0"/>
                        <a:t>coil</a:t>
                      </a:r>
                      <a:r>
                        <a:rPr lang="en-US" b="1" baseline="-25000" dirty="0" smtClean="0"/>
                        <a:t> </a:t>
                      </a:r>
                      <a:r>
                        <a:rPr lang="en-US" b="1" baseline="0" dirty="0" smtClean="0"/>
                        <a:t>- </a:t>
                      </a:r>
                      <a:r>
                        <a:rPr lang="en-US" b="1" baseline="0" dirty="0" err="1" smtClean="0"/>
                        <a:t>L</a:t>
                      </a:r>
                      <a:r>
                        <a:rPr lang="en-US" b="1" baseline="-25000" dirty="0" err="1" smtClean="0"/>
                        <a:t>mag</a:t>
                      </a:r>
                      <a:endParaRPr lang="en-US" b="1" baseline="-25000" dirty="0"/>
                    </a:p>
                  </a:txBody>
                  <a:tcPr>
                    <a:solidFill>
                      <a:schemeClr val="bg1"/>
                    </a:solidFill>
                  </a:tcPr>
                </a:tc>
                <a:tc>
                  <a:txBody>
                    <a:bodyPr/>
                    <a:lstStyle/>
                    <a:p>
                      <a:r>
                        <a:rPr lang="en-US" b="1" dirty="0" smtClean="0"/>
                        <a:t>80</a:t>
                      </a:r>
                      <a:endParaRPr lang="en-US" b="1" dirty="0"/>
                    </a:p>
                  </a:txBody>
                  <a:tcPr>
                    <a:lnR w="28575" cap="flat" cmpd="sng" algn="ctr">
                      <a:solidFill>
                        <a:schemeClr val="tx1"/>
                      </a:solidFill>
                      <a:prstDash val="solid"/>
                      <a:round/>
                      <a:headEnd type="none" w="med" len="med"/>
                      <a:tailEnd type="none" w="med" len="med"/>
                    </a:lnR>
                    <a:solidFill>
                      <a:schemeClr val="bg1"/>
                    </a:solidFill>
                  </a:tcPr>
                </a:tc>
                <a:tc>
                  <a:txBody>
                    <a:bodyPr/>
                    <a:lstStyle/>
                    <a:p>
                      <a:r>
                        <a:rPr lang="en-US" b="1" dirty="0" smtClean="0"/>
                        <a:t>80</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bg1"/>
                    </a:solidFill>
                  </a:tcPr>
                </a:tc>
                <a:tc>
                  <a:txBody>
                    <a:bodyPr/>
                    <a:lstStyle/>
                    <a:p>
                      <a:r>
                        <a:rPr lang="en-US" b="1" dirty="0" smtClean="0"/>
                        <a:t>135</a:t>
                      </a:r>
                      <a:endParaRPr lang="en-US" b="1" dirty="0"/>
                    </a:p>
                  </a:txBody>
                  <a:tcPr>
                    <a:lnL w="28575" cap="flat" cmpd="sng" algn="ctr">
                      <a:solidFill>
                        <a:schemeClr val="tx1"/>
                      </a:solidFill>
                      <a:prstDash val="solid"/>
                      <a:round/>
                      <a:headEnd type="none" w="med" len="med"/>
                      <a:tailEnd type="none" w="med" len="med"/>
                    </a:lnL>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mm </a:t>
                      </a:r>
                      <a:r>
                        <a:rPr lang="en-US" sz="1400" b="1" dirty="0" smtClean="0"/>
                        <a:t>(per end)</a:t>
                      </a:r>
                    </a:p>
                  </a:txBody>
                  <a:tcPr>
                    <a:solidFill>
                      <a:schemeClr val="bg1"/>
                    </a:solidFill>
                  </a:tcPr>
                </a:tc>
                <a:extLst>
                  <a:ext uri="{0D108BD9-81ED-4DB2-BD59-A6C34878D82A}">
                    <a16:rowId xmlns="" xmlns:a16="http://schemas.microsoft.com/office/drawing/2014/main" val="1686597034"/>
                  </a:ext>
                </a:extLst>
              </a:tr>
            </a:tbl>
          </a:graphicData>
        </a:graphic>
      </p:graphicFrame>
      <p:pic>
        <p:nvPicPr>
          <p:cNvPr id="8" name="Image 7"/>
          <p:cNvPicPr>
            <a:picLocks noChangeAspect="1"/>
          </p:cNvPicPr>
          <p:nvPr/>
        </p:nvPicPr>
        <p:blipFill rotWithShape="1">
          <a:blip r:embed="rId2">
            <a:extLst>
              <a:ext uri="{28A0092B-C50C-407E-A947-70E740481C1C}">
                <a14:useLocalDpi xmlns:a14="http://schemas.microsoft.com/office/drawing/2010/main" val="0"/>
              </a:ext>
            </a:extLst>
          </a:blip>
          <a:srcRect l="47774" r="12639" b="29188"/>
          <a:stretch/>
        </p:blipFill>
        <p:spPr>
          <a:xfrm>
            <a:off x="7104856" y="1295996"/>
            <a:ext cx="2039144" cy="1913874"/>
          </a:xfrm>
          <a:prstGeom prst="rect">
            <a:avLst/>
          </a:prstGeom>
        </p:spPr>
      </p:pic>
      <p:cxnSp>
        <p:nvCxnSpPr>
          <p:cNvPr id="9" name="Connecteur droit avec flèche 8"/>
          <p:cNvCxnSpPr/>
          <p:nvPr/>
        </p:nvCxnSpPr>
        <p:spPr>
          <a:xfrm>
            <a:off x="7345366" y="1781540"/>
            <a:ext cx="319068" cy="5389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0" name="ZoneTexte 9"/>
          <p:cNvSpPr txBox="1"/>
          <p:nvPr/>
        </p:nvSpPr>
        <p:spPr>
          <a:xfrm>
            <a:off x="7060573" y="1482719"/>
            <a:ext cx="444327" cy="369332"/>
          </a:xfrm>
          <a:prstGeom prst="rect">
            <a:avLst/>
          </a:prstGeom>
          <a:noFill/>
        </p:spPr>
        <p:txBody>
          <a:bodyPr wrap="square" rtlCol="0">
            <a:spAutoFit/>
          </a:bodyPr>
          <a:lstStyle/>
          <a:p>
            <a:r>
              <a:rPr lang="en-US" dirty="0" smtClean="0"/>
              <a:t>1.</a:t>
            </a:r>
            <a:endParaRPr lang="en-US" dirty="0"/>
          </a:p>
        </p:txBody>
      </p:sp>
      <p:cxnSp>
        <p:nvCxnSpPr>
          <p:cNvPr id="11" name="Connecteur droit avec flèche 10"/>
          <p:cNvCxnSpPr/>
          <p:nvPr/>
        </p:nvCxnSpPr>
        <p:spPr>
          <a:xfrm>
            <a:off x="7556744" y="1576688"/>
            <a:ext cx="552017" cy="445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ZoneTexte 11"/>
          <p:cNvSpPr txBox="1"/>
          <p:nvPr/>
        </p:nvSpPr>
        <p:spPr>
          <a:xfrm>
            <a:off x="7253162" y="1245891"/>
            <a:ext cx="444327" cy="369332"/>
          </a:xfrm>
          <a:prstGeom prst="rect">
            <a:avLst/>
          </a:prstGeom>
          <a:noFill/>
        </p:spPr>
        <p:txBody>
          <a:bodyPr wrap="square" rtlCol="0">
            <a:spAutoFit/>
          </a:bodyPr>
          <a:lstStyle/>
          <a:p>
            <a:r>
              <a:rPr lang="en-US" dirty="0" smtClean="0"/>
              <a:t>2.</a:t>
            </a:r>
            <a:endParaRPr lang="en-US" dirty="0"/>
          </a:p>
        </p:txBody>
      </p:sp>
      <p:cxnSp>
        <p:nvCxnSpPr>
          <p:cNvPr id="13" name="Connecteur droit avec flèche 12"/>
          <p:cNvCxnSpPr/>
          <p:nvPr/>
        </p:nvCxnSpPr>
        <p:spPr>
          <a:xfrm>
            <a:off x="8001071" y="1320930"/>
            <a:ext cx="318812" cy="47452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ZoneTexte 13"/>
          <p:cNvSpPr txBox="1"/>
          <p:nvPr/>
        </p:nvSpPr>
        <p:spPr>
          <a:xfrm>
            <a:off x="7716278" y="1022109"/>
            <a:ext cx="444327" cy="369332"/>
          </a:xfrm>
          <a:prstGeom prst="rect">
            <a:avLst/>
          </a:prstGeom>
          <a:solidFill>
            <a:schemeClr val="bg1"/>
          </a:solidFill>
        </p:spPr>
        <p:txBody>
          <a:bodyPr wrap="square" rtlCol="0">
            <a:spAutoFit/>
          </a:bodyPr>
          <a:lstStyle/>
          <a:p>
            <a:r>
              <a:rPr lang="en-US" dirty="0" smtClean="0"/>
              <a:t>3.</a:t>
            </a:r>
            <a:endParaRPr lang="en-US" dirty="0"/>
          </a:p>
        </p:txBody>
      </p:sp>
      <p:grpSp>
        <p:nvGrpSpPr>
          <p:cNvPr id="30" name="Groupe 29"/>
          <p:cNvGrpSpPr/>
          <p:nvPr/>
        </p:nvGrpSpPr>
        <p:grpSpPr>
          <a:xfrm>
            <a:off x="233197" y="5202241"/>
            <a:ext cx="4544055" cy="1340935"/>
            <a:chOff x="2073058" y="5200260"/>
            <a:chExt cx="4544055" cy="1340935"/>
          </a:xfrm>
        </p:grpSpPr>
        <p:pic>
          <p:nvPicPr>
            <p:cNvPr id="15" name="Image 14"/>
            <p:cNvPicPr>
              <a:picLocks noChangeAspect="1"/>
            </p:cNvPicPr>
            <p:nvPr/>
          </p:nvPicPr>
          <p:blipFill rotWithShape="1">
            <a:blip r:embed="rId3">
              <a:extLst>
                <a:ext uri="{28A0092B-C50C-407E-A947-70E740481C1C}">
                  <a14:useLocalDpi xmlns:a14="http://schemas.microsoft.com/office/drawing/2010/main" val="0"/>
                </a:ext>
              </a:extLst>
            </a:blip>
            <a:srcRect l="3783" t="18728" r="22661" b="37348"/>
            <a:stretch/>
          </p:blipFill>
          <p:spPr>
            <a:xfrm>
              <a:off x="2073058" y="5241859"/>
              <a:ext cx="4089748" cy="1200034"/>
            </a:xfrm>
            <a:prstGeom prst="rect">
              <a:avLst/>
            </a:prstGeom>
            <a:ln>
              <a:noFill/>
            </a:ln>
          </p:spPr>
        </p:pic>
        <p:cxnSp>
          <p:nvCxnSpPr>
            <p:cNvPr id="17" name="Connecteur droit avec flèche 16"/>
            <p:cNvCxnSpPr/>
            <p:nvPr/>
          </p:nvCxnSpPr>
          <p:spPr>
            <a:xfrm>
              <a:off x="4102273" y="5547483"/>
              <a:ext cx="1362205"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18" name="ZoneTexte 17"/>
            <p:cNvSpPr txBox="1"/>
            <p:nvPr/>
          </p:nvSpPr>
          <p:spPr>
            <a:xfrm>
              <a:off x="4482890" y="5200260"/>
              <a:ext cx="588723" cy="369332"/>
            </a:xfrm>
            <a:prstGeom prst="rect">
              <a:avLst/>
            </a:prstGeom>
            <a:noFill/>
          </p:spPr>
          <p:txBody>
            <a:bodyPr wrap="square" rtlCol="0">
              <a:spAutoFit/>
            </a:bodyPr>
            <a:lstStyle/>
            <a:p>
              <a:r>
                <a:rPr lang="en-US" dirty="0" err="1" smtClean="0"/>
                <a:t>L</a:t>
              </a:r>
              <a:r>
                <a:rPr lang="en-US" baseline="-25000" dirty="0" err="1" smtClean="0"/>
                <a:t>ss</a:t>
              </a:r>
              <a:endParaRPr lang="en-US" baseline="-25000" dirty="0"/>
            </a:p>
          </p:txBody>
        </p:sp>
        <p:cxnSp>
          <p:nvCxnSpPr>
            <p:cNvPr id="19" name="Connecteur droit avec flèche 18"/>
            <p:cNvCxnSpPr/>
            <p:nvPr/>
          </p:nvCxnSpPr>
          <p:spPr>
            <a:xfrm>
              <a:off x="4102273" y="5978652"/>
              <a:ext cx="1982243"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20" name="ZoneTexte 19"/>
            <p:cNvSpPr txBox="1"/>
            <p:nvPr/>
          </p:nvSpPr>
          <p:spPr>
            <a:xfrm>
              <a:off x="4470364" y="5609320"/>
              <a:ext cx="588723" cy="369332"/>
            </a:xfrm>
            <a:prstGeom prst="rect">
              <a:avLst/>
            </a:prstGeom>
            <a:noFill/>
          </p:spPr>
          <p:txBody>
            <a:bodyPr wrap="square" rtlCol="0">
              <a:spAutoFit/>
            </a:bodyPr>
            <a:lstStyle/>
            <a:p>
              <a:r>
                <a:rPr lang="en-US" dirty="0" err="1" smtClean="0"/>
                <a:t>L</a:t>
              </a:r>
              <a:r>
                <a:rPr lang="en-US" baseline="-25000" dirty="0" err="1" smtClean="0"/>
                <a:t>coil</a:t>
              </a:r>
              <a:endParaRPr lang="en-US" baseline="-25000" dirty="0"/>
            </a:p>
          </p:txBody>
        </p:sp>
        <p:cxnSp>
          <p:nvCxnSpPr>
            <p:cNvPr id="22" name="Connecteur droit avec flèche 21"/>
            <p:cNvCxnSpPr/>
            <p:nvPr/>
          </p:nvCxnSpPr>
          <p:spPr>
            <a:xfrm>
              <a:off x="4102273" y="6223127"/>
              <a:ext cx="1572017"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23" name="ZoneTexte 22"/>
            <p:cNvSpPr txBox="1"/>
            <p:nvPr/>
          </p:nvSpPr>
          <p:spPr>
            <a:xfrm>
              <a:off x="4470364" y="6171863"/>
              <a:ext cx="715411" cy="369332"/>
            </a:xfrm>
            <a:prstGeom prst="rect">
              <a:avLst/>
            </a:prstGeom>
            <a:noFill/>
          </p:spPr>
          <p:txBody>
            <a:bodyPr wrap="square" rtlCol="0">
              <a:spAutoFit/>
            </a:bodyPr>
            <a:lstStyle/>
            <a:p>
              <a:r>
                <a:rPr lang="en-US" dirty="0" err="1" smtClean="0"/>
                <a:t>L</a:t>
              </a:r>
              <a:r>
                <a:rPr lang="en-US" baseline="-25000" dirty="0" err="1" smtClean="0"/>
                <a:t>mag</a:t>
              </a:r>
              <a:endParaRPr lang="en-US" baseline="-25000" dirty="0"/>
            </a:p>
          </p:txBody>
        </p:sp>
        <p:cxnSp>
          <p:nvCxnSpPr>
            <p:cNvPr id="26" name="Connecteur droit avec flèche 25"/>
            <p:cNvCxnSpPr/>
            <p:nvPr/>
          </p:nvCxnSpPr>
          <p:spPr>
            <a:xfrm>
              <a:off x="5674290" y="6210601"/>
              <a:ext cx="410226" cy="0"/>
            </a:xfrm>
            <a:prstGeom prst="straightConnector1">
              <a:avLst/>
            </a:prstGeom>
            <a:ln>
              <a:solidFill>
                <a:schemeClr val="tx1"/>
              </a:solidFill>
              <a:headEnd type="arrow" w="med" len="med"/>
              <a:tailEnd type="arrow" w="med" len="med"/>
            </a:ln>
          </p:spPr>
          <p:style>
            <a:lnRef idx="1">
              <a:schemeClr val="accent5"/>
            </a:lnRef>
            <a:fillRef idx="0">
              <a:schemeClr val="accent5"/>
            </a:fillRef>
            <a:effectRef idx="0">
              <a:schemeClr val="accent5"/>
            </a:effectRef>
            <a:fontRef idx="minor">
              <a:schemeClr val="tx1"/>
            </a:fontRef>
          </p:style>
        </p:cxnSp>
        <p:sp>
          <p:nvSpPr>
            <p:cNvPr id="28" name="ZoneTexte 27"/>
            <p:cNvSpPr txBox="1"/>
            <p:nvPr/>
          </p:nvSpPr>
          <p:spPr>
            <a:xfrm>
              <a:off x="5551919" y="6131209"/>
              <a:ext cx="1065194" cy="369332"/>
            </a:xfrm>
            <a:prstGeom prst="rect">
              <a:avLst/>
            </a:prstGeom>
            <a:noFill/>
          </p:spPr>
          <p:txBody>
            <a:bodyPr wrap="square" rtlCol="0">
              <a:spAutoFit/>
            </a:bodyPr>
            <a:lstStyle/>
            <a:p>
              <a:r>
                <a:rPr lang="en-US" dirty="0" err="1" smtClean="0"/>
                <a:t>L</a:t>
              </a:r>
              <a:r>
                <a:rPr lang="en-US" baseline="-25000" dirty="0" err="1" smtClean="0"/>
                <a:t>coil</a:t>
              </a:r>
              <a:r>
                <a:rPr lang="en-US" baseline="-25000" dirty="0" smtClean="0"/>
                <a:t> end</a:t>
              </a:r>
              <a:endParaRPr lang="en-US" baseline="-25000" dirty="0"/>
            </a:p>
          </p:txBody>
        </p:sp>
      </p:grpSp>
      <p:sp>
        <p:nvSpPr>
          <p:cNvPr id="29" name="Rectangle 28"/>
          <p:cNvSpPr/>
          <p:nvPr/>
        </p:nvSpPr>
        <p:spPr>
          <a:xfrm>
            <a:off x="5010203" y="5187650"/>
            <a:ext cx="2791604" cy="1200329"/>
          </a:xfrm>
          <a:prstGeom prst="rect">
            <a:avLst/>
          </a:prstGeom>
          <a:ln>
            <a:solidFill>
              <a:srgbClr val="00B050"/>
            </a:solidFill>
          </a:ln>
        </p:spPr>
        <p:txBody>
          <a:bodyPr wrap="square">
            <a:spAutoFit/>
          </a:bodyPr>
          <a:lstStyle/>
          <a:p>
            <a:r>
              <a:rPr lang="en-US" b="1" dirty="0" smtClean="0">
                <a:solidFill>
                  <a:srgbClr val="00B050"/>
                </a:solidFill>
                <a:sym typeface="Wingdings" panose="05000000000000000000" pitchFamily="2" charset="2"/>
              </a:rPr>
              <a:t>Nominal:</a:t>
            </a:r>
          </a:p>
          <a:p>
            <a:pPr marL="285750" indent="-285750">
              <a:buFont typeface="Arial" panose="020B0604020202020204" pitchFamily="34" charset="0"/>
              <a:buChar char="•"/>
            </a:pPr>
            <a:r>
              <a:rPr lang="en-US" b="1" dirty="0" smtClean="0">
                <a:solidFill>
                  <a:srgbClr val="00B050"/>
                </a:solidFill>
                <a:sym typeface="Wingdings" panose="05000000000000000000" pitchFamily="2" charset="2"/>
              </a:rPr>
              <a:t>Short ends</a:t>
            </a:r>
          </a:p>
          <a:p>
            <a:pPr marL="285750" indent="-285750">
              <a:buFont typeface="Arial" panose="020B0604020202020204" pitchFamily="34" charset="0"/>
              <a:buChar char="•"/>
            </a:pPr>
            <a:r>
              <a:rPr lang="en-US" b="1" dirty="0" smtClean="0">
                <a:solidFill>
                  <a:srgbClr val="00B050"/>
                </a:solidFill>
                <a:sym typeface="Wingdings" panose="05000000000000000000" pitchFamily="2" charset="2"/>
              </a:rPr>
              <a:t>Low harmonics</a:t>
            </a:r>
          </a:p>
          <a:p>
            <a:pPr marL="285750" indent="-285750">
              <a:buFont typeface="Arial" panose="020B0604020202020204" pitchFamily="34" charset="0"/>
              <a:buChar char="•"/>
            </a:pPr>
            <a:r>
              <a:rPr lang="en-US" b="1" dirty="0" smtClean="0">
                <a:solidFill>
                  <a:srgbClr val="00B050"/>
                </a:solidFill>
                <a:sym typeface="Wingdings" panose="05000000000000000000" pitchFamily="2" charset="2"/>
              </a:rPr>
              <a:t>Margin (</a:t>
            </a:r>
            <a:r>
              <a:rPr lang="el-GR" b="1"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Δ</a:t>
            </a:r>
            <a:r>
              <a:rPr lang="fr-FR" b="1" dirty="0" err="1">
                <a:solidFill>
                  <a:srgbClr val="00B050"/>
                </a:solidFill>
                <a:latin typeface="Calibri" panose="020F0502020204030204" pitchFamily="34" charset="0"/>
                <a:cs typeface="Calibri" panose="020F0502020204030204" pitchFamily="34" charset="0"/>
                <a:sym typeface="Wingdings" panose="05000000000000000000" pitchFamily="2" charset="2"/>
              </a:rPr>
              <a:t>B</a:t>
            </a:r>
            <a:r>
              <a:rPr lang="fr-FR" b="1" baseline="-25000" dirty="0" err="1" smtClean="0">
                <a:solidFill>
                  <a:srgbClr val="00B050"/>
                </a:solidFill>
                <a:latin typeface="Calibri" panose="020F0502020204030204" pitchFamily="34" charset="0"/>
                <a:cs typeface="Calibri" panose="020F0502020204030204" pitchFamily="34" charset="0"/>
                <a:sym typeface="Wingdings" panose="05000000000000000000" pitchFamily="2" charset="2"/>
              </a:rPr>
              <a:t>peak</a:t>
            </a:r>
            <a:r>
              <a:rPr lang="fr-FR" b="1" dirty="0" smtClean="0">
                <a:solidFill>
                  <a:srgbClr val="00B050"/>
                </a:solidFill>
                <a:latin typeface="Calibri" panose="020F0502020204030204" pitchFamily="34" charset="0"/>
                <a:cs typeface="Calibri" panose="020F0502020204030204" pitchFamily="34" charset="0"/>
                <a:sym typeface="Wingdings" panose="05000000000000000000" pitchFamily="2" charset="2"/>
              </a:rPr>
              <a:t> &gt; 0.6 T)</a:t>
            </a:r>
            <a:endParaRPr lang="en-US" dirty="0">
              <a:solidFill>
                <a:srgbClr val="00B050"/>
              </a:solidFill>
            </a:endParaRPr>
          </a:p>
        </p:txBody>
      </p:sp>
    </p:spTree>
    <p:extLst>
      <p:ext uri="{BB962C8B-B14F-4D97-AF65-F5344CB8AC3E}">
        <p14:creationId xmlns:p14="http://schemas.microsoft.com/office/powerpoint/2010/main" val="2212223393"/>
      </p:ext>
    </p:extLst>
  </p:cSld>
  <p:clrMapOvr>
    <a:masterClrMapping/>
  </p:clrMapOvr>
</p:sld>
</file>

<file path=ppt/theme/theme1.xml><?xml version="1.0" encoding="utf-8"?>
<a:theme xmlns:a="http://schemas.openxmlformats.org/drawingml/2006/main" name="Exemple_powerpoint_Irfu">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ppt59D3.tmp</Template>
  <TotalTime>31477</TotalTime>
  <Words>2084</Words>
  <Application>Microsoft Office PowerPoint</Application>
  <PresentationFormat>Affichage à l'écran (4:3)</PresentationFormat>
  <Paragraphs>772</Paragraphs>
  <Slides>26</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26</vt:i4>
      </vt:variant>
    </vt:vector>
  </HeadingPairs>
  <TitlesOfParts>
    <vt:vector size="33" baseType="lpstr">
      <vt:lpstr>Arial</vt:lpstr>
      <vt:lpstr>Calibri</vt:lpstr>
      <vt:lpstr>Cambria Math</vt:lpstr>
      <vt:lpstr>Times New Roman</vt:lpstr>
      <vt:lpstr>Verdana</vt:lpstr>
      <vt:lpstr>Wingdings</vt:lpstr>
      <vt:lpstr>Exemple_powerpoint_Irfu</vt:lpstr>
      <vt:lpstr>Présentation PowerPoint</vt:lpstr>
      <vt:lpstr>Evolution of the Design</vt:lpstr>
      <vt:lpstr>2D Magnetic Design – main parameters</vt:lpstr>
      <vt:lpstr>2D Magnetic Design – Harmonics</vt:lpstr>
      <vt:lpstr>3D Magnetic Design – 2 options</vt:lpstr>
      <vt:lpstr>3D Magnetic Design – Harmonics</vt:lpstr>
      <vt:lpstr>Compensation of b3 in 2d</vt:lpstr>
      <vt:lpstr>3D Magnetic Design – Peak Field</vt:lpstr>
      <vt:lpstr>3D Magnetic Design – Summary</vt:lpstr>
      <vt:lpstr>2D Mechanical Design – Model  </vt:lpstr>
      <vt:lpstr>2D Mechanical Design – Coil-Pole contact</vt:lpstr>
      <vt:lpstr>2D Mechanical Design – Coil Peak Stress </vt:lpstr>
      <vt:lpstr>2D Mechanical Design – Structure</vt:lpstr>
      <vt:lpstr>2D Mechanical Design – Structure</vt:lpstr>
      <vt:lpstr>2D Mechanical Design – Structure</vt:lpstr>
      <vt:lpstr>2D Mechanical Design – Structure</vt:lpstr>
      <vt:lpstr>2D Mechanical Design – Structure</vt:lpstr>
      <vt:lpstr>Conclusion</vt:lpstr>
      <vt:lpstr>Outlooks</vt:lpstr>
      <vt:lpstr>Présentation PowerPoint</vt:lpstr>
      <vt:lpstr>Conductor parameters</vt:lpstr>
      <vt:lpstr>Présentation PowerPoint</vt:lpstr>
      <vt:lpstr>3D Harmonics</vt:lpstr>
      <vt:lpstr>2D Mechanical designs</vt:lpstr>
      <vt:lpstr>Présentation PowerPoint</vt:lpstr>
      <vt:lpstr>2D Mechanical Design – Structure</vt:lpstr>
    </vt:vector>
  </TitlesOfParts>
  <Company>CEA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Nqce</dc:title>
  <dc:creator>Bougamont Emmanuelle</dc:creator>
  <cp:lastModifiedBy>DURANTE Maria</cp:lastModifiedBy>
  <cp:revision>544</cp:revision>
  <cp:lastPrinted>2013-09-04T15:41:21Z</cp:lastPrinted>
  <dcterms:created xsi:type="dcterms:W3CDTF">2012-10-13T15:33:03Z</dcterms:created>
  <dcterms:modified xsi:type="dcterms:W3CDTF">2018-04-17T09:08:50Z</dcterms:modified>
</cp:coreProperties>
</file>