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8"/>
  </p:notesMasterIdLst>
  <p:handoutMasterIdLst>
    <p:handoutMasterId r:id="rId9"/>
  </p:handoutMasterIdLst>
  <p:sldIdLst>
    <p:sldId id="331" r:id="rId2"/>
    <p:sldId id="392" r:id="rId3"/>
    <p:sldId id="420" r:id="rId4"/>
    <p:sldId id="421" r:id="rId5"/>
    <p:sldId id="422" r:id="rId6"/>
    <p:sldId id="403" r:id="rId7"/>
  </p:sldIdLst>
  <p:sldSz cx="9144000" cy="6858000" type="screen4x3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521415D9-36F7-43E2-AB2F-B90AF26B5E84}">
      <p14:sectionLst xmlns:p14="http://schemas.microsoft.com/office/powerpoint/2010/main">
        <p14:section name="Standardabschnitt" id="{AE7857C0-2D20-4703-8FB6-39B300EF5577}">
          <p14:sldIdLst>
            <p14:sldId id="331"/>
            <p14:sldId id="392"/>
            <p14:sldId id="420"/>
            <p14:sldId id="421"/>
            <p14:sldId id="422"/>
            <p14:sldId id="4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890">
          <p15:clr>
            <a:srgbClr val="A4A3A4"/>
          </p15:clr>
        </p15:guide>
        <p15:guide id="2" orient="horz" pos="845">
          <p15:clr>
            <a:srgbClr val="A4A3A4"/>
          </p15:clr>
        </p15:guide>
        <p15:guide id="3" orient="horz" pos="3793">
          <p15:clr>
            <a:srgbClr val="A4A3A4"/>
          </p15:clr>
        </p15:guide>
        <p15:guide id="4" orient="horz" pos="1117">
          <p15:clr>
            <a:srgbClr val="A4A3A4"/>
          </p15:clr>
        </p15:guide>
        <p15:guide id="5" orient="horz" pos="187">
          <p15:clr>
            <a:srgbClr val="A4A3A4"/>
          </p15:clr>
        </p15:guide>
        <p15:guide id="6" orient="horz" pos="504">
          <p15:clr>
            <a:srgbClr val="A4A3A4"/>
          </p15:clr>
        </p15:guide>
        <p15:guide id="7" orient="horz" pos="4156">
          <p15:clr>
            <a:srgbClr val="A4A3A4"/>
          </p15:clr>
        </p15:guide>
        <p15:guide id="8" orient="horz">
          <p15:clr>
            <a:srgbClr val="A4A3A4"/>
          </p15:clr>
        </p15:guide>
        <p15:guide id="9" pos="657">
          <p15:clr>
            <a:srgbClr val="A4A3A4"/>
          </p15:clr>
        </p15:guide>
        <p15:guide id="10" pos="5534">
          <p15:clr>
            <a:srgbClr val="A4A3A4"/>
          </p15:clr>
        </p15:guide>
        <p15:guide id="11" pos="521">
          <p15:clr>
            <a:srgbClr val="A4A3A4"/>
          </p15:clr>
        </p15:guide>
        <p15:guide id="12" pos="453">
          <p15:clr>
            <a:srgbClr val="A4A3A4"/>
          </p15:clr>
        </p15:guide>
        <p15:guide id="13" pos="1315">
          <p15:clr>
            <a:srgbClr val="A4A3A4"/>
          </p15:clr>
        </p15:guide>
        <p15:guide id="14" pos="3039">
          <p15:clr>
            <a:srgbClr val="A4A3A4"/>
          </p15:clr>
        </p15:guide>
        <p15:guide id="15" pos="3152">
          <p15:clr>
            <a:srgbClr val="A4A3A4"/>
          </p15:clr>
        </p15:guide>
        <p15:guide id="16" pos="57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0000"/>
    <a:srgbClr val="FFFFFF"/>
    <a:srgbClr val="808080"/>
    <a:srgbClr val="000000"/>
    <a:srgbClr val="FDCA00"/>
    <a:srgbClr val="EF5B00"/>
    <a:srgbClr val="C50006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392"/>
    <p:restoredTop sz="91401" autoAdjust="0"/>
  </p:normalViewPr>
  <p:slideViewPr>
    <p:cSldViewPr snapToObjects="1">
      <p:cViewPr varScale="1">
        <p:scale>
          <a:sx n="155" d="100"/>
          <a:sy n="155" d="100"/>
        </p:scale>
        <p:origin x="888" y="184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657"/>
        <p:guide pos="5534"/>
        <p:guide pos="521"/>
        <p:guide pos="453"/>
        <p:guide pos="1315"/>
        <p:guide pos="3039"/>
        <p:guide pos="3152"/>
        <p:guide pos="5738"/>
      </p:guideLst>
    </p:cSldViewPr>
  </p:slideViewPr>
  <p:outlineViewPr>
    <p:cViewPr>
      <p:scale>
        <a:sx n="33" d="100"/>
        <a:sy n="33" d="100"/>
      </p:scale>
      <p:origin x="0" y="-1862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6125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642401" y="282698"/>
            <a:ext cx="5674015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814387" y="4572000"/>
            <a:ext cx="7969249" cy="1388939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814388" y="4140000"/>
            <a:ext cx="7969249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en-US" noProof="0"/>
              <a:t>Click to edit Master subtitle style</a:t>
            </a:r>
            <a:endParaRPr lang="en-GB" noProof="0" dirty="0"/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-2" y="282698"/>
            <a:ext cx="25344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12" name="Bild 2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30263" y="548680"/>
            <a:ext cx="12192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hteck 1"/>
          <p:cNvSpPr>
            <a:spLocks noChangeArrowheads="1"/>
          </p:cNvSpPr>
          <p:nvPr userDrawn="1"/>
        </p:nvSpPr>
        <p:spPr bwMode="auto">
          <a:xfrm>
            <a:off x="5292080" y="3412620"/>
            <a:ext cx="3024336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14" name="Rechteck 13"/>
          <p:cNvSpPr/>
          <p:nvPr userDrawn="1"/>
        </p:nvSpPr>
        <p:spPr bwMode="auto">
          <a:xfrm>
            <a:off x="8424000" y="282698"/>
            <a:ext cx="72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5" name="Rechteck 15"/>
          <p:cNvSpPr>
            <a:spLocks noChangeArrowheads="1"/>
          </p:cNvSpPr>
          <p:nvPr userDrawn="1"/>
        </p:nvSpPr>
        <p:spPr bwMode="auto">
          <a:xfrm>
            <a:off x="828000" y="6138863"/>
            <a:ext cx="720725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668075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85979"/>
            <a:ext cx="1094153" cy="149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39" y="1484782"/>
            <a:ext cx="7885633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/>
              <a:t>Mastertextformat bearbeiten</a:t>
            </a:r>
          </a:p>
          <a:p>
            <a:pPr lvl="1"/>
            <a:r>
              <a:rPr lang="de-CH" dirty="0"/>
              <a:t>Zweite Ebene</a:t>
            </a:r>
          </a:p>
          <a:p>
            <a:pPr lvl="2"/>
            <a:r>
              <a:rPr lang="de-CH" dirty="0"/>
              <a:t>Dritte Ebene</a:t>
            </a:r>
          </a:p>
          <a:p>
            <a:pPr lvl="3"/>
            <a:r>
              <a:rPr lang="de-CH" dirty="0"/>
              <a:t>Vierte Ebene</a:t>
            </a:r>
          </a:p>
          <a:p>
            <a:pPr lvl="4"/>
            <a:r>
              <a:rPr lang="de-CH" dirty="0"/>
              <a:t>Fünfte Ebene</a:t>
            </a:r>
          </a:p>
          <a:p>
            <a:pPr lvl="5"/>
            <a:r>
              <a:rPr lang="de-CH" dirty="0"/>
              <a:t>Sechste Ebene</a:t>
            </a:r>
          </a:p>
          <a:p>
            <a:pPr lvl="6"/>
            <a:r>
              <a:rPr lang="de-CH" dirty="0"/>
              <a:t>Siebte Ebene</a:t>
            </a:r>
          </a:p>
          <a:p>
            <a:pPr lvl="7"/>
            <a:r>
              <a:rPr lang="de-CH" dirty="0"/>
              <a:t>Achte Ebene</a:t>
            </a:r>
          </a:p>
          <a:p>
            <a:pPr lvl="8"/>
            <a:r>
              <a:rPr lang="de-CH" dirty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88" y="1341438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0" y="1337869"/>
            <a:ext cx="3781425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16" y="1449803"/>
            <a:ext cx="3781425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28" y="1446234"/>
            <a:ext cx="3781425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088" y="1412875"/>
            <a:ext cx="8066087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1019811"/>
            <a:ext cx="8370753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/>
              <a:t>Click to edit Master title style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827088" y="1019810"/>
            <a:ext cx="2289712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0" y="1019811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185979"/>
            <a:ext cx="1094153" cy="1492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32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00" y="291600"/>
            <a:ext cx="6708025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err="1"/>
              <a:t>Folientitel</a:t>
            </a:r>
            <a:r>
              <a:rPr lang="en-GB" noProof="0" dirty="0"/>
              <a:t> </a:t>
            </a:r>
            <a:r>
              <a:rPr lang="en-GB" noProof="0" dirty="0" err="1"/>
              <a:t>eingeben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6661150"/>
            <a:ext cx="575742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0" y="1412875"/>
            <a:ext cx="720725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2988" y="1341438"/>
            <a:ext cx="7742237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 err="1"/>
              <a:t>Mastertextformat</a:t>
            </a:r>
            <a:r>
              <a:rPr lang="en-GB" noProof="0" dirty="0"/>
              <a:t> </a:t>
            </a:r>
            <a:r>
              <a:rPr lang="en-GB" noProof="0" dirty="0" err="1"/>
              <a:t>bearbeiten</a:t>
            </a:r>
            <a:endParaRPr lang="en-GB" noProof="0" dirty="0"/>
          </a:p>
          <a:p>
            <a:pPr lvl="1"/>
            <a:r>
              <a:rPr lang="en-GB" noProof="0" dirty="0" err="1"/>
              <a:t>Zweite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2"/>
            <a:r>
              <a:rPr lang="en-GB" noProof="0" dirty="0" err="1"/>
              <a:t>Dritte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3"/>
            <a:r>
              <a:rPr lang="en-GB" noProof="0" dirty="0" err="1"/>
              <a:t>Vierte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4"/>
            <a:r>
              <a:rPr lang="en-GB" noProof="0" dirty="0" err="1"/>
              <a:t>Fünfte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5"/>
            <a:r>
              <a:rPr lang="en-GB" noProof="0" dirty="0" err="1"/>
              <a:t>Sechste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6"/>
            <a:r>
              <a:rPr lang="en-GB" noProof="0" dirty="0" err="1"/>
              <a:t>Siebte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7"/>
            <a:r>
              <a:rPr lang="en-GB" noProof="0" dirty="0" err="1"/>
              <a:t>Achte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  <a:p>
            <a:pPr lvl="8"/>
            <a:r>
              <a:rPr lang="en-GB" noProof="0" dirty="0" err="1"/>
              <a:t>Neunte</a:t>
            </a:r>
            <a:r>
              <a:rPr lang="en-GB" noProof="0" dirty="0"/>
              <a:t> </a:t>
            </a:r>
            <a:r>
              <a:rPr lang="en-GB" noProof="0" dirty="0" err="1"/>
              <a:t>Ebene</a:t>
            </a:r>
            <a:endParaRPr lang="en-GB" noProof="0" dirty="0"/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2800" y="285750"/>
            <a:ext cx="10160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72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1" r:id="rId9"/>
  </p:sldLayoutIdLst>
  <p:transition spd="med"/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>
          <a:xfrm>
            <a:off x="814387" y="4869160"/>
            <a:ext cx="7969249" cy="1090800"/>
          </a:xfrm>
        </p:spPr>
        <p:txBody>
          <a:bodyPr/>
          <a:lstStyle/>
          <a:p>
            <a:r>
              <a:rPr lang="en-US" sz="3600" dirty="0"/>
              <a:t>Thoughts on 3D Mechanical Design</a:t>
            </a:r>
            <a:endParaRPr lang="de-DE" sz="3600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GB" sz="1600" b="0" dirty="0"/>
              <a:t>B. Auchmann (CERN/PSI), L. </a:t>
            </a:r>
            <a:r>
              <a:rPr lang="en-GB" sz="1600" b="0" dirty="0" err="1"/>
              <a:t>Brouwer</a:t>
            </a:r>
            <a:r>
              <a:rPr lang="en-GB" sz="1600" b="0" dirty="0"/>
              <a:t> (LBNL), S. </a:t>
            </a:r>
            <a:r>
              <a:rPr lang="en-GB" sz="1600" b="0" dirty="0" err="1"/>
              <a:t>Caspi</a:t>
            </a:r>
            <a:r>
              <a:rPr lang="en-GB" sz="1600" b="0" dirty="0"/>
              <a:t> (LBNL), R. Felder (PSI), J. Gao (PSI), </a:t>
            </a:r>
            <a:br>
              <a:rPr lang="en-GB" sz="1600" b="0" dirty="0"/>
            </a:br>
            <a:r>
              <a:rPr lang="en-GB" sz="1600" b="0" dirty="0"/>
              <a:t>G. </a:t>
            </a:r>
            <a:r>
              <a:rPr lang="en-GB" sz="1600" b="0" dirty="0" err="1"/>
              <a:t>Montenero</a:t>
            </a:r>
            <a:r>
              <a:rPr lang="en-GB" sz="1600" b="0" dirty="0"/>
              <a:t> (PSI), M. </a:t>
            </a:r>
            <a:r>
              <a:rPr lang="en-GB" sz="1600" b="0" dirty="0" err="1"/>
              <a:t>Negrazus</a:t>
            </a:r>
            <a:r>
              <a:rPr lang="en-GB" sz="1600" b="0" dirty="0"/>
              <a:t> (PSI), G. Rolando (CERN), S. </a:t>
            </a:r>
            <a:r>
              <a:rPr lang="en-GB" sz="1600" b="0" dirty="0" err="1"/>
              <a:t>Sanfilippo</a:t>
            </a:r>
            <a:r>
              <a:rPr lang="en-GB" sz="1600" b="0" dirty="0"/>
              <a:t> (PSI), S. </a:t>
            </a:r>
            <a:r>
              <a:rPr lang="en-GB" sz="1600" b="0" dirty="0" err="1"/>
              <a:t>Sidorov</a:t>
            </a:r>
            <a:r>
              <a:rPr lang="en-GB" sz="1600" b="0" dirty="0"/>
              <a:t> (PSI)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1835696" y="6207730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GB" sz="1200" dirty="0">
                <a:solidFill>
                  <a:srgbClr val="969696"/>
                </a:solidFill>
                <a:latin typeface="+mn-lt"/>
              </a:rPr>
              <a:t>17.04.2018, </a:t>
            </a:r>
            <a:r>
              <a:rPr lang="en-GB" sz="1200" dirty="0" err="1">
                <a:solidFill>
                  <a:srgbClr val="969696"/>
                </a:solidFill>
                <a:latin typeface="+mn-lt"/>
              </a:rPr>
              <a:t>EuroCirCol</a:t>
            </a:r>
            <a:r>
              <a:rPr lang="en-GB" sz="1200" dirty="0">
                <a:solidFill>
                  <a:srgbClr val="969696"/>
                </a:solidFill>
                <a:latin typeface="+mn-lt"/>
              </a:rPr>
              <a:t> Meeting 36, CERN.</a:t>
            </a:r>
            <a:br>
              <a:rPr lang="en-GB" sz="1200" dirty="0">
                <a:solidFill>
                  <a:srgbClr val="969696"/>
                </a:solidFill>
                <a:latin typeface="+mn-lt"/>
              </a:rPr>
            </a:br>
            <a:r>
              <a:rPr lang="en-GB" sz="1200" dirty="0">
                <a:solidFill>
                  <a:srgbClr val="969696"/>
                </a:solidFill>
              </a:rPr>
              <a:t>Work supported by the Swiss State Secretariat for Education, Research and Innovation SERI.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en-GB" sz="1200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935627" y="1066249"/>
            <a:ext cx="1013574" cy="1833090"/>
            <a:chOff x="814388" y="737339"/>
            <a:chExt cx="1242794" cy="224764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388" y="737339"/>
              <a:ext cx="1242794" cy="1060517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4388" y="1740113"/>
              <a:ext cx="1242794" cy="124487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759519946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2990" y="1340768"/>
            <a:ext cx="7742237" cy="3509963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dirty="0"/>
              <a:t>Export Lorentz forces via </a:t>
            </a:r>
            <a:r>
              <a:rPr lang="en-US" dirty="0" err="1"/>
              <a:t>comi</a:t>
            </a:r>
            <a:r>
              <a:rPr lang="en-US" dirty="0"/>
              <a:t> script in </a:t>
            </a:r>
            <a:r>
              <a:rPr lang="en-US" dirty="0" err="1"/>
              <a:t>barycenters</a:t>
            </a:r>
            <a:r>
              <a:rPr lang="en-US" dirty="0"/>
              <a:t> of ANSYS coil mesh.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3347864" y="6264276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Courtesy M. </a:t>
            </a:r>
            <a:r>
              <a:rPr lang="en-US" kern="1000" spc="30" dirty="0" err="1">
                <a:latin typeface="+mn-lt"/>
                <a:cs typeface="Franklin Gothic Book"/>
              </a:rPr>
              <a:t>Negrazus</a:t>
            </a:r>
            <a:endParaRPr lang="en-US" kern="1000" spc="30" dirty="0">
              <a:latin typeface="+mn-lt"/>
              <a:cs typeface="Franklin Gothic Book"/>
            </a:endParaRP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3D Opera Lorentz Force Data 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74242315-8973-0746-ABAC-6B9EB98DC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854" y="4077071"/>
            <a:ext cx="4248956" cy="2202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7603EF8A-0A0A-394B-A14C-F70E5714952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9581"/>
          <a:stretch/>
        </p:blipFill>
        <p:spPr bwMode="auto">
          <a:xfrm>
            <a:off x="2643769" y="1666253"/>
            <a:ext cx="3578082" cy="23012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E29B9248-3307-F242-BD80-FF3E6414D0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1813" y="4160085"/>
            <a:ext cx="4058815" cy="210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1278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F9B1B1-1DB9-F742-970A-D563A69F27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3D Mechanical Calculations for CD1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B9F9F0-748A-5544-833E-B0232B82B8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3D coil and former model generated by L. Brouwer (LBNL).</a:t>
            </a:r>
          </a:p>
          <a:p>
            <a:r>
              <a:rPr lang="en-US" dirty="0"/>
              <a:t>3D mechanical structure added at PSI.</a:t>
            </a:r>
          </a:p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D062CB-0F47-D747-8F60-6F7A7A4B40C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E0911D-B5EC-034F-8101-7984FB93E7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86899" y="2018675"/>
            <a:ext cx="4131524" cy="442102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551E617-31ED-4348-AFB6-AF5F70BA4A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8" y="2930640"/>
            <a:ext cx="4118176" cy="3090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88885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5CB9A5-C512-0443-9B78-821B67695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Simulation results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368443-7316-EE4F-B6B6-5D82593EA9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Simulations under way on new work station.</a:t>
            </a:r>
          </a:p>
          <a:p>
            <a:pPr lvl="1"/>
            <a:r>
              <a:rPr lang="en-US" dirty="0"/>
              <a:t>Room-temperature and cool-down steps converged.</a:t>
            </a:r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317F2DB-9CA8-1341-BFB5-8F36BFD661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F141279-94F3-B247-A4AD-B591A9F423C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783" r="36613" b="14721"/>
          <a:stretch/>
        </p:blipFill>
        <p:spPr>
          <a:xfrm>
            <a:off x="2107558" y="2320816"/>
            <a:ext cx="4896544" cy="3693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80605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A4AB9B-E440-B84A-A4F5-4524057DF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FCC 4-Layer CCT Design Criteria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DFD599-54E5-474D-B8F2-DAD4C23054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Former stresses.</a:t>
            </a:r>
          </a:p>
          <a:p>
            <a:r>
              <a:rPr lang="en-US" dirty="0"/>
              <a:t>Cable axial strain.</a:t>
            </a:r>
          </a:p>
          <a:p>
            <a:r>
              <a:rPr lang="en-US" dirty="0"/>
              <a:t>Cable transverse stress.</a:t>
            </a:r>
          </a:p>
          <a:p>
            <a:r>
              <a:rPr lang="en-US" dirty="0"/>
              <a:t>Working assumption: coils do not require axial pre-load due to turn-by-turn transfer of Lorentz forces to former.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2831A67-24EA-F041-8348-D8AFFA8A7B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2464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END</a:t>
            </a:r>
          </a:p>
        </p:txBody>
      </p:sp>
    </p:spTree>
    <p:extLst>
      <p:ext uri="{BB962C8B-B14F-4D97-AF65-F5344CB8AC3E}">
        <p14:creationId xmlns:p14="http://schemas.microsoft.com/office/powerpoint/2010/main" val="1283561168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>
          <a:lnSpc>
            <a:spcPct val="110000"/>
          </a:lnSpc>
          <a:spcBef>
            <a:spcPts val="0"/>
          </a:spcBef>
          <a:defRPr sz="1800" kern="1000" spc="30" dirty="0" err="1" smtClean="0">
            <a:latin typeface="+mn-lt"/>
            <a:cs typeface="Franklin Gothic Book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 PowerPoint Master english</Template>
  <TotalTime>10381</TotalTime>
  <Words>152</Words>
  <Application>Microsoft Macintosh PowerPoint</Application>
  <PresentationFormat>On-screen Show (4:3)</PresentationFormat>
  <Paragraphs>23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7" baseType="lpstr">
      <vt:lpstr>ＭＳ Ｐゴシック</vt:lpstr>
      <vt:lpstr>ヒラギノ角ゴ Pro W3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PSI-Powerpoint-Master Calibri V2</vt:lpstr>
      <vt:lpstr>Thoughts on 3D Mechanical Design</vt:lpstr>
      <vt:lpstr>Use 3D Opera Lorentz Force Data </vt:lpstr>
      <vt:lpstr>Status 3D Mechanical Calculations for CD1</vt:lpstr>
      <vt:lpstr>Simulation results</vt:lpstr>
      <vt:lpstr>FCC 4-Layer CCT Design Criteria </vt:lpstr>
      <vt:lpstr>END</vt:lpstr>
    </vt:vector>
  </TitlesOfParts>
  <Company/>
  <LinksUpToDate>false</LinksUpToDate>
  <SharedDoc>false</SharedDoc>
  <HyperlinkBase/>
  <HyperlinksChanged>false</HyperlinksChanged>
  <AppVersion>16.0012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Insert the title of your  presentation here</dc:title>
  <dc:creator>Bernhard Auchmann</dc:creator>
  <cp:lastModifiedBy>Microsoft Office User</cp:lastModifiedBy>
  <cp:revision>210</cp:revision>
  <cp:lastPrinted>2015-07-23T13:50:07Z</cp:lastPrinted>
  <dcterms:created xsi:type="dcterms:W3CDTF">2017-04-12T09:33:27Z</dcterms:created>
  <dcterms:modified xsi:type="dcterms:W3CDTF">2018-04-17T09:55:09Z</dcterms:modified>
</cp:coreProperties>
</file>