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6" r:id="rId10"/>
  </p:sldIdLst>
  <p:sldSz cx="10080625" cy="7559675"/>
  <p:notesSz cx="10691813" cy="7559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8A6"/>
    <a:srgbClr val="98C8E8"/>
    <a:srgbClr val="1067EA"/>
    <a:srgbClr val="139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4608" autoAdjust="0"/>
  </p:normalViewPr>
  <p:slideViewPr>
    <p:cSldViewPr>
      <p:cViewPr>
        <p:scale>
          <a:sx n="117" d="100"/>
          <a:sy n="117" d="100"/>
        </p:scale>
        <p:origin x="-328" y="-288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8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49216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6054725" y="0"/>
            <a:ext cx="4635500" cy="3778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18/04/18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6054725" y="7180263"/>
            <a:ext cx="4635500" cy="3778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2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0" y="7180263"/>
            <a:ext cx="46339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76569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454400" y="574675"/>
            <a:ext cx="3776663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1068388" y="3590925"/>
            <a:ext cx="8550275" cy="3400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6386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6051550" y="0"/>
            <a:ext cx="46386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7181850"/>
            <a:ext cx="4638675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051550" y="7181850"/>
            <a:ext cx="4635500" cy="3762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087884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itchFamily="18" charset="0"/>
              </a:rPr>
              <a:t>Slide 2: Title of the Presentation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Times New Roman" pitchFamily="18" charset="0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itchFamily="18" charset="0"/>
              </a:rPr>
              <a:t>Before you start</a:t>
            </a:r>
            <a:r>
              <a:rPr lang="en-GB" altLang="it-IT">
                <a:latin typeface="Times New Roman" pitchFamily="18" charset="0"/>
              </a:rPr>
              <a:t> editing the slides of your talk change to the </a:t>
            </a:r>
            <a:r>
              <a:rPr lang="en-GB" altLang="it-IT" b="1">
                <a:latin typeface="Times New Roman" pitchFamily="18" charset="0"/>
              </a:rPr>
              <a:t>Master Slide view</a:t>
            </a:r>
            <a:r>
              <a:rPr lang="en-GB" altLang="it-IT">
                <a:latin typeface="Times New Roman" pitchFamily="18" charset="0"/>
              </a:rPr>
              <a:t>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it-IT">
                <a:latin typeface="Times New Roman" pitchFamily="18" charset="0"/>
              </a:rPr>
              <a:t>Microsoft Office :Menu: </a:t>
            </a:r>
            <a:r>
              <a:rPr lang="en-US" altLang="it-IT" i="1">
                <a:latin typeface="Times New Roman" pitchFamily="18" charset="0"/>
              </a:rPr>
              <a:t>View</a:t>
            </a:r>
            <a:r>
              <a:rPr lang="en-US" altLang="it-IT">
                <a:latin typeface="Times New Roman" pitchFamily="18" charset="0"/>
              </a:rPr>
              <a:t> &gt; </a:t>
            </a:r>
            <a:r>
              <a:rPr lang="en-US" altLang="it-IT" i="1">
                <a:latin typeface="Times New Roman" pitchFamily="18" charset="0"/>
              </a:rPr>
              <a:t>Slide Master;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it-IT">
                <a:latin typeface="Times New Roman" pitchFamily="18" charset="0"/>
              </a:rPr>
              <a:t>Macintosh – </a:t>
            </a:r>
            <a:r>
              <a:rPr lang="en-US" altLang="it-IT" i="1">
                <a:latin typeface="Times New Roman" pitchFamily="18" charset="0"/>
              </a:rPr>
              <a:t>View &gt; Master &gt; Slide Master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>
              <a:latin typeface="Times New Roman" pitchFamily="18" charset="0"/>
              <a:sym typeface="Wingdings" pitchFamily="2" charset="2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itchFamily="18" charset="0"/>
                <a:sym typeface="Wingdings" pitchFamily="2" charset="2"/>
              </a:rPr>
              <a:t>Edit the following items: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Times New Roman" pitchFamily="18" charset="0"/>
              <a:buAutoNum type="arabicPeriod"/>
            </a:pPr>
            <a:r>
              <a:rPr lang="de-DE" altLang="it-IT" b="1">
                <a:latin typeface="Times New Roman" pitchFamily="18" charset="0"/>
                <a:sym typeface="Wingdings" pitchFamily="2" charset="2"/>
              </a:rPr>
              <a:t>O</a:t>
            </a:r>
            <a:r>
              <a:rPr lang="en-GB" altLang="it-IT" b="1">
                <a:latin typeface="Times New Roman" pitchFamily="18" charset="0"/>
                <a:sym typeface="Wingdings" pitchFamily="2" charset="2"/>
              </a:rPr>
              <a:t>n the Slide Master (first master slide) – lower area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a) On the left Delete the text and write the title of the event/Conference, Location 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b) On the right delete the text and write the name and surname of the speaker and the date (day, month , year)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Times New Roman" pitchFamily="18" charset="0"/>
              <a:sym typeface="Wingdings" pitchFamily="2" charset="2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itchFamily="18" charset="0"/>
                <a:sym typeface="Wingdings" pitchFamily="2" charset="2"/>
              </a:rPr>
              <a:t>Close Master View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Times New Roman" pitchFamily="18" charset="0"/>
              <a:sym typeface="Wingdings" pitchFamily="2" charset="2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itchFamily="18" charset="0"/>
                <a:sym typeface="Wingdings" pitchFamily="2" charset="2"/>
              </a:rPr>
              <a:t>To start adding slides </a:t>
            </a:r>
            <a:r>
              <a:rPr lang="en-GB" altLang="it-IT">
                <a:latin typeface="Times New Roman" pitchFamily="18" charset="0"/>
                <a:sym typeface="Wingdings" pitchFamily="2" charset="2"/>
              </a:rPr>
              <a:t>insert a new slide and </a:t>
            </a:r>
            <a:r>
              <a:rPr lang="en-GB" altLang="it-IT" b="1">
                <a:latin typeface="Times New Roman" pitchFamily="18" charset="0"/>
                <a:sym typeface="Wingdings" pitchFamily="2" charset="2"/>
              </a:rPr>
              <a:t>select a Layout: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Title &amp; Subtitle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text with bullet points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Text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Picture, graphs, visuals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Two columns 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Blank</a:t>
            </a:r>
            <a:endParaRPr lang="en-GB" altLang="it-IT">
              <a:latin typeface="Times New Roman" pitchFamily="18" charset="0"/>
            </a:endParaRPr>
          </a:p>
          <a:p>
            <a:pPr marL="228600" indent="-228600"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Calibri" pitchFamily="34" charset="0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FD64B4C-0BC1-48F7-8A81-A1F89A3B337B}" type="slidenum">
              <a:rPr lang="it-IT" altLang="it-IT"/>
              <a:pPr/>
              <a:t>1</a:t>
            </a:fld>
            <a:endParaRPr lang="it-IT" alt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-schermata 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80625" cy="755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19832" y="2483693"/>
            <a:ext cx="8569325" cy="1620837"/>
          </a:xfrm>
          <a:prstGeom prst="rect">
            <a:avLst/>
          </a:prstGeom>
        </p:spPr>
        <p:txBody>
          <a:bodyPr anchor="ctr" anchorCtr="0"/>
          <a:lstStyle>
            <a:lvl1pPr>
              <a:defRPr sz="3600" baseline="0"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019925"/>
            <a:ext cx="214312" cy="230188"/>
          </a:xfrm>
        </p:spPr>
        <p:txBody>
          <a:bodyPr/>
          <a:lstStyle>
            <a:lvl1pPr>
              <a:defRPr/>
            </a:lvl1pPr>
          </a:lstStyle>
          <a:p>
            <a:fld id="{9FF39CA2-04EB-4CA6-BF9F-780F92DB7FFC}" type="slidenum">
              <a:rPr lang="it-IT" altLang="it-IT"/>
              <a:pPr/>
              <a:t>‹#›</a:t>
            </a:fld>
            <a:endParaRPr lang="it-IT" altLang="it-IT"/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or Text with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5263" y="107950"/>
            <a:ext cx="27622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52080" y="179438"/>
            <a:ext cx="6696744" cy="936104"/>
          </a:xfrm>
          <a:prstGeom prst="rect">
            <a:avLst/>
          </a:prstGeom>
        </p:spPr>
        <p:txBody>
          <a:bodyPr anchor="ctr"/>
          <a:lstStyle>
            <a:lvl1pPr algn="l">
              <a:defRPr sz="2800" baseline="0"/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400" b="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200"/>
            </a:lvl2pPr>
            <a:lvl3pPr marL="12001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  <a:defRPr sz="2000" i="1" baseline="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9648825" y="7019925"/>
            <a:ext cx="288925" cy="230188"/>
          </a:xfrm>
        </p:spPr>
        <p:txBody>
          <a:bodyPr/>
          <a:lstStyle>
            <a:lvl1pPr>
              <a:defRPr/>
            </a:lvl1pPr>
          </a:lstStyle>
          <a:p>
            <a:fld id="{442B96F1-D620-40E8-BE95-BB2705D39180}" type="slidenum">
              <a:rPr lang="it-IT" altLang="it-IT"/>
              <a:pPr/>
              <a:t>‹#›</a:t>
            </a:fld>
            <a:endParaRPr lang="it-IT" altLang="it-IT"/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5263" y="107950"/>
            <a:ext cx="27622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952080" y="179438"/>
            <a:ext cx="6696744" cy="936104"/>
          </a:xfrm>
          <a:prstGeom prst="rect">
            <a:avLst/>
          </a:prstGeom>
        </p:spPr>
        <p:txBody>
          <a:bodyPr anchor="ctr"/>
          <a:lstStyle>
            <a:lvl1pPr algn="l">
              <a:defRPr sz="2800"/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 sz="2400"/>
            </a:lvl1pPr>
            <a:lvl2pPr marL="4572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/>
            </a:lvl2pPr>
            <a:lvl3pPr marL="9144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numero diapositiva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67DC35B-E6E0-4D7C-B999-CED2FF058FE0}" type="slidenum">
              <a:rPr lang="it-IT" altLang="it-IT"/>
              <a:pPr/>
              <a:t>‹#›</a:t>
            </a:fld>
            <a:endParaRPr lang="it-IT" altLang="it-IT"/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Pictures, graphs, visuals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5263" y="107950"/>
            <a:ext cx="27622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952080" y="179438"/>
            <a:ext cx="6696744" cy="936104"/>
          </a:xfrm>
          <a:prstGeom prst="rect">
            <a:avLst/>
          </a:prstGeom>
        </p:spPr>
        <p:txBody>
          <a:bodyPr anchor="ctr"/>
          <a:lstStyle>
            <a:lvl1pPr algn="l">
              <a:defRPr sz="2800"/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4" name="Segnaposto numero diapositiva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4037E8D-8322-4BFF-B18C-DC699601F20E}" type="slidenum">
              <a:rPr lang="it-IT" altLang="it-IT"/>
              <a:pPr/>
              <a:t>‹#›</a:t>
            </a:fld>
            <a:endParaRPr lang="it-IT" altLang="it-IT"/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or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5263" y="107950"/>
            <a:ext cx="27622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51508" y="179437"/>
            <a:ext cx="6697316" cy="1021779"/>
          </a:xfrm>
          <a:prstGeom prst="rect">
            <a:avLst/>
          </a:prstGeom>
        </p:spPr>
        <p:txBody>
          <a:bodyPr anchor="ctr"/>
          <a:lstStyle>
            <a:lvl1pPr algn="l">
              <a:defRPr sz="2800"/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ü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200150" indent="-285750"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>
              <a:buFont typeface="Wingdings" panose="05000000000000000000" pitchFamily="2" charset="2"/>
              <a:buChar char="ü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200150" indent="-285750"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B83238F-673A-4F65-A6BD-DED2895A3C8A}" type="slidenum">
              <a:rPr lang="it-IT" altLang="it-IT"/>
              <a:pPr/>
              <a:t>‹#›</a:t>
            </a:fld>
            <a:endParaRPr lang="it-IT" altLang="it-IT"/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: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0" y="3419797"/>
            <a:ext cx="10080625" cy="72008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4000" dirty="0" err="1"/>
              <a:t>Thank</a:t>
            </a:r>
            <a:r>
              <a:rPr lang="it-IT" sz="4000" dirty="0"/>
              <a:t> </a:t>
            </a:r>
            <a:r>
              <a:rPr lang="it-IT" sz="4000" dirty="0" err="1"/>
              <a:t>you</a:t>
            </a:r>
            <a:r>
              <a:rPr lang="it-IT" sz="4000" dirty="0"/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294EE50-87B3-414B-AD9E-518CEF385733}" type="slidenum">
              <a:rPr lang="it-IT" altLang="it-IT"/>
              <a:pPr/>
              <a:t>‹#›</a:t>
            </a:fld>
            <a:endParaRPr lang="it-IT" altLang="it-IT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>
            <a:off x="0" y="4139877"/>
            <a:ext cx="10080625" cy="0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5" descr="Screen Shot 2018-04-07 at 12.18.4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632" y="7308229"/>
            <a:ext cx="792088" cy="18168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_Videata finale+www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80625" cy="755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jpeg"/><Relationship Id="rId11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2" descr="PPT-sfondo ok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25049"/>
            <a:ext cx="10080625" cy="755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0263" y="7038975"/>
            <a:ext cx="212725" cy="2301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7" name="Text Box 7"/>
          <p:cNvSpPr txBox="1">
            <a:spLocks noChangeArrowheads="1"/>
          </p:cNvSpPr>
          <p:nvPr userDrawn="1"/>
        </p:nvSpPr>
        <p:spPr bwMode="auto">
          <a:xfrm>
            <a:off x="503808" y="7020197"/>
            <a:ext cx="8784976" cy="35718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it-IT" altLang="en-US" sz="1100" dirty="0">
                <a:solidFill>
                  <a:srgbClr val="000000"/>
                </a:solidFill>
              </a:rPr>
              <a:t>XLS - </a:t>
            </a:r>
            <a:r>
              <a:rPr lang="it-IT" altLang="en-US" sz="1100" dirty="0" err="1">
                <a:solidFill>
                  <a:srgbClr val="000000"/>
                </a:solidFill>
              </a:rPr>
              <a:t>CompactLight</a:t>
            </a:r>
            <a:r>
              <a:rPr lang="it-IT" altLang="en-US" sz="1100" dirty="0">
                <a:solidFill>
                  <a:srgbClr val="000000"/>
                </a:solidFill>
              </a:rPr>
              <a:t>  WP5 </a:t>
            </a:r>
            <a:r>
              <a:rPr lang="it-IT" altLang="en-US" sz="1100" baseline="0" dirty="0" smtClean="0">
                <a:solidFill>
                  <a:srgbClr val="000000"/>
                </a:solidFill>
              </a:rPr>
              <a:t>                                      </a:t>
            </a:r>
            <a:r>
              <a:rPr lang="it-IT" altLang="en-US" sz="2400" b="0" dirty="0" smtClean="0">
                <a:solidFill>
                  <a:srgbClr val="C00000"/>
                </a:solidFill>
              </a:rPr>
              <a:t>XLS           </a:t>
            </a:r>
            <a:r>
              <a:rPr lang="en-GB" altLang="it-IT" sz="1100" dirty="0" smtClean="0">
                <a:solidFill>
                  <a:srgbClr val="000000"/>
                </a:solidFill>
              </a:rPr>
              <a:t>Raffaella Geometrante </a:t>
            </a:r>
            <a:r>
              <a:rPr lang="mr-IN" altLang="it-IT" sz="1100" dirty="0" smtClean="0">
                <a:solidFill>
                  <a:srgbClr val="000000"/>
                </a:solidFill>
              </a:rPr>
              <a:t>–</a:t>
            </a:r>
            <a:r>
              <a:rPr lang="en-GB" altLang="it-IT" sz="1100" dirty="0" smtClean="0">
                <a:solidFill>
                  <a:srgbClr val="000000"/>
                </a:solidFill>
              </a:rPr>
              <a:t> Kyma </a:t>
            </a:r>
            <a:r>
              <a:rPr lang="en-GB" altLang="it-IT" sz="1100" dirty="0" err="1" smtClean="0">
                <a:solidFill>
                  <a:srgbClr val="000000"/>
                </a:solidFill>
              </a:rPr>
              <a:t>S.r.l</a:t>
            </a:r>
            <a:r>
              <a:rPr lang="en-GB" altLang="it-IT" sz="1100" dirty="0" smtClean="0">
                <a:solidFill>
                  <a:srgbClr val="000000"/>
                </a:solidFill>
              </a:rPr>
              <a:t>.           18 April 18 2018</a:t>
            </a:r>
            <a:endParaRPr lang="it-IT" altLang="it-IT" sz="1100" dirty="0">
              <a:solidFill>
                <a:srgbClr val="000000"/>
              </a:solidFill>
            </a:endParaRPr>
          </a:p>
          <a:p>
            <a:pPr eaLnBrk="1">
              <a:lnSpc>
                <a:spcPct val="93000"/>
              </a:lnSpc>
              <a:buSzPct val="100000"/>
              <a:defRPr/>
            </a:pPr>
            <a:endParaRPr lang="it-IT" altLang="en-US" sz="2400" b="0" dirty="0">
              <a:solidFill>
                <a:srgbClr val="C00000"/>
              </a:solidFill>
            </a:endParaRPr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992640" y="331069"/>
            <a:ext cx="1733333" cy="8190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69" r:id="rId1"/>
    <p:sldLayoutId id="2147484270" r:id="rId2"/>
    <p:sldLayoutId id="2147484271" r:id="rId3"/>
    <p:sldLayoutId id="2147484272" r:id="rId4"/>
    <p:sldLayoutId id="2147484273" r:id="rId5"/>
    <p:sldLayoutId id="2147484274" r:id="rId6"/>
    <p:sldLayoutId id="2147484275" r:id="rId7"/>
    <p:sldLayoutId id="2147484276" r:id="rId8"/>
  </p:sldLayoutIdLst>
  <p:transition xmlns:p14="http://schemas.microsoft.com/office/powerpoint/2010/main" spd="med">
    <p:fade/>
  </p:transition>
  <p:hf hdr="0" ftr="0" dt="0"/>
  <p:txStyles>
    <p:titleStyle>
      <a:lvl1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rohan.dowd@synchrotron.org.au" TargetMode="External"/><Relationship Id="rId4" Type="http://schemas.openxmlformats.org/officeDocument/2006/relationships/hyperlink" Target="mailto:Avni.Aksoy@cern.ch" TargetMode="External"/><Relationship Id="rId5" Type="http://schemas.openxmlformats.org/officeDocument/2006/relationships/hyperlink" Target="mailto:francis@cells.es" TargetMode="External"/><Relationship Id="rId6" Type="http://schemas.openxmlformats.org/officeDocument/2006/relationships/hyperlink" Target="mailto:alberto.petralia@enea.it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thomas.schmidt@psi.ch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/>
          <p:cNvSpPr>
            <a:spLocks noGrp="1"/>
          </p:cNvSpPr>
          <p:nvPr>
            <p:ph type="ctrTitle"/>
          </p:nvPr>
        </p:nvSpPr>
        <p:spPr bwMode="auto">
          <a:xfrm>
            <a:off x="791840" y="2195661"/>
            <a:ext cx="8569325" cy="57606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l" eaLnBrk="1" hangingPunct="1">
              <a:spcBef>
                <a:spcPts val="0"/>
              </a:spcBef>
              <a:spcAft>
                <a:spcPts val="1800"/>
              </a:spcAft>
            </a:pPr>
            <a:r>
              <a:rPr lang="it-IT" altLang="it-IT">
                <a:solidFill>
                  <a:srgbClr val="C00000"/>
                </a:solidFill>
              </a:rPr>
              <a:t>CompactLight</a:t>
            </a:r>
            <a:r>
              <a:rPr lang="it-IT" altLang="it-IT"/>
              <a:t> </a:t>
            </a:r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796463" y="7078663"/>
            <a:ext cx="212725" cy="23018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3F2C943B-6175-466B-A451-6C3EC116EA02}" type="slidenum">
              <a:rPr lang="it-IT" altLang="it-IT" sz="1300"/>
              <a:pPr/>
              <a:t>1</a:t>
            </a:fld>
            <a:endParaRPr lang="it-IT" altLang="it-IT" sz="1300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935856" y="2771725"/>
            <a:ext cx="8388000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Title 3"/>
          <p:cNvSpPr txBox="1">
            <a:spLocks/>
          </p:cNvSpPr>
          <p:nvPr/>
        </p:nvSpPr>
        <p:spPr bwMode="auto">
          <a:xfrm>
            <a:off x="935856" y="3275781"/>
            <a:ext cx="8497317" cy="1008112"/>
          </a:xfrm>
          <a:prstGeom prst="rect">
            <a:avLst/>
          </a:prstGeom>
          <a:solidFill>
            <a:srgbClr val="FFFFCC"/>
          </a:solidFill>
          <a:ln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447675" rtl="0" eaLnBrk="1" fontAlgn="base" latinLnBrk="0" hangingPunct="1">
              <a:lnSpc>
                <a:spcPct val="93000"/>
              </a:lnSpc>
              <a:spcBef>
                <a:spcPts val="0"/>
              </a:spcBef>
              <a:spcAft>
                <a:spcPts val="180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it-IT" altLang="it-IT" sz="4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uLnTx/>
                <a:uFillTx/>
                <a:latin typeface="+mj-lt"/>
                <a:ea typeface="ＭＳ Ｐゴシック" pitchFamily="34" charset="-128"/>
                <a:cs typeface="MS PGothic" charset="0"/>
              </a:rPr>
              <a:t>WP5</a:t>
            </a:r>
            <a:r>
              <a:rPr kumimoji="0" lang="it-IT" altLang="it-IT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+mj-lt"/>
                <a:ea typeface="ＭＳ Ｐゴシック" pitchFamily="34" charset="-128"/>
                <a:cs typeface="MS PGothic" charset="0"/>
              </a:rPr>
              <a:t> </a:t>
            </a:r>
            <a:r>
              <a:rPr kumimoji="0" lang="it-IT" altLang="it-IT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+mj-lt"/>
                <a:ea typeface="ＭＳ Ｐゴシック" pitchFamily="34" charset="-128"/>
                <a:cs typeface="MS PGothic" charset="0"/>
              </a:rPr>
              <a:t>Normal</a:t>
            </a:r>
            <a:r>
              <a:rPr kumimoji="0" lang="it-IT" altLang="it-IT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+mj-lt"/>
                <a:ea typeface="ＭＳ Ｐゴシック" pitchFamily="34" charset="-128"/>
                <a:cs typeface="MS PGothic" charset="0"/>
              </a:rPr>
              <a:t> </a:t>
            </a:r>
            <a:r>
              <a:rPr kumimoji="0" lang="it-IT" altLang="it-IT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+mj-lt"/>
                <a:ea typeface="ＭＳ Ｐゴシック" pitchFamily="34" charset="-128"/>
                <a:cs typeface="MS PGothic" charset="0"/>
              </a:rPr>
              <a:t>Conducting</a:t>
            </a:r>
            <a:r>
              <a:rPr kumimoji="0" lang="it-IT" altLang="it-IT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+mj-lt"/>
                <a:ea typeface="ＭＳ Ｐゴシック" pitchFamily="34" charset="-128"/>
                <a:cs typeface="MS PGothic" charset="0"/>
              </a:rPr>
              <a:t> Undulators: task </a:t>
            </a:r>
            <a:r>
              <a:rPr kumimoji="0" lang="it-IT" altLang="it-IT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+mj-lt"/>
                <a:ea typeface="ＭＳ Ｐゴシック" pitchFamily="34" charset="-128"/>
                <a:cs typeface="MS PGothic" charset="0"/>
              </a:rPr>
              <a:t>overview</a:t>
            </a:r>
            <a:endParaRPr kumimoji="0" lang="it-IT" altLang="it-IT" sz="4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uLnTx/>
              <a:uFillTx/>
              <a:latin typeface="+mj-lt"/>
              <a:ea typeface="ＭＳ Ｐゴシック" pitchFamily="34" charset="-128"/>
              <a:cs typeface="MS PGothic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9832" y="1331565"/>
            <a:ext cx="8569325" cy="2088232"/>
          </a:xfrm>
        </p:spPr>
        <p:txBody>
          <a:bodyPr/>
          <a:lstStyle/>
          <a:p>
            <a:pPr algn="l"/>
            <a:r>
              <a:rPr lang="en-US" sz="2400" b="1" dirty="0" smtClean="0"/>
              <a:t>1st deliverable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Undulator </a:t>
            </a:r>
            <a:r>
              <a:rPr lang="en-US" sz="2400" dirty="0"/>
              <a:t>Technology Survey, is 1.5 years from now, for several reasons (team building, provide quantitative arguments, etc...) better meet and exchange information soon and </a:t>
            </a:r>
            <a:r>
              <a:rPr lang="en-US" sz="2400" dirty="0" smtClean="0"/>
              <a:t>often.</a:t>
            </a:r>
            <a:endParaRPr lang="en-US" sz="2400" dirty="0">
              <a:effectLst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2</a:t>
            </a:fld>
            <a:endParaRPr lang="it-IT" altLang="it-IT"/>
          </a:p>
        </p:txBody>
      </p:sp>
      <p:sp>
        <p:nvSpPr>
          <p:cNvPr id="4" name="Rectangle 3"/>
          <p:cNvSpPr/>
          <p:nvPr/>
        </p:nvSpPr>
        <p:spPr>
          <a:xfrm>
            <a:off x="791840" y="3707829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dirty="0" smtClean="0">
                <a:solidFill>
                  <a:schemeClr val="tx1"/>
                </a:solidFill>
              </a:rPr>
              <a:t>tructure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smtClean="0">
                <a:solidFill>
                  <a:schemeClr val="tx1"/>
                </a:solidFill>
              </a:rPr>
              <a:t>index </a:t>
            </a:r>
            <a:r>
              <a:rPr lang="en-US" dirty="0">
                <a:solidFill>
                  <a:schemeClr val="tx1"/>
                </a:solidFill>
              </a:rPr>
              <a:t>of the </a:t>
            </a:r>
            <a:r>
              <a:rPr lang="en-US" dirty="0" smtClean="0">
                <a:solidFill>
                  <a:schemeClr val="tx1"/>
                </a:solidFill>
              </a:rPr>
              <a:t>report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pPr marL="342900" indent="-342900">
              <a:buFont typeface="Wingdings" charset="2"/>
              <a:buChar char="ü"/>
            </a:pPr>
            <a:r>
              <a:rPr lang="en-US" dirty="0" smtClean="0">
                <a:solidFill>
                  <a:schemeClr val="tx1"/>
                </a:solidFill>
              </a:rPr>
              <a:t>A</a:t>
            </a:r>
            <a:r>
              <a:rPr lang="en-US" dirty="0">
                <a:solidFill>
                  <a:schemeClr val="tx1"/>
                </a:solidFill>
              </a:rPr>
              <a:t>. Bernhard and F. Nguyen released a similar document on behalf of the </a:t>
            </a:r>
            <a:r>
              <a:rPr lang="en-US" dirty="0" err="1">
                <a:solidFill>
                  <a:schemeClr val="tx1"/>
                </a:solidFill>
              </a:rPr>
              <a:t>EuPRAXIA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721883"/>
      </p:ext>
    </p:extLst>
  </p:cSld>
  <p:clrMapOvr>
    <a:masterClrMapping/>
  </p:clrMapOvr>
  <p:transition xmlns:p14="http://schemas.microsoft.com/office/powerpoint/2010/main"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9832" y="1043533"/>
            <a:ext cx="8569325" cy="5832648"/>
          </a:xfrm>
        </p:spPr>
        <p:txBody>
          <a:bodyPr/>
          <a:lstStyle/>
          <a:p>
            <a:pPr algn="l"/>
            <a:r>
              <a:rPr lang="en-US" sz="2400" b="1" dirty="0" smtClean="0"/>
              <a:t>Normal Conducting Undulators’ mailing list </a:t>
            </a:r>
            <a:r>
              <a:rPr lang="en-US" sz="2400" dirty="0" smtClean="0"/>
              <a:t>(from Federico):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PSI </a:t>
            </a:r>
            <a:r>
              <a:rPr lang="en-US" sz="2400" dirty="0"/>
              <a:t>&lt;</a:t>
            </a:r>
            <a:r>
              <a:rPr lang="en-US" sz="2400" dirty="0">
                <a:hlinkClick r:id="rId2"/>
              </a:rPr>
              <a:t>thomas.schmidt@psi.ch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ANSTO &lt;</a:t>
            </a:r>
            <a:r>
              <a:rPr lang="en-US" sz="2400" dirty="0">
                <a:hlinkClick r:id="rId3"/>
              </a:rPr>
              <a:t>rohan.dowd@synchrotron.org.au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AU-IAT &lt;</a:t>
            </a:r>
            <a:r>
              <a:rPr lang="en-US" sz="2400" dirty="0">
                <a:hlinkClick r:id="rId4"/>
              </a:rPr>
              <a:t>Avni.Aksoy@cern.ch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ALBA &lt;</a:t>
            </a:r>
            <a:r>
              <a:rPr lang="en-US" sz="2400" dirty="0">
                <a:hlinkClick r:id="rId5"/>
              </a:rPr>
              <a:t>francis@cells.es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ENEA &lt;</a:t>
            </a:r>
            <a:r>
              <a:rPr lang="en-US" sz="2400" dirty="0">
                <a:hlinkClick r:id="rId6"/>
              </a:rPr>
              <a:t>alberto.petralia@enea.it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Added:</a:t>
            </a:r>
            <a:br>
              <a:rPr lang="en-US" sz="2400" dirty="0" smtClean="0"/>
            </a:br>
            <a:r>
              <a:rPr lang="en-US" sz="2400" dirty="0" smtClean="0"/>
              <a:t>Marco </a:t>
            </a:r>
            <a:r>
              <a:rPr lang="en-US" sz="2400" dirty="0" err="1" smtClean="0"/>
              <a:t>Calvi</a:t>
            </a:r>
            <a:r>
              <a:rPr lang="en-US" sz="2400" dirty="0" smtClean="0"/>
              <a:t> (</a:t>
            </a:r>
            <a:r>
              <a:rPr lang="en-US" sz="2400" dirty="0"/>
              <a:t>PSI) </a:t>
            </a:r>
            <a:r>
              <a:rPr lang="en-US" sz="2400" dirty="0" err="1"/>
              <a:t>marco.calvi@</a:t>
            </a:r>
            <a:r>
              <a:rPr lang="en-US" sz="2400" dirty="0" err="1" smtClean="0"/>
              <a:t>psi.ch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Zafer</a:t>
            </a:r>
            <a:r>
              <a:rPr lang="en-US" sz="2400" dirty="0" smtClean="0"/>
              <a:t> </a:t>
            </a:r>
            <a:r>
              <a:rPr lang="en-US" sz="2400" dirty="0" err="1" smtClean="0"/>
              <a:t>Nergiz</a:t>
            </a:r>
            <a:r>
              <a:rPr lang="en-US" sz="2400" dirty="0" smtClean="0"/>
              <a:t> (AU-IAT) </a:t>
            </a:r>
            <a:r>
              <a:rPr lang="en-US" sz="2400" dirty="0" err="1" smtClean="0"/>
              <a:t>zafer.nergiz</a:t>
            </a:r>
            <a:r>
              <a:rPr lang="en-US" sz="2400" dirty="0" err="1"/>
              <a:t>@</a:t>
            </a:r>
            <a:r>
              <a:rPr lang="en-US" sz="2400" dirty="0" err="1" smtClean="0"/>
              <a:t>cern.ch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Jordi</a:t>
            </a:r>
            <a:r>
              <a:rPr lang="en-US" sz="2400" dirty="0" smtClean="0"/>
              <a:t> Marcos (ALBA) </a:t>
            </a:r>
            <a:r>
              <a:rPr lang="en-US" sz="2400" dirty="0" err="1" smtClean="0"/>
              <a:t>jmarcos@cells.es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Who </a:t>
            </a:r>
            <a:r>
              <a:rPr lang="en-US" sz="2400" dirty="0" smtClean="0"/>
              <a:t>else?</a:t>
            </a:r>
            <a:br>
              <a:rPr lang="en-US" sz="2400" dirty="0" smtClean="0"/>
            </a:br>
            <a:r>
              <a:rPr lang="en-US" sz="2400" dirty="0" smtClean="0"/>
              <a:t>Send me and email </a:t>
            </a:r>
            <a:br>
              <a:rPr lang="en-US" sz="2400" dirty="0" smtClean="0"/>
            </a:br>
            <a:r>
              <a:rPr lang="en-US" sz="2400" dirty="0" err="1" smtClean="0"/>
              <a:t>raffaella.geometrante@kyma-undulators.eu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>
              <a:effectLst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3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71399380"/>
      </p:ext>
    </p:extLst>
  </p:cSld>
  <p:clrMapOvr>
    <a:masterClrMapping/>
  </p:clrMapOvr>
  <p:transition xmlns:p14="http://schemas.microsoft.com/office/powerpoint/2010/main"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4</a:t>
            </a:fld>
            <a:endParaRPr lang="it-IT" altLang="it-IT"/>
          </a:p>
        </p:txBody>
      </p:sp>
      <p:pic>
        <p:nvPicPr>
          <p:cNvPr id="5" name="Picture 4" descr="Screen Shot 2018-04-17 at 17.38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9557"/>
            <a:ext cx="10080625" cy="5189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364483"/>
      </p:ext>
    </p:extLst>
  </p:cSld>
  <p:clrMapOvr>
    <a:masterClrMapping/>
  </p:clrMapOvr>
  <p:transition xmlns:p14="http://schemas.microsoft.com/office/powerpoint/2010/main"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1881" y="1619597"/>
            <a:ext cx="7488832" cy="4248472"/>
          </a:xfrm>
        </p:spPr>
        <p:txBody>
          <a:bodyPr/>
          <a:lstStyle/>
          <a:p>
            <a:pPr algn="l"/>
            <a:r>
              <a:rPr lang="en-US" sz="2400" b="1" i="1" dirty="0" smtClean="0"/>
              <a:t>Normal Conducting Undulators:</a:t>
            </a:r>
            <a:br>
              <a:rPr lang="en-US" sz="2400" b="1" i="1" dirty="0" smtClean="0"/>
            </a:br>
            <a:r>
              <a:rPr lang="en-US" sz="2400" b="1" i="1" dirty="0"/>
              <a:t/>
            </a:r>
            <a:br>
              <a:rPr lang="en-US" sz="2400" b="1" i="1" dirty="0"/>
            </a:br>
            <a:r>
              <a:rPr lang="en-US" sz="2400" b="1" i="1" dirty="0" smtClean="0"/>
              <a:t/>
            </a:r>
            <a:br>
              <a:rPr lang="en-US" sz="2400" b="1" i="1" dirty="0" smtClean="0"/>
            </a:br>
            <a:r>
              <a:rPr lang="en-US" sz="2400" i="1" dirty="0" smtClean="0"/>
              <a:t>Normal conducting electromagnets</a:t>
            </a:r>
            <a:br>
              <a:rPr lang="en-US" sz="2400" i="1" dirty="0" smtClean="0"/>
            </a:br>
            <a:r>
              <a:rPr lang="en-US" sz="2400" i="1" dirty="0"/>
              <a:t/>
            </a:r>
            <a:br>
              <a:rPr lang="en-US" sz="2400" i="1" dirty="0"/>
            </a:br>
            <a:r>
              <a:rPr lang="en-US" sz="2400" i="1" dirty="0" smtClean="0"/>
              <a:t>PPM undulators</a:t>
            </a:r>
            <a:br>
              <a:rPr lang="en-US" sz="2400" i="1" dirty="0" smtClean="0"/>
            </a:b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mr-IN" sz="2400" i="1" dirty="0" smtClean="0"/>
              <a:t>…</a:t>
            </a:r>
            <a:r>
              <a:rPr lang="en-US" sz="2400" dirty="0"/>
              <a:t/>
            </a:r>
            <a:br>
              <a:rPr lang="en-US" sz="2400" dirty="0"/>
            </a:br>
            <a:endParaRPr lang="it-IT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5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84572872"/>
      </p:ext>
    </p:extLst>
  </p:cSld>
  <p:clrMapOvr>
    <a:masterClrMapping/>
  </p:clrMapOvr>
  <p:transition xmlns:p14="http://schemas.microsoft.com/office/powerpoint/2010/main"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6</a:t>
            </a:fld>
            <a:endParaRPr lang="it-IT" altLang="it-IT"/>
          </a:p>
        </p:txBody>
      </p:sp>
      <p:sp>
        <p:nvSpPr>
          <p:cNvPr id="6" name="Rectangle 5"/>
          <p:cNvSpPr/>
          <p:nvPr/>
        </p:nvSpPr>
        <p:spPr>
          <a:xfrm>
            <a:off x="719832" y="2411685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tx1"/>
                </a:solidFill>
              </a:rPr>
              <a:t>SWOT </a:t>
            </a:r>
            <a:r>
              <a:rPr lang="it-IT" b="1" dirty="0" err="1" smtClean="0">
                <a:solidFill>
                  <a:schemeClr val="tx1"/>
                </a:solidFill>
              </a:rPr>
              <a:t>analysis</a:t>
            </a:r>
            <a:endParaRPr lang="it-IT" b="1" dirty="0" smtClean="0">
              <a:solidFill>
                <a:schemeClr val="tx1"/>
              </a:solidFill>
            </a:endParaRPr>
          </a:p>
          <a:p>
            <a:endParaRPr lang="it-IT" b="1" dirty="0">
              <a:solidFill>
                <a:schemeClr val="tx1"/>
              </a:solidFill>
            </a:endParaRPr>
          </a:p>
          <a:p>
            <a:r>
              <a:rPr lang="it-IT" dirty="0" err="1">
                <a:solidFill>
                  <a:schemeClr val="tx1"/>
                </a:solidFill>
              </a:rPr>
              <a:t>This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should</a:t>
            </a:r>
            <a:r>
              <a:rPr lang="it-IT" dirty="0">
                <a:solidFill>
                  <a:schemeClr val="tx1"/>
                </a:solidFill>
              </a:rPr>
              <a:t> help </a:t>
            </a:r>
            <a:r>
              <a:rPr lang="it-IT" dirty="0" err="1">
                <a:solidFill>
                  <a:schemeClr val="tx1"/>
                </a:solidFill>
              </a:rPr>
              <a:t>us</a:t>
            </a:r>
            <a:r>
              <a:rPr lang="it-IT" dirty="0">
                <a:solidFill>
                  <a:schemeClr val="tx1"/>
                </a:solidFill>
              </a:rPr>
              <a:t> to </a:t>
            </a:r>
            <a:r>
              <a:rPr lang="it-IT" dirty="0" err="1">
                <a:solidFill>
                  <a:schemeClr val="tx1"/>
                </a:solidFill>
              </a:rPr>
              <a:t>identifies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NCU’s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existing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Strengths</a:t>
            </a:r>
            <a:r>
              <a:rPr lang="it-IT" dirty="0">
                <a:solidFill>
                  <a:schemeClr val="tx1"/>
                </a:solidFill>
              </a:rPr>
              <a:t> and </a:t>
            </a:r>
            <a:r>
              <a:rPr lang="it-IT" dirty="0" err="1">
                <a:solidFill>
                  <a:schemeClr val="tx1"/>
                </a:solidFill>
              </a:rPr>
              <a:t>Weakness</a:t>
            </a:r>
            <a:r>
              <a:rPr lang="it-IT" dirty="0">
                <a:solidFill>
                  <a:schemeClr val="tx1"/>
                </a:solidFill>
              </a:rPr>
              <a:t>, </a:t>
            </a:r>
            <a:r>
              <a:rPr lang="it-IT" dirty="0" err="1">
                <a:solidFill>
                  <a:schemeClr val="tx1"/>
                </a:solidFill>
              </a:rPr>
              <a:t>its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emerging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Opportunities</a:t>
            </a:r>
            <a:r>
              <a:rPr lang="it-IT" dirty="0">
                <a:solidFill>
                  <a:schemeClr val="tx1"/>
                </a:solidFill>
              </a:rPr>
              <a:t>, and the </a:t>
            </a:r>
            <a:r>
              <a:rPr lang="it-IT" dirty="0" err="1">
                <a:solidFill>
                  <a:schemeClr val="tx1"/>
                </a:solidFill>
              </a:rPr>
              <a:t>worrisome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Threats</a:t>
            </a:r>
            <a:r>
              <a:rPr lang="it-IT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30190226"/>
      </p:ext>
    </p:extLst>
  </p:cSld>
  <p:clrMapOvr>
    <a:masterClrMapping/>
  </p:clrMapOvr>
  <p:transition xmlns:p14="http://schemas.microsoft.com/office/powerpoint/2010/main"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7</a:t>
            </a:fld>
            <a:endParaRPr lang="it-IT" altLang="it-IT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3768" y="1907629"/>
            <a:ext cx="4752528" cy="432048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anchor="t" anchorCtr="0"/>
          <a:lstStyle>
            <a:lvl1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aseline="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342900" indent="-342900" algn="l">
              <a:buFont typeface="Wingdings" charset="2"/>
              <a:buChar char="§"/>
            </a:pPr>
            <a:r>
              <a:rPr lang="en-US" sz="2400" dirty="0" smtClean="0"/>
              <a:t>Low cost</a:t>
            </a:r>
          </a:p>
          <a:p>
            <a:pPr marL="342900" indent="-342900" algn="l">
              <a:buFont typeface="Wingdings" charset="2"/>
              <a:buChar char="§"/>
            </a:pPr>
            <a:r>
              <a:rPr lang="en-US" sz="2400" dirty="0" smtClean="0"/>
              <a:t>Low energy consumption</a:t>
            </a:r>
          </a:p>
          <a:p>
            <a:pPr marL="342900" indent="-342900" algn="l">
              <a:buFont typeface="Wingdings" charset="2"/>
              <a:buChar char="§"/>
            </a:pPr>
            <a:r>
              <a:rPr lang="en-US" sz="2400" dirty="0" smtClean="0"/>
              <a:t>Simple infrastructure</a:t>
            </a:r>
          </a:p>
          <a:p>
            <a:pPr marL="342900" indent="-342900" algn="l">
              <a:buFont typeface="Wingdings" charset="2"/>
              <a:buChar char="§"/>
            </a:pPr>
            <a:r>
              <a:rPr lang="en-US" sz="2400" dirty="0" smtClean="0"/>
              <a:t>Well-known technology</a:t>
            </a:r>
          </a:p>
          <a:p>
            <a:pPr marL="342900" indent="-342900" algn="l">
              <a:buFont typeface="Wingdings" charset="2"/>
              <a:buChar char="§"/>
            </a:pPr>
            <a:r>
              <a:rPr lang="en-US" sz="2400" dirty="0" smtClean="0"/>
              <a:t>Automated assembly procedure</a:t>
            </a:r>
          </a:p>
          <a:p>
            <a:pPr marL="342900" indent="-342900" algn="l">
              <a:buFont typeface="Wingdings" charset="2"/>
              <a:buChar char="§"/>
            </a:pPr>
            <a:r>
              <a:rPr lang="en-US" sz="2400" dirty="0" smtClean="0"/>
              <a:t>For </a:t>
            </a:r>
            <a:r>
              <a:rPr lang="en-US" sz="2400" dirty="0"/>
              <a:t>soft x-ray with full polarization and (with the APPLE X) gradient </a:t>
            </a:r>
            <a:r>
              <a:rPr lang="en-US" sz="2400" dirty="0" smtClean="0"/>
              <a:t>control</a:t>
            </a:r>
          </a:p>
          <a:p>
            <a:pPr marL="342900" indent="-342900" algn="l">
              <a:buFont typeface="Wingdings" charset="2"/>
              <a:buChar char="§"/>
            </a:pPr>
            <a:r>
              <a:rPr lang="mr-IN" sz="2400" dirty="0" smtClean="0"/>
              <a:t>…</a:t>
            </a:r>
            <a:endParaRPr lang="en-US" sz="2400" dirty="0" smtClean="0"/>
          </a:p>
          <a:p>
            <a:pPr marL="342900" indent="-342900" algn="l">
              <a:buFont typeface="Wingdings" charset="2"/>
              <a:buChar char="§"/>
            </a:pPr>
            <a:endParaRPr lang="en-US" sz="24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215776" y="1403573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STRENGTH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896296" y="1907629"/>
            <a:ext cx="4752528" cy="432048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anchor="t" anchorCtr="0"/>
          <a:lstStyle>
            <a:lvl1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aseline="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342900" indent="-342900" algn="l">
              <a:buFont typeface="Wingdings" charset="2"/>
              <a:buChar char="§"/>
            </a:pPr>
            <a:r>
              <a:rPr lang="en-US" sz="2400" dirty="0" smtClean="0"/>
              <a:t>Magnets </a:t>
            </a:r>
            <a:r>
              <a:rPr lang="en-US" sz="2400" dirty="0"/>
              <a:t>demagnetization - </a:t>
            </a:r>
            <a:r>
              <a:rPr lang="en-US" sz="2400" dirty="0" smtClean="0"/>
              <a:t>with </a:t>
            </a:r>
            <a:r>
              <a:rPr lang="en-US" sz="2400" dirty="0"/>
              <a:t>small gap, possible heating form the beam with </a:t>
            </a:r>
            <a:r>
              <a:rPr lang="en-US" sz="2400" dirty="0" smtClean="0"/>
              <a:t>risks </a:t>
            </a:r>
            <a:r>
              <a:rPr lang="en-US" sz="2400" dirty="0"/>
              <a:t>of local </a:t>
            </a:r>
            <a:r>
              <a:rPr lang="en-US" sz="2400" dirty="0" smtClean="0"/>
              <a:t>demagnetization</a:t>
            </a:r>
            <a:endParaRPr lang="en-US" sz="2400" dirty="0" smtClean="0"/>
          </a:p>
          <a:p>
            <a:pPr marL="342900" indent="-342900" algn="l">
              <a:buFont typeface="Wingdings" charset="2"/>
              <a:buChar char="§"/>
            </a:pPr>
            <a:r>
              <a:rPr lang="en-US" sz="2400" dirty="0" smtClean="0"/>
              <a:t>Limited </a:t>
            </a:r>
            <a:r>
              <a:rPr lang="en-US" sz="2400" dirty="0"/>
              <a:t>field strength (but still with expansion options by new materials i.e. Tb diffusion especially for short period in-vacuum undulators</a:t>
            </a:r>
            <a:r>
              <a:rPr lang="en-US" sz="2400" dirty="0" smtClean="0"/>
              <a:t>)</a:t>
            </a:r>
          </a:p>
          <a:p>
            <a:pPr marL="342900" indent="-342900" algn="l">
              <a:buFont typeface="Wingdings" charset="2"/>
              <a:buChar char="§"/>
            </a:pPr>
            <a:r>
              <a:rPr lang="en-US" sz="2400" dirty="0" smtClean="0"/>
              <a:t>When gap and phase very small -&gt; multipolar terms</a:t>
            </a:r>
          </a:p>
          <a:p>
            <a:pPr marL="342900" indent="-342900" algn="l">
              <a:buFont typeface="Wingdings" charset="2"/>
              <a:buChar char="§"/>
            </a:pPr>
            <a:r>
              <a:rPr lang="mr-IN" sz="2400" dirty="0" smtClean="0"/>
              <a:t>…</a:t>
            </a:r>
            <a:endParaRPr lang="en-US" sz="2400" dirty="0"/>
          </a:p>
          <a:p>
            <a:pPr marL="342900" indent="-342900" algn="l">
              <a:buFont typeface="Wingdings" charset="2"/>
              <a:buChar char="§"/>
            </a:pPr>
            <a:endParaRPr lang="en-US" sz="2400" dirty="0" smtClean="0"/>
          </a:p>
          <a:p>
            <a:pPr marL="342900" indent="-342900" algn="l">
              <a:buFont typeface="Wingdings" charset="2"/>
              <a:buChar char="§"/>
            </a:pPr>
            <a:endParaRPr lang="en-US" sz="24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4968304" y="1403573"/>
            <a:ext cx="19630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WEAKNESS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225914"/>
      </p:ext>
    </p:extLst>
  </p:cSld>
  <p:clrMapOvr>
    <a:masterClrMapping/>
  </p:clrMapOvr>
  <p:transition xmlns:p14="http://schemas.microsoft.com/office/powerpoint/2010/main"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8</a:t>
            </a:fld>
            <a:endParaRPr lang="it-IT" altLang="it-IT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3768" y="1259557"/>
            <a:ext cx="4752528" cy="56166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anchor="ctr" anchorCtr="0"/>
          <a:lstStyle>
            <a:lvl1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aseline="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342900" indent="-342900" algn="l">
              <a:buFont typeface="Wingdings" charset="2"/>
              <a:buChar char="§"/>
            </a:pPr>
            <a:r>
              <a:rPr lang="en-US" sz="2400" dirty="0" smtClean="0"/>
              <a:t>Verify </a:t>
            </a:r>
            <a:r>
              <a:rPr lang="en-US" sz="2400" dirty="0"/>
              <a:t>the lowest period achievable with NC technology</a:t>
            </a:r>
          </a:p>
          <a:p>
            <a:pPr marL="342900" indent="-342900" algn="l">
              <a:buFont typeface="Wingdings" charset="2"/>
              <a:buChar char="§"/>
            </a:pPr>
            <a:r>
              <a:rPr lang="en-US" sz="2400" dirty="0" smtClean="0"/>
              <a:t>Study </a:t>
            </a:r>
            <a:r>
              <a:rPr lang="en-US" sz="2400" dirty="0"/>
              <a:t>of PPM magnet-holder new assembly techniques (soldering, gluing etc.)</a:t>
            </a:r>
          </a:p>
          <a:p>
            <a:pPr marL="342900" indent="-342900" algn="l">
              <a:buFont typeface="Wingdings" charset="2"/>
              <a:buChar char="§"/>
            </a:pPr>
            <a:r>
              <a:rPr lang="en-US" sz="2400" dirty="0" smtClean="0"/>
              <a:t>Development </a:t>
            </a:r>
            <a:r>
              <a:rPr lang="en-US" sz="2400" dirty="0"/>
              <a:t>of automated procedure for </a:t>
            </a:r>
            <a:r>
              <a:rPr lang="en-US" sz="2400" b="1" dirty="0"/>
              <a:t>serial </a:t>
            </a:r>
            <a:r>
              <a:rPr lang="en-US" sz="2400" b="1" dirty="0" smtClean="0"/>
              <a:t>production</a:t>
            </a:r>
          </a:p>
          <a:p>
            <a:pPr algn="l"/>
            <a:endParaRPr lang="en-US" sz="2400" b="1" dirty="0"/>
          </a:p>
          <a:p>
            <a:pPr marL="342900" indent="-342900" algn="l">
              <a:buFont typeface="Wingdings" charset="2"/>
              <a:buChar char="§"/>
            </a:pPr>
            <a:r>
              <a:rPr lang="en-US" sz="2400" dirty="0" smtClean="0"/>
              <a:t>Well </a:t>
            </a:r>
            <a:r>
              <a:rPr lang="en-US" sz="2400" dirty="0"/>
              <a:t>established </a:t>
            </a:r>
            <a:r>
              <a:rPr lang="en-US" sz="2400" b="1" dirty="0" err="1"/>
              <a:t>cryo</a:t>
            </a:r>
            <a:r>
              <a:rPr lang="en-US" sz="2400" b="1" dirty="0"/>
              <a:t> undulator technology</a:t>
            </a:r>
            <a:r>
              <a:rPr lang="en-US" sz="2400" dirty="0"/>
              <a:t> for higher fields and fewer demagnetization </a:t>
            </a:r>
            <a:r>
              <a:rPr lang="en-US" sz="2400" dirty="0" smtClean="0"/>
              <a:t>risks but eventually we can look to </a:t>
            </a:r>
            <a:r>
              <a:rPr lang="en-US" sz="2400" dirty="0" err="1" smtClean="0"/>
              <a:t>cryo</a:t>
            </a:r>
            <a:r>
              <a:rPr lang="en-US" sz="2400" dirty="0" smtClean="0"/>
              <a:t> undulators in the surrounding of </a:t>
            </a:r>
            <a:r>
              <a:rPr lang="en-US" sz="2400" dirty="0" err="1" smtClean="0"/>
              <a:t>kryo</a:t>
            </a:r>
            <a:r>
              <a:rPr lang="en-US" sz="2400" dirty="0" smtClean="0"/>
              <a:t>-cooled </a:t>
            </a:r>
            <a:r>
              <a:rPr lang="en-US" sz="2400" dirty="0" err="1" smtClean="0"/>
              <a:t>sc</a:t>
            </a:r>
            <a:r>
              <a:rPr lang="en-US" sz="2400" dirty="0" smtClean="0"/>
              <a:t> undulators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215776" y="755501"/>
            <a:ext cx="2698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OPPORTUNITIES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896296" y="1259557"/>
            <a:ext cx="4752528" cy="56166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anchor="t" anchorCtr="0"/>
          <a:lstStyle>
            <a:lvl1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aseline="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342900" indent="-342900" algn="l">
              <a:buFont typeface="Wingdings" charset="2"/>
              <a:buChar char="§"/>
            </a:pPr>
            <a:r>
              <a:rPr lang="en-US" sz="2400" dirty="0" smtClean="0"/>
              <a:t>Achievement </a:t>
            </a:r>
            <a:r>
              <a:rPr lang="en-US" sz="2400" dirty="0" smtClean="0"/>
              <a:t>of the parameters required by </a:t>
            </a:r>
            <a:r>
              <a:rPr lang="en-US" sz="2400" dirty="0" err="1" smtClean="0"/>
              <a:t>CompactLight</a:t>
            </a:r>
            <a:endParaRPr lang="en-US" sz="2400" dirty="0" smtClean="0"/>
          </a:p>
          <a:p>
            <a:pPr marL="342900" indent="-342900" algn="l">
              <a:buFont typeface="Wingdings" charset="2"/>
              <a:buChar char="§"/>
            </a:pPr>
            <a:r>
              <a:rPr lang="mr-IN" sz="2400" dirty="0" smtClean="0"/>
              <a:t>…</a:t>
            </a:r>
            <a:endParaRPr lang="en-US" sz="24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4968304" y="755501"/>
            <a:ext cx="16151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THREATS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928819"/>
      </p:ext>
    </p:extLst>
  </p:cSld>
  <p:clrMapOvr>
    <a:masterClrMapping/>
  </p:clrMapOvr>
  <p:transition xmlns:p14="http://schemas.microsoft.com/office/powerpoint/2010/main"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9</a:t>
            </a:fld>
            <a:endParaRPr lang="it-IT" altLang="it-IT"/>
          </a:p>
        </p:txBody>
      </p:sp>
      <p:sp>
        <p:nvSpPr>
          <p:cNvPr id="6" name="Rectangle 5"/>
          <p:cNvSpPr/>
          <p:nvPr/>
        </p:nvSpPr>
        <p:spPr>
          <a:xfrm>
            <a:off x="719832" y="2411685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err="1" smtClean="0">
                <a:solidFill>
                  <a:schemeClr val="tx1"/>
                </a:solidFill>
              </a:rPr>
              <a:t>Next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steps</a:t>
            </a:r>
            <a:endParaRPr lang="it-IT" b="1" dirty="0" smtClean="0">
              <a:solidFill>
                <a:schemeClr val="tx1"/>
              </a:solidFill>
            </a:endParaRPr>
          </a:p>
          <a:p>
            <a:endParaRPr lang="it-IT" b="1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Agree on required </a:t>
            </a:r>
            <a:r>
              <a:rPr lang="en-US" dirty="0">
                <a:solidFill>
                  <a:srgbClr val="000000"/>
                </a:solidFill>
              </a:rPr>
              <a:t>specs for the </a:t>
            </a:r>
            <a:r>
              <a:rPr lang="en-US" dirty="0" smtClean="0">
                <a:solidFill>
                  <a:srgbClr val="000000"/>
                </a:solidFill>
              </a:rPr>
              <a:t>ID (L=10mm, K=1.13, total length of the undulators, etc</a:t>
            </a:r>
            <a:r>
              <a:rPr lang="en-US" smtClean="0">
                <a:solidFill>
                  <a:srgbClr val="000000"/>
                </a:solidFill>
              </a:rPr>
              <a:t>.</a:t>
            </a:r>
            <a:r>
              <a:rPr lang="en-US" smtClean="0">
                <a:solidFill>
                  <a:srgbClr val="000000"/>
                </a:solidFill>
              </a:rPr>
              <a:t>).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Assessment </a:t>
            </a:r>
            <a:r>
              <a:rPr lang="en-US" dirty="0" smtClean="0">
                <a:solidFill>
                  <a:srgbClr val="000000"/>
                </a:solidFill>
              </a:rPr>
              <a:t>of </a:t>
            </a:r>
            <a:r>
              <a:rPr lang="en-US" dirty="0" smtClean="0">
                <a:solidFill>
                  <a:srgbClr val="000000"/>
                </a:solidFill>
              </a:rPr>
              <a:t>NC technology range of application (smallest periods achievable with </a:t>
            </a:r>
            <a:r>
              <a:rPr lang="en-US" dirty="0" smtClean="0">
                <a:solidFill>
                  <a:srgbClr val="000000"/>
                </a:solidFill>
              </a:rPr>
              <a:t>certain </a:t>
            </a:r>
            <a:r>
              <a:rPr lang="en-US" dirty="0" smtClean="0">
                <a:solidFill>
                  <a:srgbClr val="000000"/>
                </a:solidFill>
              </a:rPr>
              <a:t>gaps).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L</a:t>
            </a:r>
            <a:r>
              <a:rPr lang="en-US" dirty="0" smtClean="0">
                <a:solidFill>
                  <a:srgbClr val="000000"/>
                </a:solidFill>
              </a:rPr>
              <a:t>ook </a:t>
            </a:r>
            <a:r>
              <a:rPr lang="en-US" dirty="0">
                <a:solidFill>
                  <a:srgbClr val="000000"/>
                </a:solidFill>
              </a:rPr>
              <a:t>for two or three alternatives, each one developed by different partners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878132"/>
      </p:ext>
    </p:extLst>
  </p:cSld>
  <p:clrMapOvr>
    <a:masterClrMapping/>
  </p:clrMapOvr>
  <p:transition xmlns:p14="http://schemas.microsoft.com/office/powerpoint/2010/main" spd="med">
    <p:fade/>
  </p:transition>
</p:sld>
</file>

<file path=ppt/theme/theme1.xml><?xml version="1.0" encoding="utf-8"?>
<a:theme xmlns:a="http://schemas.openxmlformats.org/drawingml/2006/main" name="Elettra Sincrotrone Trieste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GECI-TMP-24-rev00UK</Template>
  <TotalTime>125</TotalTime>
  <Words>435</Words>
  <Application>Microsoft Macintosh PowerPoint</Application>
  <PresentationFormat>Custom</PresentationFormat>
  <Paragraphs>70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Elettra Sincrotrone Trieste_Template Slides ENG</vt:lpstr>
      <vt:lpstr>CompactLight </vt:lpstr>
      <vt:lpstr>1st deliverable Undulator Technology Survey, is 1.5 years from now, for several reasons (team building, provide quantitative arguments, etc...) better meet and exchange information soon and often.</vt:lpstr>
      <vt:lpstr>Normal Conducting Undulators’ mailing list (from Federico):  PSI &lt;thomas.schmidt@psi.ch&gt; ANSTO &lt;rohan.dowd@synchrotron.org.au&gt; AU-IAT &lt;Avni.Aksoy@cern.ch&gt; ALBA &lt;francis@cells.es&gt; ENEA &lt;alberto.petralia@enea.it&gt;  Added: Marco Calvi (PSI) marco.calvi@psi.ch Zafer Nergiz (AU-IAT) zafer.nergiz@cern.ch Jordi Marcos (ALBA) jmarcos@cells.es   Who else? Send me and email  raffaella.geometrante@kyma-undulators.eu </vt:lpstr>
      <vt:lpstr>PowerPoint Presentation</vt:lpstr>
      <vt:lpstr>Normal Conducting Undulators:   Normal conducting electromagnets  PPM undulators  …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Raffaella Geometrante</cp:lastModifiedBy>
  <cp:revision>52</cp:revision>
  <cp:lastPrinted>2015-12-09T13:35:49Z</cp:lastPrinted>
  <dcterms:created xsi:type="dcterms:W3CDTF">2015-12-09T11:23:36Z</dcterms:created>
  <dcterms:modified xsi:type="dcterms:W3CDTF">2018-04-18T16:11:29Z</dcterms:modified>
</cp:coreProperties>
</file>