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8" r:id="rId5"/>
    <p:sldId id="259" r:id="rId6"/>
    <p:sldId id="266" r:id="rId7"/>
    <p:sldId id="260" r:id="rId8"/>
    <p:sldId id="262" r:id="rId9"/>
    <p:sldId id="263" r:id="rId10"/>
    <p:sldId id="264" r:id="rId11"/>
    <p:sldId id="269" r:id="rId12"/>
    <p:sldId id="272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64"/>
  </p:normalViewPr>
  <p:slideViewPr>
    <p:cSldViewPr snapToGrid="0" snapToObjects="1">
      <p:cViewPr varScale="1">
        <p:scale>
          <a:sx n="102" d="100"/>
          <a:sy n="102" d="100"/>
        </p:scale>
        <p:origin x="17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EE0C2-F49D-3144-9AC9-212D0133A7BE}" type="datetimeFigureOut">
              <a:rPr lang="en-US" smtClean="0"/>
              <a:t>3/22/18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C30D5-3AF7-0C49-85E5-3CB6A85E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14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5F8B1-7C88-F648-8CFA-C9D97D101646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F5FC-4EDE-9A4C-B917-E558C451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60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7784" y="1560635"/>
            <a:ext cx="6805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70C0"/>
                </a:solidFill>
              </a:rPr>
              <a:t>Linear vs non-linear beam-beam kick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3145" y="3132264"/>
            <a:ext cx="447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Dima El Khechen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05" y="4276578"/>
            <a:ext cx="1661981" cy="16399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818" y="4642338"/>
            <a:ext cx="2185716" cy="9107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91407" y="5096537"/>
            <a:ext cx="344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Acknowledgements: K. </a:t>
            </a:r>
            <a:r>
              <a:rPr lang="en-US" sz="2000" b="1" dirty="0" err="1" smtClean="0"/>
              <a:t>Oide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1992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1931" y="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chemeClr val="accent2"/>
                </a:solidFill>
              </a:rPr>
              <a:t>Dynamic effects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96105" y="679977"/>
            <a:ext cx="7609114" cy="1477199"/>
            <a:chOff x="944522" y="938784"/>
            <a:chExt cx="7609114" cy="147719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1058821" y="938784"/>
                  <a:ext cx="7494815" cy="14771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à"/>
                  </a:pPr>
                  <a:r>
                    <a:rPr lang="en-US" sz="1400" b="1" dirty="0" smtClean="0">
                      <a:solidFill>
                        <a:schemeClr val="accent2">
                          <a:lumMod val="50000"/>
                        </a:schemeClr>
                      </a:solidFill>
                      <a:sym typeface="Wingdings" panose="05000000000000000000" pitchFamily="2" charset="2"/>
                    </a:rPr>
                    <a:t>Lattice simulations:</a:t>
                  </a:r>
                </a:p>
                <a:p>
                  <a:endParaRPr lang="en-US" sz="1400" b="1" dirty="0" smtClean="0">
                    <a:solidFill>
                      <a:schemeClr val="accent2">
                        <a:lumMod val="50000"/>
                      </a:schemeClr>
                    </a:solidFill>
                    <a:sym typeface="Wingdings" panose="05000000000000000000" pitchFamily="2" charset="2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400" b="1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The beam-beam focusing can be presented by a thin quadrupole at the IP 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400" b="1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Where the KL=</a:t>
                  </a:r>
                  <a14:m>
                    <m:oMath xmlns:m="http://schemas.openxmlformats.org/officeDocument/2006/math">
                      <m:r>
                        <a:rPr lang="en-US" sz="1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den>
                      </m:f>
                    </m:oMath>
                  </a14:m>
                  <a:r>
                    <a:rPr lang="en-US" sz="1400" b="1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 ( the beam-beam focusing)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f>
                        <m:fPr>
                          <m:ctrlPr>
                            <a:rPr lang="en-US" sz="14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14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den>
                      </m:f>
                      <m:r>
                        <a:rPr lang="en-US" sz="14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4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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𝒙</m:t>
                              </m:r>
                              <m:r>
                                <a:rPr lang="en-US" sz="1400" b="1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,</m:t>
                              </m:r>
                              <m:r>
                                <a:rPr lang="en-US" sz="1400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𝒚</m:t>
                              </m:r>
                              <m:r>
                                <a:rPr lang="en-US" sz="1400" b="1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𝒙</m:t>
                              </m:r>
                              <m:r>
                                <a:rPr lang="en-US" sz="1400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,</m:t>
                              </m:r>
                              <m:r>
                                <a:rPr lang="en-US" sz="1400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</m:oMath>
                  </a14:m>
                  <a:endParaRPr lang="en-GB" b="1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8821" y="938784"/>
                  <a:ext cx="7494815" cy="14771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63" t="-8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angle 14"/>
            <p:cNvSpPr/>
            <p:nvPr/>
          </p:nvSpPr>
          <p:spPr>
            <a:xfrm>
              <a:off x="944522" y="938784"/>
              <a:ext cx="6297386" cy="1461713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9345" y="4350507"/>
            <a:ext cx="48108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sz="1600" dirty="0" smtClean="0">
                <a:sym typeface="Wingdings"/>
              </a:rPr>
              <a:t>Tracking in the presence of a thin quadrupole shows a dynamics emittance effect</a:t>
            </a:r>
          </a:p>
          <a:p>
            <a:pPr marL="285750" indent="-285750">
              <a:buFont typeface="Wingdings" charset="2"/>
              <a:buChar char="à"/>
            </a:pPr>
            <a:endParaRPr lang="en-US" sz="1600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sz="1600" dirty="0" err="1" smtClean="0">
                <a:sym typeface="Wingdings"/>
              </a:rPr>
              <a:t>Beamstrahlung</a:t>
            </a:r>
            <a:r>
              <a:rPr lang="en-US" sz="1600" dirty="0" smtClean="0">
                <a:sym typeface="Wingdings"/>
              </a:rPr>
              <a:t> seems to have an effect on the vertical emittance</a:t>
            </a:r>
            <a:endParaRPr lang="en-US" sz="1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839" y="3848206"/>
            <a:ext cx="4010297" cy="281413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96105" y="2331188"/>
            <a:ext cx="8396668" cy="1886157"/>
            <a:chOff x="546417" y="2695399"/>
            <a:chExt cx="8396668" cy="188615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64499" y="2695399"/>
                  <a:ext cx="8278586" cy="18861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Dynamic Emittance from lattice simulations, with vertical misalignments of the </a:t>
                  </a:r>
                  <a:r>
                    <a:rPr lang="en-US" sz="1400" b="1" dirty="0" err="1" smtClean="0"/>
                    <a:t>sextupoles</a:t>
                  </a:r>
                  <a:r>
                    <a:rPr lang="en-US" sz="1400" b="1" dirty="0"/>
                    <a:t>:</a:t>
                  </a:r>
                  <a:endParaRPr lang="en-US" sz="1400" b="1" dirty="0" smtClean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endParaRPr lang="en-US" sz="1400" b="1" dirty="0" smtClean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400" b="1" dirty="0" smtClean="0"/>
                    <a:t>@45.6 GeV </a:t>
                  </a:r>
                  <a:r>
                    <a:rPr lang="en-US" sz="1400" b="1" dirty="0" smtClean="0"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400" b="1" i="1" smtClean="0">
                              <a:latin typeface="Cambria Math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1" i="1" smtClean="0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𝒙</m:t>
                              </m:r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1400" b="1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𝒚</m:t>
                              </m:r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1400" b="1" dirty="0" smtClean="0"/>
                    <a:t>=(0.27 nm, 1 pm) </a:t>
                  </a:r>
                  <a:r>
                    <a:rPr lang="en-US" sz="1400" b="1" dirty="0" smtClean="0"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400" b="1" i="1">
                              <a:latin typeface="Cambria Math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1" i="1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sz="1400" b="1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𝒚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1400" b="1" dirty="0"/>
                    <a:t>=(</a:t>
                  </a:r>
                  <a:r>
                    <a:rPr lang="en-US" sz="1400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0.264 </a:t>
                  </a:r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nm</a:t>
                  </a:r>
                  <a:r>
                    <a:rPr lang="en-US" sz="1400" b="1" dirty="0"/>
                    <a:t>, 1 pm) </a:t>
                  </a:r>
                  <a:r>
                    <a:rPr lang="en-US" sz="1400" b="1" dirty="0" smtClean="0"/>
                    <a:t> 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endParaRPr lang="en-US" sz="1400" b="1" dirty="0" smtClean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400" b="1" dirty="0" smtClean="0"/>
                    <a:t>@175 GeV  </a:t>
                  </a:r>
                  <a:r>
                    <a:rPr lang="en-US" sz="1400" b="1" dirty="0" smtClean="0"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400" b="1" i="1">
                              <a:latin typeface="Cambria Math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1" i="1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𝒙</m:t>
                              </m:r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1400" b="1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𝒚</m:t>
                              </m:r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1400" b="1" dirty="0" smtClean="0"/>
                    <a:t>=(1.34 </a:t>
                  </a:r>
                  <a:r>
                    <a:rPr lang="en-US" sz="1400" b="1" dirty="0"/>
                    <a:t>nm, </a:t>
                  </a:r>
                  <a:r>
                    <a:rPr lang="en-US" sz="1400" b="1" dirty="0" smtClean="0"/>
                    <a:t>2.7 </a:t>
                  </a:r>
                  <a:r>
                    <a:rPr lang="en-US" sz="1400" b="1" dirty="0"/>
                    <a:t>pm</a:t>
                  </a:r>
                  <a:r>
                    <a:rPr lang="en-US" sz="1400" b="1" dirty="0" smtClean="0"/>
                    <a:t>) </a:t>
                  </a:r>
                  <a:r>
                    <a:rPr lang="en-US" sz="1400" b="1" dirty="0" smtClean="0"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sz="1400" b="1" i="1">
                              <a:latin typeface="Cambria Math" charset="0"/>
                              <a:sym typeface="Wingdings" panose="05000000000000000000" pitchFamily="2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1" i="1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sz="1400" b="1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>
                                  <a:latin typeface="Cambria Math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𝒚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1400" b="1" dirty="0" smtClean="0"/>
                    <a:t>=(</a:t>
                  </a:r>
                  <a:r>
                    <a:rPr lang="en-US" sz="1400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1.85 </a:t>
                  </a:r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nm, </a:t>
                  </a:r>
                  <a:r>
                    <a:rPr lang="en-US" sz="1400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3.85 pm</a:t>
                  </a:r>
                  <a:r>
                    <a:rPr lang="en-US" sz="1400" b="1" dirty="0" smtClean="0"/>
                    <a:t>)  </a:t>
                  </a:r>
                  <a:endParaRPr lang="en-US" sz="1400" b="1" dirty="0"/>
                </a:p>
                <a:p>
                  <a:endParaRPr lang="en-US" sz="1400" b="1" dirty="0" smtClean="0"/>
                </a:p>
                <a:p>
                  <a:endParaRPr lang="en-US" sz="1400" b="1" dirty="0"/>
                </a:p>
                <a:p>
                  <a:endParaRPr lang="en-GB" sz="1400" b="1" dirty="0"/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499" y="2695399"/>
                  <a:ext cx="8278586" cy="188615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21" t="-3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ectangle 20"/>
            <p:cNvSpPr/>
            <p:nvPr/>
          </p:nvSpPr>
          <p:spPr>
            <a:xfrm>
              <a:off x="546417" y="2695399"/>
              <a:ext cx="7088724" cy="1383856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6464583" y="4642894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mtClean="0"/>
              <a:t>@ 45.6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89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81931" y="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Dynamic effects @ 175 GeV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775"/>
            <a:ext cx="4288947" cy="30529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43" y="693508"/>
            <a:ext cx="4258675" cy="29441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37694"/>
            <a:ext cx="4288947" cy="30674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697" y="3637694"/>
            <a:ext cx="4348966" cy="294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2139" y="288099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chemeClr val="accent2"/>
                </a:solidFill>
              </a:rPr>
              <a:t>Conclusions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9869" y="1753644"/>
            <a:ext cx="71022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dirty="0" err="1" smtClean="0">
                <a:sym typeface="Wingdings"/>
              </a:rPr>
              <a:t>Sextupole</a:t>
            </a:r>
            <a:r>
              <a:rPr lang="en-US" dirty="0" smtClean="0">
                <a:sym typeface="Wingdings"/>
              </a:rPr>
              <a:t> misalignments are not corrected yet</a:t>
            </a:r>
          </a:p>
          <a:p>
            <a:pPr marL="285750" indent="-285750">
              <a:buFont typeface="Wingdings" charset="2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Simulations with artificial excitation/damping were performed</a:t>
            </a:r>
          </a:p>
          <a:p>
            <a:pPr marL="285750" indent="-285750">
              <a:buFont typeface="Wingdings" charset="2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Linear and non-linear beam beam kicks were compared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Dynamic effects seem to exist.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Corrections need to be done and simulations should be verified with corrected dispersions and </a:t>
            </a:r>
            <a:r>
              <a:rPr lang="en-US" dirty="0" err="1" smtClean="0">
                <a:sym typeface="Wingdings"/>
              </a:rPr>
              <a:t>xy</a:t>
            </a:r>
            <a:r>
              <a:rPr lang="en-US" dirty="0" smtClean="0">
                <a:sym typeface="Wingdings"/>
              </a:rPr>
              <a:t> couplings</a:t>
            </a:r>
          </a:p>
        </p:txBody>
      </p:sp>
    </p:spTree>
    <p:extLst>
      <p:ext uri="{BB962C8B-B14F-4D97-AF65-F5344CB8AC3E}">
        <p14:creationId xmlns:p14="http://schemas.microsoft.com/office/powerpoint/2010/main" val="2117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69821" y="2455103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</a:rPr>
              <a:t>BACK UP </a:t>
            </a:r>
            <a:endParaRPr lang="en-US" sz="6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98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27405" y="654355"/>
                <a:ext cx="6422399" cy="14264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0" dirty="0" smtClean="0">
                    <a:sym typeface="Symbol" panose="05050102010706020507" pitchFamily="18" charset="2"/>
                  </a:rPr>
                  <a:t>The beam-beam parameter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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𝑖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/4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𝜋</m:t>
                    </m:r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𝑓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400" dirty="0" smtClean="0"/>
                  <a:t>    </a:t>
                </a:r>
              </a:p>
              <a:p>
                <a:endParaRPr lang="en-GB" sz="1400" dirty="0"/>
              </a:p>
              <a:p>
                <a:r>
                  <a:rPr lang="en-GB" sz="1400" dirty="0" smtClean="0"/>
                  <a:t>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400" dirty="0" smtClean="0"/>
                  <a:t> is the </a:t>
                </a:r>
                <a:r>
                  <a:rPr lang="en-GB" sz="1400" dirty="0" smtClean="0"/>
                  <a:t>beam-beam interaction strength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1−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b="0" i="1" smtClean="0">
                                    <a:latin typeface="Cambria Math" charset="0"/>
                                    <a:sym typeface="Wingdings" panose="05000000000000000000" pitchFamily="2" charset="2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2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charset="0"/>
                                        <a:sym typeface="Symbol" panose="05050102010706020507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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𝑥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,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+4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𝜋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x</m:t>
                            </m:r>
                            <m:r>
                              <a:rPr lang="en-US" sz="1400" b="0" i="0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y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cot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0</m:t>
                                </m:r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charset="0"/>
                                        <a:sym typeface="Symbol" panose="05050102010706020507" pitchFamily="18" charset="2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𝑥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,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𝑦</m:t>
                                    </m:r>
                                  </m:e>
                                </m:d>
                              </m:sub>
                            </m:sSub>
                          </m:e>
                        </m:d>
                      </m:e>
                    </m:rad>
                  </m:oMath>
                </a14:m>
                <a:r>
                  <a:rPr lang="en-GB" sz="1400" dirty="0" smtClean="0"/>
                  <a:t>    ;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US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405" y="654355"/>
                <a:ext cx="6422399" cy="1426481"/>
              </a:xfrm>
              <a:prstGeom prst="rect">
                <a:avLst/>
              </a:prstGeom>
              <a:blipFill rotWithShape="0">
                <a:blip r:embed="rId2"/>
                <a:stretch>
                  <a:fillRect l="-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41259" y="2502368"/>
                <a:ext cx="9372599" cy="1890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B050"/>
                    </a:solidFill>
                  </a:rPr>
                  <a:t>Consider half ring tunes (since we have 2 IPs) :  </a:t>
                </a:r>
              </a:p>
              <a:p>
                <a:endParaRPr lang="en-US" sz="1400" dirty="0">
                  <a:solidFill>
                    <a:srgbClr val="00B050"/>
                  </a:solidFill>
                </a:endParaRPr>
              </a:p>
              <a:p>
                <a:endParaRPr lang="en-US" sz="1400" dirty="0" smtClean="0">
                  <a:solidFill>
                    <a:srgbClr val="00B05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b="1" dirty="0">
                    <a:solidFill>
                      <a:srgbClr val="00B050"/>
                    </a:solidFill>
                  </a:rPr>
                  <a:t>=(</a:t>
                </a:r>
                <a:r>
                  <a:rPr lang="en-US" sz="1200" b="1" dirty="0" smtClean="0">
                    <a:solidFill>
                      <a:srgbClr val="00B050"/>
                    </a:solidFill>
                  </a:rPr>
                  <a:t>0.569, 0.61)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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𝒙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𝒚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=(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𝟎𝟎𝟒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sz="1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𝟏𝟑𝟑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n-US" sz="1200" b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(𝛽</a:t>
                </a:r>
                <a:r>
                  <a:rPr lang="en-US" sz="1200" b="1" baseline="-25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x0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, 𝛽</a:t>
                </a:r>
                <a:r>
                  <a:rPr lang="en-US" sz="1200" b="1" baseline="-25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y0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)= </a:t>
                </a:r>
                <a:r>
                  <a:rPr lang="en-US" sz="12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(0.15 m, 0.8 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mm) , </a:t>
                </a:r>
                <a:r>
                  <a:rPr lang="en-US" sz="1200" b="1" dirty="0">
                    <a:sym typeface="Wingdings" panose="05000000000000000000" pitchFamily="2" charset="2"/>
                  </a:rPr>
                  <a:t>(𝛽</a:t>
                </a:r>
                <a:r>
                  <a:rPr lang="en-US" sz="1200" b="1" baseline="-25000" dirty="0">
                    <a:sym typeface="Wingdings" panose="05000000000000000000" pitchFamily="2" charset="2"/>
                  </a:rPr>
                  <a:t>x</a:t>
                </a:r>
                <a:r>
                  <a:rPr lang="en-US" sz="1200" b="1" dirty="0">
                    <a:sym typeface="Wingdings" panose="05000000000000000000" pitchFamily="2" charset="2"/>
                  </a:rPr>
                  <a:t>, 𝛽</a:t>
                </a:r>
                <a:r>
                  <a:rPr lang="en-US" sz="1200" b="1" baseline="-25000" dirty="0">
                    <a:sym typeface="Wingdings" panose="05000000000000000000" pitchFamily="2" charset="2"/>
                  </a:rPr>
                  <a:t>y</a:t>
                </a:r>
                <a:r>
                  <a:rPr lang="en-US" sz="1200" b="1" dirty="0">
                    <a:sym typeface="Wingdings" panose="05000000000000000000" pitchFamily="2" charset="2"/>
                  </a:rPr>
                  <a:t>)= (</a:t>
                </a:r>
                <a:r>
                  <a:rPr lang="en-US" sz="1200" b="1" dirty="0" smtClean="0">
                    <a:sym typeface="Wingdings" panose="05000000000000000000" pitchFamily="2" charset="2"/>
                  </a:rPr>
                  <a:t>0.143 </a:t>
                </a:r>
                <a:r>
                  <a:rPr lang="en-US" sz="1200" b="1" dirty="0">
                    <a:sym typeface="Wingdings" panose="05000000000000000000" pitchFamily="2" charset="2"/>
                  </a:rPr>
                  <a:t>m, </a:t>
                </a:r>
                <a:r>
                  <a:rPr lang="en-US" sz="1200" b="1" dirty="0" smtClean="0">
                    <a:sym typeface="Wingdings" panose="05000000000000000000" pitchFamily="2" charset="2"/>
                  </a:rPr>
                  <a:t>0.525 </a:t>
                </a:r>
                <a:r>
                  <a:rPr lang="en-US" sz="1200" b="1" dirty="0">
                    <a:sym typeface="Wingdings" panose="05000000000000000000" pitchFamily="2" charset="2"/>
                  </a:rPr>
                  <a:t>mm</a:t>
                </a:r>
                <a:r>
                  <a:rPr lang="en-US" sz="1200" b="1" dirty="0" smtClean="0">
                    <a:sym typeface="Wingdings" panose="05000000000000000000" pitchFamily="2" charset="2"/>
                  </a:rPr>
                  <a:t>)</a:t>
                </a:r>
                <a:r>
                  <a:rPr lang="en-US" sz="12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200" b="1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@ </a:t>
                </a:r>
                <a:r>
                  <a:rPr lang="en-US" sz="1200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45.6 GeV</a:t>
                </a:r>
              </a:p>
              <a:p>
                <a:endParaRPr lang="en-US" sz="1200" b="1" dirty="0" smtClean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b="1" dirty="0">
                    <a:solidFill>
                      <a:srgbClr val="00B050"/>
                    </a:solidFill>
                  </a:rPr>
                  <a:t>=(0.553, 0.59),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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𝒙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𝒚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=(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𝟎𝟗𝟓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𝟏𝟓𝟕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n-US" sz="1200" b="1" dirty="0">
                    <a:solidFill>
                      <a:srgbClr val="00B050"/>
                    </a:solidFill>
                  </a:rPr>
                  <a:t>   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(𝛽</a:t>
                </a:r>
                <a:r>
                  <a:rPr lang="en-US" sz="1200" b="1" baseline="-25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x0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, 𝛽</a:t>
                </a:r>
                <a:r>
                  <a:rPr lang="en-US" sz="1200" b="1" baseline="-25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y0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)= (1 m, 2 mm) , </a:t>
                </a:r>
                <a:r>
                  <a:rPr lang="en-US" sz="1200" b="1" dirty="0">
                    <a:sym typeface="Wingdings" panose="05000000000000000000" pitchFamily="2" charset="2"/>
                  </a:rPr>
                  <a:t>(𝛽</a:t>
                </a:r>
                <a:r>
                  <a:rPr lang="en-US" sz="1200" b="1" baseline="-25000" dirty="0">
                    <a:sym typeface="Wingdings" panose="05000000000000000000" pitchFamily="2" charset="2"/>
                  </a:rPr>
                  <a:t>x</a:t>
                </a:r>
                <a:r>
                  <a:rPr lang="en-US" sz="1200" b="1" dirty="0">
                    <a:sym typeface="Wingdings" panose="05000000000000000000" pitchFamily="2" charset="2"/>
                  </a:rPr>
                  <a:t>, 𝛽</a:t>
                </a:r>
                <a:r>
                  <a:rPr lang="en-US" sz="1200" b="1" baseline="-25000" dirty="0">
                    <a:sym typeface="Wingdings" panose="05000000000000000000" pitchFamily="2" charset="2"/>
                  </a:rPr>
                  <a:t>y</a:t>
                </a:r>
                <a:r>
                  <a:rPr lang="en-US" sz="1200" b="1" dirty="0">
                    <a:sym typeface="Wingdings" panose="05000000000000000000" pitchFamily="2" charset="2"/>
                  </a:rPr>
                  <a:t>)= (0.49 m, 1.12 mm)  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200" b="1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@ 175 </a:t>
                </a:r>
                <a:r>
                  <a:rPr lang="en-US" sz="1200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GeV</a:t>
                </a:r>
              </a:p>
              <a:p>
                <a:endParaRPr lang="en-US" sz="1200" b="1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b="1" dirty="0">
                    <a:solidFill>
                      <a:srgbClr val="00B050"/>
                    </a:solidFill>
                  </a:rPr>
                  <a:t>=(0.553, 0.59),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rgbClr val="00B050"/>
                            </a:solidFill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</m:t>
                        </m:r>
                      </m:e>
                      <m:sub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𝒙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𝒚</m:t>
                        </m:r>
                        <m:r>
                          <a:rPr lang="en-US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</m:sub>
                    </m:sSub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=(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𝟎𝟗𝟒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𝟎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𝟏𝟓𝟎</m:t>
                    </m:r>
                    <m:r>
                      <a:rPr lang="en-US" sz="1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n-US" sz="1200" b="1" dirty="0">
                    <a:solidFill>
                      <a:srgbClr val="00B050"/>
                    </a:solidFill>
                  </a:rPr>
                  <a:t>   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(𝛽</a:t>
                </a:r>
                <a:r>
                  <a:rPr lang="en-US" sz="1200" b="1" baseline="-25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x0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, 𝛽</a:t>
                </a:r>
                <a:r>
                  <a:rPr lang="en-US" sz="1200" b="1" baseline="-25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y0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)= (1 m, 2 mm) , </a:t>
                </a:r>
                <a:r>
                  <a:rPr lang="en-US" sz="1200" b="1" dirty="0">
                    <a:sym typeface="Wingdings" panose="05000000000000000000" pitchFamily="2" charset="2"/>
                  </a:rPr>
                  <a:t>(𝛽</a:t>
                </a:r>
                <a:r>
                  <a:rPr lang="en-US" sz="1200" b="1" baseline="-25000" dirty="0">
                    <a:sym typeface="Wingdings" panose="05000000000000000000" pitchFamily="2" charset="2"/>
                  </a:rPr>
                  <a:t>x</a:t>
                </a:r>
                <a:r>
                  <a:rPr lang="en-US" sz="1200" b="1" dirty="0">
                    <a:sym typeface="Wingdings" panose="05000000000000000000" pitchFamily="2" charset="2"/>
                  </a:rPr>
                  <a:t>, 𝛽</a:t>
                </a:r>
                <a:r>
                  <a:rPr lang="en-US" sz="1200" b="1" baseline="-25000" dirty="0">
                    <a:sym typeface="Wingdings" panose="05000000000000000000" pitchFamily="2" charset="2"/>
                  </a:rPr>
                  <a:t>y</a:t>
                </a:r>
                <a:r>
                  <a:rPr lang="en-US" sz="1200" b="1" dirty="0">
                    <a:sym typeface="Wingdings" panose="05000000000000000000" pitchFamily="2" charset="2"/>
                  </a:rPr>
                  <a:t>)= (0.49 m, </a:t>
                </a:r>
                <a:r>
                  <a:rPr lang="en-US" sz="1200" b="1" dirty="0" smtClean="0">
                    <a:sym typeface="Wingdings" panose="05000000000000000000" pitchFamily="2" charset="2"/>
                  </a:rPr>
                  <a:t>1.14 </a:t>
                </a:r>
                <a:r>
                  <a:rPr lang="en-US" sz="1200" b="1" dirty="0">
                    <a:sym typeface="Wingdings" panose="05000000000000000000" pitchFamily="2" charset="2"/>
                  </a:rPr>
                  <a:t>mm)  </a:t>
                </a:r>
                <a:r>
                  <a:rPr lang="en-US" sz="12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200" b="1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@ </a:t>
                </a:r>
                <a:r>
                  <a:rPr lang="en-US" sz="1200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182.5 </a:t>
                </a:r>
                <a:r>
                  <a:rPr lang="en-US" sz="1200" b="1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GeV</a:t>
                </a:r>
              </a:p>
              <a:p>
                <a:endParaRPr lang="en-US" sz="1200" b="1" dirty="0" smtClean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259" y="2502368"/>
                <a:ext cx="9372599" cy="1890518"/>
              </a:xfrm>
              <a:prstGeom prst="rect">
                <a:avLst/>
              </a:prstGeom>
              <a:blipFill rotWithShape="0">
                <a:blip r:embed="rId3"/>
                <a:stretch>
                  <a:fillRect l="-195" t="-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77974" y="2449932"/>
            <a:ext cx="8376557" cy="183016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15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20966" y="27327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OUTLINE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8993" y="2385848"/>
            <a:ext cx="74623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 Reminder </a:t>
            </a:r>
          </a:p>
          <a:p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Trials and failures: Correction of residual dispersion/</a:t>
            </a:r>
            <a:r>
              <a:rPr lang="en-US" dirty="0" err="1" smtClean="0">
                <a:sym typeface="Wingdings"/>
              </a:rPr>
              <a:t>xy</a:t>
            </a:r>
            <a:r>
              <a:rPr lang="en-US" dirty="0" smtClean="0">
                <a:sym typeface="Wingdings"/>
              </a:rPr>
              <a:t> coupling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Artificial damping/excitation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/>
              <a:t>Non-linear beam-beam kick (</a:t>
            </a:r>
            <a:r>
              <a:rPr lang="en-US" dirty="0" err="1" smtClean="0"/>
              <a:t>Ohmi</a:t>
            </a:r>
            <a:r>
              <a:rPr lang="en-US" dirty="0" smtClean="0"/>
              <a:t> </a:t>
            </a:r>
            <a:r>
              <a:rPr lang="en-US" dirty="0" err="1" smtClean="0"/>
              <a:t>san,s</a:t>
            </a:r>
            <a:r>
              <a:rPr lang="en-US" dirty="0" smtClean="0"/>
              <a:t> code) vs linear kick</a:t>
            </a:r>
          </a:p>
        </p:txBody>
      </p:sp>
    </p:spTree>
    <p:extLst>
      <p:ext uri="{BB962C8B-B14F-4D97-AF65-F5344CB8AC3E}">
        <p14:creationId xmlns:p14="http://schemas.microsoft.com/office/powerpoint/2010/main" val="89618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8440" y="100206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Reminder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32" y="759791"/>
            <a:ext cx="76620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dirty="0" err="1" smtClean="0">
                <a:sym typeface="Wingdings"/>
              </a:rPr>
              <a:t>Beamstrahlung</a:t>
            </a:r>
            <a:r>
              <a:rPr lang="en-US" dirty="0" smtClean="0">
                <a:sym typeface="Wingdings"/>
              </a:rPr>
              <a:t> simulations done in SAD with beam-beam element at IP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XY coupling established by vertical misalignments of </a:t>
            </a:r>
            <a:r>
              <a:rPr lang="en-US" dirty="0" err="1" smtClean="0">
                <a:sym typeface="Wingdings"/>
              </a:rPr>
              <a:t>sextupoles</a:t>
            </a: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Beam-beam simulations: larger emittance than design values</a:t>
            </a: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No beam-beam: A blow-up of emittance from 2.7 pm to 5 pm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Why? : Residual dispersions/</a:t>
            </a:r>
            <a:r>
              <a:rPr lang="en-US" dirty="0" err="1" smtClean="0">
                <a:sym typeface="Wingdings"/>
              </a:rPr>
              <a:t>xy</a:t>
            </a:r>
            <a:r>
              <a:rPr lang="en-US" dirty="0" smtClean="0">
                <a:sym typeface="Wingdings"/>
              </a:rPr>
              <a:t> couplings </a:t>
            </a:r>
          </a:p>
          <a:p>
            <a:pPr marL="285750" indent="-285750">
              <a:buFont typeface="Wingdings" charset="2"/>
              <a:buChar char="à"/>
            </a:pPr>
            <a:endParaRPr lang="en-US" dirty="0" smtClean="0">
              <a:sym typeface="Wingding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9991"/>
            <a:ext cx="4231053" cy="30474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130" y="3569990"/>
            <a:ext cx="4269111" cy="30474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92502" y="4225158"/>
            <a:ext cx="140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175 GeV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23555" y="4225158"/>
            <a:ext cx="140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45.6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31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8440" y="100206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Reminder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32" y="759791"/>
            <a:ext cx="76620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dirty="0" err="1" smtClean="0">
                <a:sym typeface="Wingdings"/>
              </a:rPr>
              <a:t>Beamstrahlung</a:t>
            </a:r>
            <a:r>
              <a:rPr lang="en-US" dirty="0" smtClean="0">
                <a:sym typeface="Wingdings"/>
              </a:rPr>
              <a:t> simulations done in SAD with beam-beam element at IP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XY coupling established by vertical misalignments of </a:t>
            </a:r>
            <a:r>
              <a:rPr lang="en-US" dirty="0" err="1" smtClean="0">
                <a:sym typeface="Wingdings"/>
              </a:rPr>
              <a:t>sextupoles</a:t>
            </a: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endParaRPr lang="en-US" dirty="0" smtClean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Beam-beam simulations: larger emittance than design values</a:t>
            </a: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No beam-beam: A blow-up of emittance from 2.7 pm to 5 pm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Why? : Residual dispersions/</a:t>
            </a:r>
            <a:r>
              <a:rPr lang="en-US" dirty="0" err="1" smtClean="0">
                <a:sym typeface="Wingdings"/>
              </a:rPr>
              <a:t>xy</a:t>
            </a:r>
            <a:r>
              <a:rPr lang="en-US" dirty="0" smtClean="0">
                <a:sym typeface="Wingdings"/>
              </a:rPr>
              <a:t> couplings </a:t>
            </a:r>
          </a:p>
          <a:p>
            <a:pPr marL="285750" indent="-285750">
              <a:buFont typeface="Wingdings" charset="2"/>
              <a:buChar char="à"/>
            </a:pPr>
            <a:endParaRPr lang="en-US" dirty="0" smtClean="0">
              <a:sym typeface="Wingding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458" y="3496256"/>
            <a:ext cx="4581267" cy="324324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402631" y="3747969"/>
                <a:ext cx="2362423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b="1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b="1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𝝐</m:t>
                        </m:r>
                      </m:e>
                      <m:sub>
                        <m:r>
                          <a:rPr lang="fr-CH" b="1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𝒚</m:t>
                        </m:r>
                        <m:r>
                          <a:rPr lang="fr-CH" b="1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b="1" dirty="0" smtClean="0"/>
                  <a:t>= 5 pm </a:t>
                </a:r>
                <a:endParaRPr lang="en-US" b="1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631" y="3747969"/>
                <a:ext cx="2362423" cy="394788"/>
              </a:xfrm>
              <a:prstGeom prst="rect">
                <a:avLst/>
              </a:prstGeom>
              <a:blipFill rotWithShape="0">
                <a:blip r:embed="rId3"/>
                <a:stretch>
                  <a:fillRect t="-35385" b="-8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509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8128" y="28689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Corrections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796" y="705793"/>
            <a:ext cx="8776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Corrections done locally</a:t>
            </a: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Variation of skew quadrupole components of few </a:t>
            </a:r>
            <a:r>
              <a:rPr lang="en-US" dirty="0" err="1" smtClean="0">
                <a:sym typeface="Wingdings"/>
              </a:rPr>
              <a:t>sextupoles</a:t>
            </a:r>
            <a:r>
              <a:rPr lang="en-US" dirty="0" smtClean="0">
                <a:sym typeface="Wingdings"/>
              </a:rPr>
              <a:t> upstream/downstream of the location to be corrected 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93321" y="1709716"/>
            <a:ext cx="8380003" cy="2625428"/>
            <a:chOff x="193321" y="1709716"/>
            <a:chExt cx="8380003" cy="262542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321" y="1709716"/>
              <a:ext cx="4054199" cy="250107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4041" y="1732454"/>
              <a:ext cx="4069283" cy="245560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359386" y="3965812"/>
              <a:ext cx="438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IP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45263" y="3965812"/>
              <a:ext cx="624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FRF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57901" y="3948245"/>
              <a:ext cx="438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IP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40590" y="3948347"/>
              <a:ext cx="683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FRF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93321" y="4303913"/>
            <a:ext cx="8309643" cy="2663779"/>
            <a:chOff x="193321" y="4303913"/>
            <a:chExt cx="8309643" cy="266377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321" y="4349843"/>
              <a:ext cx="4054199" cy="249145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4399" y="4303913"/>
              <a:ext cx="3928565" cy="238535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273792" y="6598360"/>
              <a:ext cx="438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IP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9669" y="6598360"/>
              <a:ext cx="624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FRF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85041" y="6417955"/>
              <a:ext cx="438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IP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67730" y="6418057"/>
              <a:ext cx="683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FRF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178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8128" y="28689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Corrections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796" y="705793"/>
            <a:ext cx="8776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Corrections done locally</a:t>
            </a: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Variation of skew quadrupole components of few </a:t>
            </a:r>
            <a:r>
              <a:rPr lang="en-US" dirty="0" err="1" smtClean="0">
                <a:sym typeface="Wingdings"/>
              </a:rPr>
              <a:t>sextupoles</a:t>
            </a:r>
            <a:r>
              <a:rPr lang="en-US" dirty="0" smtClean="0">
                <a:sym typeface="Wingdings"/>
              </a:rPr>
              <a:t> upstream/downstream of the location to be corrected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38" y="1842194"/>
            <a:ext cx="6315154" cy="44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1202" y="174156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chemeClr val="accent2"/>
                </a:solidFill>
              </a:rPr>
              <a:t>Artificial excitation/damping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28216" y="655243"/>
                <a:ext cx="8004131" cy="1744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charset="2"/>
                  <a:buChar char="à"/>
                </a:pPr>
                <a:r>
                  <a:rPr lang="en-US" sz="1600" dirty="0" smtClean="0">
                    <a:sym typeface="Wingdings"/>
                  </a:rPr>
                  <a:t>Instead of vertical misalignments, perform artificial excitation/damping as:                        </a:t>
                </a:r>
                <a:r>
                  <a:rPr lang="en-US" sz="1600" dirty="0" err="1" smtClean="0">
                    <a:sym typeface="Wingdings"/>
                  </a:rPr>
                  <a:t>X</a:t>
                </a:r>
                <a:r>
                  <a:rPr lang="en-US" sz="1600" baseline="-25000" dirty="0" err="1" smtClean="0">
                    <a:sym typeface="Wingdings"/>
                  </a:rPr>
                  <a:t>f</a:t>
                </a:r>
                <a:r>
                  <a:rPr lang="en-US" sz="1600" dirty="0" smtClean="0">
                    <a:sym typeface="Wingdings"/>
                  </a:rPr>
                  <a:t>=X</a:t>
                </a:r>
                <a:r>
                  <a:rPr lang="en-US" sz="1600" baseline="-25000" dirty="0" smtClean="0">
                    <a:sym typeface="Wingdings"/>
                  </a:rPr>
                  <a:t>i </a:t>
                </a:r>
                <a:r>
                  <a:rPr lang="en-US" sz="1600" dirty="0" smtClean="0">
                    <a:sym typeface="Wingdings"/>
                  </a:rPr>
                  <a:t>*(1-dmpr) +</a:t>
                </a:r>
                <a:r>
                  <a:rPr lang="en-US" sz="1600" dirty="0" err="1" smtClean="0">
                    <a:sym typeface="Wingdings"/>
                  </a:rPr>
                  <a:t>GaussRandom</a:t>
                </a:r>
                <a:r>
                  <a:rPr lang="en-US" sz="1600" dirty="0" smtClean="0">
                    <a:sym typeface="Wingdings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CH" sz="1600" b="0" i="1" smtClean="0">
                            <a:latin typeface="Cambria Math" charset="0"/>
                            <a:sym typeface="Wingdings"/>
                          </a:rPr>
                        </m:ctrlPr>
                      </m:radPr>
                      <m:deg/>
                      <m:e>
                        <m:r>
                          <a:rPr lang="fr-CH" sz="1600" b="0" i="1" smtClean="0">
                            <a:latin typeface="Cambria Math" charset="0"/>
                            <a:sym typeface="Wingdings"/>
                          </a:rPr>
                          <m:t>2∗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emittance</m:t>
                        </m:r>
                        <m: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beta</m:t>
                        </m:r>
                        <m: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dmpr</m:t>
                        </m:r>
                      </m:e>
                    </m:rad>
                  </m:oMath>
                </a14:m>
                <a:r>
                  <a:rPr lang="en-US" sz="1600" dirty="0" smtClean="0"/>
                  <a:t>), where X=(</a:t>
                </a:r>
                <a:r>
                  <a:rPr lang="en-US" sz="1600" dirty="0" err="1" smtClean="0"/>
                  <a:t>x,px,y,py,z,pz</a:t>
                </a:r>
                <a:r>
                  <a:rPr lang="en-US" sz="1600" dirty="0" smtClean="0"/>
                  <a:t>)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dirty="0"/>
              </a:p>
              <a:p>
                <a:pPr marL="285750" indent="-285750">
                  <a:buFont typeface="Wingdings" charset="2"/>
                  <a:buChar char="à"/>
                </a:pPr>
                <a:endParaRPr lang="en-US" dirty="0" smtClean="0"/>
              </a:p>
              <a:p>
                <a:pPr marL="285750" indent="-285750">
                  <a:buFont typeface="Wingdings" charset="2"/>
                  <a:buChar char="à"/>
                </a:pPr>
                <a:endParaRPr lang="en-US" dirty="0"/>
              </a:p>
              <a:p>
                <a:pPr marL="285750" indent="-285750">
                  <a:buFont typeface="Wingdings" charset="2"/>
                  <a:buChar char="à"/>
                </a:pP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16" y="655243"/>
                <a:ext cx="8004131" cy="1744708"/>
              </a:xfrm>
              <a:prstGeom prst="rect">
                <a:avLst/>
              </a:prstGeom>
              <a:blipFill rotWithShape="0">
                <a:blip r:embed="rId2"/>
                <a:stretch>
                  <a:fillRect l="-305" t="-10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044" y="1268281"/>
            <a:ext cx="3981785" cy="2785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87" y="1313503"/>
            <a:ext cx="3939698" cy="27540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40"/>
          <a:stretch/>
        </p:blipFill>
        <p:spPr>
          <a:xfrm>
            <a:off x="452886" y="4054278"/>
            <a:ext cx="3956632" cy="27520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00000">
            <a:off x="4651044" y="4067586"/>
            <a:ext cx="4004441" cy="27993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911250" y="1451920"/>
                <a:ext cx="903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250" y="1451920"/>
                <a:ext cx="903514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373561" y="1451920"/>
                <a:ext cx="903514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561" y="1451920"/>
                <a:ext cx="903514" cy="391261"/>
              </a:xfrm>
              <a:prstGeom prst="rect">
                <a:avLst/>
              </a:prstGeom>
              <a:blipFill rotWithShape="0">
                <a:blip r:embed="rId8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571654" y="4680406"/>
                <a:ext cx="903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fr-CH" b="0" i="1" smtClean="0"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654" y="4680406"/>
                <a:ext cx="90351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160468" y="4680406"/>
            <a:ext cx="1692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Energy spread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2931482" y="2881039"/>
            <a:ext cx="2505205" cy="560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beam-beam element</a:t>
            </a:r>
          </a:p>
          <a:p>
            <a:pPr algn="ctr"/>
            <a:r>
              <a:rPr lang="en-US" dirty="0" smtClean="0"/>
              <a:t>@ 45.6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8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1202" y="174156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Artificial excitation/damping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15964" y="758931"/>
                <a:ext cx="8004131" cy="14677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charset="2"/>
                  <a:buChar char="à"/>
                </a:pPr>
                <a:r>
                  <a:rPr lang="en-US" sz="1600" dirty="0" smtClean="0">
                    <a:sym typeface="Wingdings"/>
                  </a:rPr>
                  <a:t>Instead of vertical misalignments, perform artificial excitation/damping as:                         </a:t>
                </a:r>
                <a:r>
                  <a:rPr lang="en-US" sz="1600" dirty="0" err="1" smtClean="0">
                    <a:sym typeface="Wingdings"/>
                  </a:rPr>
                  <a:t>X</a:t>
                </a:r>
                <a:r>
                  <a:rPr lang="en-US" sz="1600" baseline="-25000" dirty="0" err="1" smtClean="0">
                    <a:sym typeface="Wingdings"/>
                  </a:rPr>
                  <a:t>f</a:t>
                </a:r>
                <a:r>
                  <a:rPr lang="en-US" sz="1600" dirty="0" smtClean="0">
                    <a:sym typeface="Wingdings"/>
                  </a:rPr>
                  <a:t>=X</a:t>
                </a:r>
                <a:r>
                  <a:rPr lang="en-US" sz="1600" baseline="-25000" dirty="0" smtClean="0">
                    <a:sym typeface="Wingdings"/>
                  </a:rPr>
                  <a:t>i </a:t>
                </a:r>
                <a:r>
                  <a:rPr lang="en-US" sz="1600" dirty="0" smtClean="0">
                    <a:sym typeface="Wingdings"/>
                  </a:rPr>
                  <a:t>*(1-dmpr) +</a:t>
                </a:r>
                <a:r>
                  <a:rPr lang="en-US" sz="1600" dirty="0" err="1" smtClean="0">
                    <a:sym typeface="Wingdings"/>
                  </a:rPr>
                  <a:t>GaussRandom</a:t>
                </a:r>
                <a:r>
                  <a:rPr lang="en-US" sz="1600" dirty="0" smtClean="0">
                    <a:sym typeface="Wingdings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CH" sz="1600" b="0" i="1" smtClean="0">
                            <a:latin typeface="Cambria Math" charset="0"/>
                            <a:sym typeface="Wingdings"/>
                          </a:rPr>
                        </m:ctrlPr>
                      </m:radPr>
                      <m:deg/>
                      <m:e>
                        <m:r>
                          <a:rPr lang="fr-CH" sz="1600" b="0" i="1" smtClean="0">
                            <a:latin typeface="Cambria Math" charset="0"/>
                            <a:sym typeface="Wingdings"/>
                          </a:rPr>
                          <m:t>2∗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emittance</m:t>
                        </m:r>
                        <m: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beta</m:t>
                        </m:r>
                        <m: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charset="0"/>
                            <a:sym typeface="Wingdings"/>
                          </a:rPr>
                          <m:t>dmpr</m:t>
                        </m:r>
                      </m:e>
                    </m:rad>
                  </m:oMath>
                </a14:m>
                <a:r>
                  <a:rPr lang="en-US" sz="1600" dirty="0" smtClean="0"/>
                  <a:t>), where X=(</a:t>
                </a:r>
                <a:r>
                  <a:rPr lang="en-US" sz="1600" dirty="0" err="1" smtClean="0"/>
                  <a:t>x,px,y,py,z,pz</a:t>
                </a:r>
                <a:r>
                  <a:rPr lang="en-US" sz="1600" dirty="0" smtClean="0"/>
                  <a:t>)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dirty="0"/>
              </a:p>
              <a:p>
                <a:pPr marL="285750" indent="-285750">
                  <a:buFont typeface="Wingdings" charset="2"/>
                  <a:buChar char="à"/>
                </a:pPr>
                <a:endParaRPr lang="en-US" dirty="0"/>
              </a:p>
              <a:p>
                <a:pPr marL="285750" indent="-285750">
                  <a:buFont typeface="Wingdings" charset="2"/>
                  <a:buChar char="à"/>
                </a:pP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64" y="758931"/>
                <a:ext cx="8004131" cy="1467709"/>
              </a:xfrm>
              <a:prstGeom prst="rect">
                <a:avLst/>
              </a:prstGeom>
              <a:blipFill rotWithShape="0">
                <a:blip r:embed="rId2"/>
                <a:stretch>
                  <a:fillRect l="-305" t="-1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479" y="1550198"/>
            <a:ext cx="3591356" cy="25224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22" y="1492785"/>
            <a:ext cx="3642677" cy="25544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36" y="4171167"/>
            <a:ext cx="3602735" cy="2532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484" y="4171167"/>
            <a:ext cx="3437351" cy="24050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811042" y="1564654"/>
                <a:ext cx="903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42" y="1564654"/>
                <a:ext cx="903514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5273353" y="1564654"/>
                <a:ext cx="903514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353" y="1564654"/>
                <a:ext cx="903514" cy="391261"/>
              </a:xfrm>
              <a:prstGeom prst="rect">
                <a:avLst/>
              </a:prstGeom>
              <a:blipFill rotWithShape="0">
                <a:blip r:embed="rId8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1471446" y="4793140"/>
                <a:ext cx="903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fr-CH" b="0" i="1" smtClean="0">
                              <a:latin typeface="Cambria Math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1446" y="4793140"/>
                <a:ext cx="90351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6060260" y="4793140"/>
            <a:ext cx="1692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Energy spread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354375" y="3828994"/>
            <a:ext cx="2505205" cy="560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beam-beam element</a:t>
            </a:r>
          </a:p>
          <a:p>
            <a:pPr algn="ctr"/>
            <a:r>
              <a:rPr lang="en-US" dirty="0" smtClean="0"/>
              <a:t>@ 175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0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31202" y="174156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Beam-beam w/ </a:t>
            </a:r>
            <a:r>
              <a:rPr lang="en-US" sz="3200" b="1" dirty="0" err="1" smtClean="0">
                <a:solidFill>
                  <a:schemeClr val="accent2"/>
                </a:solidFill>
              </a:rPr>
              <a:t>beamstrahlung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"/>
          <a:stretch/>
        </p:blipFill>
        <p:spPr>
          <a:xfrm>
            <a:off x="138939" y="3723170"/>
            <a:ext cx="4334006" cy="30518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464617" y="758931"/>
                <a:ext cx="8342334" cy="3438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charset="2"/>
                  <a:buChar char="à"/>
                </a:pPr>
                <a:r>
                  <a:rPr lang="en-US" dirty="0" smtClean="0">
                    <a:sym typeface="Wingdings"/>
                  </a:rPr>
                  <a:t>Perform beam-beam simulations with artificial noise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dirty="0" smtClean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dirty="0" smtClean="0">
                    <a:sym typeface="Wingdings"/>
                  </a:rPr>
                  <a:t>At 45.6 GeV, the emittance shows a slight increase than the design value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b="0" i="1" smtClean="0">
                            <a:latin typeface="Cambria Math" charset="0"/>
                            <a:sym typeface="Wingdings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charset="0"/>
                            <a:sym typeface="Wingdings"/>
                          </a:rPr>
                          <m:t>𝜖</m:t>
                        </m:r>
                      </m:e>
                      <m:sub>
                        <m:r>
                          <a:rPr lang="fr-CH" b="0" i="1" smtClean="0">
                            <a:latin typeface="Cambria Math" charset="0"/>
                            <a:sym typeface="Wingdings"/>
                          </a:rPr>
                          <m:t>𝑦</m:t>
                        </m:r>
                      </m:sub>
                    </m:sSub>
                    <m:r>
                      <a:rPr lang="fr-CH" b="0" i="1" smtClean="0">
                        <a:latin typeface="Cambria Math" charset="0"/>
                        <a:sym typeface="Wingdings"/>
                      </a:rPr>
                      <m:t>=</m:t>
                    </m:r>
                  </m:oMath>
                </a14:m>
                <a:r>
                  <a:rPr lang="en-US" dirty="0" smtClean="0">
                    <a:sym typeface="Wingdings"/>
                  </a:rPr>
                  <a:t>1 pm)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dirty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dirty="0" smtClean="0">
                    <a:sym typeface="Wingdings"/>
                  </a:rPr>
                  <a:t>The beam size is also slightly larger than the design value w/ </a:t>
                </a:r>
                <a:r>
                  <a:rPr lang="en-US" dirty="0" err="1" smtClean="0">
                    <a:sym typeface="Wingdings"/>
                  </a:rPr>
                  <a:t>beamstrahlung</a:t>
                </a:r>
                <a:endParaRPr lang="en-US" dirty="0" smtClean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endParaRPr lang="en-US" dirty="0" smtClean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dirty="0" smtClean="0">
                    <a:sym typeface="Wingdings"/>
                  </a:rPr>
                  <a:t>Different update schemes of the strong beam gave same results (Tobias) 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dirty="0" smtClean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dirty="0" smtClean="0">
                    <a:sym typeface="Wingdings"/>
                  </a:rPr>
                  <a:t>Perform excitation/damping at different places not only at the beam </a:t>
                </a:r>
                <a:r>
                  <a:rPr lang="en-US" dirty="0" err="1" smtClean="0">
                    <a:sym typeface="Wingdings"/>
                  </a:rPr>
                  <a:t>initialisation</a:t>
                </a:r>
                <a:endParaRPr lang="en-US" dirty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b="1" dirty="0" smtClean="0">
                    <a:sym typeface="Wingdings"/>
                  </a:rPr>
                  <a:t>Is it a dynamic effect?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dirty="0" smtClean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endParaRPr 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17" y="758931"/>
                <a:ext cx="8342334" cy="3438249"/>
              </a:xfrm>
              <a:prstGeom prst="rect">
                <a:avLst/>
              </a:prstGeom>
              <a:blipFill rotWithShape="0">
                <a:blip r:embed="rId3"/>
                <a:stretch>
                  <a:fillRect l="-438" t="-885" r="-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945" y="3695130"/>
            <a:ext cx="4514342" cy="316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9045</TotalTime>
  <Words>901</Words>
  <Application>Microsoft Macintosh PowerPoint</Application>
  <PresentationFormat>On-screen Show (4:3)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Calibri Light</vt:lpstr>
      <vt:lpstr>Cambria Math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dima El khechen</dc:creator>
  <cp:lastModifiedBy>dima El khechen</cp:lastModifiedBy>
  <cp:revision>35</cp:revision>
  <dcterms:created xsi:type="dcterms:W3CDTF">2018-03-16T13:54:19Z</dcterms:created>
  <dcterms:modified xsi:type="dcterms:W3CDTF">2018-03-22T20:39:25Z</dcterms:modified>
</cp:coreProperties>
</file>