
<file path=[Content_Types].xml><?xml version="1.0" encoding="utf-8"?>
<Types xmlns="http://schemas.openxmlformats.org/package/2006/content-types"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4" r:id="rId4"/>
    <p:sldId id="263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 snapToGrid="0">
      <p:cViewPr varScale="1">
        <p:scale>
          <a:sx n="75" d="100"/>
          <a:sy n="75" d="100"/>
        </p:scale>
        <p:origin x="-187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7" Type="http://schemas.openxmlformats.org/officeDocument/2006/relationships/image" Target="../media/image7.wmf"/><Relationship Id="rId2" Type="http://schemas.openxmlformats.org/officeDocument/2006/relationships/image" Target="../media/image2.wmf"/><Relationship Id="rId1" Type="http://schemas.openxmlformats.org/officeDocument/2006/relationships/image" Target="../media/image1.wmf"/><Relationship Id="rId6" Type="http://schemas.openxmlformats.org/officeDocument/2006/relationships/image" Target="../media/image6.wmf"/><Relationship Id="rId5" Type="http://schemas.openxmlformats.org/officeDocument/2006/relationships/image" Target="../media/image5.wmf"/><Relationship Id="rId4" Type="http://schemas.openxmlformats.org/officeDocument/2006/relationships/image" Target="../media/image4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67241-0FAB-4A28-914F-B29AD2CDE724}" type="datetimeFigureOut">
              <a:rPr lang="ru-RU" smtClean="0"/>
              <a:t>23.03.2018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D866D8-2C3E-4760-8299-244AA1F0C1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9889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67241-0FAB-4A28-914F-B29AD2CDE724}" type="datetimeFigureOut">
              <a:rPr lang="ru-RU" smtClean="0"/>
              <a:t>23.03.2018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D866D8-2C3E-4760-8299-244AA1F0C1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34974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67241-0FAB-4A28-914F-B29AD2CDE724}" type="datetimeFigureOut">
              <a:rPr lang="ru-RU" smtClean="0"/>
              <a:t>23.03.2018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D866D8-2C3E-4760-8299-244AA1F0C1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51984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67241-0FAB-4A28-914F-B29AD2CDE724}" type="datetimeFigureOut">
              <a:rPr lang="ru-RU" smtClean="0"/>
              <a:t>23.03.2018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D866D8-2C3E-4760-8299-244AA1F0C1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32704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67241-0FAB-4A28-914F-B29AD2CDE724}" type="datetimeFigureOut">
              <a:rPr lang="ru-RU" smtClean="0"/>
              <a:t>23.03.2018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D866D8-2C3E-4760-8299-244AA1F0C1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26061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67241-0FAB-4A28-914F-B29AD2CDE724}" type="datetimeFigureOut">
              <a:rPr lang="ru-RU" smtClean="0"/>
              <a:t>23.03.2018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D866D8-2C3E-4760-8299-244AA1F0C1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9788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67241-0FAB-4A28-914F-B29AD2CDE724}" type="datetimeFigureOut">
              <a:rPr lang="ru-RU" smtClean="0"/>
              <a:t>23.03.2018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D866D8-2C3E-4760-8299-244AA1F0C1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99441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67241-0FAB-4A28-914F-B29AD2CDE724}" type="datetimeFigureOut">
              <a:rPr lang="ru-RU" smtClean="0"/>
              <a:t>23.03.2018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D866D8-2C3E-4760-8299-244AA1F0C1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83740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67241-0FAB-4A28-914F-B29AD2CDE724}" type="datetimeFigureOut">
              <a:rPr lang="ru-RU" smtClean="0"/>
              <a:t>23.03.2018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D866D8-2C3E-4760-8299-244AA1F0C1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2495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67241-0FAB-4A28-914F-B29AD2CDE724}" type="datetimeFigureOut">
              <a:rPr lang="ru-RU" smtClean="0"/>
              <a:t>23.03.2018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D866D8-2C3E-4760-8299-244AA1F0C1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71731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67241-0FAB-4A28-914F-B29AD2CDE724}" type="datetimeFigureOut">
              <a:rPr lang="ru-RU" smtClean="0"/>
              <a:t>23.03.2018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D866D8-2C3E-4760-8299-244AA1F0C1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89333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567241-0FAB-4A28-914F-B29AD2CDE724}" type="datetimeFigureOut">
              <a:rPr lang="ru-RU" smtClean="0"/>
              <a:t>23.03.2018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D866D8-2C3E-4760-8299-244AA1F0C1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09024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wmf"/><Relationship Id="rId13" Type="http://schemas.openxmlformats.org/officeDocument/2006/relationships/oleObject" Target="../embeddings/oleObject6.bin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12" Type="http://schemas.openxmlformats.org/officeDocument/2006/relationships/image" Target="../media/image5.wmf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7.wmf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wmf"/><Relationship Id="rId11" Type="http://schemas.openxmlformats.org/officeDocument/2006/relationships/oleObject" Target="../embeddings/oleObject5.bin"/><Relationship Id="rId5" Type="http://schemas.openxmlformats.org/officeDocument/2006/relationships/oleObject" Target="../embeddings/oleObject2.bin"/><Relationship Id="rId15" Type="http://schemas.openxmlformats.org/officeDocument/2006/relationships/oleObject" Target="../embeddings/oleObject7.bin"/><Relationship Id="rId10" Type="http://schemas.openxmlformats.org/officeDocument/2006/relationships/image" Target="../media/image4.wmf"/><Relationship Id="rId4" Type="http://schemas.openxmlformats.org/officeDocument/2006/relationships/image" Target="../media/image1.wmf"/><Relationship Id="rId9" Type="http://schemas.openxmlformats.org/officeDocument/2006/relationships/oleObject" Target="../embeddings/oleObject4.bin"/><Relationship Id="rId14" Type="http://schemas.openxmlformats.org/officeDocument/2006/relationships/image" Target="../media/image6.w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52500" y="768772"/>
            <a:ext cx="72390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4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Updated Parameters at W</a:t>
            </a:r>
            <a:endParaRPr lang="en-US" sz="4000" dirty="0" smtClean="0"/>
          </a:p>
          <a:p>
            <a:pPr algn="ctr"/>
            <a:endParaRPr lang="en-US" sz="2000" dirty="0" smtClean="0"/>
          </a:p>
          <a:p>
            <a:pPr algn="ctr"/>
            <a:endParaRPr lang="en-US" sz="2000" dirty="0" smtClean="0"/>
          </a:p>
          <a:p>
            <a:pPr algn="ctr"/>
            <a:r>
              <a:rPr lang="en-US" sz="3200" b="1" dirty="0" smtClean="0"/>
              <a:t>Dmitry </a:t>
            </a:r>
            <a:r>
              <a:rPr lang="en-US" sz="3200" b="1" dirty="0" err="1" smtClean="0"/>
              <a:t>Shatilov</a:t>
            </a:r>
            <a:endParaRPr lang="en-US" sz="3200" b="1" dirty="0" smtClean="0"/>
          </a:p>
          <a:p>
            <a:pPr algn="ctr"/>
            <a:endParaRPr lang="en-US" sz="400" dirty="0" smtClean="0"/>
          </a:p>
          <a:p>
            <a:pPr algn="ctr"/>
            <a:r>
              <a:rPr lang="en-US" sz="2400" dirty="0" smtClean="0"/>
              <a:t>BINP, Novosibirsk</a:t>
            </a:r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r>
              <a:rPr lang="en-US" sz="2400" dirty="0" smtClean="0"/>
              <a:t>Thanks to:  </a:t>
            </a:r>
            <a:r>
              <a:rPr lang="en-US" sz="2800" b="1" dirty="0" smtClean="0"/>
              <a:t>K. </a:t>
            </a:r>
            <a:r>
              <a:rPr lang="en-US" sz="2800" b="1" dirty="0" err="1" smtClean="0"/>
              <a:t>Oide</a:t>
            </a:r>
            <a:r>
              <a:rPr lang="en-US" sz="2800" b="1" dirty="0" smtClean="0"/>
              <a:t>, M. </a:t>
            </a:r>
            <a:r>
              <a:rPr lang="en-US" sz="2800" b="1" dirty="0" err="1" smtClean="0"/>
              <a:t>Zobov</a:t>
            </a:r>
            <a:endParaRPr lang="en-US" sz="2800" b="1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1583668" y="5764364"/>
            <a:ext cx="59766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/>
              <a:t>70</a:t>
            </a:r>
            <a:r>
              <a:rPr lang="en-US" sz="2000" b="1" baseline="30000" dirty="0" smtClean="0"/>
              <a:t>th</a:t>
            </a:r>
            <a:r>
              <a:rPr lang="en-US" sz="2000" b="1" dirty="0" smtClean="0"/>
              <a:t> FCC-</a:t>
            </a:r>
            <a:r>
              <a:rPr lang="en-US" sz="2000" b="1" dirty="0" err="1" smtClean="0"/>
              <a:t>ee</a:t>
            </a:r>
            <a:r>
              <a:rPr lang="en-US" sz="2000" b="1" dirty="0" smtClean="0"/>
              <a:t> Optics Design </a:t>
            </a:r>
            <a:r>
              <a:rPr lang="en-US" sz="2000" b="1" dirty="0"/>
              <a:t>M</a:t>
            </a:r>
            <a:r>
              <a:rPr lang="en-US" sz="2000" b="1" dirty="0" smtClean="0"/>
              <a:t>eeting</a:t>
            </a:r>
            <a:endParaRPr lang="en-US" sz="2000" b="1" dirty="0"/>
          </a:p>
          <a:p>
            <a:pPr algn="ctr"/>
            <a:r>
              <a:rPr lang="en-US" sz="2000" b="1" dirty="0" smtClean="0"/>
              <a:t>CERN, 23 March 2018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327741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1242" y="323517"/>
            <a:ext cx="80775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Recent Changes</a:t>
            </a:r>
            <a:endParaRPr lang="ru-RU" sz="2800" b="1" baseline="-25000" dirty="0">
              <a:solidFill>
                <a:srgbClr val="9900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49300" y="1412776"/>
            <a:ext cx="7789442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itchFamily="2" charset="2"/>
              <a:buChar char="§"/>
            </a:pPr>
            <a:r>
              <a:rPr lang="en-US" sz="2000" dirty="0"/>
              <a:t>L</a:t>
            </a:r>
            <a:r>
              <a:rPr lang="en-US" sz="2000" dirty="0" smtClean="0"/>
              <a:t>arge synchrotron tune </a:t>
            </a:r>
            <a:r>
              <a:rPr lang="en-US" sz="2000" i="1" dirty="0" smtClean="0">
                <a:sym typeface="Symbol"/>
              </a:rPr>
              <a:t></a:t>
            </a:r>
            <a:r>
              <a:rPr lang="en-US" sz="2000" baseline="-25000" dirty="0" smtClean="0"/>
              <a:t>s</a:t>
            </a:r>
            <a:r>
              <a:rPr lang="en-US" sz="2000" dirty="0" smtClean="0"/>
              <a:t> = 0.05 was demanded in order to obtain resonant depolarization at W (80 GeV). To achieve this, the lattice was changed in December 2017 (arc cell, momentum compaction, emittances) and RF voltage increased to 750 MV.</a:t>
            </a:r>
          </a:p>
          <a:p>
            <a:endParaRPr lang="en-US" sz="2000" dirty="0"/>
          </a:p>
          <a:p>
            <a:pPr marL="342900" indent="-342900">
              <a:buFont typeface="Wingdings" pitchFamily="2" charset="2"/>
              <a:buChar char="§"/>
            </a:pPr>
            <a:r>
              <a:rPr lang="en-US" sz="2000" dirty="0" smtClean="0"/>
              <a:t>Another option</a:t>
            </a:r>
            <a:r>
              <a:rPr lang="en-US" sz="2000" dirty="0"/>
              <a:t> </a:t>
            </a:r>
            <a:r>
              <a:rPr lang="en-US" sz="2000" dirty="0" smtClean="0"/>
              <a:t>is associated with a further increase in </a:t>
            </a:r>
            <a:r>
              <a:rPr lang="en-US" sz="2000" i="1" dirty="0">
                <a:sym typeface="Symbol"/>
              </a:rPr>
              <a:t></a:t>
            </a:r>
            <a:r>
              <a:rPr lang="en-US" sz="2000" baseline="-25000" dirty="0"/>
              <a:t>s</a:t>
            </a:r>
            <a:r>
              <a:rPr lang="en-US" sz="2000" dirty="0"/>
              <a:t> </a:t>
            </a:r>
            <a:r>
              <a:rPr lang="en-US" sz="2000" dirty="0" smtClean="0"/>
              <a:t>=&gt; 0.075, which is much more attractive for </a:t>
            </a:r>
            <a:r>
              <a:rPr lang="en-US" sz="2000" dirty="0"/>
              <a:t>resonant </a:t>
            </a:r>
            <a:r>
              <a:rPr lang="en-US" sz="2000" dirty="0" smtClean="0"/>
              <a:t>depolarization. To </a:t>
            </a:r>
            <a:r>
              <a:rPr lang="en-US" sz="2000" dirty="0"/>
              <a:t>achieve </a:t>
            </a:r>
            <a:r>
              <a:rPr lang="en-US" sz="2000" dirty="0" smtClean="0"/>
              <a:t>this, </a:t>
            </a:r>
            <a:r>
              <a:rPr lang="en-US" sz="2000" dirty="0"/>
              <a:t>we need RF voltage </a:t>
            </a:r>
            <a:r>
              <a:rPr lang="en-US" sz="2000" dirty="0" smtClean="0"/>
              <a:t>of 1.5 GV. Because of large </a:t>
            </a:r>
            <a:r>
              <a:rPr lang="en-US" sz="2000" i="1" dirty="0">
                <a:sym typeface="Symbol"/>
              </a:rPr>
              <a:t></a:t>
            </a:r>
            <a:r>
              <a:rPr lang="en-US" sz="2000" baseline="-25000" dirty="0" smtClean="0"/>
              <a:t>s</a:t>
            </a:r>
            <a:r>
              <a:rPr lang="en-US" sz="2000" dirty="0" smtClean="0"/>
              <a:t>, the working point is surrounded now by low order </a:t>
            </a:r>
            <a:r>
              <a:rPr lang="en-US" sz="2000" dirty="0" err="1" smtClean="0"/>
              <a:t>synchro</a:t>
            </a:r>
            <a:r>
              <a:rPr lang="en-US" sz="2000" dirty="0" smtClean="0"/>
              <a:t>-betatron resonances, which enhance coherent beam-beam instabilities. In order to mitigate this, </a:t>
            </a:r>
            <a:r>
              <a:rPr lang="en-US" sz="2000" i="1" dirty="0" smtClean="0">
                <a:sym typeface="Symbol"/>
              </a:rPr>
              <a:t></a:t>
            </a:r>
            <a:r>
              <a:rPr lang="en-US" sz="2000" baseline="-25000" dirty="0" smtClean="0">
                <a:sym typeface="Symbol"/>
              </a:rPr>
              <a:t>x</a:t>
            </a:r>
            <a:r>
              <a:rPr lang="en-US" sz="2000" dirty="0" smtClean="0">
                <a:sym typeface="Symbol"/>
              </a:rPr>
              <a:t> was reduced from 20 to 15 cm, that affected the energy acceptance which drops from 1.3 to 1.2</a:t>
            </a:r>
            <a:r>
              <a:rPr lang="en-US" sz="2000" dirty="0">
                <a:sym typeface="Symbol"/>
              </a:rPr>
              <a:t>%. As a result, the luminosity decreased by about 12</a:t>
            </a:r>
            <a:r>
              <a:rPr lang="en-US" sz="2000" dirty="0" smtClean="0">
                <a:sym typeface="Symbol"/>
              </a:rPr>
              <a:t>%.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957266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1242" y="323517"/>
            <a:ext cx="80775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Scaling Depending on Bunch Intensity and </a:t>
            </a:r>
            <a:r>
              <a:rPr lang="en-US" sz="3200" b="1" i="1" dirty="0" smtClean="0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</a:t>
            </a:r>
            <a:r>
              <a:rPr lang="en-US" sz="3200" b="1" baseline="-25000" dirty="0" smtClean="0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</a:t>
            </a:r>
            <a:endParaRPr lang="ru-RU" sz="2800" b="1" baseline="-25000" dirty="0">
              <a:solidFill>
                <a:srgbClr val="9900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72000" y="1435100"/>
            <a:ext cx="7137400" cy="4462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When the energy spread </a:t>
            </a:r>
            <a:r>
              <a:rPr lang="en-US" i="1" dirty="0" smtClean="0">
                <a:sym typeface="Symbol"/>
              </a:rPr>
              <a:t></a:t>
            </a:r>
            <a:r>
              <a:rPr lang="en-US" baseline="-25000" dirty="0" smtClean="0"/>
              <a:t>E</a:t>
            </a:r>
            <a:r>
              <a:rPr lang="en-US" dirty="0" smtClean="0"/>
              <a:t> is defined mainly by beamstrahlung (this is our case), we have the following dependence on the bunch population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i="1" baseline="-25000" dirty="0" err="1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dirty="0" smtClean="0"/>
              <a:t>:</a:t>
            </a:r>
          </a:p>
          <a:p>
            <a:endParaRPr lang="en-US" sz="800" dirty="0" smtClean="0"/>
          </a:p>
          <a:p>
            <a:pPr marL="285750" indent="-285750">
              <a:buFont typeface="Wingdings" pitchFamily="2" charset="2"/>
              <a:buChar char="§"/>
            </a:pPr>
            <a:r>
              <a:rPr lang="en-US" i="1" dirty="0" smtClean="0">
                <a:sym typeface="Symbol"/>
              </a:rPr>
              <a:t></a:t>
            </a:r>
            <a:r>
              <a:rPr lang="en-US" baseline="-25000" dirty="0" smtClean="0"/>
              <a:t>E </a:t>
            </a:r>
            <a:r>
              <a:rPr lang="en-US" dirty="0" smtClean="0"/>
              <a:t>, </a:t>
            </a:r>
            <a:r>
              <a:rPr lang="en-US" i="1" dirty="0" smtClean="0">
                <a:sym typeface="Symbol"/>
              </a:rPr>
              <a:t></a:t>
            </a:r>
            <a:r>
              <a:rPr lang="en-US" baseline="-25000" dirty="0" smtClean="0">
                <a:sym typeface="Symbol"/>
              </a:rPr>
              <a:t>z</a:t>
            </a:r>
            <a:r>
              <a:rPr lang="en-US" dirty="0" smtClean="0"/>
              <a:t> </a:t>
            </a:r>
            <a:r>
              <a:rPr lang="en-US" dirty="0"/>
              <a:t> </a:t>
            </a:r>
            <a:r>
              <a:rPr lang="en-US" dirty="0" smtClean="0">
                <a:sym typeface="Symbol"/>
              </a:rPr>
              <a:t></a:t>
            </a:r>
          </a:p>
          <a:p>
            <a:endParaRPr lang="en-US" sz="800" dirty="0">
              <a:sym typeface="Symbol"/>
            </a:endParaRPr>
          </a:p>
          <a:p>
            <a:pPr marL="285750" indent="-285750">
              <a:buFont typeface="Wingdings" pitchFamily="2" charset="2"/>
              <a:buChar char="§"/>
            </a:pPr>
            <a:r>
              <a:rPr lang="en-US" i="1" dirty="0" smtClean="0">
                <a:sym typeface="Symbol"/>
              </a:rPr>
              <a:t></a:t>
            </a:r>
            <a:r>
              <a:rPr lang="en-US" baseline="-25000" dirty="0" smtClean="0">
                <a:sym typeface="Symbol"/>
              </a:rPr>
              <a:t>x</a:t>
            </a:r>
            <a:r>
              <a:rPr lang="en-US" dirty="0" smtClean="0">
                <a:sym typeface="Symbol"/>
              </a:rPr>
              <a:t> = </a:t>
            </a:r>
            <a:r>
              <a:rPr lang="en-US" dirty="0" err="1" smtClean="0">
                <a:sym typeface="Symbol"/>
              </a:rPr>
              <a:t>const</a:t>
            </a:r>
            <a:endParaRPr lang="en-US" dirty="0" smtClean="0">
              <a:sym typeface="Symbol"/>
            </a:endParaRPr>
          </a:p>
          <a:p>
            <a:endParaRPr lang="en-US" sz="800" dirty="0">
              <a:sym typeface="Symbol"/>
            </a:endParaRPr>
          </a:p>
          <a:p>
            <a:pPr marL="285750" indent="-285750">
              <a:buFont typeface="Wingdings" pitchFamily="2" charset="2"/>
              <a:buChar char="§"/>
            </a:pPr>
            <a:r>
              <a:rPr lang="en-US" i="1" dirty="0" smtClean="0">
                <a:sym typeface="Symbol"/>
              </a:rPr>
              <a:t></a:t>
            </a:r>
            <a:r>
              <a:rPr lang="en-US" baseline="-25000" dirty="0" smtClean="0">
                <a:sym typeface="Symbol"/>
              </a:rPr>
              <a:t>y </a:t>
            </a:r>
            <a:r>
              <a:rPr lang="en-US" dirty="0" smtClean="0">
                <a:sym typeface="Symbol"/>
              </a:rPr>
              <a:t>, L  </a:t>
            </a:r>
            <a:r>
              <a:rPr lang="en-US" dirty="0">
                <a:sym typeface="Symbol"/>
              </a:rPr>
              <a:t> </a:t>
            </a:r>
            <a:r>
              <a:rPr lang="en-US" dirty="0" smtClean="0">
                <a:sym typeface="Symbol"/>
              </a:rPr>
              <a:t>1</a:t>
            </a:r>
            <a:r>
              <a:rPr lang="en-US" sz="800" dirty="0" smtClean="0">
                <a:sym typeface="Symbol"/>
              </a:rPr>
              <a:t> </a:t>
            </a:r>
            <a:r>
              <a:rPr lang="en-US" dirty="0" smtClean="0">
                <a:sym typeface="Symbol"/>
              </a:rPr>
              <a:t>/</a:t>
            </a:r>
            <a:endParaRPr lang="en-US" baseline="-25000" dirty="0" smtClean="0">
              <a:sym typeface="Symbol"/>
            </a:endParaRPr>
          </a:p>
          <a:p>
            <a:endParaRPr lang="en-US" dirty="0">
              <a:sym typeface="Symbol"/>
            </a:endParaRPr>
          </a:p>
          <a:p>
            <a:endParaRPr lang="en-US" dirty="0" smtClean="0">
              <a:sym typeface="Symbol"/>
            </a:endParaRPr>
          </a:p>
          <a:p>
            <a:r>
              <a:rPr lang="en-US" dirty="0" smtClean="0">
                <a:sym typeface="Symbol"/>
              </a:rPr>
              <a:t>HOM power                                                  , since</a:t>
            </a:r>
          </a:p>
          <a:p>
            <a:endParaRPr lang="en-US" sz="1000" dirty="0">
              <a:sym typeface="Symbol"/>
            </a:endParaRPr>
          </a:p>
          <a:p>
            <a:r>
              <a:rPr lang="en-US" dirty="0" smtClean="0">
                <a:sym typeface="Symbol"/>
              </a:rPr>
              <a:t>What is the dependence on </a:t>
            </a:r>
            <a:r>
              <a:rPr lang="en-US" i="1" dirty="0">
                <a:sym typeface="Symbol"/>
              </a:rPr>
              <a:t></a:t>
            </a:r>
            <a:r>
              <a:rPr lang="en-US" baseline="-25000" dirty="0">
                <a:sym typeface="Symbol"/>
              </a:rPr>
              <a:t>z</a:t>
            </a:r>
            <a:r>
              <a:rPr lang="en-US" dirty="0" smtClean="0">
                <a:sym typeface="Symbol"/>
              </a:rPr>
              <a:t>?</a:t>
            </a:r>
          </a:p>
          <a:p>
            <a:pPr lvl="1"/>
            <a:endParaRPr lang="en-US" sz="1000" dirty="0" smtClean="0">
              <a:sym typeface="Symbol"/>
            </a:endParaRPr>
          </a:p>
          <a:p>
            <a:pPr marL="742950" lvl="1" indent="-285750">
              <a:buFont typeface="Arial" pitchFamily="34" charset="0"/>
              <a:buChar char="•"/>
            </a:pPr>
            <a:r>
              <a:rPr lang="en-US" dirty="0" smtClean="0">
                <a:sym typeface="Symbol"/>
              </a:rPr>
              <a:t>                         (in this case HOM power  Luminosity)</a:t>
            </a:r>
          </a:p>
          <a:p>
            <a:pPr lvl="1"/>
            <a:endParaRPr lang="en-US" sz="800" dirty="0" smtClean="0">
              <a:sym typeface="Symbol"/>
            </a:endParaRPr>
          </a:p>
          <a:p>
            <a:pPr marL="742950" lvl="1" indent="-285750">
              <a:buFont typeface="Arial" pitchFamily="34" charset="0"/>
              <a:buChar char="•"/>
            </a:pPr>
            <a:r>
              <a:rPr lang="en-US" dirty="0">
                <a:sym typeface="Symbol"/>
              </a:rPr>
              <a:t> </a:t>
            </a:r>
            <a:endParaRPr lang="en-US" dirty="0" smtClean="0">
              <a:sym typeface="Symbol"/>
            </a:endParaRPr>
          </a:p>
          <a:p>
            <a:pPr lvl="1"/>
            <a:endParaRPr lang="en-US" sz="800" dirty="0" smtClean="0">
              <a:sym typeface="Symbol"/>
            </a:endParaRPr>
          </a:p>
          <a:p>
            <a:pPr marL="742950" lvl="1" indent="-285750">
              <a:buFont typeface="Arial" pitchFamily="34" charset="0"/>
              <a:buChar char="•"/>
            </a:pPr>
            <a:r>
              <a:rPr lang="en-US" dirty="0">
                <a:sym typeface="Symbol"/>
              </a:rPr>
              <a:t> </a:t>
            </a:r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37559515"/>
              </p:ext>
            </p:extLst>
          </p:nvPr>
        </p:nvGraphicFramePr>
        <p:xfrm>
          <a:off x="2216159" y="2133603"/>
          <a:ext cx="461916" cy="36316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01" name="Формула" r:id="rId3" imgW="355320" imgH="279360" progId="Equation.3">
                  <p:embed/>
                </p:oleObj>
              </mc:Choice>
              <mc:Fallback>
                <p:oleObj name="Формула" r:id="rId3" imgW="355320" imgH="279360" progId="Equation.3">
                  <p:embed/>
                  <p:pic>
                    <p:nvPicPr>
                      <p:cNvPr id="0" name="Объект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16159" y="2133603"/>
                        <a:ext cx="461916" cy="36316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63678631"/>
              </p:ext>
            </p:extLst>
          </p:nvPr>
        </p:nvGraphicFramePr>
        <p:xfrm>
          <a:off x="2282825" y="2895600"/>
          <a:ext cx="461963" cy="363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02" name="Формула" r:id="rId5" imgW="355320" imgH="279360" progId="Equation.3">
                  <p:embed/>
                </p:oleObj>
              </mc:Choice>
              <mc:Fallback>
                <p:oleObj name="Формула" r:id="rId5" imgW="355320" imgH="279360" progId="Equation.3">
                  <p:embed/>
                  <p:pic>
                    <p:nvPicPr>
                      <p:cNvPr id="0" name="Объект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2825" y="2895600"/>
                        <a:ext cx="461963" cy="3635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29899792"/>
              </p:ext>
            </p:extLst>
          </p:nvPr>
        </p:nvGraphicFramePr>
        <p:xfrm>
          <a:off x="2232000" y="3665538"/>
          <a:ext cx="2559050" cy="560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03" name="Формула" r:id="rId7" imgW="1968480" imgH="431640" progId="Equation.3">
                  <p:embed/>
                </p:oleObj>
              </mc:Choice>
              <mc:Fallback>
                <p:oleObj name="Формула" r:id="rId7" imgW="1968480" imgH="431640" progId="Equation.3">
                  <p:embed/>
                  <p:pic>
                    <p:nvPicPr>
                      <p:cNvPr id="0" name="Объект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32000" y="3665538"/>
                        <a:ext cx="2559050" cy="5603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50592417"/>
              </p:ext>
            </p:extLst>
          </p:nvPr>
        </p:nvGraphicFramePr>
        <p:xfrm>
          <a:off x="5508000" y="3780000"/>
          <a:ext cx="1735138" cy="314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04" name="Формула" r:id="rId9" imgW="1333440" imgH="241200" progId="Equation.3">
                  <p:embed/>
                </p:oleObj>
              </mc:Choice>
              <mc:Fallback>
                <p:oleObj name="Формула" r:id="rId9" imgW="1333440" imgH="241200" progId="Equation.3">
                  <p:embed/>
                  <p:pic>
                    <p:nvPicPr>
                      <p:cNvPr id="0" name="Объект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08000" y="3780000"/>
                        <a:ext cx="1735138" cy="3143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Объект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7377868"/>
              </p:ext>
            </p:extLst>
          </p:nvPr>
        </p:nvGraphicFramePr>
        <p:xfrm>
          <a:off x="1836000" y="4608000"/>
          <a:ext cx="941388" cy="2809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05" name="Формула" r:id="rId11" imgW="723600" imgH="215640" progId="Equation.3">
                  <p:embed/>
                </p:oleObj>
              </mc:Choice>
              <mc:Fallback>
                <p:oleObj name="Формула" r:id="rId11" imgW="723600" imgH="215640" progId="Equation.3">
                  <p:embed/>
                  <p:pic>
                    <p:nvPicPr>
                      <p:cNvPr id="0" name="Объект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36000" y="4608000"/>
                        <a:ext cx="941388" cy="2809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Объект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76403553"/>
              </p:ext>
            </p:extLst>
          </p:nvPr>
        </p:nvGraphicFramePr>
        <p:xfrm>
          <a:off x="1836000" y="4968000"/>
          <a:ext cx="1106488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06" name="Формула" r:id="rId13" imgW="850680" imgH="253800" progId="Equation.3">
                  <p:embed/>
                </p:oleObj>
              </mc:Choice>
              <mc:Fallback>
                <p:oleObj name="Формула" r:id="rId13" imgW="850680" imgH="253800" progId="Equation.3">
                  <p:embed/>
                  <p:pic>
                    <p:nvPicPr>
                      <p:cNvPr id="0" name="Объект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36000" y="4968000"/>
                        <a:ext cx="1106488" cy="330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Объект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11958453"/>
              </p:ext>
            </p:extLst>
          </p:nvPr>
        </p:nvGraphicFramePr>
        <p:xfrm>
          <a:off x="1836000" y="5436000"/>
          <a:ext cx="1008063" cy="2809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07" name="Формула" r:id="rId15" imgW="774360" imgH="215640" progId="Equation.3">
                  <p:embed/>
                </p:oleObj>
              </mc:Choice>
              <mc:Fallback>
                <p:oleObj name="Формула" r:id="rId15" imgW="774360" imgH="215640" progId="Equation.3">
                  <p:embed/>
                  <p:pic>
                    <p:nvPicPr>
                      <p:cNvPr id="0" name="Объект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36000" y="5436000"/>
                        <a:ext cx="1008063" cy="2809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957093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4465699"/>
              </p:ext>
            </p:extLst>
          </p:nvPr>
        </p:nvGraphicFramePr>
        <p:xfrm>
          <a:off x="498177" y="947036"/>
          <a:ext cx="6455517" cy="5633293"/>
        </p:xfrm>
        <a:graphic>
          <a:graphicData uri="http://schemas.openxmlformats.org/drawingml/2006/table">
            <a:tbl>
              <a:tblPr firstRow="1" bandRow="1"/>
              <a:tblGrid>
                <a:gridCol w="189976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18583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1518583"/>
                <a:gridCol w="1518583"/>
              </a:tblGrid>
              <a:tr h="234362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10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beam energy [GeV]</a:t>
                      </a:r>
                      <a:endParaRPr kumimoji="0" lang="en-GB" sz="1000" b="0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A26B2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80</a:t>
                      </a:r>
                      <a:endParaRPr kumimoji="0" lang="en-GB" sz="1000" b="0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34362">
                <a:tc>
                  <a:txBody>
                    <a:bodyPr/>
                    <a:lstStyle/>
                    <a:p>
                      <a:r>
                        <a:rPr kumimoji="0" lang="en-US" sz="10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arc </a:t>
                      </a:r>
                      <a:r>
                        <a:rPr kumimoji="0" lang="en-US" sz="1000" b="0" kern="120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cell optics</a:t>
                      </a:r>
                      <a:endParaRPr kumimoji="0" lang="en-GB" sz="1000" b="0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0" lang="en-US" sz="10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60 / 60</a:t>
                      </a:r>
                      <a:endParaRPr kumimoji="0" lang="en-GB" sz="1000" b="0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0" lang="en-GB" sz="1000" b="0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0" lang="en-GB" sz="1000" b="0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627757867"/>
                  </a:ext>
                </a:extLst>
              </a:tr>
              <a:tr h="234362">
                <a:tc>
                  <a:txBody>
                    <a:bodyPr/>
                    <a:lstStyle/>
                    <a:p>
                      <a:r>
                        <a:rPr kumimoji="0" lang="en-US" sz="10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momentum</a:t>
                      </a:r>
                      <a:r>
                        <a:rPr kumimoji="0" lang="en-US" sz="1000" b="0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 compaction [10</a:t>
                      </a:r>
                      <a:r>
                        <a:rPr kumimoji="0" lang="en-US" sz="1000" b="0" kern="1200" baseline="300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-5</a:t>
                      </a:r>
                      <a:r>
                        <a:rPr kumimoji="0" lang="en-US" sz="1000" b="0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]</a:t>
                      </a:r>
                      <a:endParaRPr kumimoji="0" lang="en-GB" sz="1000" b="0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0" lang="en-GB" sz="10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1.48</a:t>
                      </a:r>
                      <a:endParaRPr kumimoji="0" lang="en-GB" sz="1000" b="0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0" lang="en-GB" sz="1000" b="0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0" lang="en-GB" sz="1000" b="0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129242056"/>
                  </a:ext>
                </a:extLst>
              </a:tr>
              <a:tr h="23436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horizontal emittance</a:t>
                      </a:r>
                      <a:r>
                        <a:rPr kumimoji="0" lang="en-US" sz="1000" b="0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 [nm]</a:t>
                      </a:r>
                      <a:endParaRPr kumimoji="0" lang="en-GB" sz="1000" b="0" kern="120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0.84</a:t>
                      </a:r>
                      <a:endParaRPr kumimoji="0" lang="en-GB" sz="1000" b="0" kern="120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kern="120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kern="120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</a:tr>
              <a:tr h="23436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vertical emittance [pm]</a:t>
                      </a:r>
                      <a:endParaRPr kumimoji="0" lang="en-GB" sz="1000" b="0" kern="120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1.7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kern="120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kern="120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</a:tr>
              <a:tr h="234362">
                <a:tc>
                  <a:txBody>
                    <a:bodyPr/>
                    <a:lstStyle/>
                    <a:p>
                      <a:r>
                        <a:rPr kumimoji="0" lang="en-GB" sz="1000" b="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longitudinal</a:t>
                      </a:r>
                      <a:r>
                        <a:rPr kumimoji="0" lang="en-GB" sz="1000" b="0" kern="120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GB" sz="1000" b="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damping time [</a:t>
                      </a:r>
                      <a:r>
                        <a:rPr kumimoji="0" lang="en-GB" sz="1000" b="0" kern="120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ms</a:t>
                      </a:r>
                      <a:r>
                        <a:rPr kumimoji="0" lang="en-GB" sz="1000" b="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]</a:t>
                      </a:r>
                      <a:endParaRPr kumimoji="0" lang="en-GB" sz="1000" b="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0" lang="en-US" sz="10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77</a:t>
                      </a:r>
                      <a:endParaRPr kumimoji="0" lang="en-GB" sz="1000" b="0" kern="120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0" lang="en-GB" sz="1000" b="0" kern="120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/>
                </a:tc>
                <a:tc hMerge="1">
                  <a:txBody>
                    <a:bodyPr/>
                    <a:lstStyle/>
                    <a:p>
                      <a:pPr algn="ctr"/>
                      <a:endParaRPr kumimoji="0" lang="en-GB" sz="1000" b="0" kern="120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</a:tr>
              <a:tr h="234362">
                <a:tc>
                  <a:txBody>
                    <a:bodyPr/>
                    <a:lstStyle/>
                    <a:p>
                      <a:r>
                        <a:rPr kumimoji="0" lang="en-GB" sz="10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SR</a:t>
                      </a:r>
                      <a:r>
                        <a:rPr kumimoji="0" lang="en-GB" sz="1000" b="0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 e</a:t>
                      </a:r>
                      <a:r>
                        <a:rPr kumimoji="0" lang="en-GB" sz="10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nergy loss / turn [MeV]</a:t>
                      </a:r>
                      <a:endParaRPr kumimoji="0" lang="en-GB" sz="1000" b="0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0" lang="en-US" sz="10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340</a:t>
                      </a:r>
                      <a:endParaRPr kumimoji="0" lang="en-GB" sz="1000" b="0" kern="120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0" lang="en-GB" sz="1000" b="0" kern="120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/>
                </a:tc>
                <a:tc hMerge="1">
                  <a:txBody>
                    <a:bodyPr/>
                    <a:lstStyle/>
                    <a:p>
                      <a:pPr algn="ctr"/>
                      <a:endParaRPr kumimoji="0" lang="en-GB" sz="1000" b="0" kern="120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</a:tr>
              <a:tr h="234362">
                <a:tc>
                  <a:txBody>
                    <a:bodyPr/>
                    <a:lstStyle/>
                    <a:p>
                      <a:r>
                        <a:rPr kumimoji="0" lang="en-GB" sz="10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beam current  [mA]</a:t>
                      </a:r>
                      <a:endParaRPr kumimoji="0" lang="en-GB" sz="1000" b="0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0" lang="en-GB" sz="10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147</a:t>
                      </a:r>
                      <a:endParaRPr kumimoji="0" lang="en-GB" sz="1000" b="0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0" lang="en-GB" sz="1000" b="0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/>
                </a:tc>
                <a:tc hMerge="1">
                  <a:txBody>
                    <a:bodyPr/>
                    <a:lstStyle/>
                    <a:p>
                      <a:pPr algn="ctr"/>
                      <a:endParaRPr kumimoji="0" lang="en-GB" sz="1000" b="0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</a:tr>
              <a:tr h="23436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vertical</a:t>
                      </a:r>
                      <a:r>
                        <a:rPr kumimoji="0" lang="en-US" sz="1000" b="0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 beta* [mm]</a:t>
                      </a:r>
                      <a:endParaRPr kumimoji="0" lang="en-GB" sz="1000" b="0" kern="120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0" lang="de-AT" sz="10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</a:t>
                      </a:r>
                      <a:endParaRPr kumimoji="0" lang="de-AT" sz="1000" b="0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0" lang="de-AT" sz="1000" b="0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/>
                </a:tc>
                <a:tc hMerge="1">
                  <a:txBody>
                    <a:bodyPr/>
                    <a:lstStyle/>
                    <a:p>
                      <a:pPr algn="ctr"/>
                      <a:endParaRPr kumimoji="0" lang="de-AT" sz="1000" b="0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/>
                </a:tc>
              </a:tr>
              <a:tr h="23436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AT" sz="10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horizontal beta*</a:t>
                      </a:r>
                      <a:r>
                        <a:rPr kumimoji="0" lang="de-AT" sz="1000" b="0" kern="120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GB" sz="1000" b="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[cm]</a:t>
                      </a:r>
                    </a:p>
                  </a:txBody>
                  <a:tcPr marL="68580" marR="68580" marT="34290" marB="34290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0" lang="de-AT" sz="10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20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0" lang="de-AT" sz="1000" b="0" kern="120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0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15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34362">
                <a:tc>
                  <a:txBody>
                    <a:bodyPr/>
                    <a:lstStyle/>
                    <a:p>
                      <a:r>
                        <a:rPr kumimoji="0" lang="en-GB" sz="1000" b="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tunes, half-ring (x, y, s)</a:t>
                      </a:r>
                      <a:endParaRPr kumimoji="0" lang="en-GB" sz="1000" b="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0" lang="en-GB" sz="10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(0.562,  0.60,  </a:t>
                      </a:r>
                      <a:r>
                        <a:rPr kumimoji="0" lang="en-GB" sz="10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0.0253</a:t>
                      </a:r>
                      <a:r>
                        <a:rPr kumimoji="0" lang="en-GB" sz="10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)</a:t>
                      </a:r>
                      <a:endParaRPr kumimoji="0" lang="en-GB" sz="1000" b="0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0" lang="en-GB" sz="1000" b="0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0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(0.554, 0.59, </a:t>
                      </a:r>
                      <a:r>
                        <a:rPr kumimoji="0" lang="en-GB" sz="10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0.0375</a:t>
                      </a:r>
                      <a:r>
                        <a:rPr kumimoji="0" lang="en-GB" sz="10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)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34362">
                <a:tc>
                  <a:txBody>
                    <a:bodyPr/>
                    <a:lstStyle/>
                    <a:p>
                      <a:r>
                        <a:rPr kumimoji="0" lang="en-US" sz="10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total RF voltage [GV]</a:t>
                      </a:r>
                      <a:endParaRPr kumimoji="0" lang="en-GB" sz="1000" b="0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0" lang="en-US" sz="10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0.75</a:t>
                      </a:r>
                      <a:endParaRPr kumimoji="0" lang="en-GB" sz="1000" b="0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0" lang="en-GB" sz="1000" b="0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0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1.5</a:t>
                      </a:r>
                      <a:endParaRPr kumimoji="0" lang="en-GB" sz="1000" b="0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03873614"/>
                  </a:ext>
                </a:extLst>
              </a:tr>
              <a:tr h="234362">
                <a:tc>
                  <a:txBody>
                    <a:bodyPr/>
                    <a:lstStyle/>
                    <a:p>
                      <a:r>
                        <a:rPr kumimoji="0" lang="en-GB" sz="10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energy acceptance [%]</a:t>
                      </a:r>
                      <a:endParaRPr kumimoji="0" lang="en-GB" sz="1000" b="0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0" lang="en-GB" sz="10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1.3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0" lang="en-GB" sz="1000" b="0" kern="120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0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1.2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34362">
                <a:tc>
                  <a:txBody>
                    <a:bodyPr/>
                    <a:lstStyle/>
                    <a:p>
                      <a:r>
                        <a:rPr kumimoji="0" lang="en-US" sz="10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number of  bunches /</a:t>
                      </a:r>
                      <a:r>
                        <a:rPr kumimoji="0" lang="en-US" sz="1000" b="0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 beam</a:t>
                      </a:r>
                      <a:endParaRPr kumimoji="0" lang="en-GB" sz="1000" b="0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0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1300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0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2000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0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2500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234362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10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bunch intensity  [10</a:t>
                      </a:r>
                      <a:r>
                        <a:rPr kumimoji="0" lang="en-GB" sz="1000" b="0" kern="1200" baseline="300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11</a:t>
                      </a:r>
                      <a:r>
                        <a:rPr kumimoji="0" lang="en-GB" sz="10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]</a:t>
                      </a:r>
                      <a:endParaRPr kumimoji="0" lang="en-GB" sz="1000" b="0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0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2.3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0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1.5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0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1.2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23436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bunch length (SR</a:t>
                      </a:r>
                      <a:r>
                        <a:rPr lang="en-US" sz="1000" b="0" baseline="0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/ BS) </a:t>
                      </a:r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[mm]</a:t>
                      </a:r>
                      <a:endParaRPr lang="ru-RU" sz="1000" b="0" dirty="0" smtClean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000" b="0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 3.0 / 7.5</a:t>
                      </a:r>
                      <a:endParaRPr kumimoji="0" lang="en-GB" sz="1000" b="0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0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3.0 / 6.0</a:t>
                      </a:r>
                      <a:endParaRPr kumimoji="0" lang="en-GB" sz="1000" b="0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0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2.0 / 4.6</a:t>
                      </a:r>
                      <a:endParaRPr kumimoji="0" lang="en-GB" sz="1000" b="0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23436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HOM power</a:t>
                      </a:r>
                      <a:endParaRPr lang="ru-RU" sz="1000" b="0" dirty="0" smtClean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0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???</a:t>
                      </a:r>
                      <a:endParaRPr kumimoji="0" lang="en-GB" sz="1000" b="0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0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???</a:t>
                      </a:r>
                      <a:endParaRPr kumimoji="0" lang="en-GB" sz="1000" b="0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0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???</a:t>
                      </a:r>
                      <a:endParaRPr kumimoji="0" lang="en-GB" sz="1000" b="0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23436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energy spread (SR / BS) [%]</a:t>
                      </a:r>
                      <a:endParaRPr lang="ru-RU" sz="1000" b="0" dirty="0" smtClean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0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0.066 / 0.165</a:t>
                      </a:r>
                      <a:endParaRPr kumimoji="0" lang="en-GB" sz="1000" b="0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0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0.066 / 0.131</a:t>
                      </a:r>
                      <a:endParaRPr kumimoji="0" lang="en-GB" sz="1000" b="0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0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0.066 / 0.150</a:t>
                      </a:r>
                      <a:endParaRPr kumimoji="0" lang="en-GB" sz="1000" b="0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</a:tr>
              <a:tr h="234362">
                <a:tc>
                  <a:txBody>
                    <a:bodyPr/>
                    <a:lstStyle/>
                    <a:p>
                      <a:r>
                        <a:rPr kumimoji="0" lang="en-GB" sz="10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Piwinski angle (SR / BS)</a:t>
                      </a:r>
                      <a:endParaRPr kumimoji="0" lang="en-GB" sz="1000" b="0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0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3.5 / 8.7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0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3.5 / 7.0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0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2.7 / 6.15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</a:tr>
              <a:tr h="234362">
                <a:tc>
                  <a:txBody>
                    <a:bodyPr/>
                    <a:lstStyle/>
                    <a:p>
                      <a:r>
                        <a:rPr kumimoji="0" lang="en-US" sz="10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luminosity [10</a:t>
                      </a:r>
                      <a:r>
                        <a:rPr kumimoji="0" lang="en-US" sz="1000" b="0" kern="1200" baseline="300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34</a:t>
                      </a:r>
                      <a:r>
                        <a:rPr kumimoji="0" lang="en-US" sz="10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 cm</a:t>
                      </a:r>
                      <a:r>
                        <a:rPr kumimoji="0" lang="en-US" sz="1000" b="0" kern="1200" baseline="300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-2</a:t>
                      </a:r>
                      <a:r>
                        <a:rPr kumimoji="0" lang="en-US" sz="10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s</a:t>
                      </a:r>
                      <a:r>
                        <a:rPr kumimoji="0" lang="en-US" sz="1000" b="0" kern="1200" baseline="300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-1</a:t>
                      </a:r>
                      <a:r>
                        <a:rPr kumimoji="0" lang="en-US" sz="10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]</a:t>
                      </a:r>
                      <a:endParaRPr kumimoji="0" lang="en-GB" sz="1000" b="0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0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34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0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28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0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30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234362">
                <a:tc>
                  <a:txBody>
                    <a:bodyPr/>
                    <a:lstStyle/>
                    <a:p>
                      <a:r>
                        <a:rPr kumimoji="0" lang="en-GB" sz="10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beam-beam  parameter (x</a:t>
                      </a:r>
                      <a:r>
                        <a:rPr kumimoji="0" lang="en-GB" sz="1000" b="0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 /</a:t>
                      </a:r>
                      <a:r>
                        <a:rPr kumimoji="0" lang="en-GB" sz="10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 y)</a:t>
                      </a:r>
                      <a:endParaRPr kumimoji="0" lang="en-GB" sz="1000" b="0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0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0.010 / 0.141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0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0.010 </a:t>
                      </a:r>
                      <a:r>
                        <a:rPr kumimoji="0" lang="en-GB" sz="1000" b="0" kern="120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/ </a:t>
                      </a:r>
                      <a:r>
                        <a:rPr kumimoji="0" lang="en-GB" sz="1000" b="0" kern="120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0.115</a:t>
                      </a:r>
                      <a:endParaRPr kumimoji="0" lang="en-GB" sz="1000" b="0" kern="120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0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0.011 / 0.119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</a:tr>
              <a:tr h="23436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allowable</a:t>
                      </a:r>
                      <a:r>
                        <a:rPr kumimoji="0" lang="en-US" sz="1000" b="0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 asymmetry</a:t>
                      </a:r>
                      <a:r>
                        <a:rPr kumimoji="0" lang="en-US" sz="10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 [</a:t>
                      </a:r>
                      <a:r>
                        <a:rPr kumimoji="0" lang="en-US" sz="10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  <a:sym typeface="Symbol"/>
                        </a:rPr>
                        <a:t>%]</a:t>
                      </a:r>
                      <a:endParaRPr kumimoji="0" lang="en-GB" sz="1000" b="0" kern="120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0" lang="en-US" sz="10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  <a:sym typeface="Symbol"/>
                        </a:rPr>
                        <a:t>3</a:t>
                      </a:r>
                      <a:endParaRPr kumimoji="0" lang="de-AT" sz="1000" b="0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0" lang="de-AT" sz="1000" b="0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0" lang="de-AT" sz="1000" b="0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</a:tr>
              <a:tr h="25634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0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required lifetime by BS [min]</a:t>
                      </a:r>
                    </a:p>
                  </a:txBody>
                  <a:tcPr marL="68580" marR="68580" marT="34290" marB="34290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0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16</a:t>
                      </a:r>
                      <a:endParaRPr kumimoji="0" lang="de-AT" sz="1000" b="0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0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15</a:t>
                      </a:r>
                      <a:endParaRPr kumimoji="0" lang="de-AT" sz="1000" b="0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0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15</a:t>
                      </a:r>
                      <a:endParaRPr kumimoji="0" lang="de-AT" sz="1000" b="0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959560122"/>
                  </a:ext>
                </a:extLst>
              </a:tr>
              <a:tr h="16421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0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actual lifetime (w) by BS [min]</a:t>
                      </a:r>
                    </a:p>
                  </a:txBody>
                  <a:tcPr marL="68580" marR="68580" marT="34290" marB="34290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0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24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0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&gt; 1000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000" b="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27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498177" y="133276"/>
            <a:ext cx="80775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Parameters at W, </a:t>
            </a:r>
            <a:r>
              <a:rPr lang="en-US" sz="3200" b="1" dirty="0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</a:t>
            </a:r>
            <a:r>
              <a:rPr lang="en-US" sz="3200" b="1" dirty="0" smtClean="0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ifferent Options</a:t>
            </a:r>
            <a:endParaRPr lang="ru-RU" sz="3200" b="1" baseline="-25000" dirty="0">
              <a:solidFill>
                <a:srgbClr val="9900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Правая фигурная скобка 4"/>
          <p:cNvSpPr/>
          <p:nvPr/>
        </p:nvSpPr>
        <p:spPr>
          <a:xfrm>
            <a:off x="7056000" y="3132000"/>
            <a:ext cx="180000" cy="792000"/>
          </a:xfrm>
          <a:prstGeom prst="rightBrac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авая фигурная скобка 5"/>
          <p:cNvSpPr/>
          <p:nvPr/>
        </p:nvSpPr>
        <p:spPr>
          <a:xfrm>
            <a:off x="7056000" y="4068000"/>
            <a:ext cx="180000" cy="792000"/>
          </a:xfrm>
          <a:prstGeom prst="rightBrace">
            <a:avLst/>
          </a:prstGeom>
          <a:ln w="127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7272000" y="3348000"/>
            <a:ext cx="1728000" cy="338554"/>
          </a:xfrm>
          <a:prstGeom prst="rect">
            <a:avLst/>
          </a:prstGeom>
          <a:noFill/>
        </p:spPr>
        <p:txBody>
          <a:bodyPr wrap="square" lIns="36000" rIns="36000" rtlCol="0">
            <a:spAutoFit/>
          </a:bodyPr>
          <a:lstStyle/>
          <a:p>
            <a:r>
              <a:rPr lang="ru-RU" sz="1600" i="1" dirty="0" smtClean="0">
                <a:sym typeface="Symbol"/>
              </a:rPr>
              <a:t></a:t>
            </a:r>
            <a:r>
              <a:rPr lang="en-US" sz="1600" baseline="-25000" dirty="0" smtClean="0">
                <a:sym typeface="Symbol"/>
              </a:rPr>
              <a:t>s</a:t>
            </a:r>
            <a:r>
              <a:rPr lang="en-US" sz="1600" dirty="0" smtClean="0">
                <a:sym typeface="Symbol"/>
              </a:rPr>
              <a:t> = 0.05  =&gt;  0.075</a:t>
            </a:r>
            <a:endParaRPr lang="ru-RU" sz="1600" dirty="0"/>
          </a:p>
        </p:txBody>
      </p:sp>
      <p:sp>
        <p:nvSpPr>
          <p:cNvPr id="8" name="TextBox 7"/>
          <p:cNvSpPr txBox="1"/>
          <p:nvPr/>
        </p:nvSpPr>
        <p:spPr>
          <a:xfrm>
            <a:off x="7272000" y="4176000"/>
            <a:ext cx="1355860" cy="584775"/>
          </a:xfrm>
          <a:prstGeom prst="rect">
            <a:avLst/>
          </a:prstGeom>
          <a:noFill/>
        </p:spPr>
        <p:txBody>
          <a:bodyPr wrap="square" lIns="36000" rIns="36000" rtlCol="0">
            <a:spAutoFit/>
          </a:bodyPr>
          <a:lstStyle/>
          <a:p>
            <a:r>
              <a:rPr lang="en-US" sz="1600" dirty="0">
                <a:sym typeface="Symbol"/>
              </a:rPr>
              <a:t>r</a:t>
            </a:r>
            <a:r>
              <a:rPr lang="en-US" sz="1600" dirty="0" smtClean="0">
                <a:sym typeface="Symbol"/>
              </a:rPr>
              <a:t>elated to HOM power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3531350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4045</TotalTime>
  <Words>502</Words>
  <Application>Microsoft Office PowerPoint</Application>
  <PresentationFormat>Экран (4:3)</PresentationFormat>
  <Paragraphs>109</Paragraphs>
  <Slides>4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6" baseType="lpstr">
      <vt:lpstr>Тема Office</vt:lpstr>
      <vt:lpstr>Формула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Shatilov</dc:creator>
  <cp:lastModifiedBy>Shatilov</cp:lastModifiedBy>
  <cp:revision>85</cp:revision>
  <dcterms:created xsi:type="dcterms:W3CDTF">2017-10-25T16:16:33Z</dcterms:created>
  <dcterms:modified xsi:type="dcterms:W3CDTF">2018-03-23T09:12:59Z</dcterms:modified>
</cp:coreProperties>
</file>