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65" r:id="rId2"/>
    <p:sldId id="273" r:id="rId3"/>
    <p:sldId id="269" r:id="rId4"/>
    <p:sldId id="268" r:id="rId5"/>
    <p:sldId id="271" r:id="rId6"/>
    <p:sldId id="272" r:id="rId7"/>
    <p:sldId id="260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7AE3"/>
    <a:srgbClr val="49FA48"/>
    <a:srgbClr val="FEAFD4"/>
    <a:srgbClr val="FF61F9"/>
    <a:srgbClr val="18FDF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0"/>
    <p:restoredTop sz="94542"/>
  </p:normalViewPr>
  <p:slideViewPr>
    <p:cSldViewPr snapToGrid="0" snapToObjects="1">
      <p:cViewPr varScale="1">
        <p:scale>
          <a:sx n="109" d="100"/>
          <a:sy n="109" d="100"/>
        </p:scale>
        <p:origin x="192" y="6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D2510-A10B-E641-A421-25551CF3D041}" type="datetimeFigureOut">
              <a:rPr lang="en-US" smtClean="0"/>
              <a:t>4/18/18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8B3EC-1B4B-E34C-917A-5EBFABD7B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56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66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761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8B3EC-1B4B-E34C-917A-5EBFABD7BC3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29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560320" y="4771783"/>
            <a:ext cx="254261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512612" y="4771783"/>
            <a:ext cx="259032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Frank Tecker BE-OP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PS status 19 April 2018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591909" cy="314740"/>
          </a:xfrm>
        </p:spPr>
        <p:txBody>
          <a:bodyPr>
            <a:normAutofit fontScale="92500"/>
          </a:bodyPr>
          <a:lstStyle/>
          <a:p>
            <a:r>
              <a:rPr lang="en-US" dirty="0"/>
              <a:t>Frank Tecker, Denis </a:t>
            </a:r>
            <a:r>
              <a:rPr lang="en-US" dirty="0" err="1"/>
              <a:t>Cotte</a:t>
            </a:r>
            <a:r>
              <a:rPr lang="en-US" dirty="0"/>
              <a:t>, on behalf of PS operations and supervisor team</a:t>
            </a:r>
          </a:p>
        </p:txBody>
      </p:sp>
    </p:spTree>
    <p:extLst>
      <p:ext uri="{BB962C8B-B14F-4D97-AF65-F5344CB8AC3E}">
        <p14:creationId xmlns:p14="http://schemas.microsoft.com/office/powerpoint/2010/main" val="21469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430244"/>
          </a:xfrm>
        </p:spPr>
        <p:txBody>
          <a:bodyPr>
            <a:normAutofit fontScale="90000"/>
          </a:bodyPr>
          <a:lstStyle/>
          <a:p>
            <a:r>
              <a:rPr lang="en-GB" dirty="0"/>
              <a:t>Status of beams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19611"/>
              </p:ext>
            </p:extLst>
          </p:nvPr>
        </p:nvGraphicFramePr>
        <p:xfrm>
          <a:off x="342785" y="801647"/>
          <a:ext cx="8461611" cy="3571240"/>
        </p:xfrm>
        <a:graphic>
          <a:graphicData uri="http://schemas.openxmlformats.org/drawingml/2006/table">
            <a:tbl>
              <a:tblPr firstRow="1" bandRow="1"/>
              <a:tblGrid>
                <a:gridCol w="2461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78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EAST</a:t>
                      </a:r>
                      <a:r>
                        <a:rPr lang="en-GB" baseline="0" dirty="0"/>
                        <a:t> </a:t>
                      </a:r>
                      <a:r>
                        <a:rPr lang="en-GB" baseline="0" dirty="0" err="1"/>
                        <a:t>Irrad</a:t>
                      </a:r>
                      <a:r>
                        <a:rPr lang="en-GB" baseline="0" dirty="0"/>
                        <a:t>/North</a:t>
                      </a:r>
                    </a:p>
                    <a:p>
                      <a:r>
                        <a:rPr lang="en-US" baseline="0" dirty="0"/>
                        <a:t>with </a:t>
                      </a:r>
                      <a:r>
                        <a:rPr lang="en-US" baseline="0" dirty="0" err="1"/>
                        <a:t>nTOF</a:t>
                      </a:r>
                      <a:r>
                        <a:rPr lang="en-US" baseline="0" dirty="0"/>
                        <a:t> Parasitic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Operational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Issue on ZT10.QDE01 (T10 momentum reduced from 6 to 5 </a:t>
                      </a:r>
                      <a:r>
                        <a:rPr lang="en-GB" baseline="0" dirty="0" err="1">
                          <a:solidFill>
                            <a:srgbClr val="000000"/>
                          </a:solidFill>
                        </a:rPr>
                        <a:t>Gev</a:t>
                      </a:r>
                      <a:r>
                        <a:rPr lang="en-GB" baseline="0" dirty="0">
                          <a:solidFill>
                            <a:srgbClr val="000000"/>
                          </a:solidFill>
                        </a:rPr>
                        <a:t>/c)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to SPS ~8∙10</a:t>
                      </a:r>
                      <a:r>
                        <a:rPr lang="en-US" baseline="30000" dirty="0">
                          <a:solidFill>
                            <a:srgbClr val="0055A0"/>
                          </a:solidFill>
                        </a:rPr>
                        <a:t>12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rgbClr val="0055A0"/>
                          </a:solidFill>
                        </a:rPr>
                        <a:t>ppp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 (tested 1.8</a:t>
                      </a:r>
                      <a:r>
                        <a:rPr lang="en-US" baseline="0" dirty="0"/>
                        <a:t>∙10</a:t>
                      </a:r>
                      <a:r>
                        <a:rPr lang="en-US" baseline="30000" dirty="0"/>
                        <a:t>13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TOF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Operational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/>
                        <a:t>Up</a:t>
                      </a:r>
                      <a:r>
                        <a:rPr lang="en-US" baseline="0" dirty="0"/>
                        <a:t> to ~8∙10</a:t>
                      </a:r>
                      <a:r>
                        <a:rPr lang="en-US" baseline="30000" dirty="0"/>
                        <a:t>12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ppp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AD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/>
                        <a:t>Operational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~1.0∙10</a:t>
                      </a:r>
                      <a:r>
                        <a:rPr lang="en-US" baseline="30000" dirty="0">
                          <a:solidFill>
                            <a:srgbClr val="0055A0"/>
                          </a:solidFill>
                        </a:rPr>
                        <a:t>13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 </a:t>
                      </a:r>
                      <a:r>
                        <a:rPr lang="en-US" baseline="0" dirty="0" err="1">
                          <a:solidFill>
                            <a:srgbClr val="0055A0"/>
                          </a:solidFill>
                        </a:rPr>
                        <a:t>ppp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 sent to AD (tested 1.4</a:t>
                      </a:r>
                      <a:r>
                        <a:rPr lang="en-US" baseline="0" dirty="0"/>
                        <a:t>∙10</a:t>
                      </a:r>
                      <a:r>
                        <a:rPr lang="en-US" baseline="30000" dirty="0"/>
                        <a:t>13</a:t>
                      </a:r>
                      <a:r>
                        <a:rPr lang="en-US" baseline="0" dirty="0">
                          <a:solidFill>
                            <a:srgbClr val="0055A0"/>
                          </a:solidFill>
                        </a:rPr>
                        <a:t>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LHC-type</a:t>
                      </a:r>
                      <a:r>
                        <a:rPr lang="en-US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beams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Status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Comment</a:t>
                      </a:r>
                      <a:endParaRPr lang="en-GB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>
                          <a:latin typeface="Calibri" panose="020F0502020204030204" pitchFamily="34" charset="0"/>
                        </a:rPr>
                        <a:t>LHCPROBE, LHCINDIV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>
                          <a:latin typeface="Calibri" panose="020F0502020204030204" pitchFamily="34" charset="0"/>
                        </a:rPr>
                        <a:t>Operational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dirty="0">
                          <a:latin typeface="Calibri" panose="020F0502020204030204" pitchFamily="34" charset="0"/>
                        </a:rPr>
                        <a:t>LHC25 (12b,</a:t>
                      </a:r>
                      <a:r>
                        <a:rPr lang="en-GB" baseline="0" dirty="0">
                          <a:latin typeface="Calibri" panose="020F0502020204030204" pitchFamily="34" charset="0"/>
                        </a:rPr>
                        <a:t> 72b)</a:t>
                      </a:r>
                      <a:r>
                        <a:rPr lang="en-GB" dirty="0"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dirty="0">
                          <a:latin typeface="Calibri" panose="020F0502020204030204" pitchFamily="34" charset="0"/>
                        </a:rPr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GB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alibri" panose="020F0502020204030204" pitchFamily="34" charset="0"/>
                        </a:rPr>
                        <a:t>LHC25</a:t>
                      </a:r>
                      <a:r>
                        <a:rPr lang="en-GB" baseline="0" dirty="0">
                          <a:latin typeface="Calibri" panose="020F0502020204030204" pitchFamily="34" charset="0"/>
                        </a:rPr>
                        <a:t> BCMS (12b, 48b)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libri" panose="020F0502020204030204" pitchFamily="34" charset="0"/>
                        </a:rPr>
                        <a:t>Operational</a:t>
                      </a:r>
                      <a:endParaRPr lang="en-GB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</a:tbl>
          </a:graphicData>
        </a:graphic>
      </p:graphicFrame>
      <p:sp>
        <p:nvSpPr>
          <p:cNvPr id="4" name="Date Placeholder 2"/>
          <p:cNvSpPr>
            <a:spLocks noGrp="1"/>
          </p:cNvSpPr>
          <p:nvPr>
            <p:ph type="dt" sz="half" idx="2"/>
          </p:nvPr>
        </p:nvSpPr>
        <p:spPr>
          <a:xfrm>
            <a:off x="2737301" y="4771783"/>
            <a:ext cx="2613414" cy="273844"/>
          </a:xfrm>
        </p:spPr>
        <p:txBody>
          <a:bodyPr/>
          <a:lstStyle/>
          <a:p>
            <a:r>
              <a:rPr lang="en-US" dirty="0"/>
              <a:t>User Meeting - 12 April 2018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Denis COTTE BE-OP-PS</a:t>
            </a:r>
          </a:p>
        </p:txBody>
      </p:sp>
    </p:spTree>
    <p:extLst>
      <p:ext uri="{BB962C8B-B14F-4D97-AF65-F5344CB8AC3E}">
        <p14:creationId xmlns:p14="http://schemas.microsoft.com/office/powerpoint/2010/main" val="773429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679" y="151674"/>
            <a:ext cx="8226854" cy="513794"/>
          </a:xfrm>
        </p:spPr>
        <p:txBody>
          <a:bodyPr>
            <a:normAutofit fontScale="90000"/>
          </a:bodyPr>
          <a:lstStyle/>
          <a:p>
            <a:r>
              <a:rPr lang="en-US" dirty="0"/>
              <a:t>ZT10.QDE01 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3724"/>
            <a:ext cx="9003323" cy="3681046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1800" dirty="0"/>
              <a:t>Wednesday evening: T10 users ask to restart it. It did but quickly tripped again</a:t>
            </a:r>
            <a:br>
              <a:rPr lang="en-GB" sz="1800" dirty="0"/>
            </a:br>
            <a:r>
              <a:rPr lang="en-GB" sz="1800" dirty="0"/>
              <a:t>First Line (called @ 22:44) found a </a:t>
            </a:r>
            <a:r>
              <a:rPr lang="en-GB" sz="1800" b="1" dirty="0"/>
              <a:t>magnet temperature fault</a:t>
            </a:r>
            <a:r>
              <a:rPr lang="en-GB" sz="1800" dirty="0"/>
              <a:t>. </a:t>
            </a:r>
            <a:br>
              <a:rPr lang="en-US" sz="1800" dirty="0"/>
            </a:br>
            <a:r>
              <a:rPr lang="en-GB" sz="1800" dirty="0"/>
              <a:t>Magnet piquet and RP piquet were called </a:t>
            </a:r>
            <a:br>
              <a:rPr lang="en-GB" sz="1800" dirty="0"/>
            </a:br>
            <a:r>
              <a:rPr lang="en-GB" sz="1800" dirty="0"/>
              <a:t>=&gt; Access from 9am Thursday with 3 hours of cool down </a:t>
            </a:r>
            <a:br>
              <a:rPr lang="en-GB" sz="1800" dirty="0"/>
            </a:br>
            <a:r>
              <a:rPr lang="en-GB" sz="1800" dirty="0"/>
              <a:t>(</a:t>
            </a:r>
            <a:r>
              <a:rPr lang="en-GB" sz="1800" b="1" dirty="0"/>
              <a:t>7h20 without beam for T10 only</a:t>
            </a:r>
            <a:r>
              <a:rPr lang="en-GB" sz="1800" dirty="0"/>
              <a:t>)</a:t>
            </a:r>
          </a:p>
          <a:p>
            <a:pPr lvl="0"/>
            <a:r>
              <a:rPr lang="en-US" sz="1800" dirty="0"/>
              <a:t>EAST primary zone access until 18:40 (</a:t>
            </a:r>
            <a:r>
              <a:rPr lang="en-GB" sz="1800" b="1" dirty="0"/>
              <a:t>12h40 without beam for EAST AREA</a:t>
            </a:r>
            <a:r>
              <a:rPr lang="en-US" sz="1800" dirty="0"/>
              <a:t>)</a:t>
            </a:r>
          </a:p>
          <a:p>
            <a:r>
              <a:rPr lang="en-GB" sz="1800" dirty="0"/>
              <a:t>A thermal scan of the magnet was performed, water filters exchanged</a:t>
            </a:r>
          </a:p>
          <a:p>
            <a:pPr lvl="0"/>
            <a:r>
              <a:rPr lang="en-GB" sz="1800" dirty="0"/>
              <a:t>No solution unless decreasing the water temperature or the CCV current, as there is no spare and the radiation level is too high to fix the magnet on site. </a:t>
            </a:r>
            <a:endParaRPr lang="en-GB" sz="1800" b="1" dirty="0"/>
          </a:p>
          <a:p>
            <a:r>
              <a:rPr lang="en-GB" sz="1800" dirty="0"/>
              <a:t>=&gt; </a:t>
            </a:r>
            <a:r>
              <a:rPr lang="en-GB" sz="1800" b="1" dirty="0"/>
              <a:t>maximum 500A, </a:t>
            </a:r>
            <a:r>
              <a:rPr lang="en-GB" sz="1800" dirty="0"/>
              <a:t>run at 445A corresponding to 5 </a:t>
            </a:r>
            <a:r>
              <a:rPr lang="en-GB" sz="1800" dirty="0" err="1"/>
              <a:t>Gev</a:t>
            </a:r>
            <a:r>
              <a:rPr lang="en-GB" sz="1800" dirty="0"/>
              <a:t>/c (instead of 6 GeV/c)</a:t>
            </a:r>
            <a:endParaRPr lang="en-GB" sz="1800" b="1" dirty="0"/>
          </a:p>
          <a:p>
            <a:r>
              <a:rPr lang="en-GB" sz="1800" dirty="0"/>
              <a:t>Another access yesterday confirmed the present limit. </a:t>
            </a:r>
          </a:p>
          <a:p>
            <a:r>
              <a:rPr lang="en-GB" sz="1800" dirty="0"/>
              <a:t>Lau </a:t>
            </a:r>
            <a:r>
              <a:rPr lang="en-GB" sz="1800" dirty="0" err="1"/>
              <a:t>Gatignon</a:t>
            </a:r>
            <a:r>
              <a:rPr lang="en-GB" sz="1800" dirty="0"/>
              <a:t> </a:t>
            </a:r>
            <a:r>
              <a:rPr lang="en-US" sz="1800" dirty="0"/>
              <a:t>informed us that T10 will run like this for the rest of 2018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24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534" y="63898"/>
            <a:ext cx="6669574" cy="604317"/>
          </a:xfrm>
        </p:spPr>
        <p:txBody>
          <a:bodyPr>
            <a:normAutofit fontScale="90000"/>
          </a:bodyPr>
          <a:lstStyle/>
          <a:p>
            <a:r>
              <a:rPr lang="en-US" dirty="0"/>
              <a:t>Other PS Complex Issues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1502" y="668215"/>
            <a:ext cx="8714252" cy="375138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44463"/>
            <a:r>
              <a:rPr lang="en-US" sz="2200" dirty="0"/>
              <a:t>EAST AREA:</a:t>
            </a:r>
          </a:p>
          <a:p>
            <a:pPr marL="592455" lvl="1" indent="-144463"/>
            <a:r>
              <a:rPr lang="en-US" sz="1800" dirty="0"/>
              <a:t>Radiation monitor PAXP502 around alarm level A (reported by RP)</a:t>
            </a:r>
          </a:p>
          <a:p>
            <a:pPr marL="592455" lvl="1" indent="-144463"/>
            <a:r>
              <a:rPr lang="en-US" sz="1800" dirty="0"/>
              <a:t>mainly due to high intensity beam on EAST1 (around 6∙10</a:t>
            </a:r>
            <a:r>
              <a:rPr lang="en-US" sz="1800" baseline="30000" dirty="0"/>
              <a:t>11</a:t>
            </a:r>
            <a:r>
              <a:rPr lang="en-US" sz="1800" dirty="0"/>
              <a:t>)</a:t>
            </a:r>
          </a:p>
          <a:p>
            <a:pPr marL="592455" lvl="1" indent="-144463"/>
            <a:r>
              <a:rPr lang="en-US" sz="1800" dirty="0"/>
              <a:t>Intensity was reduced to ~4.5∙10</a:t>
            </a:r>
            <a:r>
              <a:rPr lang="en-US" sz="1800" baseline="30000" dirty="0"/>
              <a:t>11</a:t>
            </a:r>
            <a:r>
              <a:rPr lang="en-US" sz="1800" dirty="0"/>
              <a:t> </a:t>
            </a:r>
          </a:p>
          <a:p>
            <a:pPr marL="180975" indent="-144463"/>
            <a:r>
              <a:rPr lang="en-US" sz="2200" dirty="0"/>
              <a:t>Faults</a:t>
            </a:r>
          </a:p>
          <a:p>
            <a:pPr marL="508000" lvl="1" indent="-285750"/>
            <a:r>
              <a:rPr lang="en-GB" sz="1800" dirty="0"/>
              <a:t>Timing repeater failure delayed the </a:t>
            </a:r>
            <a:r>
              <a:rPr lang="en-GB" sz="1800" dirty="0" err="1"/>
              <a:t>startup</a:t>
            </a:r>
            <a:r>
              <a:rPr lang="en-GB" sz="1800" dirty="0"/>
              <a:t> after dedicated MD on Wednesday by ~3 hours</a:t>
            </a:r>
          </a:p>
          <a:p>
            <a:pPr marL="695452" lvl="2" indent="-285750"/>
            <a:r>
              <a:rPr lang="en-GB" sz="1600" dirty="0"/>
              <a:t>Difficult to diagnose: Beam loss, consequence of MD suspected, Internal dump found blocking, transition problems, extraction bump not pulsing </a:t>
            </a:r>
          </a:p>
          <a:p>
            <a:pPr marL="508000" lvl="1" indent="-285750"/>
            <a:r>
              <a:rPr lang="en-GB" sz="1800" dirty="0"/>
              <a:t>Several problems from the Booster, temperature interlock on quadrupole, now solved</a:t>
            </a:r>
          </a:p>
          <a:p>
            <a:pPr marL="222250" lvl="1" indent="0">
              <a:buNone/>
            </a:pPr>
            <a:endParaRPr lang="en-GB" sz="1800" dirty="0"/>
          </a:p>
          <a:p>
            <a:pPr marL="403225" lvl="1" indent="-180975"/>
            <a:endParaRPr lang="en-US" sz="1400" dirty="0"/>
          </a:p>
          <a:p>
            <a:pPr marL="403225" lvl="1" indent="-180975"/>
            <a:endParaRPr lang="en-US" sz="1400" dirty="0"/>
          </a:p>
          <a:p>
            <a:pPr marL="403225" lvl="1" indent="-180975"/>
            <a:endParaRPr lang="en-US" sz="1400" dirty="0"/>
          </a:p>
          <a:p>
            <a:pPr marL="0" lvl="1" indent="-189230">
              <a:buSzPct val="80000"/>
            </a:pPr>
            <a:endParaRPr lang="en-US" sz="1800" dirty="0"/>
          </a:p>
          <a:p>
            <a:pPr marL="222250" lvl="1" indent="0">
              <a:buNone/>
            </a:pPr>
            <a:endParaRPr lang="fr-CH" sz="1400" dirty="0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2425148" y="4771783"/>
            <a:ext cx="2677787" cy="273844"/>
          </a:xfrm>
        </p:spPr>
        <p:txBody>
          <a:bodyPr/>
          <a:lstStyle/>
          <a:p>
            <a:r>
              <a:rPr lang="en-US"/>
              <a:t>User's meeting – 19 April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260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95660F3-A6D5-A349-B6C8-BB2F0EDF14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22" y="0"/>
            <a:ext cx="8179978" cy="480098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7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79513"/>
            <a:ext cx="8430127" cy="745435"/>
          </a:xfrm>
        </p:spPr>
        <p:txBody>
          <a:bodyPr>
            <a:normAutofit fontScale="90000"/>
          </a:bodyPr>
          <a:lstStyle/>
          <a:p>
            <a:r>
              <a:rPr lang="en-US" dirty="0"/>
              <a:t>NTOF integrated intensity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17231" y="904461"/>
            <a:ext cx="3002763" cy="3421557"/>
          </a:xfrm>
        </p:spPr>
        <p:txBody>
          <a:bodyPr>
            <a:normAutofit/>
          </a:bodyPr>
          <a:lstStyle/>
          <a:p>
            <a:pPr marL="313776" indent="-313200">
              <a:spcBef>
                <a:spcPts val="1176"/>
              </a:spcBef>
            </a:pPr>
            <a:r>
              <a:rPr lang="en-GB" sz="2000" b="1" dirty="0"/>
              <a:t>1</a:t>
            </a:r>
            <a:r>
              <a:rPr lang="en-US" sz="2000" b="1" dirty="0"/>
              <a:t>.87x10</a:t>
            </a:r>
            <a:r>
              <a:rPr lang="en-US" sz="2000" baseline="30000" dirty="0"/>
              <a:t>18</a:t>
            </a:r>
            <a:r>
              <a:rPr lang="en-GB" sz="2000" dirty="0"/>
              <a:t> pot delivered up to now</a:t>
            </a:r>
          </a:p>
          <a:p>
            <a:pPr marL="313776" indent="-313200">
              <a:spcBef>
                <a:spcPts val="1176"/>
              </a:spcBef>
            </a:pPr>
            <a:r>
              <a:rPr lang="en-GB" sz="2000" dirty="0"/>
              <a:t>This is </a:t>
            </a:r>
            <a:r>
              <a:rPr lang="en-GB" sz="2000" b="1" dirty="0"/>
              <a:t>8.6%</a:t>
            </a:r>
            <a:r>
              <a:rPr lang="en-GB" sz="2000" dirty="0"/>
              <a:t> of the total intensity forecasted of </a:t>
            </a:r>
            <a:r>
              <a:rPr lang="en-US" sz="2000" b="1" dirty="0"/>
              <a:t>2</a:t>
            </a:r>
            <a:r>
              <a:rPr lang="en-US" sz="1800" b="1" dirty="0"/>
              <a:t>.17x10</a:t>
            </a:r>
            <a:r>
              <a:rPr lang="en-US" sz="1800" baseline="30000" dirty="0"/>
              <a:t>19</a:t>
            </a:r>
            <a:r>
              <a:rPr lang="en-US" sz="1800" dirty="0"/>
              <a:t> pot</a:t>
            </a:r>
          </a:p>
          <a:p>
            <a:pPr marL="313776" indent="-313200">
              <a:spcBef>
                <a:spcPts val="1176"/>
              </a:spcBef>
            </a:pPr>
            <a:r>
              <a:rPr lang="en-US" sz="1800" dirty="0"/>
              <a:t>Beam position </a:t>
            </a:r>
            <a:r>
              <a:rPr lang="en-US" sz="1800"/>
              <a:t>on target to </a:t>
            </a:r>
            <a:r>
              <a:rPr lang="en-US" sz="1800" dirty="0"/>
              <a:t>be checked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03443" y="4771783"/>
            <a:ext cx="2399492" cy="273844"/>
          </a:xfrm>
        </p:spPr>
        <p:txBody>
          <a:bodyPr/>
          <a:lstStyle/>
          <a:p>
            <a:r>
              <a:rPr lang="en-US"/>
              <a:t>User's meeting – 19 April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Frank Tecker BE-OP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6A9B2F3-3A4A-C548-A391-6F03189519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678" y="904460"/>
            <a:ext cx="5999537" cy="3655817"/>
          </a:xfrm>
        </p:spPr>
      </p:pic>
    </p:spTree>
    <p:extLst>
      <p:ext uri="{BB962C8B-B14F-4D97-AF65-F5344CB8AC3E}">
        <p14:creationId xmlns:p14="http://schemas.microsoft.com/office/powerpoint/2010/main" val="83307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594409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14669</TotalTime>
  <Words>317</Words>
  <Application>Microsoft Macintosh PowerPoint</Application>
  <PresentationFormat>On-screen Show (16:9)</PresentationFormat>
  <Paragraphs>74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CERNCorporate16-9</vt:lpstr>
      <vt:lpstr>PS status 19 April 2018 </vt:lpstr>
      <vt:lpstr>Status of beams</vt:lpstr>
      <vt:lpstr>ZT10.QDE01 issue</vt:lpstr>
      <vt:lpstr>Other PS Complex Issues</vt:lpstr>
      <vt:lpstr>PowerPoint Presentation</vt:lpstr>
      <vt:lpstr>NTOF integrated intensity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Microsoft Office User</cp:lastModifiedBy>
  <cp:revision>146</cp:revision>
  <dcterms:created xsi:type="dcterms:W3CDTF">2016-03-22T08:23:12Z</dcterms:created>
  <dcterms:modified xsi:type="dcterms:W3CDTF">2018-04-19T08:08:15Z</dcterms:modified>
</cp:coreProperties>
</file>