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794" r:id="rId2"/>
    <p:sldId id="796" r:id="rId3"/>
    <p:sldId id="836" r:id="rId4"/>
    <p:sldId id="819" r:id="rId5"/>
    <p:sldId id="822" r:id="rId6"/>
    <p:sldId id="828" r:id="rId7"/>
    <p:sldId id="829" r:id="rId8"/>
    <p:sldId id="820" r:id="rId9"/>
    <p:sldId id="824" r:id="rId10"/>
    <p:sldId id="825" r:id="rId11"/>
    <p:sldId id="826" r:id="rId12"/>
    <p:sldId id="827" r:id="rId13"/>
    <p:sldId id="831" r:id="rId14"/>
    <p:sldId id="832" r:id="rId15"/>
    <p:sldId id="833" r:id="rId16"/>
    <p:sldId id="837" r:id="rId17"/>
    <p:sldId id="839" r:id="rId18"/>
    <p:sldId id="838" r:id="rId19"/>
    <p:sldId id="834" r:id="rId20"/>
    <p:sldId id="840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01835F"/>
    <a:srgbClr val="1F497D"/>
    <a:srgbClr val="0055A0"/>
    <a:srgbClr val="34FA55"/>
    <a:srgbClr val="00CCFF"/>
    <a:srgbClr val="FEFEFE"/>
    <a:srgbClr val="008989"/>
    <a:srgbClr val="FF66FF"/>
    <a:srgbClr val="C739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6" autoAdjust="0"/>
    <p:restoredTop sz="92965" autoAdjust="0"/>
  </p:normalViewPr>
  <p:slideViewPr>
    <p:cSldViewPr>
      <p:cViewPr>
        <p:scale>
          <a:sx n="66" d="100"/>
          <a:sy n="66" d="100"/>
        </p:scale>
        <p:origin x="1378" y="-7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3017"/>
    </p:cViewPr>
  </p:sorterViewPr>
  <p:notesViewPr>
    <p:cSldViewPr>
      <p:cViewPr varScale="1">
        <p:scale>
          <a:sx n="55" d="100"/>
          <a:sy n="55" d="100"/>
        </p:scale>
        <p:origin x="2836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68CB50D8-9BE1-42BD-9ABC-5F89BD6106A2}" type="datetimeFigureOut">
              <a:rPr lang="en-GB" smtClean="0"/>
              <a:pPr/>
              <a:t>14/03/2018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96561248-BE75-42A8-915D-6F31EAEFE3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7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5005B90E-658B-49D6-B0F0-68F88DB80DD8}" type="datetimeFigureOut">
              <a:rPr lang="en-GB" smtClean="0"/>
              <a:pPr/>
              <a:t>14/03/2018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C19E42EF-05C8-4A54-A4DD-0AA34345B7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462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223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881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141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10A66-9811-4600-8185-480CC1700836}" type="datetime1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6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052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DT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241258"/>
            <a:ext cx="2611604" cy="6021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14258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4B6F-394A-A44E-8F5C-5985B612E4B6}" type="slidenum">
              <a:rPr lang="en-US" smtClean="0"/>
              <a:t>1</a:t>
            </a:fld>
            <a:endParaRPr lang="en-US" dirty="0"/>
          </a:p>
        </p:txBody>
      </p:sp>
      <p:sp>
        <p:nvSpPr>
          <p:cNvPr id="11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1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B68F3F1-5A8A-FC44-8ACC-CA685A7EA62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47777" y="1219200"/>
            <a:ext cx="7406640" cy="1472184"/>
          </a:xfrm>
          <a:prstGeom prst="rect">
            <a:avLst/>
          </a:prstGeom>
        </p:spPr>
        <p:txBody>
          <a:bodyPr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Gill Sans MT"/>
                <a:ea typeface="+mj-ea"/>
                <a:cs typeface="+mj-cs"/>
              </a:rPr>
              <a:t/>
            </a:r>
            <a:br>
              <a:rPr kumimoji="0" lang="en-US" sz="54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Gill Sans MT"/>
                <a:ea typeface="+mj-ea"/>
                <a:cs typeface="+mj-cs"/>
              </a:rPr>
            </a:br>
            <a:r>
              <a:rPr kumimoji="0" lang="en-US" sz="54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Gill Sans MT"/>
                <a:ea typeface="+mj-ea"/>
                <a:cs typeface="+mj-cs"/>
              </a:rPr>
              <a:t>EP-DT </a:t>
            </a:r>
            <a:r>
              <a:rPr kumimoji="0" lang="en-GB" sz="54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Gill Sans MT"/>
                <a:ea typeface="+mj-ea"/>
                <a:cs typeface="+mj-cs"/>
              </a:rPr>
              <a:t>Engineering Office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Gill Sans MT"/>
              <a:ea typeface="+mj-ea"/>
              <a:cs typeface="+mj-cs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952886" y="3097785"/>
            <a:ext cx="7754112" cy="1416622"/>
          </a:xfrm>
          <a:prstGeom prst="rect">
            <a:avLst/>
          </a:prstGeom>
        </p:spPr>
        <p:txBody>
          <a:bodyPr tIns="0">
            <a:noAutofit/>
          </a:bodyPr>
          <a:lstStyle>
            <a:lvl1pPr marL="27432" indent="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Section Meeting March 14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th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, 2018.</a:t>
            </a: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  <a:p>
            <a:pPr>
              <a:buClr>
                <a:srgbClr val="3891A7"/>
              </a:buClr>
            </a:pPr>
            <a:r>
              <a:rPr lang="en-US" sz="240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Gill Sans MT"/>
              </a:rPr>
              <a:t>C. </a:t>
            </a:r>
            <a:r>
              <a:rPr lang="en-US" sz="240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Gill Sans MT"/>
              </a:rPr>
              <a:t>Bault,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A. Catinaccio</a:t>
            </a:r>
          </a:p>
          <a:p>
            <a:pPr>
              <a:buClr>
                <a:srgbClr val="3891A7"/>
              </a:buClr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  <a:p>
            <a:pPr lvl="0">
              <a:buClr>
                <a:srgbClr val="3891A7"/>
              </a:buClr>
            </a:pPr>
            <a:r>
              <a:rPr lang="en-GB" sz="2400" u="sng" dirty="0">
                <a:solidFill>
                  <a:srgbClr val="4F271C">
                    <a:shade val="30000"/>
                    <a:satMod val="150000"/>
                  </a:srgbClr>
                </a:solidFill>
                <a:latin typeface="Gill Sans MT"/>
                <a:hlinkClick r:id="rId2"/>
              </a:rPr>
              <a:t>https://indico.cern.ch/event/714258</a:t>
            </a:r>
            <a:r>
              <a:rPr lang="en-GB" sz="2400" u="sng" dirty="0" smtClean="0">
                <a:solidFill>
                  <a:srgbClr val="4F271C">
                    <a:shade val="30000"/>
                    <a:satMod val="150000"/>
                  </a:srgbClr>
                </a:solidFill>
                <a:latin typeface="Gill Sans MT"/>
                <a:hlinkClick r:id="rId2"/>
              </a:rPr>
              <a:t>/</a:t>
            </a:r>
            <a:r>
              <a:rPr lang="en-GB" sz="2400" u="sng" dirty="0" smtClean="0">
                <a:solidFill>
                  <a:srgbClr val="4F271C">
                    <a:shade val="30000"/>
                    <a:satMod val="150000"/>
                  </a:srgbClr>
                </a:solidFill>
                <a:latin typeface="Gill Sans MT"/>
              </a:rPr>
              <a:t>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4F271C">
                  <a:shade val="30000"/>
                  <a:satMod val="150000"/>
                </a:srgbClr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865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157"/>
            <a:ext cx="8229600" cy="879421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DT News: Promotions</a:t>
            </a:r>
            <a:endParaRPr lang="en-GB" sz="4000" dirty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Gill Sans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7835"/>
            <a:ext cx="8390965" cy="38782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b="1" dirty="0"/>
              <a:t>Outcome of CAB 1 for </a:t>
            </a:r>
            <a:r>
              <a:rPr lang="en-GB" sz="3600" b="1" dirty="0" smtClean="0"/>
              <a:t>promotions</a:t>
            </a:r>
          </a:p>
          <a:p>
            <a:pPr marL="0" indent="0">
              <a:buNone/>
            </a:pPr>
            <a:endParaRPr lang="en-GB" sz="36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chemeClr val="tx2"/>
                </a:solidFill>
              </a:rPr>
              <a:t>Although no formal quota exists, there are informal ceilings which are respected.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tx2"/>
                </a:solidFill>
              </a:rPr>
              <a:t>Promotions not granted are related to staff who a</a:t>
            </a:r>
            <a:r>
              <a:rPr lang="en-GB" sz="2400" b="1" dirty="0" smtClean="0">
                <a:solidFill>
                  <a:schemeClr val="tx2"/>
                </a:solidFill>
              </a:rPr>
              <a:t>re still </a:t>
            </a:r>
            <a:r>
              <a:rPr lang="en-GB" sz="2400" b="1" dirty="0">
                <a:solidFill>
                  <a:schemeClr val="tx2"/>
                </a:solidFill>
              </a:rPr>
              <a:t>below the midpoint of 100% in their present grade</a:t>
            </a:r>
            <a:r>
              <a:rPr lang="en-GB" sz="2400" b="1" dirty="0" smtClean="0">
                <a:solidFill>
                  <a:schemeClr val="tx2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chemeClr val="tx2"/>
                </a:solidFill>
              </a:rPr>
              <a:t>Similar situation to last year.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4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291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3257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Upcoming LDs and TTE committee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09743"/>
            <a:ext cx="8610600" cy="519894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000" b="1" dirty="0"/>
              <a:t>Laboratory Technical Engineer </a:t>
            </a:r>
            <a:r>
              <a:rPr lang="en-GB" sz="2000" dirty="0" smtClean="0"/>
              <a:t>					</a:t>
            </a:r>
            <a:r>
              <a:rPr lang="en-GB" sz="1800" dirty="0" smtClean="0"/>
              <a:t>(to support activities </a:t>
            </a:r>
            <a:r>
              <a:rPr lang="en-GB" sz="1800" dirty="0"/>
              <a:t>in the DSF </a:t>
            </a:r>
            <a:r>
              <a:rPr lang="en-GB" sz="1800" dirty="0" smtClean="0"/>
              <a:t>etc.)</a:t>
            </a:r>
          </a:p>
          <a:p>
            <a:pPr marL="685800" lvl="1">
              <a:buFont typeface="Wingdings" panose="05000000000000000000" pitchFamily="2" charset="2"/>
              <a:buChar char="Ø"/>
            </a:pPr>
            <a:r>
              <a:rPr lang="en-GB" sz="1800" dirty="0" smtClean="0"/>
              <a:t>VN published </a:t>
            </a:r>
            <a:r>
              <a:rPr lang="en-GB" sz="1800" dirty="0"/>
              <a:t>:  EP-DT-DD-2018-19-LD</a:t>
            </a:r>
            <a:r>
              <a:rPr lang="en-GB" sz="2000" dirty="0"/>
              <a:t> (open until 20/03/2018)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b="1" dirty="0" smtClean="0"/>
              <a:t>Applied physicist </a:t>
            </a:r>
            <a:r>
              <a:rPr lang="en-GB" sz="2000" b="1" dirty="0"/>
              <a:t>	</a:t>
            </a:r>
            <a:r>
              <a:rPr lang="en-GB" sz="2000" b="1" dirty="0" smtClean="0"/>
              <a:t>						</a:t>
            </a:r>
            <a:r>
              <a:rPr lang="en-GB" sz="2000" dirty="0" smtClean="0"/>
              <a:t>(Expert in QA for Silicon Detectors) </a:t>
            </a:r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en-GB" sz="1800" dirty="0"/>
              <a:t>VN </a:t>
            </a:r>
            <a:r>
              <a:rPr lang="en-GB" sz="1800" dirty="0" smtClean="0"/>
              <a:t>published </a:t>
            </a:r>
            <a:r>
              <a:rPr lang="en-GB" sz="1800" dirty="0"/>
              <a:t>: EP-DT-DD-2018-20-LD </a:t>
            </a:r>
            <a:r>
              <a:rPr lang="en-GB" sz="1800" dirty="0" smtClean="0"/>
              <a:t> (open until 20/03/2018) </a:t>
            </a:r>
            <a:endParaRPr lang="en-GB" sz="2000" dirty="0"/>
          </a:p>
          <a:p>
            <a:pPr marL="0" indent="0">
              <a:buNone/>
            </a:pPr>
            <a:endParaRPr lang="en-GB" sz="24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2400" b="1" dirty="0" smtClean="0">
                <a:solidFill>
                  <a:schemeClr val="tx2"/>
                </a:solidFill>
              </a:rPr>
              <a:t>Beyond the first part of 2018: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u="sng" dirty="0" smtClean="0"/>
              <a:t>Engineer to support the activities of the </a:t>
            </a:r>
            <a:r>
              <a:rPr lang="en-GB" sz="2000" u="sng" dirty="0"/>
              <a:t>c</a:t>
            </a:r>
            <a:r>
              <a:rPr lang="en-GB" sz="2000" u="sng" dirty="0" smtClean="0"/>
              <a:t>omposite lab</a:t>
            </a:r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tx2"/>
                </a:solidFill>
              </a:rPr>
              <a:t>TTE program:</a:t>
            </a:r>
            <a:r>
              <a:rPr lang="en-GB" sz="2400" b="1" dirty="0" smtClean="0">
                <a:solidFill>
                  <a:schemeClr val="tx2"/>
                </a:solidFill>
              </a:rPr>
              <a:t> </a:t>
            </a:r>
            <a:endParaRPr lang="en-GB" sz="20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Submit project and request for the next committee (April) – agreed shared position with Antti (CO)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tx2"/>
                </a:solidFill>
              </a:rPr>
              <a:t>FTEC program:</a:t>
            </a:r>
            <a:r>
              <a:rPr lang="en-GB" sz="2400" b="1" dirty="0">
                <a:solidFill>
                  <a:schemeClr val="tx2"/>
                </a:solidFill>
              </a:rPr>
              <a:t> </a:t>
            </a:r>
            <a:r>
              <a:rPr lang="en-GB" sz="2000" dirty="0"/>
              <a:t>Urgent to proceed x new candidate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78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143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DT Training Seminars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976" y="784225"/>
            <a:ext cx="8490857" cy="3352800"/>
          </a:xfrm>
        </p:spPr>
        <p:txBody>
          <a:bodyPr>
            <a:noAutofit/>
          </a:bodyPr>
          <a:lstStyle/>
          <a:p>
            <a:endParaRPr lang="en-GB" sz="2800" dirty="0"/>
          </a:p>
          <a:p>
            <a:pPr lvl="0"/>
            <a:r>
              <a:rPr lang="en-GB" sz="2000" dirty="0" smtClean="0"/>
              <a:t>12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</a:t>
            </a:r>
            <a:r>
              <a:rPr lang="en-GB" sz="2000" dirty="0"/>
              <a:t>April </a:t>
            </a:r>
            <a:r>
              <a:rPr lang="en-GB" sz="2000" b="1" dirty="0" smtClean="0"/>
              <a:t>CLOUD</a:t>
            </a:r>
            <a:r>
              <a:rPr lang="en-GB" sz="2000" dirty="0" smtClean="0"/>
              <a:t> by Hanna </a:t>
            </a:r>
            <a:r>
              <a:rPr lang="en-GB" sz="2000" dirty="0" err="1" smtClean="0"/>
              <a:t>Manninen</a:t>
            </a:r>
            <a:r>
              <a:rPr lang="en-GB" sz="2000" dirty="0" smtClean="0"/>
              <a:t> (organized by Antti)</a:t>
            </a: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14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or 28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June: </a:t>
            </a:r>
            <a:r>
              <a:rPr lang="en-GB" sz="2000" b="1" dirty="0" smtClean="0"/>
              <a:t>Group meeting </a:t>
            </a:r>
            <a:r>
              <a:rPr lang="en-GB" sz="2000" b="1" dirty="0"/>
              <a:t>followed by </a:t>
            </a:r>
            <a:r>
              <a:rPr lang="en-GB" sz="2000" b="1" dirty="0" smtClean="0"/>
              <a:t>a BBQ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GB" sz="1600" b="1" dirty="0" smtClean="0"/>
              <a:t>	Problem with the 2</a:t>
            </a:r>
            <a:r>
              <a:rPr lang="en-GB" sz="1600" b="1" baseline="30000" dirty="0" smtClean="0"/>
              <a:t>nd</a:t>
            </a:r>
            <a:r>
              <a:rPr lang="en-GB" sz="1600" b="1" dirty="0" smtClean="0"/>
              <a:t> date (28</a:t>
            </a:r>
            <a:r>
              <a:rPr lang="en-GB" sz="1600" b="1" baseline="30000" dirty="0" smtClean="0"/>
              <a:t>th</a:t>
            </a:r>
            <a:r>
              <a:rPr lang="en-GB" sz="1600" b="1" dirty="0" smtClean="0"/>
              <a:t> of June) due to Forum </a:t>
            </a:r>
            <a:r>
              <a:rPr lang="en-GB" sz="1600" dirty="0" smtClean="0"/>
              <a:t>		</a:t>
            </a:r>
            <a:endParaRPr lang="en-GB" sz="1600" b="1" dirty="0" smtClean="0"/>
          </a:p>
          <a:p>
            <a:pPr marL="0" indent="0">
              <a:buNone/>
            </a:pPr>
            <a:endParaRPr lang="en-GB" sz="2000" b="1" dirty="0" smtClean="0"/>
          </a:p>
          <a:p>
            <a:pPr lvl="0"/>
            <a:r>
              <a:rPr lang="en-GB" sz="2000" b="1" dirty="0">
                <a:solidFill>
                  <a:srgbClr val="002060"/>
                </a:solidFill>
              </a:rPr>
              <a:t>20</a:t>
            </a:r>
            <a:r>
              <a:rPr lang="en-GB" sz="2000" b="1" baseline="30000" dirty="0">
                <a:solidFill>
                  <a:srgbClr val="002060"/>
                </a:solidFill>
              </a:rPr>
              <a:t>th</a:t>
            </a:r>
            <a:r>
              <a:rPr lang="en-GB" sz="2000" b="1" dirty="0">
                <a:solidFill>
                  <a:srgbClr val="002060"/>
                </a:solidFill>
              </a:rPr>
              <a:t> </a:t>
            </a:r>
            <a:r>
              <a:rPr lang="en-GB" sz="2000" b="1" dirty="0" smtClean="0">
                <a:solidFill>
                  <a:srgbClr val="002060"/>
                </a:solidFill>
              </a:rPr>
              <a:t>September: 	Open for suggestions</a:t>
            </a:r>
            <a:endParaRPr lang="en-GB" sz="2000" b="1" dirty="0">
              <a:solidFill>
                <a:srgbClr val="002060"/>
              </a:solidFill>
            </a:endParaRPr>
          </a:p>
          <a:p>
            <a:pPr lvl="0"/>
            <a:r>
              <a:rPr lang="en-GB" sz="2000" b="1" dirty="0">
                <a:solidFill>
                  <a:srgbClr val="002060"/>
                </a:solidFill>
              </a:rPr>
              <a:t>29</a:t>
            </a:r>
            <a:r>
              <a:rPr lang="en-GB" sz="2000" b="1" baseline="30000" dirty="0">
                <a:solidFill>
                  <a:srgbClr val="002060"/>
                </a:solidFill>
              </a:rPr>
              <a:t>th</a:t>
            </a:r>
            <a:r>
              <a:rPr lang="en-GB" sz="2000" b="1" dirty="0">
                <a:solidFill>
                  <a:srgbClr val="002060"/>
                </a:solidFill>
              </a:rPr>
              <a:t> </a:t>
            </a:r>
            <a:r>
              <a:rPr lang="en-GB" sz="2000" b="1" dirty="0" smtClean="0">
                <a:solidFill>
                  <a:srgbClr val="002060"/>
                </a:solidFill>
              </a:rPr>
              <a:t>November: 	Open for suggestions</a:t>
            </a:r>
            <a:endParaRPr lang="en-GB" sz="20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3600" b="1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800" b="1" dirty="0" smtClean="0">
                <a:solidFill>
                  <a:srgbClr val="002060"/>
                </a:solidFill>
              </a:rPr>
              <a:t>Ruben to present Cooling Simulation and Test Studies for Pixel: suggested date (April) ?</a:t>
            </a:r>
            <a:endParaRPr lang="en-GB" sz="2800" b="1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199" y="388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EO Internal DT Seminars</a:t>
            </a:r>
            <a:endParaRPr lang="en-GB" sz="4000" dirty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60229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R&amp;D on Experimental Technologies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665" y="1371598"/>
            <a:ext cx="4603919" cy="4544008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01544" y="1891762"/>
            <a:ext cx="4557863" cy="457614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81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Space and ongoing Renovations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769"/>
            <a:ext cx="8229600" cy="5358231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sz="2800" dirty="0" smtClean="0"/>
              <a:t>Move from b. 102 to b. 107 proceeds well</a:t>
            </a:r>
          </a:p>
          <a:p>
            <a:pPr>
              <a:spcBef>
                <a:spcPts val="1200"/>
              </a:spcBef>
            </a:pPr>
            <a:r>
              <a:rPr lang="en-GB" sz="2800" dirty="0" smtClean="0"/>
              <a:t>Preparation of cooling zone in b. 153 slightly behind</a:t>
            </a:r>
          </a:p>
          <a:p>
            <a:pPr>
              <a:spcBef>
                <a:spcPts val="1200"/>
              </a:spcBef>
            </a:pPr>
            <a:r>
              <a:rPr lang="en-GB" sz="2800" dirty="0"/>
              <a:t>Preparation of </a:t>
            </a:r>
            <a:r>
              <a:rPr lang="en-GB" sz="2800" b="1" dirty="0" smtClean="0"/>
              <a:t>composite lab zone in </a:t>
            </a:r>
            <a:r>
              <a:rPr lang="en-GB" sz="2800" b="1" dirty="0"/>
              <a:t>b. </a:t>
            </a:r>
            <a:r>
              <a:rPr lang="en-GB" sz="2800" b="1" dirty="0" smtClean="0"/>
              <a:t>153 </a:t>
            </a:r>
            <a:r>
              <a:rPr lang="en-GB" sz="2800" dirty="0" smtClean="0"/>
              <a:t>starting</a:t>
            </a:r>
          </a:p>
          <a:p>
            <a:pPr>
              <a:spcBef>
                <a:spcPts val="1200"/>
              </a:spcBef>
            </a:pPr>
            <a:r>
              <a:rPr lang="en-GB" sz="2800" dirty="0" smtClean="0"/>
              <a:t>Work for removal of </a:t>
            </a:r>
            <a:r>
              <a:rPr lang="en-GB" sz="2800" b="1" dirty="0" smtClean="0"/>
              <a:t>asbestos in b. 166 </a:t>
            </a:r>
            <a:r>
              <a:rPr lang="en-GB" sz="2800" dirty="0" smtClean="0"/>
              <a:t>on schedule</a:t>
            </a:r>
          </a:p>
          <a:p>
            <a:pPr>
              <a:spcBef>
                <a:spcPts val="1200"/>
              </a:spcBef>
            </a:pPr>
            <a:r>
              <a:rPr lang="en-GB" sz="2800" dirty="0" smtClean="0"/>
              <a:t>Clean-up </a:t>
            </a:r>
            <a:r>
              <a:rPr lang="en-GB" sz="2800" b="1" dirty="0" smtClean="0"/>
              <a:t>169-S-026</a:t>
            </a:r>
            <a:r>
              <a:rPr lang="en-GB" sz="2800" dirty="0" smtClean="0"/>
              <a:t> is now urgent 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dirty="0" smtClean="0"/>
              <a:t>Met yesterday with the people concerned</a:t>
            </a:r>
            <a:endParaRPr lang="en-GB" sz="2400" dirty="0"/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800" dirty="0" smtClean="0"/>
              <a:t>Office Space: to be looked into with Veronique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62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02"/>
            <a:ext cx="8229600" cy="962311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Reminder: Safety in DT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296" y="956811"/>
            <a:ext cx="8449408" cy="5404800"/>
          </a:xfrm>
        </p:spPr>
        <p:txBody>
          <a:bodyPr>
            <a:noAutofit/>
          </a:bodyPr>
          <a:lstStyle/>
          <a:p>
            <a:r>
              <a:rPr lang="en-GB" sz="2000" b="1" dirty="0" smtClean="0"/>
              <a:t>Isabelle Mardirossian </a:t>
            </a:r>
            <a:r>
              <a:rPr lang="en-GB" sz="2000" dirty="0" smtClean="0"/>
              <a:t>has been asked to hand over her role as safety link person to someone from DT; we are looking for a replacement.</a:t>
            </a:r>
          </a:p>
          <a:p>
            <a:r>
              <a:rPr lang="en-GB" sz="2000" dirty="0" smtClean="0"/>
              <a:t>Her tasks included:</a:t>
            </a:r>
          </a:p>
          <a:p>
            <a:pPr lvl="1"/>
            <a:r>
              <a:rPr lang="en-GB" sz="1800" dirty="0" smtClean="0"/>
              <a:t>Conformity of the EP-DT machines </a:t>
            </a:r>
          </a:p>
          <a:p>
            <a:pPr lvl="2"/>
            <a:r>
              <a:rPr lang="en-GB" sz="1600" dirty="0" smtClean="0"/>
              <a:t>At present we have 96% conformity</a:t>
            </a:r>
          </a:p>
          <a:p>
            <a:pPr lvl="1"/>
            <a:r>
              <a:rPr lang="en-GB" sz="1800" b="1" dirty="0" smtClean="0"/>
              <a:t>Conformity of DT labs</a:t>
            </a:r>
          </a:p>
          <a:p>
            <a:pPr lvl="2"/>
            <a:r>
              <a:rPr lang="en-GB" sz="1600" b="1" dirty="0" smtClean="0"/>
              <a:t>This only started (specific methodology for different labs)</a:t>
            </a:r>
          </a:p>
          <a:p>
            <a:pPr lvl="1"/>
            <a:r>
              <a:rPr lang="en-GB" sz="1800" dirty="0" smtClean="0"/>
              <a:t>Implementation of safety aspects when purchasing new machines</a:t>
            </a:r>
          </a:p>
          <a:p>
            <a:pPr lvl="1"/>
            <a:r>
              <a:rPr lang="en-GB" sz="1800" dirty="0" smtClean="0"/>
              <a:t>Support to TSO related safety aspects of DT</a:t>
            </a:r>
          </a:p>
          <a:p>
            <a:pPr lvl="1"/>
            <a:r>
              <a:rPr lang="en-GB" sz="1800" dirty="0" smtClean="0"/>
              <a:t>Logistics aspects for lead collection in the department in close </a:t>
            </a:r>
            <a:r>
              <a:rPr lang="en-GB" sz="1800" dirty="0"/>
              <a:t>collaboration with </a:t>
            </a:r>
            <a:r>
              <a:rPr lang="en-GB" sz="1800" dirty="0" smtClean="0"/>
              <a:t>the RP group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b="1" dirty="0" smtClean="0"/>
              <a:t>Andrea </a:t>
            </a:r>
            <a:r>
              <a:rPr lang="en-GB" sz="2000" dirty="0" smtClean="0"/>
              <a:t>would also like to hand over his duties as safety responsible for the group. We have to find a replacement and ensure a smooth transition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chemeClr val="tx2"/>
                </a:solidFill>
              </a:rPr>
              <a:t>BS proposed to form a small group (which will include Isabelle and Andrea), to prepare the safety reorganization and the transition.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chemeClr val="tx2"/>
                </a:solidFill>
              </a:rPr>
              <a:t>We will start this exercise in April</a:t>
            </a:r>
            <a:endParaRPr lang="en-GB" sz="2000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56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News from Enlarge Directorate (extract)</a:t>
            </a:r>
            <a:endParaRPr lang="en-GB" sz="3200" dirty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Gill Sans 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5453" y="1010607"/>
            <a:ext cx="87510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rgbClr val="000090"/>
                </a:solidFill>
              </a:rPr>
              <a:t>Microsoft license (F. Hemmer)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Microsoft denies in future CERN’s status as an academic institution corresponding to a prize increase from 600 k per year to 7.5 M.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Discussion on possible CERN-wide strategy to gradually eliminate the dependence on Microsoft products. Critical and expensive are the large number of licenses for server-based products rather than Windows and Office.</a:t>
            </a:r>
          </a:p>
          <a:p>
            <a:endParaRPr lang="en-US" sz="1800" dirty="0" smtClean="0">
              <a:solidFill>
                <a:srgbClr val="000090"/>
              </a:solidFill>
              <a:effectLst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solidFill>
                  <a:srgbClr val="000090"/>
                </a:solidFill>
                <a:effectLst/>
              </a:rPr>
              <a:t>Priorities for 2018 (F. </a:t>
            </a:r>
            <a:r>
              <a:rPr lang="en-US" sz="1800" dirty="0" err="1" smtClean="0">
                <a:solidFill>
                  <a:srgbClr val="000090"/>
                </a:solidFill>
                <a:effectLst/>
              </a:rPr>
              <a:t>Gianotti</a:t>
            </a:r>
            <a:r>
              <a:rPr lang="en-US" sz="1800" dirty="0" smtClean="0">
                <a:solidFill>
                  <a:srgbClr val="000090"/>
                </a:solidFill>
                <a:effectLst/>
              </a:rPr>
              <a:t>)</a:t>
            </a:r>
          </a:p>
          <a:p>
            <a:pPr lvl="1"/>
            <a:r>
              <a:rPr lang="en-US" sz="1800" dirty="0" smtClean="0">
                <a:solidFill>
                  <a:srgbClr val="000090"/>
                </a:solidFill>
                <a:effectLst/>
              </a:rPr>
              <a:t>Top-five priorities:	</a:t>
            </a:r>
          </a:p>
          <a:p>
            <a:pPr marL="818341" lvl="1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000090"/>
                </a:solidFill>
                <a:effectLst/>
              </a:rPr>
              <a:t>Successful completion of LHC run 2 and the rest of the scientific </a:t>
            </a:r>
            <a:r>
              <a:rPr lang="en-US" sz="1800" dirty="0" err="1" smtClean="0">
                <a:solidFill>
                  <a:srgbClr val="000090"/>
                </a:solidFill>
                <a:effectLst/>
              </a:rPr>
              <a:t>programme</a:t>
            </a:r>
            <a:r>
              <a:rPr lang="en-US" sz="1800" dirty="0" smtClean="0">
                <a:solidFill>
                  <a:srgbClr val="000090"/>
                </a:solidFill>
                <a:effectLst/>
              </a:rPr>
              <a:t> before LS2</a:t>
            </a:r>
          </a:p>
          <a:p>
            <a:pPr marL="818341" lvl="1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000090"/>
                </a:solidFill>
                <a:effectLst/>
              </a:rPr>
              <a:t>Preparation for LS2 and LHC upgrades </a:t>
            </a:r>
          </a:p>
          <a:p>
            <a:pPr marL="818341" lvl="1" indent="-342900">
              <a:buFont typeface="+mj-lt"/>
              <a:buAutoNum type="arabicPeriod"/>
            </a:pPr>
            <a:r>
              <a:rPr lang="en-US" sz="1800" dirty="0" err="1" smtClean="0">
                <a:solidFill>
                  <a:srgbClr val="000090"/>
                </a:solidFill>
                <a:effectLst/>
              </a:rPr>
              <a:t>Finalise</a:t>
            </a:r>
            <a:r>
              <a:rPr lang="en-US" sz="1800" dirty="0" smtClean="0">
                <a:solidFill>
                  <a:srgbClr val="000090"/>
                </a:solidFill>
                <a:effectLst/>
              </a:rPr>
              <a:t> input from design studies (CLIC, FCC, PBC, etc.) for the European Strategy for Particle Physics</a:t>
            </a:r>
          </a:p>
          <a:p>
            <a:pPr marL="818341" lvl="1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000090"/>
                </a:solidFill>
                <a:effectLst/>
              </a:rPr>
              <a:t>Secure additional contributions from NMS to HL-LHC and make progress on special contributions from France and Switzerland</a:t>
            </a:r>
          </a:p>
          <a:p>
            <a:pPr marL="818341" lvl="1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000090"/>
                </a:solidFill>
                <a:effectLst/>
              </a:rPr>
              <a:t>Raise the funds for the Science Gateway building</a:t>
            </a:r>
          </a:p>
        </p:txBody>
      </p:sp>
    </p:spTree>
    <p:extLst>
      <p:ext uri="{BB962C8B-B14F-4D97-AF65-F5344CB8AC3E}">
        <p14:creationId xmlns:p14="http://schemas.microsoft.com/office/powerpoint/2010/main" val="3813350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News from Enlarge Directorate (extract)</a:t>
            </a:r>
            <a:endParaRPr lang="en-GB" sz="3200" dirty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Gill Sans 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17</a:t>
            </a:fld>
            <a:endParaRPr lang="en-US"/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5600" y="382270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b="1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75913" y="1340768"/>
            <a:ext cx="44455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800" dirty="0">
              <a:solidFill>
                <a:schemeClr val="tx1"/>
              </a:solidFill>
              <a:effectLst/>
              <a:latin typeface="Arial"/>
              <a:cs typeface="Arial"/>
            </a:endParaRPr>
          </a:p>
          <a:p>
            <a:r>
              <a:rPr lang="en-US" sz="1800" dirty="0">
                <a:solidFill>
                  <a:schemeClr val="tx1"/>
                </a:solidFill>
                <a:effectLst/>
                <a:latin typeface="Arial"/>
                <a:cs typeface="Arial"/>
              </a:rPr>
              <a:t>		</a:t>
            </a:r>
          </a:p>
          <a:p>
            <a:endParaRPr lang="en-US" sz="1800" dirty="0">
              <a:solidFill>
                <a:schemeClr val="tx1"/>
              </a:solidFill>
              <a:effectLst/>
              <a:latin typeface="Arial"/>
              <a:cs typeface="Arial"/>
            </a:endParaRPr>
          </a:p>
          <a:p>
            <a:endParaRPr lang="en-US" sz="1800" b="1" dirty="0" smtClean="0">
              <a:solidFill>
                <a:schemeClr val="tx1"/>
              </a:solidFill>
              <a:effectLst/>
              <a:latin typeface="Arial"/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124200"/>
            <a:ext cx="5716132" cy="29884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5453" y="1010607"/>
            <a:ext cx="875104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solidFill>
                  <a:srgbClr val="000090"/>
                </a:solidFill>
                <a:effectLst/>
              </a:rPr>
              <a:t>HR matters(J. Purvis): </a:t>
            </a:r>
          </a:p>
          <a:p>
            <a:pPr lvl="1"/>
            <a:r>
              <a:rPr lang="en-US" sz="1800" dirty="0" smtClean="0">
                <a:solidFill>
                  <a:srgbClr val="000090"/>
                </a:solidFill>
                <a:effectLst/>
              </a:rPr>
              <a:t>- Promotion Parameters</a:t>
            </a:r>
          </a:p>
          <a:p>
            <a:pPr lvl="1"/>
            <a:r>
              <a:rPr lang="en-US" sz="1800" dirty="0" smtClean="0">
                <a:solidFill>
                  <a:srgbClr val="000090"/>
                </a:solidFill>
                <a:effectLst/>
              </a:rPr>
              <a:t>- Change in Recruitment Software</a:t>
            </a:r>
          </a:p>
          <a:p>
            <a:pPr lvl="1"/>
            <a:r>
              <a:rPr lang="en-US" sz="1800" dirty="0" smtClean="0">
                <a:solidFill>
                  <a:srgbClr val="000090"/>
                </a:solidFill>
                <a:effectLst/>
              </a:rPr>
              <a:t>	</a:t>
            </a:r>
            <a:r>
              <a:rPr lang="en-US" sz="1800" b="1" dirty="0" err="1" smtClean="0">
                <a:solidFill>
                  <a:srgbClr val="000090"/>
                </a:solidFill>
                <a:effectLst/>
              </a:rPr>
              <a:t>eRT</a:t>
            </a:r>
            <a:r>
              <a:rPr lang="en-US" sz="1800" dirty="0" smtClean="0">
                <a:solidFill>
                  <a:srgbClr val="000090"/>
                </a:solidFill>
                <a:effectLst/>
              </a:rPr>
              <a:t> phase out, last staff post publication April 2, offline April 30</a:t>
            </a:r>
          </a:p>
          <a:p>
            <a:pPr lvl="1"/>
            <a:r>
              <a:rPr lang="en-US" sz="1800" dirty="0" smtClean="0">
                <a:solidFill>
                  <a:srgbClr val="000090"/>
                </a:solidFill>
                <a:effectLst/>
              </a:rPr>
              <a:t>	</a:t>
            </a:r>
            <a:r>
              <a:rPr lang="en-US" sz="1800" b="1" dirty="0" err="1" smtClean="0">
                <a:solidFill>
                  <a:srgbClr val="000090"/>
                </a:solidFill>
                <a:effectLst/>
              </a:rPr>
              <a:t>Smartrecruiters</a:t>
            </a:r>
            <a:r>
              <a:rPr lang="en-US" sz="1800" b="1" dirty="0">
                <a:solidFill>
                  <a:srgbClr val="000090"/>
                </a:solidFill>
                <a:effectLst/>
              </a:rPr>
              <a:t> </a:t>
            </a:r>
            <a:r>
              <a:rPr lang="en-US" sz="1800" b="1" dirty="0" smtClean="0">
                <a:solidFill>
                  <a:srgbClr val="000090"/>
                </a:solidFill>
                <a:effectLst/>
              </a:rPr>
              <a:t>(SR) </a:t>
            </a:r>
            <a:r>
              <a:rPr lang="en-US" sz="1800" dirty="0" smtClean="0">
                <a:solidFill>
                  <a:srgbClr val="000090"/>
                </a:solidFill>
                <a:effectLst/>
              </a:rPr>
              <a:t>start May 2</a:t>
            </a:r>
          </a:p>
          <a:p>
            <a:pPr lvl="1"/>
            <a:r>
              <a:rPr lang="en-US" sz="1800" dirty="0" smtClean="0">
                <a:solidFill>
                  <a:srgbClr val="000090"/>
                </a:solidFill>
                <a:effectLst/>
              </a:rPr>
              <a:t>	Staff post published after April 2 will require 2 publications and manual 	handling</a:t>
            </a:r>
          </a:p>
          <a:p>
            <a:pPr lvl="1"/>
            <a:endParaRPr lang="en-US" sz="1800" dirty="0" smtClean="0">
              <a:solidFill>
                <a:srgbClr val="000090"/>
              </a:solidFill>
              <a:effectLst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solidFill>
                  <a:srgbClr val="000090"/>
                </a:solidFill>
                <a:effectLst/>
              </a:rPr>
              <a:t>HSE matters (D. </a:t>
            </a:r>
            <a:r>
              <a:rPr lang="en-US" sz="1800" dirty="0" err="1" smtClean="0">
                <a:solidFill>
                  <a:srgbClr val="000090"/>
                </a:solidFill>
                <a:effectLst/>
              </a:rPr>
              <a:t>Forkel</a:t>
            </a:r>
            <a:r>
              <a:rPr lang="en-US" sz="1800" dirty="0" smtClean="0">
                <a:solidFill>
                  <a:srgbClr val="000090"/>
                </a:solidFill>
                <a:effectLst/>
              </a:rPr>
              <a:t>-Wirth)</a:t>
            </a:r>
          </a:p>
          <a:p>
            <a:pPr lvl="1"/>
            <a:r>
              <a:rPr lang="en-US" sz="1800" dirty="0" smtClean="0">
                <a:solidFill>
                  <a:srgbClr val="000090"/>
                </a:solidFill>
                <a:effectLst/>
              </a:rPr>
              <a:t>New HSE </a:t>
            </a:r>
            <a:r>
              <a:rPr lang="en-US" sz="1800" dirty="0" err="1" smtClean="0">
                <a:solidFill>
                  <a:srgbClr val="000090"/>
                </a:solidFill>
                <a:effectLst/>
              </a:rPr>
              <a:t>Organisation</a:t>
            </a:r>
            <a:r>
              <a:rPr lang="en-US" sz="1800" dirty="0" smtClean="0">
                <a:solidFill>
                  <a:srgbClr val="000090"/>
                </a:solidFill>
                <a:effectLst/>
              </a:rPr>
              <a:t> </a:t>
            </a:r>
          </a:p>
          <a:p>
            <a:pPr lvl="1"/>
            <a:r>
              <a:rPr lang="en-US" sz="1800" dirty="0" smtClean="0">
                <a:solidFill>
                  <a:srgbClr val="000090"/>
                </a:solidFill>
                <a:effectLst/>
              </a:rPr>
              <a:t>since January 1</a:t>
            </a:r>
            <a:r>
              <a:rPr lang="en-US" sz="1800" baseline="30000" dirty="0" smtClean="0">
                <a:solidFill>
                  <a:srgbClr val="000090"/>
                </a:solidFill>
                <a:effectLst/>
              </a:rPr>
              <a:t>st</a:t>
            </a:r>
            <a:r>
              <a:rPr lang="en-US" sz="1800" dirty="0" smtClean="0">
                <a:solidFill>
                  <a:srgbClr val="000090"/>
                </a:solidFill>
                <a:effectLst/>
              </a:rPr>
              <a:t>, 2018</a:t>
            </a:r>
          </a:p>
        </p:txBody>
      </p:sp>
    </p:spTree>
    <p:extLst>
      <p:ext uri="{BB962C8B-B14F-4D97-AF65-F5344CB8AC3E}">
        <p14:creationId xmlns:p14="http://schemas.microsoft.com/office/powerpoint/2010/main" val="40956145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News from Enlarge Directorate (extract)</a:t>
            </a:r>
            <a:endParaRPr lang="en-GB" sz="3200" dirty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Gill Sans 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18</a:t>
            </a:fld>
            <a:endParaRPr lang="en-US"/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5600" y="382270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b="1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75913" y="1340768"/>
            <a:ext cx="44455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800" dirty="0">
              <a:solidFill>
                <a:schemeClr val="tx1"/>
              </a:solidFill>
              <a:effectLst/>
              <a:latin typeface="Arial"/>
              <a:cs typeface="Arial"/>
            </a:endParaRPr>
          </a:p>
          <a:p>
            <a:r>
              <a:rPr lang="en-US" sz="1800" dirty="0">
                <a:solidFill>
                  <a:schemeClr val="tx1"/>
                </a:solidFill>
                <a:effectLst/>
                <a:latin typeface="Arial"/>
                <a:cs typeface="Arial"/>
              </a:rPr>
              <a:t>		</a:t>
            </a:r>
          </a:p>
          <a:p>
            <a:endParaRPr lang="en-US" sz="1800" dirty="0">
              <a:solidFill>
                <a:schemeClr val="tx1"/>
              </a:solidFill>
              <a:effectLst/>
              <a:latin typeface="Arial"/>
              <a:cs typeface="Arial"/>
            </a:endParaRPr>
          </a:p>
          <a:p>
            <a:endParaRPr lang="en-US" sz="1800" b="1" dirty="0" smtClean="0">
              <a:solidFill>
                <a:schemeClr val="tx1"/>
              </a:solidFill>
              <a:effectLst/>
              <a:latin typeface="Arial"/>
              <a:cs typeface="Arial"/>
            </a:endParaRP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5600" y="382270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b="1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75913" y="1340768"/>
            <a:ext cx="44455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800" dirty="0">
              <a:solidFill>
                <a:schemeClr val="tx1"/>
              </a:solidFill>
              <a:effectLst/>
              <a:latin typeface="Arial"/>
              <a:cs typeface="Arial"/>
            </a:endParaRPr>
          </a:p>
          <a:p>
            <a:r>
              <a:rPr lang="en-US" sz="1800" dirty="0">
                <a:solidFill>
                  <a:schemeClr val="tx1"/>
                </a:solidFill>
                <a:effectLst/>
                <a:latin typeface="Arial"/>
                <a:cs typeface="Arial"/>
              </a:rPr>
              <a:t>		</a:t>
            </a:r>
          </a:p>
          <a:p>
            <a:endParaRPr lang="en-US" sz="1800" dirty="0">
              <a:solidFill>
                <a:schemeClr val="tx1"/>
              </a:solidFill>
              <a:effectLst/>
              <a:latin typeface="Arial"/>
              <a:cs typeface="Arial"/>
            </a:endParaRPr>
          </a:p>
          <a:p>
            <a:endParaRPr lang="en-US" sz="1800" b="1" dirty="0" smtClean="0">
              <a:solidFill>
                <a:schemeClr val="tx1"/>
              </a:solidFill>
              <a:effectLst/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453" y="1010607"/>
            <a:ext cx="8751043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 smtClean="0">
              <a:solidFill>
                <a:srgbClr val="000090"/>
              </a:solidFill>
              <a:effectLst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solidFill>
                  <a:srgbClr val="000090"/>
                </a:solidFill>
                <a:effectLst/>
              </a:rPr>
              <a:t>SMB matters (Ll. </a:t>
            </a:r>
            <a:r>
              <a:rPr lang="en-US" sz="1800" dirty="0" err="1" smtClean="0">
                <a:solidFill>
                  <a:srgbClr val="000090"/>
                </a:solidFill>
                <a:effectLst/>
              </a:rPr>
              <a:t>Miralles</a:t>
            </a:r>
            <a:r>
              <a:rPr lang="en-US" sz="1800" dirty="0" smtClean="0">
                <a:solidFill>
                  <a:srgbClr val="000090"/>
                </a:solidFill>
                <a:effectLst/>
              </a:rPr>
              <a:t>):</a:t>
            </a:r>
          </a:p>
          <a:p>
            <a:pPr lvl="1"/>
            <a:r>
              <a:rPr lang="en-US" sz="1800" dirty="0" smtClean="0">
                <a:solidFill>
                  <a:srgbClr val="000090"/>
                </a:solidFill>
                <a:effectLst/>
              </a:rPr>
              <a:t>Plan for 2018 on site security: more cameras, new pedestrian gate also for disabled people gate B (left side) and gate Jura, Gate E double lane and bicycle/pedestrian entrance</a:t>
            </a:r>
          </a:p>
          <a:p>
            <a:pPr lvl="1"/>
            <a:endParaRPr lang="en-US" sz="1800" dirty="0" smtClean="0">
              <a:solidFill>
                <a:srgbClr val="000090"/>
              </a:solidFill>
              <a:effectLst/>
            </a:endParaRPr>
          </a:p>
          <a:p>
            <a:pPr lvl="1"/>
            <a:endParaRPr lang="en-US" dirty="0">
              <a:solidFill>
                <a:srgbClr val="000090"/>
              </a:solidFill>
            </a:endParaRPr>
          </a:p>
          <a:p>
            <a:pPr lvl="1"/>
            <a:endParaRPr lang="en-US" sz="1800" dirty="0" smtClean="0">
              <a:solidFill>
                <a:srgbClr val="000090"/>
              </a:solidFill>
              <a:effectLst/>
            </a:endParaRPr>
          </a:p>
          <a:p>
            <a:pPr lvl="1"/>
            <a:endParaRPr lang="en-US" dirty="0">
              <a:solidFill>
                <a:srgbClr val="000090"/>
              </a:solidFill>
            </a:endParaRPr>
          </a:p>
          <a:p>
            <a:pPr lvl="1"/>
            <a:endParaRPr lang="en-US" sz="1800" dirty="0" smtClean="0">
              <a:solidFill>
                <a:srgbClr val="000090"/>
              </a:solidFill>
              <a:effectLst/>
            </a:endParaRPr>
          </a:p>
          <a:p>
            <a:pPr lvl="1"/>
            <a:endParaRPr lang="en-US" dirty="0">
              <a:solidFill>
                <a:srgbClr val="000090"/>
              </a:solidFill>
            </a:endParaRPr>
          </a:p>
          <a:p>
            <a:pPr lvl="1"/>
            <a:endParaRPr lang="en-US" sz="1800" dirty="0" smtClean="0">
              <a:solidFill>
                <a:srgbClr val="000090"/>
              </a:solidFill>
              <a:effectLst/>
            </a:endParaRPr>
          </a:p>
          <a:p>
            <a:pPr lvl="1"/>
            <a:endParaRPr lang="en-US" dirty="0">
              <a:solidFill>
                <a:srgbClr val="000090"/>
              </a:solidFill>
            </a:endParaRPr>
          </a:p>
          <a:p>
            <a:pPr lvl="1"/>
            <a:endParaRPr lang="en-US" sz="1800" dirty="0" smtClean="0">
              <a:solidFill>
                <a:srgbClr val="000090"/>
              </a:solidFill>
              <a:effectLst/>
            </a:endParaRPr>
          </a:p>
          <a:p>
            <a:pPr lvl="1"/>
            <a:endParaRPr lang="en-US" dirty="0">
              <a:solidFill>
                <a:srgbClr val="00009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rgbClr val="000090"/>
                </a:solidFill>
              </a:rPr>
              <a:t>Web </a:t>
            </a:r>
            <a:r>
              <a:rPr lang="en-GB" dirty="0">
                <a:solidFill>
                  <a:srgbClr val="000090"/>
                </a:solidFill>
              </a:rPr>
              <a:t>re-development Project:</a:t>
            </a:r>
          </a:p>
          <a:p>
            <a:pPr lvl="1"/>
            <a:r>
              <a:rPr lang="en-GB" dirty="0">
                <a:solidFill>
                  <a:srgbClr val="000090"/>
                </a:solidFill>
              </a:rPr>
              <a:t>Migration from Drupal 7 to Drupal 8 (137 webpages in EP)</a:t>
            </a:r>
          </a:p>
          <a:p>
            <a:pPr lvl="1"/>
            <a:r>
              <a:rPr lang="en-GB" dirty="0">
                <a:solidFill>
                  <a:srgbClr val="000090"/>
                </a:solidFill>
              </a:rPr>
              <a:t>Instruction for migration: https://entice.web.cern.ch/drupal8pilotInfo</a:t>
            </a:r>
          </a:p>
          <a:p>
            <a:pPr lvl="1"/>
            <a:endParaRPr lang="en-GB" sz="800" dirty="0">
              <a:solidFill>
                <a:srgbClr val="000090"/>
              </a:solidFill>
            </a:endParaRPr>
          </a:p>
          <a:p>
            <a:pPr lvl="1"/>
            <a:r>
              <a:rPr lang="en-GB" dirty="0">
                <a:solidFill>
                  <a:srgbClr val="000090"/>
                </a:solidFill>
              </a:rPr>
              <a:t>Migrated Drupal 8 websites only accessible within CERN until summer, then they become default and Drupal 7 websites will be frozen</a:t>
            </a:r>
            <a:r>
              <a:rPr lang="en-GB" dirty="0" smtClean="0">
                <a:solidFill>
                  <a:srgbClr val="000090"/>
                </a:solidFill>
              </a:rPr>
              <a:t>.</a:t>
            </a:r>
            <a:endParaRPr lang="en-GB" dirty="0">
              <a:solidFill>
                <a:srgbClr val="00009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213567"/>
            <a:ext cx="4096287" cy="307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6236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EO Upcoming</a:t>
            </a:r>
            <a:endParaRPr lang="en-GB" sz="4000" dirty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Gill Sans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253" y="685800"/>
            <a:ext cx="8593494" cy="4081735"/>
          </a:xfrm>
        </p:spPr>
        <p:txBody>
          <a:bodyPr>
            <a:noAutofit/>
          </a:bodyPr>
          <a:lstStyle/>
          <a:p>
            <a:endParaRPr lang="en-GB" sz="2400" dirty="0"/>
          </a:p>
          <a:p>
            <a:r>
              <a:rPr lang="en-GB" sz="2400" dirty="0"/>
              <a:t>Annual report: - Just after the MERIT exercise - Aim for having a draft end of March - should be shorter than previous reports</a:t>
            </a:r>
          </a:p>
          <a:p>
            <a:pPr marL="0" indent="0">
              <a:buNone/>
            </a:pPr>
            <a:r>
              <a:rPr lang="en-GB" sz="2400" dirty="0">
                <a:sym typeface="Wingdings" panose="05000000000000000000" pitchFamily="2" charset="2"/>
              </a:rPr>
              <a:t>     </a:t>
            </a:r>
            <a:r>
              <a:rPr lang="en-GB" sz="2400" b="1" dirty="0">
                <a:sym typeface="Wingdings" panose="05000000000000000000" pitchFamily="2" charset="2"/>
              </a:rPr>
              <a:t> </a:t>
            </a:r>
            <a:r>
              <a:rPr lang="en-GB" sz="2400" b="1" dirty="0"/>
              <a:t>editors EO </a:t>
            </a:r>
            <a:endParaRPr lang="en-GB" sz="2400" b="1" dirty="0" smtClean="0"/>
          </a:p>
          <a:p>
            <a:pPr marL="0" indent="0">
              <a:buNone/>
            </a:pPr>
            <a:endParaRPr lang="en-GB" sz="2400" b="1" dirty="0"/>
          </a:p>
          <a:p>
            <a:r>
              <a:rPr lang="en-GB" sz="2400" dirty="0"/>
              <a:t>Review of EO commitments LBNF and Pixel Upgrade </a:t>
            </a:r>
            <a:r>
              <a:rPr lang="en-GB" sz="2400" dirty="0" smtClean="0"/>
              <a:t>OB</a:t>
            </a:r>
          </a:p>
          <a:p>
            <a:endParaRPr lang="en-GB" sz="2400" dirty="0"/>
          </a:p>
          <a:p>
            <a:r>
              <a:rPr lang="en-GB" sz="2400" dirty="0" smtClean="0"/>
              <a:t>Proposals </a:t>
            </a:r>
            <a:r>
              <a:rPr lang="en-GB" sz="2400" dirty="0"/>
              <a:t>x Investments from DT budget (be ready with list</a:t>
            </a:r>
            <a:r>
              <a:rPr lang="en-GB" sz="2400" dirty="0" smtClean="0"/>
              <a:t>)</a:t>
            </a:r>
          </a:p>
          <a:p>
            <a:endParaRPr lang="en-GB" sz="2400" dirty="0"/>
          </a:p>
          <a:p>
            <a:r>
              <a:rPr lang="en-GB" sz="2400" dirty="0"/>
              <a:t>Negotiation for </a:t>
            </a:r>
            <a:r>
              <a:rPr lang="en-GB" sz="2400" dirty="0" smtClean="0"/>
              <a:t>DT R&amp;D </a:t>
            </a:r>
            <a:r>
              <a:rPr lang="en-GB" sz="2400" dirty="0"/>
              <a:t>budget allocation for EO (so far classified as project unit</a:t>
            </a:r>
            <a:r>
              <a:rPr lang="en-GB" sz="2400" dirty="0" smtClean="0"/>
              <a:t>)</a:t>
            </a:r>
          </a:p>
          <a:p>
            <a:endParaRPr lang="en-GB" sz="2400" dirty="0" smtClean="0"/>
          </a:p>
          <a:p>
            <a:r>
              <a:rPr lang="en-GB" sz="2400" dirty="0" smtClean="0"/>
              <a:t>Define future allocations from EP R&amp;D Initiative for Mechanics</a:t>
            </a: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									</a:t>
            </a:r>
            <a:endParaRPr lang="en-GB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147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4B6F-394A-A44E-8F5C-5985B612E4B6}" type="slidenum">
              <a:rPr lang="en-US" smtClean="0"/>
              <a:t>2</a:t>
            </a:fld>
            <a:endParaRPr lang="en-US" dirty="0"/>
          </a:p>
        </p:txBody>
      </p:sp>
      <p:sp>
        <p:nvSpPr>
          <p:cNvPr id="11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1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B68F3F1-5A8A-FC44-8ACC-CA685A7EA62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196601" y="537990"/>
            <a:ext cx="5263015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Gill Sans MT"/>
                <a:ea typeface="+mj-ea"/>
                <a:cs typeface="+mj-cs"/>
              </a:rPr>
              <a:t>Agenda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Gill Sans M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76400"/>
            <a:ext cx="8012515" cy="4366433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News from EP and DT (Andrea)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Automatic synchronization tool for CDD released drawings:  what to do with not synchronized drawings (failure of automatic tool)?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Tour de Table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AOB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890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597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EO Upcoming</a:t>
            </a:r>
            <a:endParaRPr lang="en-GB" sz="4000" dirty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Gill Sans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253" y="473075"/>
            <a:ext cx="8593494" cy="2590800"/>
          </a:xfrm>
        </p:spPr>
        <p:txBody>
          <a:bodyPr>
            <a:noAutofit/>
          </a:bodyPr>
          <a:lstStyle/>
          <a:p>
            <a:endParaRPr lang="en-GB" sz="2400" dirty="0"/>
          </a:p>
          <a:p>
            <a:r>
              <a:rPr lang="en-GB" sz="2400" dirty="0"/>
              <a:t>Discussion needed with cooling team: no space or plants foreseen for on-detector cooling in DT (153 lab</a:t>
            </a:r>
            <a:r>
              <a:rPr lang="en-GB" sz="2400" dirty="0" smtClean="0"/>
              <a:t>)</a:t>
            </a:r>
          </a:p>
          <a:p>
            <a:endParaRPr lang="en-GB" sz="2400" dirty="0"/>
          </a:p>
          <a:p>
            <a:r>
              <a:rPr lang="en-GB" sz="2400" dirty="0"/>
              <a:t>New UE call for Additive Manufacturing (Jan 2019) (CERN wide participation with EU office and KT</a:t>
            </a:r>
            <a:r>
              <a:rPr lang="en-GB" sz="2400" dirty="0" smtClean="0"/>
              <a:t>)</a:t>
            </a:r>
            <a:endParaRPr lang="en-GB" sz="2400" dirty="0"/>
          </a:p>
          <a:p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									</a:t>
            </a:r>
            <a:endParaRPr lang="en-GB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3227" y="3460750"/>
            <a:ext cx="3132260" cy="28956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75253" y="3071420"/>
            <a:ext cx="5127775" cy="40817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Project for ‘children of personnel’. Deadline is 23rd March 2018</a:t>
            </a:r>
          </a:p>
          <a:p>
            <a:pPr lvl="1" indent="-342900">
              <a:buFont typeface="Arial" pitchFamily="34" charset="0"/>
              <a:buAutoNum type="alphaLcParenR"/>
            </a:pPr>
            <a:r>
              <a:rPr lang="en-GB" sz="1600" dirty="0" smtClean="0"/>
              <a:t>Office work, b) Light or  heavy manual work, c) </a:t>
            </a:r>
            <a:r>
              <a:rPr lang="en-GB" sz="1600" dirty="0" err="1" smtClean="0"/>
              <a:t>Electronical</a:t>
            </a:r>
            <a:r>
              <a:rPr lang="en-GB" sz="1600" dirty="0" smtClean="0"/>
              <a:t>, d) Electrical, e) Mechanical, f) Technical drawing, g) Computing, h) Office computing work</a:t>
            </a:r>
          </a:p>
          <a:p>
            <a:pPr lvl="1" indent="-342900">
              <a:buFont typeface="Arial" pitchFamily="34" charset="0"/>
              <a:buAutoNum type="alphaLcParenR"/>
            </a:pPr>
            <a:endParaRPr lang="en-GB" sz="1600" dirty="0" smtClean="0"/>
          </a:p>
          <a:p>
            <a:pPr>
              <a:spcBef>
                <a:spcPts val="600"/>
              </a:spcBef>
            </a:pPr>
            <a:r>
              <a:rPr lang="en-GB" sz="2400" dirty="0" smtClean="0"/>
              <a:t>166/25 asbestos removal: main entrance door of 166/25 condemned from next Monday 19th March 2018 to April/May 2018</a:t>
            </a:r>
            <a:r>
              <a:rPr lang="en-GB" dirty="0" smtClean="0"/>
              <a:t>.</a:t>
            </a:r>
            <a:endParaRPr lang="en-GB" sz="20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pPr marL="0" indent="0">
              <a:buFont typeface="Arial" pitchFamily="34" charset="0"/>
              <a:buNone/>
            </a:pPr>
            <a:endParaRPr lang="en-GB" sz="2400" dirty="0" smtClean="0"/>
          </a:p>
          <a:p>
            <a:pPr marL="0" indent="0">
              <a:buFont typeface="Arial" pitchFamily="34" charset="0"/>
              <a:buNone/>
            </a:pPr>
            <a:r>
              <a:rPr lang="en-GB" sz="2400" dirty="0" smtClean="0"/>
              <a:t>									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734730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4B6F-394A-A44E-8F5C-5985B612E4B6}" type="slidenum">
              <a:rPr lang="en-US" smtClean="0"/>
              <a:t>3</a:t>
            </a:fld>
            <a:endParaRPr lang="en-US" dirty="0"/>
          </a:p>
        </p:txBody>
      </p:sp>
      <p:sp>
        <p:nvSpPr>
          <p:cNvPr id="11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1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B68F3F1-5A8A-FC44-8ACC-CA685A7EA62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95600" y="0"/>
            <a:ext cx="4557623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DT Structure</a:t>
            </a:r>
            <a:endParaRPr lang="en-US" sz="4000" dirty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Gill Sans M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724538"/>
            <a:ext cx="8610600" cy="612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9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4B6F-394A-A44E-8F5C-5985B612E4B6}" type="slidenum">
              <a:rPr lang="en-US" smtClean="0"/>
              <a:t>4</a:t>
            </a:fld>
            <a:endParaRPr lang="en-US" dirty="0"/>
          </a:p>
        </p:txBody>
      </p:sp>
      <p:sp>
        <p:nvSpPr>
          <p:cNvPr id="11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1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B68F3F1-5A8A-FC44-8ACC-CA685A7EA62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438400" y="153038"/>
            <a:ext cx="4557623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EO Personnel today</a:t>
            </a:r>
          </a:p>
        </p:txBody>
      </p:sp>
      <p:sp>
        <p:nvSpPr>
          <p:cNvPr id="6" name="Rectangle 5"/>
          <p:cNvSpPr/>
          <p:nvPr/>
        </p:nvSpPr>
        <p:spPr>
          <a:xfrm>
            <a:off x="1143000" y="5205351"/>
            <a:ext cx="81343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ill Sans MT"/>
            </a:endParaRPr>
          </a:p>
          <a:p>
            <a:pPr lvl="0" defTabSz="457200"/>
            <a:r>
              <a:rPr lang="en-US" sz="2000" b="1" dirty="0" smtClean="0">
                <a:solidFill>
                  <a:srgbClr val="002060"/>
                </a:solidFill>
                <a:latin typeface="Gill Sans MT"/>
              </a:rPr>
              <a:t>Christophe </a:t>
            </a:r>
            <a:r>
              <a:rPr lang="en-US" sz="2000" dirty="0" smtClean="0">
                <a:solidFill>
                  <a:srgbClr val="002060"/>
                </a:solidFill>
                <a:latin typeface="Gill Sans MT"/>
              </a:rPr>
              <a:t>appointed </a:t>
            </a:r>
            <a:r>
              <a:rPr lang="en-US" sz="2000" b="1" dirty="0" smtClean="0">
                <a:solidFill>
                  <a:srgbClr val="002060"/>
                </a:solidFill>
                <a:latin typeface="Gill Sans MT"/>
              </a:rPr>
              <a:t>Deputy SL </a:t>
            </a:r>
            <a:r>
              <a:rPr lang="en-US" sz="2000" dirty="0" smtClean="0">
                <a:solidFill>
                  <a:srgbClr val="002060"/>
                </a:solidFill>
                <a:latin typeface="Gill Sans MT"/>
              </a:rPr>
              <a:t>since this year</a:t>
            </a:r>
          </a:p>
          <a:p>
            <a:pPr lvl="0" defTabSz="457200"/>
            <a:r>
              <a:rPr lang="en-US" sz="2000" dirty="0" smtClean="0">
                <a:solidFill>
                  <a:srgbClr val="002060"/>
                </a:solidFill>
                <a:latin typeface="Gill Sans MT"/>
              </a:rPr>
              <a:t>New fellow</a:t>
            </a:r>
            <a:r>
              <a:rPr lang="en-US" sz="2000" b="1" dirty="0" smtClean="0">
                <a:solidFill>
                  <a:srgbClr val="002060"/>
                </a:solidFill>
                <a:latin typeface="Gill Sans MT"/>
              </a:rPr>
              <a:t>, </a:t>
            </a:r>
            <a:r>
              <a:rPr lang="en-US" sz="2000" b="1" dirty="0">
                <a:solidFill>
                  <a:srgbClr val="002060"/>
                </a:solidFill>
                <a:latin typeface="Gill Sans MT"/>
              </a:rPr>
              <a:t>Jaakko Johannes </a:t>
            </a:r>
            <a:r>
              <a:rPr lang="en-US" sz="2000" b="1" dirty="0" smtClean="0">
                <a:solidFill>
                  <a:srgbClr val="002060"/>
                </a:solidFill>
                <a:latin typeface="Gill Sans MT"/>
              </a:rPr>
              <a:t>Esala</a:t>
            </a:r>
            <a:r>
              <a:rPr lang="en-US" sz="2000" dirty="0" smtClean="0">
                <a:solidFill>
                  <a:srgbClr val="002060"/>
                </a:solidFill>
                <a:latin typeface="Gill Sans MT"/>
              </a:rPr>
              <a:t>, joining the team from April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ill Sans M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712" y="914400"/>
            <a:ext cx="7905750" cy="4559596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560712" y="2819400"/>
            <a:ext cx="43160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87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2438400" y="-21515"/>
            <a:ext cx="51054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Gill Sans MT"/>
                <a:ea typeface="+mj-ea"/>
                <a:cs typeface="+mj-cs"/>
              </a:rPr>
              <a:t>Main EO Activities</a:t>
            </a: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Gill Sans M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-152400" y="990600"/>
            <a:ext cx="9296400" cy="555307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50000"/>
              </a:lnSpc>
              <a:buFont typeface="Arial" pitchFamily="34" charset="0"/>
              <a:buNone/>
            </a:pPr>
            <a:r>
              <a:rPr lang="en-US" sz="2000" b="1" dirty="0" smtClean="0">
                <a:cs typeface="Arial" panose="020B0604020202020204" pitchFamily="34" charset="0"/>
              </a:rPr>
              <a:t>Atlas:  </a:t>
            </a:r>
            <a:r>
              <a:rPr lang="en-US" sz="1800" dirty="0" smtClean="0">
                <a:cs typeface="Arial" panose="020B0604020202020204" pitchFamily="34" charset="0"/>
              </a:rPr>
              <a:t>Upgrade </a:t>
            </a:r>
            <a:r>
              <a:rPr lang="en-US" sz="1800" dirty="0" err="1" smtClean="0">
                <a:cs typeface="Arial" panose="020B0604020202020204" pitchFamily="34" charset="0"/>
              </a:rPr>
              <a:t>ITk</a:t>
            </a:r>
            <a:r>
              <a:rPr lang="en-US" sz="1800" dirty="0" smtClean="0">
                <a:cs typeface="Arial" panose="020B0604020202020204" pitchFamily="34" charset="0"/>
              </a:rPr>
              <a:t> Pixel Outer Barrel (Diego PE) , High Granularity Timing Detector</a:t>
            </a:r>
          </a:p>
          <a:p>
            <a:pPr marL="457200" lvl="1" indent="0">
              <a:lnSpc>
                <a:spcPct val="150000"/>
              </a:lnSpc>
              <a:buFont typeface="Arial" pitchFamily="34" charset="0"/>
              <a:buNone/>
            </a:pPr>
            <a:r>
              <a:rPr lang="en-US" sz="2000" b="1" dirty="0" smtClean="0">
                <a:cs typeface="Arial" panose="020B0604020202020204" pitchFamily="34" charset="0"/>
              </a:rPr>
              <a:t>Neutrino LBNF: </a:t>
            </a:r>
            <a:r>
              <a:rPr lang="en-US" sz="2000" dirty="0" smtClean="0">
                <a:cs typeface="Arial" panose="020B0604020202020204" pitchFamily="34" charset="0"/>
              </a:rPr>
              <a:t>F</a:t>
            </a:r>
            <a:r>
              <a:rPr lang="en-US" sz="1800" dirty="0" smtClean="0">
                <a:cs typeface="Arial" panose="020B0604020202020204" pitchFamily="34" charset="0"/>
              </a:rPr>
              <a:t>ollow up tests &amp; qualifications – modifications introduced / calculations</a:t>
            </a:r>
          </a:p>
          <a:p>
            <a:pPr marL="457200" lvl="1" indent="0">
              <a:lnSpc>
                <a:spcPct val="150000"/>
              </a:lnSpc>
              <a:buFont typeface="Arial" pitchFamily="34" charset="0"/>
              <a:buNone/>
            </a:pPr>
            <a:r>
              <a:rPr lang="en-US" sz="2000" b="1" dirty="0" smtClean="0">
                <a:cs typeface="Arial" panose="020B0604020202020204" pitchFamily="34" charset="0"/>
              </a:rPr>
              <a:t>CMS: </a:t>
            </a:r>
            <a:r>
              <a:rPr lang="en-US" sz="1800" dirty="0" smtClean="0">
                <a:cs typeface="Arial" panose="020B0604020202020204" pitchFamily="34" charset="0"/>
              </a:rPr>
              <a:t>Tracker Upgrade</a:t>
            </a:r>
          </a:p>
          <a:p>
            <a:pPr marL="457200" lvl="1" indent="0">
              <a:lnSpc>
                <a:spcPct val="150000"/>
              </a:lnSpc>
              <a:buFont typeface="Arial" pitchFamily="34" charset="0"/>
              <a:buNone/>
            </a:pPr>
            <a:r>
              <a:rPr lang="en-US" sz="2000" b="1" dirty="0" smtClean="0">
                <a:cs typeface="Arial" panose="020B0604020202020204" pitchFamily="34" charset="0"/>
              </a:rPr>
              <a:t>LHCb: </a:t>
            </a:r>
            <a:r>
              <a:rPr lang="en-US" sz="1800" dirty="0" smtClean="0">
                <a:cs typeface="Arial" panose="020B0604020202020204" pitchFamily="34" charset="0"/>
              </a:rPr>
              <a:t>upgrade UT detector, LHCb TC and Integration </a:t>
            </a:r>
          </a:p>
          <a:p>
            <a:pPr marL="457200" lvl="1" indent="0">
              <a:lnSpc>
                <a:spcPct val="150000"/>
              </a:lnSpc>
              <a:buFont typeface="Arial" pitchFamily="34" charset="0"/>
              <a:buNone/>
            </a:pPr>
            <a:r>
              <a:rPr lang="en-US" sz="2000" b="1" dirty="0" smtClean="0">
                <a:cs typeface="Arial" panose="020B0604020202020204" pitchFamily="34" charset="0"/>
              </a:rPr>
              <a:t>NA62: </a:t>
            </a:r>
            <a:r>
              <a:rPr lang="en-US" sz="1800" dirty="0" smtClean="0">
                <a:cs typeface="Arial" panose="020B0604020202020204" pitchFamily="34" charset="0"/>
              </a:rPr>
              <a:t>Straw detector support, GTK integration and micro-cooling support </a:t>
            </a:r>
          </a:p>
          <a:p>
            <a:pPr marL="457200" lvl="1" indent="0">
              <a:lnSpc>
                <a:spcPct val="150000"/>
              </a:lnSpc>
              <a:buFont typeface="Arial" pitchFamily="34" charset="0"/>
              <a:buNone/>
            </a:pPr>
            <a:r>
              <a:rPr lang="en-US" sz="2000" b="1" dirty="0" smtClean="0">
                <a:cs typeface="Arial" panose="020B0604020202020204" pitchFamily="34" charset="0"/>
              </a:rPr>
              <a:t>LCD: </a:t>
            </a:r>
            <a:r>
              <a:rPr lang="en-US" sz="1800" dirty="0" smtClean="0">
                <a:cs typeface="Arial" panose="020B0604020202020204" pitchFamily="34" charset="0"/>
              </a:rPr>
              <a:t>support Test beam Telescope, FCAL test beam support</a:t>
            </a:r>
          </a:p>
          <a:p>
            <a:pPr marL="457200" lvl="1" indent="0">
              <a:lnSpc>
                <a:spcPct val="150000"/>
              </a:lnSpc>
              <a:buFont typeface="Arial" pitchFamily="34" charset="0"/>
              <a:buNone/>
            </a:pPr>
            <a:r>
              <a:rPr lang="en-US" sz="2000" b="1" dirty="0" smtClean="0">
                <a:cs typeface="Arial" panose="020B0604020202020204" pitchFamily="34" charset="0"/>
              </a:rPr>
              <a:t>Cooling: </a:t>
            </a:r>
            <a:r>
              <a:rPr lang="en-US" sz="1800" dirty="0" smtClean="0">
                <a:cs typeface="Arial" panose="020B0604020202020204" pitchFamily="34" charset="0"/>
              </a:rPr>
              <a:t>Support to the Cooling Project (EP-DT-FS) </a:t>
            </a:r>
          </a:p>
          <a:p>
            <a:pPr marL="457200" lvl="1" indent="0">
              <a:lnSpc>
                <a:spcPct val="150000"/>
              </a:lnSpc>
              <a:buFont typeface="Arial" pitchFamily="34" charset="0"/>
              <a:buNone/>
            </a:pPr>
            <a:r>
              <a:rPr lang="en-US" sz="2000" b="1" dirty="0" smtClean="0">
                <a:cs typeface="Arial" panose="020B0604020202020204" pitchFamily="34" charset="0"/>
              </a:rPr>
              <a:t>Alice</a:t>
            </a:r>
            <a:r>
              <a:rPr lang="en-US" sz="2000" dirty="0" smtClean="0">
                <a:cs typeface="Arial" panose="020B0604020202020204" pitchFamily="34" charset="0"/>
              </a:rPr>
              <a:t>: </a:t>
            </a:r>
            <a:r>
              <a:rPr lang="en-US" sz="1800" dirty="0" smtClean="0">
                <a:cs typeface="Arial" panose="020B0604020202020204" pitchFamily="34" charset="0"/>
              </a:rPr>
              <a:t>ITS upgrade, ITS, TPC, installation LS2, TC, integration</a:t>
            </a:r>
          </a:p>
          <a:p>
            <a:pPr marL="457200" lvl="1" indent="0">
              <a:lnSpc>
                <a:spcPct val="150000"/>
              </a:lnSpc>
              <a:buFont typeface="Arial" pitchFamily="34" charset="0"/>
              <a:buNone/>
            </a:pPr>
            <a:r>
              <a:rPr lang="en-GB" sz="2000" b="1" dirty="0" smtClean="0">
                <a:cs typeface="Arial" panose="020B0604020202020204" pitchFamily="34" charset="0"/>
              </a:rPr>
              <a:t>Composite lab</a:t>
            </a:r>
            <a:r>
              <a:rPr lang="en-GB" sz="2000" dirty="0" smtClean="0">
                <a:cs typeface="Arial" panose="020B0604020202020204" pitchFamily="34" charset="0"/>
              </a:rPr>
              <a:t>: </a:t>
            </a:r>
            <a:r>
              <a:rPr lang="en-GB" sz="1800" dirty="0" smtClean="0">
                <a:cs typeface="Arial" panose="020B0604020202020204" pitchFamily="34" charset="0"/>
              </a:rPr>
              <a:t>Tools and infrastructures, prototype activities for several experiments – setting up production for Upgrades </a:t>
            </a:r>
            <a:endParaRPr lang="en-US" sz="1800" dirty="0" smtClean="0">
              <a:cs typeface="Arial" panose="020B0604020202020204" pitchFamily="34" charset="0"/>
            </a:endParaRPr>
          </a:p>
          <a:p>
            <a:pPr marL="457200" lvl="1" indent="0">
              <a:lnSpc>
                <a:spcPct val="150000"/>
              </a:lnSpc>
              <a:buFont typeface="Arial" pitchFamily="34" charset="0"/>
              <a:buNone/>
            </a:pPr>
            <a:endParaRPr lang="en-US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dirty="0" smtClean="0">
              <a:solidFill>
                <a:srgbClr val="1F497D"/>
              </a:solidFill>
            </a:endParaRPr>
          </a:p>
          <a:p>
            <a:pPr marL="457200" lvl="1" indent="0">
              <a:buFont typeface="Arial" pitchFamily="34" charset="0"/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1990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67475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6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-89107" y="445837"/>
            <a:ext cx="8542124" cy="3340750"/>
          </a:xfrm>
        </p:spPr>
        <p:txBody>
          <a:bodyPr>
            <a:noAutofit/>
          </a:bodyPr>
          <a:lstStyle/>
          <a:p>
            <a:pPr marL="457200" lvl="1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 Light Carbon Composites Structures (</a:t>
            </a:r>
            <a:r>
              <a:rPr lang="en-US" sz="1600" dirty="0" err="1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</a:t>
            </a:r>
            <a:r>
              <a:rPr lang="en-US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Atlas, CMS, Alice, LHCb, LCD, NA62)</a:t>
            </a:r>
            <a:endParaRPr lang="en-US" sz="16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detector Thermal </a:t>
            </a:r>
            <a:r>
              <a:rPr lang="en-US" sz="16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</a:t>
            </a:r>
            <a:r>
              <a:rPr lang="en-US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solutions (Cooling &amp; Advanced Materials)</a:t>
            </a:r>
            <a:endParaRPr lang="en-GB" sz="1600" dirty="0" smtClean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Additive manufacturing technologies</a:t>
            </a:r>
            <a:endParaRPr lang="en-US" sz="1600" dirty="0">
              <a:solidFill>
                <a:srgbClr val="1F497D"/>
              </a:solidFill>
            </a:endParaRPr>
          </a:p>
          <a:p>
            <a:pPr lvl="1"/>
            <a:endParaRPr lang="en-GB" sz="1600" dirty="0" smtClean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2000" dirty="0">
              <a:solidFill>
                <a:srgbClr val="1F497D"/>
              </a:solidFill>
            </a:endParaRPr>
          </a:p>
          <a:p>
            <a:pPr marL="457200" lvl="1" indent="0">
              <a:buNone/>
            </a:pPr>
            <a:endParaRPr lang="en-GB" sz="1600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1191105" y="-213491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EP-DT-EO – Project driven R&amp;D</a:t>
            </a:r>
          </a:p>
        </p:txBody>
      </p:sp>
      <p:pic>
        <p:nvPicPr>
          <p:cNvPr id="5" name="Picture 4" descr="G:\Workspaces\f\fboyer\Francois\Projets\ATLAS\ITK ATLAS\Cooling Support\Vue éclaté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53" y="1907058"/>
            <a:ext cx="4191000" cy="2132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G:\Workspaces\f\fboyer\Francois\Projets\CMS\Modules 2S et PS\IMG_561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53" y="4567752"/>
            <a:ext cx="2254078" cy="174463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174993" y="4308243"/>
            <a:ext cx="26318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Carbon</a:t>
            </a: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parts for </a:t>
            </a: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CMS PS </a:t>
            </a: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modules</a:t>
            </a:r>
            <a:endParaRPr lang="en-GB" sz="1400" dirty="0"/>
          </a:p>
        </p:txBody>
      </p:sp>
      <p:pic>
        <p:nvPicPr>
          <p:cNvPr id="9" name="Picture 8" descr="G:\Workspaces\f\fboyer\Francois\Projets\Alice\IMG_8489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6734592" y="4017102"/>
            <a:ext cx="1352550" cy="3019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 descr="G:\Workspaces\f\fboyer\Francois\Projets\X-Winder\IMG_785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905" y="4629234"/>
            <a:ext cx="2324100" cy="16859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019905" y="639782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of filament winding with dry carbon fibres</a:t>
            </a:r>
            <a:endParaRPr lang="en-GB" sz="1400" dirty="0"/>
          </a:p>
        </p:txBody>
      </p:sp>
      <p:sp>
        <p:nvSpPr>
          <p:cNvPr id="12" name="Rectangle 11"/>
          <p:cNvSpPr/>
          <p:nvPr/>
        </p:nvSpPr>
        <p:spPr>
          <a:xfrm>
            <a:off x="2648149" y="3418424"/>
            <a:ext cx="176098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Filament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winding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Pixel carbon fibres staves</a:t>
            </a:r>
            <a:endParaRPr lang="en-GB" sz="1400" dirty="0"/>
          </a:p>
        </p:txBody>
      </p:sp>
      <p:sp>
        <p:nvSpPr>
          <p:cNvPr id="4" name="Rectangle 3"/>
          <p:cNvSpPr/>
          <p:nvPr/>
        </p:nvSpPr>
        <p:spPr>
          <a:xfrm>
            <a:off x="6822844" y="6265671"/>
            <a:ext cx="20240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ITS Inner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Barrel Structure</a:t>
            </a:r>
            <a:endParaRPr lang="en-GB" sz="1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11410" y="2930512"/>
            <a:ext cx="2919552" cy="1476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00404" y="1413180"/>
            <a:ext cx="2420176" cy="14760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410201" y="4404751"/>
            <a:ext cx="37337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Thermal management Materials characterisation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0650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2013"/>
            <a:ext cx="9144000" cy="542661"/>
          </a:xfrm>
        </p:spPr>
        <p:txBody>
          <a:bodyPr>
            <a:noAutofit/>
          </a:bodyPr>
          <a:lstStyle/>
          <a:p>
            <a:pPr>
              <a:spcBef>
                <a:spcPts val="900"/>
              </a:spcBef>
              <a:spcAft>
                <a:spcPts val="1800"/>
              </a:spcAft>
            </a:pPr>
            <a:r>
              <a:rPr lang="en-US" sz="360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EP-DT-EO – R&amp;D Composite Materials</a:t>
            </a:r>
            <a:endParaRPr lang="en-GB" sz="3600" dirty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Gill Sans MT"/>
            </a:endParaRPr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152400" y="644674"/>
            <a:ext cx="9144001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E207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E207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E207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GB" sz="1950" kern="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Composite characterization:</a:t>
            </a:r>
          </a:p>
          <a:p>
            <a:pPr marL="285750"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 light Structures </a:t>
            </a:r>
            <a:r>
              <a:rPr lang="en-GB" sz="14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Composite Material</a:t>
            </a:r>
          </a:p>
          <a:p>
            <a:pPr marL="285750"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</a:t>
            </a:r>
            <a:r>
              <a:rPr lang="en-GB" sz="14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4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thermal </a:t>
            </a:r>
            <a:r>
              <a:rPr lang="en-GB" sz="1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conductive composites </a:t>
            </a:r>
            <a:r>
              <a:rPr lang="en-GB" sz="14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sz="14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on-detector thermal management </a:t>
            </a:r>
            <a:endParaRPr lang="en-GB" sz="1400" dirty="0" smtClean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Composite processing</a:t>
            </a:r>
            <a:endParaRPr lang="en-US" sz="20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Filament winding </a:t>
            </a:r>
            <a:r>
              <a:rPr lang="en-US" sz="14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techniques</a:t>
            </a:r>
            <a:r>
              <a:rPr lang="en-US" sz="14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RTM (Resin Transfer Molding) techniques</a:t>
            </a:r>
            <a:endParaRPr lang="en-US" sz="14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Additive </a:t>
            </a:r>
            <a:r>
              <a:rPr lang="en-US" sz="14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manufacturing</a:t>
            </a:r>
            <a:r>
              <a:rPr lang="en-US" sz="14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of special molds (cost and time advantageous); CF part production by additive techniques</a:t>
            </a:r>
            <a:r>
              <a:rPr lang="en-US" sz="14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 smtClean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techniques</a:t>
            </a:r>
            <a:endParaRPr lang="en-US" sz="20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Composites on line health monitoring </a:t>
            </a:r>
            <a:r>
              <a:rPr lang="en-US" sz="14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embedded sensors: integration of sensors directly in composite parts in order to record data and control integrity of the carbon parts under load</a:t>
            </a:r>
          </a:p>
          <a:p>
            <a:pPr marL="342900" lvl="1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Composite </a:t>
            </a:r>
            <a:r>
              <a:rPr lang="en-US" sz="14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  <a:r>
              <a:rPr lang="en-US" sz="14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propagation </a:t>
            </a:r>
            <a:r>
              <a:rPr lang="en-US" sz="14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fracture in composite and bonded </a:t>
            </a:r>
            <a:r>
              <a:rPr lang="en-US" sz="14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joints</a:t>
            </a:r>
            <a:endParaRPr lang="en-US" sz="14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 Mechanisms, Quality </a:t>
            </a:r>
            <a:r>
              <a:rPr lang="en-GB" sz="2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methods, DT and NDT techniques. </a:t>
            </a:r>
          </a:p>
          <a:p>
            <a:pPr marL="36576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				</a:t>
            </a:r>
            <a:r>
              <a:rPr lang="en-GB" dirty="0" smtClean="0">
                <a:solidFill>
                  <a:srgbClr val="01835F"/>
                </a:solidFill>
              </a:rPr>
              <a:t>DT </a:t>
            </a:r>
            <a:r>
              <a:rPr lang="en-GB" dirty="0">
                <a:solidFill>
                  <a:srgbClr val="01835F"/>
                </a:solidFill>
              </a:rPr>
              <a:t>Composite Lab unique at CERN</a:t>
            </a:r>
          </a:p>
          <a:p>
            <a:pPr marL="342900" lvl="1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93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0534" y="2124301"/>
            <a:ext cx="3190875" cy="21050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MERIT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789" y="1386843"/>
            <a:ext cx="8229600" cy="2767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 smtClean="0">
                <a:solidFill>
                  <a:schemeClr val="tx2"/>
                </a:solidFill>
              </a:rPr>
              <a:t>STATUS</a:t>
            </a:r>
          </a:p>
          <a:p>
            <a:r>
              <a:rPr lang="en-GB" sz="1800" dirty="0" smtClean="0"/>
              <a:t>MERIT Interviews 1/12 -  01/03</a:t>
            </a:r>
          </a:p>
          <a:p>
            <a:r>
              <a:rPr lang="en-GB" sz="1800" dirty="0" smtClean="0"/>
              <a:t>Performance proposals submitted on 06/03</a:t>
            </a:r>
          </a:p>
          <a:p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1800" b="1" dirty="0" smtClean="0">
                <a:solidFill>
                  <a:schemeClr val="accent1">
                    <a:lumMod val="50000"/>
                  </a:schemeClr>
                </a:solidFill>
              </a:rPr>
              <a:t>Many thanks for your efforts to be on time! </a:t>
            </a:r>
            <a:endParaRPr lang="en-GB" sz="1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855942" y="1505154"/>
            <a:ext cx="2452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Status as of today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4690534" y="1575120"/>
            <a:ext cx="897467" cy="321734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5119" y="2477468"/>
            <a:ext cx="1343025" cy="76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789" y="4800600"/>
            <a:ext cx="8763000" cy="1208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7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MERIT exercise 2017/2018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192381" y="933784"/>
            <a:ext cx="4040188" cy="639762"/>
          </a:xfrm>
        </p:spPr>
        <p:txBody>
          <a:bodyPr/>
          <a:lstStyle/>
          <a:p>
            <a:pPr algn="ctr"/>
            <a:r>
              <a:rPr lang="en-GB" dirty="0" smtClean="0"/>
              <a:t>2017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572000" y="933784"/>
            <a:ext cx="4041775" cy="639762"/>
          </a:xfrm>
        </p:spPr>
        <p:txBody>
          <a:bodyPr/>
          <a:lstStyle/>
          <a:p>
            <a:pPr algn="ctr"/>
            <a:r>
              <a:rPr lang="en-GB" dirty="0" smtClean="0"/>
              <a:t>2018</a:t>
            </a:r>
            <a:endParaRPr lang="en-GB" dirty="0"/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" y="1698755"/>
            <a:ext cx="4561384" cy="2431599"/>
          </a:xfrm>
        </p:spPr>
      </p:pic>
      <p:sp>
        <p:nvSpPr>
          <p:cNvPr id="20" name="TextBox 19"/>
          <p:cNvSpPr txBox="1"/>
          <p:nvPr/>
        </p:nvSpPr>
        <p:spPr>
          <a:xfrm>
            <a:off x="83014" y="4480787"/>
            <a:ext cx="89779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Many thanks to Section leaders for their input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Despite the tight situation, the proposals allow us to be in our quota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/>
              <a:t>Note that the above (and the following) are preliminary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</a:t>
            </a:r>
            <a:r>
              <a:rPr lang="en-GB" sz="2400" dirty="0" smtClean="0"/>
              <a:t>roposals submitted latest by March 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221" y="1752600"/>
            <a:ext cx="4830792" cy="2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9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1125</Words>
  <Application>Microsoft Office PowerPoint</Application>
  <PresentationFormat>On-screen Show (4:3)</PresentationFormat>
  <Paragraphs>223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Gill Sans MT</vt:lpstr>
      <vt:lpstr>Times New Roman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EP-DT-EO – Project driven R&amp;D</vt:lpstr>
      <vt:lpstr>EP-DT-EO – R&amp;D Composite Materials</vt:lpstr>
      <vt:lpstr>MERIT exercise</vt:lpstr>
      <vt:lpstr>MERIT exercise 2017/2018</vt:lpstr>
      <vt:lpstr>DT News: Promotions</vt:lpstr>
      <vt:lpstr>Upcoming LDs and TTE committee </vt:lpstr>
      <vt:lpstr>DT Training Seminars</vt:lpstr>
      <vt:lpstr>R&amp;D on Experimental Technologies</vt:lpstr>
      <vt:lpstr>Space and ongoing Renovations</vt:lpstr>
      <vt:lpstr>Reminder: Safety in DT</vt:lpstr>
      <vt:lpstr>News from Enlarge Directorate (extract)</vt:lpstr>
      <vt:lpstr>News from Enlarge Directorate (extract)</vt:lpstr>
      <vt:lpstr>News from Enlarge Directorate (extract)</vt:lpstr>
      <vt:lpstr>EO Upcoming</vt:lpstr>
      <vt:lpstr>EO Upcoming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2017-11-17T17:17:43Z</dcterms:created>
  <dcterms:modified xsi:type="dcterms:W3CDTF">2018-03-14T14:27:37Z</dcterms:modified>
</cp:coreProperties>
</file>