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8" r:id="rId3"/>
    <p:sldId id="309" r:id="rId4"/>
    <p:sldId id="333" r:id="rId5"/>
    <p:sldId id="334" r:id="rId6"/>
    <p:sldId id="365" r:id="rId7"/>
    <p:sldId id="366" r:id="rId8"/>
    <p:sldId id="337" r:id="rId9"/>
    <p:sldId id="369" r:id="rId10"/>
    <p:sldId id="306" r:id="rId11"/>
    <p:sldId id="312" r:id="rId12"/>
    <p:sldId id="370" r:id="rId13"/>
    <p:sldId id="371" r:id="rId14"/>
    <p:sldId id="364" r:id="rId15"/>
    <p:sldId id="302" r:id="rId16"/>
    <p:sldId id="349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522" y="-149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/>
      <c:scatterChart>
        <c:scatterStyle val="smoothMarker"/>
        <c:ser>
          <c:idx val="0"/>
          <c:order val="0"/>
          <c:tx>
            <c:strRef>
              <c:f>Feuil1!$D$1</c:f>
              <c:strCache>
                <c:ptCount val="1"/>
                <c:pt idx="0">
                  <c:v>MK5 ISOLDE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7"/>
            <c:spPr>
              <a:solidFill>
                <a:srgbClr val="C00000"/>
              </a:solidFill>
            </c:spPr>
          </c:marker>
          <c:xVal>
            <c:numRef>
              <c:f>Feuil1!$B$2:$B$7</c:f>
              <c:numCache>
                <c:formatCode>General</c:formatCode>
                <c:ptCount val="6"/>
                <c:pt idx="0">
                  <c:v>4</c:v>
                </c:pt>
                <c:pt idx="1">
                  <c:v>20</c:v>
                </c:pt>
                <c:pt idx="2">
                  <c:v>36</c:v>
                </c:pt>
                <c:pt idx="3">
                  <c:v>76</c:v>
                </c:pt>
                <c:pt idx="4">
                  <c:v>132</c:v>
                </c:pt>
                <c:pt idx="5">
                  <c:v>222</c:v>
                </c:pt>
              </c:numCache>
            </c:numRef>
          </c:xVal>
          <c:yVal>
            <c:numRef>
              <c:f>Feuil1!$D$2:$D$7</c:f>
              <c:numCache>
                <c:formatCode>General</c:formatCode>
                <c:ptCount val="6"/>
                <c:pt idx="0">
                  <c:v>0.37000000000000038</c:v>
                </c:pt>
                <c:pt idx="2">
                  <c:v>7.8</c:v>
                </c:pt>
                <c:pt idx="3">
                  <c:v>11</c:v>
                </c:pt>
                <c:pt idx="4">
                  <c:v>19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Feuil1!$E$1</c:f>
              <c:strCache>
                <c:ptCount val="1"/>
                <c:pt idx="0">
                  <c:v>VADIS ISOLDE</c:v>
                </c:pt>
              </c:strCache>
            </c:strRef>
          </c:tx>
          <c:spPr>
            <a:ln>
              <a:noFill/>
            </a:ln>
          </c:spPr>
          <c:xVal>
            <c:numRef>
              <c:f>Feuil1!$B$2:$B$7</c:f>
              <c:numCache>
                <c:formatCode>General</c:formatCode>
                <c:ptCount val="6"/>
                <c:pt idx="0">
                  <c:v>4</c:v>
                </c:pt>
                <c:pt idx="1">
                  <c:v>20</c:v>
                </c:pt>
                <c:pt idx="2">
                  <c:v>36</c:v>
                </c:pt>
                <c:pt idx="3">
                  <c:v>76</c:v>
                </c:pt>
                <c:pt idx="4">
                  <c:v>132</c:v>
                </c:pt>
                <c:pt idx="5">
                  <c:v>222</c:v>
                </c:pt>
              </c:numCache>
            </c:numRef>
          </c:xVal>
          <c:yVal>
            <c:numRef>
              <c:f>Feuil1!$E$2:$E$7</c:f>
              <c:numCache>
                <c:formatCode>General</c:formatCode>
                <c:ptCount val="6"/>
                <c:pt idx="0">
                  <c:v>1.4</c:v>
                </c:pt>
                <c:pt idx="1">
                  <c:v>6.7</c:v>
                </c:pt>
                <c:pt idx="2">
                  <c:v>26</c:v>
                </c:pt>
                <c:pt idx="3">
                  <c:v>38</c:v>
                </c:pt>
                <c:pt idx="4">
                  <c:v>47</c:v>
                </c:pt>
                <c:pt idx="5">
                  <c:v>62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Feuil1!$F$1</c:f>
              <c:strCache>
                <c:ptCount val="1"/>
                <c:pt idx="0">
                  <c:v>VADIS GANIL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7"/>
          </c:marker>
          <c:xVal>
            <c:numRef>
              <c:f>Feuil1!$B$2:$B$7</c:f>
              <c:numCache>
                <c:formatCode>General</c:formatCode>
                <c:ptCount val="6"/>
                <c:pt idx="0">
                  <c:v>4</c:v>
                </c:pt>
                <c:pt idx="1">
                  <c:v>20</c:v>
                </c:pt>
                <c:pt idx="2">
                  <c:v>36</c:v>
                </c:pt>
                <c:pt idx="3">
                  <c:v>76</c:v>
                </c:pt>
                <c:pt idx="4">
                  <c:v>132</c:v>
                </c:pt>
                <c:pt idx="5">
                  <c:v>222</c:v>
                </c:pt>
              </c:numCache>
            </c:numRef>
          </c:xVal>
          <c:yVal>
            <c:numRef>
              <c:f>Feuil1!$F$2:$F$7</c:f>
              <c:numCache>
                <c:formatCode>General</c:formatCode>
                <c:ptCount val="6"/>
                <c:pt idx="1">
                  <c:v>1.7000000000000017</c:v>
                </c:pt>
                <c:pt idx="2">
                  <c:v>8</c:v>
                </c:pt>
                <c:pt idx="3">
                  <c:v>14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Feuil1!$G$1</c:f>
              <c:strCache>
                <c:ptCount val="1"/>
                <c:pt idx="0">
                  <c:v>MK5 ALTO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7"/>
          </c:marker>
          <c:xVal>
            <c:numRef>
              <c:f>Feuil1!$B$2:$B$7</c:f>
              <c:numCache>
                <c:formatCode>General</c:formatCode>
                <c:ptCount val="6"/>
                <c:pt idx="0">
                  <c:v>4</c:v>
                </c:pt>
                <c:pt idx="1">
                  <c:v>20</c:v>
                </c:pt>
                <c:pt idx="2">
                  <c:v>36</c:v>
                </c:pt>
                <c:pt idx="3">
                  <c:v>76</c:v>
                </c:pt>
                <c:pt idx="4">
                  <c:v>132</c:v>
                </c:pt>
                <c:pt idx="5">
                  <c:v>222</c:v>
                </c:pt>
              </c:numCache>
            </c:numRef>
          </c:xVal>
          <c:yVal>
            <c:numRef>
              <c:f>Feuil1!$G$2:$G$7</c:f>
              <c:numCache>
                <c:formatCode>General</c:formatCode>
                <c:ptCount val="6"/>
                <c:pt idx="2">
                  <c:v>20</c:v>
                </c:pt>
                <c:pt idx="3">
                  <c:v>9</c:v>
                </c:pt>
                <c:pt idx="4">
                  <c:v>22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Feuil1!$H$1</c:f>
              <c:strCache>
                <c:ptCount val="1"/>
                <c:pt idx="0">
                  <c:v>IRENA ALTO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rgbClr val="7030A0"/>
              </a:solidFill>
            </c:spPr>
          </c:marker>
          <c:xVal>
            <c:numRef>
              <c:f>Feuil1!$B$2:$B$7</c:f>
              <c:numCache>
                <c:formatCode>General</c:formatCode>
                <c:ptCount val="6"/>
                <c:pt idx="0">
                  <c:v>4</c:v>
                </c:pt>
                <c:pt idx="1">
                  <c:v>20</c:v>
                </c:pt>
                <c:pt idx="2">
                  <c:v>36</c:v>
                </c:pt>
                <c:pt idx="3">
                  <c:v>76</c:v>
                </c:pt>
                <c:pt idx="4">
                  <c:v>132</c:v>
                </c:pt>
                <c:pt idx="5">
                  <c:v>222</c:v>
                </c:pt>
              </c:numCache>
            </c:numRef>
          </c:xVal>
          <c:yVal>
            <c:numRef>
              <c:f>Feuil1!$H$2:$H$7</c:f>
              <c:numCache>
                <c:formatCode>General</c:formatCode>
                <c:ptCount val="6"/>
                <c:pt idx="2">
                  <c:v>26</c:v>
                </c:pt>
                <c:pt idx="3">
                  <c:v>15</c:v>
                </c:pt>
                <c:pt idx="4">
                  <c:v>30</c:v>
                </c:pt>
              </c:numCache>
            </c:numRef>
          </c:yVal>
          <c:smooth val="1"/>
        </c:ser>
        <c:axId val="144006144"/>
        <c:axId val="144008320"/>
      </c:scatterChart>
      <c:valAx>
        <c:axId val="144006144"/>
        <c:scaling>
          <c:orientation val="minMax"/>
        </c:scaling>
        <c:axPos val="b"/>
        <c:numFmt formatCode="General" sourceLinked="1"/>
        <c:tickLblPos val="nextTo"/>
        <c:crossAx val="144008320"/>
        <c:crosses val="autoZero"/>
        <c:crossBetween val="midCat"/>
      </c:valAx>
      <c:valAx>
        <c:axId val="144008320"/>
        <c:scaling>
          <c:orientation val="minMax"/>
        </c:scaling>
        <c:axPos val="l"/>
        <c:majorGridlines/>
        <c:numFmt formatCode="General" sourceLinked="1"/>
        <c:tickLblPos val="nextTo"/>
        <c:crossAx val="14400614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FF6E9-25DF-4FB1-8255-6C2D1E76327D}" type="datetimeFigureOut">
              <a:rPr lang="fr-FR" smtClean="0"/>
              <a:pPr/>
              <a:t>03/04/2018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787A5-BB5C-4BB1-9A82-CD51E3ACB67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787A5-BB5C-4BB1-9A82-CD51E3ACB67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Fonctionnement pendant plus de 3 semaines</a:t>
            </a:r>
            <a:r>
              <a:rPr lang="fr-FR" baseline="0" dirty="0" smtClean="0"/>
              <a:t> avec efficacités stables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787A5-BB5C-4BB1-9A82-CD51E3ACB67E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Interrogation</a:t>
            </a:r>
            <a:r>
              <a:rPr lang="fr-FR" baseline="0" dirty="0" smtClean="0"/>
              <a:t> sur les efficacités – </a:t>
            </a:r>
            <a:r>
              <a:rPr lang="fr-FR" baseline="0" dirty="0" err="1" smtClean="0"/>
              <a:t>eficcacité</a:t>
            </a:r>
            <a:r>
              <a:rPr lang="fr-FR" baseline="0" dirty="0" smtClean="0"/>
              <a:t> des taux </a:t>
            </a:r>
            <a:r>
              <a:rPr lang="fr-FR" baseline="0" dirty="0" err="1" smtClean="0"/>
              <a:t>cnservateurs</a:t>
            </a:r>
            <a:r>
              <a:rPr lang="fr-FR" baseline="0" dirty="0" smtClean="0"/>
              <a:t> – insister sur hors ligne, conditionnement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787A5-BB5C-4BB1-9A82-CD51E3ACB67E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Ronds et diamants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787A5-BB5C-4BB1-9A82-CD51E3ACB67E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dirty="0" smtClean="0"/>
              <a:t>Tentative</a:t>
            </a:r>
            <a:r>
              <a:rPr lang="fr-FR" baseline="0" dirty="0" smtClean="0"/>
              <a:t> dates for the radioactive ion </a:t>
            </a:r>
            <a:r>
              <a:rPr lang="fr-FR" baseline="0" dirty="0" err="1" smtClean="0"/>
              <a:t>beam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commissioning</a:t>
            </a:r>
            <a:r>
              <a:rPr lang="fr-FR" baseline="0" dirty="0" smtClean="0"/>
              <a:t> March 2018</a:t>
            </a:r>
          </a:p>
          <a:p>
            <a:pPr>
              <a:buFontTx/>
              <a:buChar char="-"/>
            </a:pPr>
            <a:r>
              <a:rPr lang="fr-FR" baseline="0" dirty="0" smtClean="0"/>
              <a:t> First </a:t>
            </a:r>
            <a:r>
              <a:rPr lang="fr-FR" baseline="0" dirty="0" err="1" smtClean="0"/>
              <a:t>experiments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the end of first </a:t>
            </a:r>
            <a:r>
              <a:rPr lang="fr-FR" baseline="0" dirty="0" err="1" smtClean="0"/>
              <a:t>semester</a:t>
            </a:r>
            <a:r>
              <a:rPr lang="fr-FR" baseline="0" dirty="0" smtClean="0"/>
              <a:t> 2018 </a:t>
            </a:r>
            <a:r>
              <a:rPr lang="fr-FR" baseline="0" dirty="0" err="1" smtClean="0"/>
              <a:t>maybe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after</a:t>
            </a:r>
            <a:r>
              <a:rPr lang="fr-FR" baseline="0" dirty="0" smtClean="0"/>
              <a:t> the tests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6B5CD-D5F3-4965-B2F7-8D7930574A12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safety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reasons</a:t>
            </a:r>
            <a:r>
              <a:rPr lang="fr-FR" baseline="0" dirty="0" smtClean="0"/>
              <a:t> (no </a:t>
            </a:r>
            <a:r>
              <a:rPr lang="fr-FR" baseline="0" dirty="0" err="1" smtClean="0"/>
              <a:t>Iodine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filter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SPIRAL 1), the </a:t>
            </a:r>
            <a:r>
              <a:rPr lang="fr-FR" baseline="0" dirty="0" err="1" smtClean="0"/>
              <a:t>highest</a:t>
            </a:r>
            <a:r>
              <a:rPr lang="fr-FR" baseline="0" dirty="0" smtClean="0"/>
              <a:t> Z </a:t>
            </a:r>
            <a:r>
              <a:rPr lang="fr-FR" baseline="0" dirty="0" err="1" smtClean="0"/>
              <a:t>material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for fragmentation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Nb.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6B5CD-D5F3-4965-B2F7-8D7930574A12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6B5CD-D5F3-4965-B2F7-8D7930574A12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6B5CD-D5F3-4965-B2F7-8D7930574A12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ogo_GANIL_30cm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72008"/>
            <a:ext cx="2195737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3491880" y="764704"/>
            <a:ext cx="5652120" cy="72008"/>
          </a:xfrm>
          <a:prstGeom prst="rect">
            <a:avLst/>
          </a:prstGeom>
          <a:gradFill flip="none" rotWithShape="1">
            <a:gsLst>
              <a:gs pos="0">
                <a:srgbClr val="7030A0"/>
              </a:gs>
              <a:gs pos="89000">
                <a:schemeClr val="bg1"/>
              </a:gs>
              <a:gs pos="99000">
                <a:schemeClr val="bg1"/>
              </a:gs>
              <a:gs pos="100000">
                <a:schemeClr val="bg1"/>
              </a:gs>
              <a:gs pos="100000">
                <a:srgbClr val="FF8200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 rot="10800000">
            <a:off x="0" y="6525343"/>
            <a:ext cx="5436096" cy="72008"/>
          </a:xfrm>
          <a:prstGeom prst="rect">
            <a:avLst/>
          </a:prstGeom>
          <a:gradFill flip="none" rotWithShape="1">
            <a:gsLst>
              <a:gs pos="0">
                <a:srgbClr val="7030A0"/>
              </a:gs>
              <a:gs pos="89000">
                <a:schemeClr val="bg1"/>
              </a:gs>
              <a:gs pos="99000">
                <a:schemeClr val="bg1"/>
              </a:gs>
              <a:gs pos="100000">
                <a:schemeClr val="bg1"/>
              </a:gs>
              <a:gs pos="100000">
                <a:srgbClr val="FF8200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0" y="6604084"/>
            <a:ext cx="13612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0" dirty="0" smtClean="0">
                <a:solidFill>
                  <a:schemeClr val="bg1">
                    <a:lumMod val="65000"/>
                  </a:schemeClr>
                </a:solidFill>
              </a:rPr>
              <a:t>GANISOL 18/09/2017</a:t>
            </a:r>
            <a:endParaRPr lang="fr-FR" sz="1050" b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0FF3E-312B-4A71-BDEA-C3DB7D8454CC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C468C-6E4E-426F-8630-6EA3C8422DB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image" Target="../media/image30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2.png"/><Relationship Id="rId7" Type="http://schemas.openxmlformats.org/officeDocument/2006/relationships/image" Target="../media/image9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1844824"/>
            <a:ext cx="8496944" cy="1470025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0066FF"/>
                </a:solidFill>
                <a:latin typeface="Comic Sans MS" pitchFamily="66" charset="0"/>
              </a:rPr>
              <a:t>Radioactive ion </a:t>
            </a:r>
            <a:r>
              <a:rPr lang="fr-FR" sz="2800" dirty="0" err="1" smtClean="0">
                <a:solidFill>
                  <a:srgbClr val="0066FF"/>
                </a:solidFill>
                <a:latin typeface="Comic Sans MS" pitchFamily="66" charset="0"/>
              </a:rPr>
              <a:t>beam</a:t>
            </a:r>
            <a:r>
              <a:rPr lang="fr-FR" sz="2800" dirty="0" smtClean="0">
                <a:solidFill>
                  <a:srgbClr val="0066FF"/>
                </a:solidFill>
                <a:latin typeface="Comic Sans MS" pitchFamily="66" charset="0"/>
              </a:rPr>
              <a:t> R&amp;D </a:t>
            </a:r>
            <a:r>
              <a:rPr lang="fr-FR" sz="2800" dirty="0" err="1" smtClean="0">
                <a:solidFill>
                  <a:srgbClr val="0066FF"/>
                </a:solidFill>
                <a:latin typeface="Comic Sans MS" pitchFamily="66" charset="0"/>
              </a:rPr>
              <a:t>with</a:t>
            </a:r>
            <a:r>
              <a:rPr lang="fr-FR" sz="2800" dirty="0" smtClean="0">
                <a:solidFill>
                  <a:srgbClr val="0066FF"/>
                </a:solidFill>
                <a:latin typeface="Comic Sans MS" pitchFamily="66" charset="0"/>
              </a:rPr>
              <a:t> SPIRAL 1</a:t>
            </a:r>
            <a:endParaRPr lang="en-US" sz="2800" dirty="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051720" y="3212976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P. Delahaye for the Upgrade SPIRAL 1 team</a:t>
            </a:r>
          </a:p>
          <a:p>
            <a:pPr algn="ctr"/>
            <a:r>
              <a:rPr lang="fr-FR" b="1" dirty="0" err="1" smtClean="0"/>
              <a:t>Beamlab</a:t>
            </a:r>
            <a:r>
              <a:rPr lang="fr-FR" b="1" dirty="0" smtClean="0"/>
              <a:t> </a:t>
            </a:r>
            <a:r>
              <a:rPr lang="fr-FR" b="1" dirty="0" smtClean="0"/>
              <a:t>meeting, </a:t>
            </a:r>
            <a:r>
              <a:rPr lang="fr-FR" b="1" dirty="0" smtClean="0"/>
              <a:t>ISOLDE</a:t>
            </a:r>
            <a:endParaRPr lang="fr-FR" b="1" dirty="0" smtClean="0"/>
          </a:p>
          <a:p>
            <a:pPr algn="ctr"/>
            <a:r>
              <a:rPr lang="fr-FR" b="1" dirty="0" smtClean="0"/>
              <a:t>3rd</a:t>
            </a:r>
            <a:r>
              <a:rPr lang="fr-FR" b="1" dirty="0" smtClean="0"/>
              <a:t> of April </a:t>
            </a:r>
            <a:r>
              <a:rPr lang="fr-FR" b="1" dirty="0" smtClean="0"/>
              <a:t>2018</a:t>
            </a:r>
          </a:p>
        </p:txBody>
      </p:sp>
      <p:pic>
        <p:nvPicPr>
          <p:cNvPr id="4" name="Image 6" descr="logo couleur HD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e 7"/>
          <p:cNvGrpSpPr/>
          <p:nvPr/>
        </p:nvGrpSpPr>
        <p:grpSpPr>
          <a:xfrm>
            <a:off x="107504" y="116632"/>
            <a:ext cx="5457704" cy="992556"/>
            <a:chOff x="1187624" y="2041684"/>
            <a:chExt cx="5457704" cy="992556"/>
          </a:xfrm>
        </p:grpSpPr>
        <p:pic>
          <p:nvPicPr>
            <p:cNvPr id="9" name="Image 8" descr="M:\Mes documents\Carrière\Concours interne 2010\Présentation\SPIRAL.bmp"/>
            <p:cNvPicPr/>
            <p:nvPr/>
          </p:nvPicPr>
          <p:blipFill>
            <a:blip r:embed="rId3" cstate="screen"/>
            <a:srcRect l="-372"/>
            <a:stretch>
              <a:fillRect/>
            </a:stretch>
          </p:blipFill>
          <p:spPr bwMode="auto">
            <a:xfrm>
              <a:off x="1187624" y="2060848"/>
              <a:ext cx="1042834" cy="973392"/>
            </a:xfrm>
            <a:prstGeom prst="rect">
              <a:avLst/>
            </a:prstGeom>
            <a:noFill/>
          </p:spPr>
        </p:pic>
        <p:pic>
          <p:nvPicPr>
            <p:cNvPr id="10" name="Image 9" descr="Table of elements"/>
            <p:cNvPicPr/>
            <p:nvPr/>
          </p:nvPicPr>
          <p:blipFill>
            <a:blip r:embed="rId4" cstate="print"/>
            <a:srcRect b="50001"/>
            <a:stretch>
              <a:fillRect/>
            </a:stretch>
          </p:blipFill>
          <p:spPr bwMode="auto">
            <a:xfrm>
              <a:off x="2267744" y="2060848"/>
              <a:ext cx="3249192" cy="937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Image 10" descr="P1030531"/>
            <p:cNvPicPr/>
            <p:nvPr/>
          </p:nvPicPr>
          <p:blipFill>
            <a:blip r:embed="rId5" cstate="print"/>
            <a:srcRect l="22354"/>
            <a:stretch>
              <a:fillRect/>
            </a:stretch>
          </p:blipFill>
          <p:spPr bwMode="auto">
            <a:xfrm>
              <a:off x="5508104" y="2060848"/>
              <a:ext cx="1137224" cy="924137"/>
            </a:xfrm>
            <a:prstGeom prst="rect">
              <a:avLst/>
            </a:prstGeom>
            <a:noFill/>
          </p:spPr>
        </p:pic>
        <p:sp>
          <p:nvSpPr>
            <p:cNvPr id="12" name="ZoneTexte 11"/>
            <p:cNvSpPr txBox="1"/>
            <p:nvPr/>
          </p:nvSpPr>
          <p:spPr>
            <a:xfrm>
              <a:off x="2771800" y="2041684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F0"/>
                  </a:solidFill>
                  <a:latin typeface="Broadway" pitchFamily="82" charset="0"/>
                </a:rPr>
                <a:t>SPIRAL 1  Upgrade</a:t>
              </a:r>
              <a:endParaRPr lang="en-US" sz="1400" b="1" dirty="0">
                <a:solidFill>
                  <a:srgbClr val="00B0F0"/>
                </a:solidFill>
                <a:latin typeface="Broadway" pitchFamily="82" charset="0"/>
              </a:endParaRPr>
            </a:p>
          </p:txBody>
        </p:sp>
        <p:pic>
          <p:nvPicPr>
            <p:cNvPr id="13" name="Image 12" descr="Table of elements"/>
            <p:cNvPicPr/>
            <p:nvPr/>
          </p:nvPicPr>
          <p:blipFill>
            <a:blip r:embed="rId4" cstate="print"/>
            <a:srcRect l="80401" t="48139" b="41861"/>
            <a:stretch>
              <a:fillRect/>
            </a:stretch>
          </p:blipFill>
          <p:spPr bwMode="auto">
            <a:xfrm>
              <a:off x="3978259" y="2060848"/>
              <a:ext cx="593741" cy="1723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9" descr="logoLPSC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070865"/>
            <a:ext cx="432048" cy="3419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124744"/>
            <a:ext cx="755130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1196752"/>
            <a:ext cx="1224136" cy="26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1196752"/>
            <a:ext cx="864096" cy="22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71600" y="1196752"/>
            <a:ext cx="720080" cy="19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1124744"/>
            <a:ext cx="52288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C:\Users\delahaye\AppData\Local\Temp\_PA998\logo emilie\logo emilie officie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91680" y="1124744"/>
            <a:ext cx="705259" cy="360040"/>
          </a:xfrm>
          <a:prstGeom prst="rect">
            <a:avLst/>
          </a:prstGeom>
          <a:noFill/>
        </p:spPr>
      </p:pic>
      <p:pic>
        <p:nvPicPr>
          <p:cNvPr id="22" name="Picture 2" descr="Logo du Si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52320" y="836712"/>
            <a:ext cx="1080120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Radioactive ion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beam</a:t>
            </a:r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commissioning</a:t>
            </a:r>
            <a:endParaRPr lang="en-US" sz="3200" dirty="0"/>
          </a:p>
        </p:txBody>
      </p:sp>
      <p:pic>
        <p:nvPicPr>
          <p:cNvPr id="25" name="Image 24" descr="modes_commi_10.tif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196752"/>
            <a:ext cx="3384040" cy="3600400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3599384" y="1197907"/>
            <a:ext cx="55446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/>
              <a:t>Accepted</a:t>
            </a:r>
            <a:r>
              <a:rPr lang="fr-FR" sz="2000" b="1" dirty="0" smtClean="0"/>
              <a:t>  </a:t>
            </a:r>
            <a:r>
              <a:rPr lang="fr-FR" sz="2000" b="1" dirty="0" err="1" smtClean="0"/>
              <a:t>experiments</a:t>
            </a:r>
            <a:r>
              <a:rPr lang="fr-FR" sz="2000" b="1" dirty="0" smtClean="0"/>
              <a:t>:</a:t>
            </a:r>
            <a:endParaRPr lang="en-US" sz="20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1600" i="1" dirty="0" smtClean="0"/>
              <a:t> </a:t>
            </a:r>
            <a:r>
              <a:rPr lang="en-US" sz="1600" b="1" i="1" dirty="0" smtClean="0"/>
              <a:t>Resonant proton elastic scattering on 17F and 2-proton emission from excited states in 18Ne, </a:t>
            </a:r>
            <a:r>
              <a:rPr lang="en-US" sz="1600" b="1" dirty="0" smtClean="0"/>
              <a:t>G. F. Grinyer et al (E750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sz="1400" dirty="0" smtClean="0"/>
              <a:t>17F was observed as </a:t>
            </a:r>
            <a:r>
              <a:rPr lang="en-US" sz="1400" dirty="0" err="1" smtClean="0"/>
              <a:t>BeF</a:t>
            </a:r>
            <a:r>
              <a:rPr lang="en-US" sz="1400" dirty="0" smtClean="0"/>
              <a:t> molecule with dissociating </a:t>
            </a:r>
            <a:r>
              <a:rPr lang="en-US" sz="1400" dirty="0" err="1" smtClean="0"/>
              <a:t>BeO</a:t>
            </a:r>
            <a:r>
              <a:rPr lang="en-US" sz="1400" dirty="0" smtClean="0"/>
              <a:t> insulator</a:t>
            </a:r>
          </a:p>
          <a:p>
            <a:r>
              <a:rPr lang="en-US" sz="1400" dirty="0" smtClean="0"/>
              <a:t>F atomic beams in principle well produced with FEBIAD sources</a:t>
            </a:r>
          </a:p>
          <a:p>
            <a:endParaRPr lang="en-US" sz="1600" dirty="0" smtClean="0"/>
          </a:p>
          <a:p>
            <a:r>
              <a:rPr lang="en-US" sz="1600" b="1" dirty="0" smtClean="0"/>
              <a:t>Optimization of </a:t>
            </a:r>
            <a:r>
              <a:rPr lang="en-US" sz="1600" b="1" baseline="30000" dirty="0" smtClean="0"/>
              <a:t>17</a:t>
            </a:r>
            <a:r>
              <a:rPr lang="en-US" sz="1600" b="1" dirty="0" smtClean="0"/>
              <a:t>F production from </a:t>
            </a:r>
            <a:r>
              <a:rPr lang="en-US" sz="1600" b="1" baseline="30000" dirty="0" smtClean="0"/>
              <a:t>20</a:t>
            </a:r>
            <a:r>
              <a:rPr lang="en-US" sz="1600" b="1" dirty="0" smtClean="0"/>
              <a:t>Ne fragmentation using the FEBIAD, directly followed by the experiment</a:t>
            </a:r>
            <a:endParaRPr lang="fr-FR" sz="1600" b="1" dirty="0" smtClean="0"/>
          </a:p>
          <a:p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r>
              <a:rPr lang="en-US" sz="1400" b="1" i="1" dirty="0" smtClean="0"/>
              <a:t> </a:t>
            </a:r>
            <a:r>
              <a:rPr lang="en-US" sz="1600" b="1" i="1" dirty="0" smtClean="0"/>
              <a:t>Direct </a:t>
            </a:r>
            <a:r>
              <a:rPr lang="en-US" sz="1600" b="1" i="1" dirty="0" err="1" smtClean="0"/>
              <a:t>isospin</a:t>
            </a:r>
            <a:r>
              <a:rPr lang="en-US" sz="1600" b="1" i="1" dirty="0" smtClean="0"/>
              <a:t> mixing measurement in Coulomb excitation of an </a:t>
            </a:r>
            <a:r>
              <a:rPr lang="en-US" sz="1600" b="1" i="1" baseline="30000" dirty="0" smtClean="0"/>
              <a:t>38m</a:t>
            </a:r>
            <a:r>
              <a:rPr lang="en-US" sz="1600" b="1" i="1" dirty="0" smtClean="0"/>
              <a:t>K isomeric beam from SPIRAL1, </a:t>
            </a:r>
            <a:r>
              <a:rPr lang="en-US" sz="1600" b="1" dirty="0" err="1" smtClean="0"/>
              <a:t>G.De</a:t>
            </a:r>
            <a:r>
              <a:rPr lang="en-US" sz="1600" b="1" dirty="0" smtClean="0"/>
              <a:t> France et al (E737)</a:t>
            </a:r>
            <a:endParaRPr lang="en-US" sz="1400" b="1" dirty="0" smtClean="0"/>
          </a:p>
          <a:p>
            <a:endParaRPr lang="en-US" sz="1200" baseline="30000" dirty="0" smtClean="0"/>
          </a:p>
          <a:p>
            <a:r>
              <a:rPr lang="en-US" sz="1400" baseline="30000" dirty="0" smtClean="0"/>
              <a:t>38m</a:t>
            </a:r>
            <a:r>
              <a:rPr lang="en-US" sz="1400" dirty="0" smtClean="0"/>
              <a:t>K from </a:t>
            </a:r>
            <a:r>
              <a:rPr lang="en-US" sz="1400" baseline="30000" dirty="0" smtClean="0"/>
              <a:t>58</a:t>
            </a:r>
            <a:r>
              <a:rPr lang="en-US" sz="1400" dirty="0" smtClean="0"/>
              <a:t>Ni fragmentation ok but not from transfer reaction with </a:t>
            </a:r>
            <a:r>
              <a:rPr lang="en-US" sz="1400" baseline="30000" dirty="0" smtClean="0"/>
              <a:t>36</a:t>
            </a:r>
            <a:r>
              <a:rPr lang="en-US" sz="1400" dirty="0" smtClean="0"/>
              <a:t>Ar </a:t>
            </a:r>
          </a:p>
          <a:p>
            <a:r>
              <a:rPr lang="en-US" sz="1400" dirty="0" smtClean="0"/>
              <a:t>Population of the isomeric state depends on the reaction mechanism!</a:t>
            </a:r>
          </a:p>
          <a:p>
            <a:endParaRPr lang="en-US" sz="1200" dirty="0" smtClean="0"/>
          </a:p>
          <a:p>
            <a:r>
              <a:rPr lang="en-US" sz="1400" dirty="0" smtClean="0"/>
              <a:t>Testing </a:t>
            </a:r>
            <a:r>
              <a:rPr lang="en-US" sz="1400" b="1" baseline="30000" dirty="0" smtClean="0"/>
              <a:t>38m</a:t>
            </a:r>
            <a:r>
              <a:rPr lang="en-US" sz="1400" b="1" dirty="0" smtClean="0"/>
              <a:t>K from </a:t>
            </a:r>
            <a:r>
              <a:rPr lang="en-US" sz="1400" b="1" baseline="30000" dirty="0" smtClean="0"/>
              <a:t>40</a:t>
            </a:r>
            <a:r>
              <a:rPr lang="en-US" sz="1400" b="1" dirty="0" smtClean="0"/>
              <a:t>Ca fragmentation</a:t>
            </a:r>
          </a:p>
          <a:p>
            <a:endParaRPr lang="fr-FR" sz="1600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5400600" y="836712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2018 – </a:t>
            </a:r>
            <a:r>
              <a:rPr lang="fr-FR" b="1" dirty="0" err="1" smtClean="0">
                <a:solidFill>
                  <a:srgbClr val="00B0F0"/>
                </a:solidFill>
              </a:rPr>
              <a:t>run</a:t>
            </a:r>
            <a:r>
              <a:rPr lang="fr-FR" b="1" dirty="0" smtClean="0">
                <a:solidFill>
                  <a:srgbClr val="00B0F0"/>
                </a:solidFill>
              </a:rPr>
              <a:t> 1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43608" y="4854059"/>
            <a:ext cx="64102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600" b="1" dirty="0" smtClean="0"/>
          </a:p>
          <a:p>
            <a:pPr algn="ctr"/>
            <a:r>
              <a:rPr lang="fr-FR" sz="2000" b="1" dirty="0" smtClean="0"/>
              <a:t>R&amp;D </a:t>
            </a:r>
            <a:r>
              <a:rPr lang="fr-FR" sz="2000" b="1" dirty="0" smtClean="0"/>
              <a:t>for </a:t>
            </a:r>
            <a:r>
              <a:rPr lang="fr-FR" sz="2000" b="1" dirty="0" smtClean="0"/>
              <a:t>future </a:t>
            </a:r>
            <a:r>
              <a:rPr lang="fr-FR" sz="2000" b="1" dirty="0" err="1" smtClean="0"/>
              <a:t>beams</a:t>
            </a:r>
            <a:r>
              <a:rPr lang="fr-FR" sz="2000" b="1" dirty="0" smtClean="0"/>
              <a:t> - </a:t>
            </a:r>
            <a:r>
              <a:rPr lang="fr-FR" sz="2000" b="1" i="1" dirty="0" err="1" smtClean="0"/>
              <a:t>Beamlab</a:t>
            </a:r>
            <a:r>
              <a:rPr lang="fr-FR" sz="2000" b="1" i="1" dirty="0" smtClean="0"/>
              <a:t> </a:t>
            </a:r>
            <a:r>
              <a:rPr lang="fr-FR" sz="2000" b="1" i="1" dirty="0" err="1" smtClean="0"/>
              <a:t>activities</a:t>
            </a:r>
            <a:r>
              <a:rPr lang="fr-FR" sz="2000" b="1" dirty="0" smtClean="0"/>
              <a:t>:</a:t>
            </a:r>
            <a:endParaRPr lang="fr-FR" sz="2000" b="1" dirty="0" smtClean="0"/>
          </a:p>
          <a:p>
            <a:r>
              <a:rPr lang="fr-FR" sz="1600" b="1" dirty="0" smtClean="0"/>
              <a:t>- </a:t>
            </a:r>
            <a:r>
              <a:rPr lang="fr-FR" sz="1400" b="1" dirty="0" err="1" smtClean="0">
                <a:solidFill>
                  <a:srgbClr val="0070C0"/>
                </a:solidFill>
              </a:rPr>
              <a:t>Priorities</a:t>
            </a:r>
            <a:r>
              <a:rPr lang="fr-FR" sz="1400" b="1" dirty="0" smtClean="0">
                <a:solidFill>
                  <a:srgbClr val="0070C0"/>
                </a:solidFill>
              </a:rPr>
              <a:t> </a:t>
            </a:r>
            <a:r>
              <a:rPr lang="fr-FR" sz="1400" b="1" dirty="0" err="1" smtClean="0">
                <a:solidFill>
                  <a:srgbClr val="0070C0"/>
                </a:solidFill>
              </a:rPr>
              <a:t>from</a:t>
            </a:r>
            <a:r>
              <a:rPr lang="fr-FR" sz="1400" b="1" dirty="0" smtClean="0">
                <a:solidFill>
                  <a:srgbClr val="0070C0"/>
                </a:solidFill>
              </a:rPr>
              <a:t> GANISOL </a:t>
            </a:r>
            <a:r>
              <a:rPr lang="fr-FR" sz="1400" b="1" dirty="0" err="1" smtClean="0">
                <a:solidFill>
                  <a:srgbClr val="0070C0"/>
                </a:solidFill>
              </a:rPr>
              <a:t>review</a:t>
            </a:r>
            <a:r>
              <a:rPr lang="fr-FR" sz="1400" b="1" dirty="0" smtClean="0">
                <a:solidFill>
                  <a:srgbClr val="0070C0"/>
                </a:solidFill>
              </a:rPr>
              <a:t> 2016/7/4</a:t>
            </a:r>
          </a:p>
          <a:p>
            <a:pPr>
              <a:buFontTx/>
              <a:buChar char="-"/>
            </a:pPr>
            <a:r>
              <a:rPr lang="fr-FR" sz="1400" b="1" dirty="0" err="1" smtClean="0">
                <a:solidFill>
                  <a:srgbClr val="0070C0"/>
                </a:solidFill>
              </a:rPr>
              <a:t>Preparing</a:t>
            </a:r>
            <a:r>
              <a:rPr lang="fr-FR" sz="1400" b="1" dirty="0" smtClean="0">
                <a:solidFill>
                  <a:srgbClr val="0070C0"/>
                </a:solidFill>
              </a:rPr>
              <a:t> the MUGAST </a:t>
            </a:r>
            <a:r>
              <a:rPr lang="fr-FR" sz="1400" b="1" dirty="0" err="1" smtClean="0">
                <a:solidFill>
                  <a:srgbClr val="0070C0"/>
                </a:solidFill>
              </a:rPr>
              <a:t>campaign</a:t>
            </a:r>
            <a:r>
              <a:rPr lang="fr-FR" sz="1400" b="1" dirty="0" smtClean="0">
                <a:solidFill>
                  <a:srgbClr val="0070C0"/>
                </a:solidFill>
              </a:rPr>
              <a:t> – </a:t>
            </a:r>
            <a:r>
              <a:rPr lang="fr-FR" sz="1400" b="1" dirty="0" smtClean="0">
                <a:solidFill>
                  <a:srgbClr val="0070C0"/>
                </a:solidFill>
              </a:rPr>
              <a:t>2019/2020</a:t>
            </a:r>
            <a:endParaRPr lang="fr-FR" sz="14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</a:t>
            </a:r>
            <a:r>
              <a:rPr lang="en-US" sz="1400" b="1" baseline="30000" dirty="0" smtClean="0"/>
              <a:t>40</a:t>
            </a:r>
            <a:r>
              <a:rPr lang="en-US" sz="1400" b="1" dirty="0" smtClean="0"/>
              <a:t>Ca fragmentation</a:t>
            </a:r>
            <a:r>
              <a:rPr lang="en-US" sz="1400" dirty="0" smtClean="0"/>
              <a:t>: test of </a:t>
            </a:r>
            <a:r>
              <a:rPr lang="en-US" sz="1400" dirty="0" err="1" smtClean="0"/>
              <a:t>of</a:t>
            </a:r>
            <a:r>
              <a:rPr lang="en-US" sz="1400" dirty="0" smtClean="0"/>
              <a:t> production of </a:t>
            </a:r>
            <a:r>
              <a:rPr lang="en-US" sz="1400" b="1" baseline="30000" dirty="0" smtClean="0"/>
              <a:t>25</a:t>
            </a:r>
            <a:r>
              <a:rPr lang="en-US" sz="1400" b="1" dirty="0" smtClean="0"/>
              <a:t>Al and </a:t>
            </a:r>
            <a:r>
              <a:rPr lang="en-US" sz="1400" b="1" baseline="30000" dirty="0" smtClean="0"/>
              <a:t>30</a:t>
            </a:r>
            <a:r>
              <a:rPr lang="en-US" sz="1400" b="1" dirty="0" smtClean="0"/>
              <a:t>P </a:t>
            </a:r>
            <a:r>
              <a:rPr lang="en-US" sz="1400" dirty="0" smtClean="0"/>
              <a:t>(</a:t>
            </a:r>
            <a:r>
              <a:rPr lang="en-US" sz="1400" dirty="0" err="1" smtClean="0"/>
              <a:t>LoI</a:t>
            </a:r>
            <a:r>
              <a:rPr lang="en-US" sz="1400" dirty="0" smtClean="0"/>
              <a:t> De </a:t>
            </a:r>
            <a:r>
              <a:rPr lang="en-US" sz="1400" dirty="0" err="1" smtClean="0"/>
              <a:t>Séréville</a:t>
            </a:r>
            <a:r>
              <a:rPr lang="en-US" sz="1400" dirty="0" smtClean="0"/>
              <a:t> et al</a:t>
            </a:r>
            <a:r>
              <a:rPr lang="en-US" sz="14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smtClean="0"/>
              <a:t>Trying the formation of hydride molecules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b="1" dirty="0" smtClean="0"/>
              <a:t> </a:t>
            </a:r>
            <a:r>
              <a:rPr lang="en-US" sz="1400" dirty="0" smtClean="0"/>
              <a:t>Test of production of </a:t>
            </a:r>
            <a:r>
              <a:rPr lang="en-US" sz="1400" b="1" baseline="30000" dirty="0" smtClean="0"/>
              <a:t>56</a:t>
            </a:r>
            <a:r>
              <a:rPr lang="en-US" sz="1400" b="1" dirty="0" smtClean="0"/>
              <a:t>Ni from the fragmentation of </a:t>
            </a:r>
            <a:r>
              <a:rPr lang="en-US" sz="1400" b="1" baseline="30000" dirty="0" smtClean="0"/>
              <a:t>58</a:t>
            </a:r>
            <a:r>
              <a:rPr lang="en-US" sz="1400" b="1" dirty="0" smtClean="0"/>
              <a:t>Ni </a:t>
            </a:r>
            <a:r>
              <a:rPr lang="en-US" sz="1400" dirty="0" smtClean="0"/>
              <a:t>(</a:t>
            </a:r>
            <a:r>
              <a:rPr lang="en-US" sz="1400" dirty="0" err="1" smtClean="0"/>
              <a:t>LoI</a:t>
            </a:r>
            <a:r>
              <a:rPr lang="en-US" sz="1400" dirty="0" smtClean="0"/>
              <a:t> Assié et al</a:t>
            </a:r>
            <a:r>
              <a:rPr lang="en-US" sz="14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Stripping to get rid of </a:t>
            </a:r>
            <a:r>
              <a:rPr lang="en-US" sz="1400" baseline="30000" dirty="0" smtClean="0"/>
              <a:t>56</a:t>
            </a:r>
            <a:r>
              <a:rPr lang="en-US" sz="1400" dirty="0" smtClean="0"/>
              <a:t>Co and </a:t>
            </a:r>
            <a:r>
              <a:rPr lang="en-US" sz="1400" baseline="30000" dirty="0" smtClean="0"/>
              <a:t>56</a:t>
            </a:r>
            <a:r>
              <a:rPr lang="en-US" sz="1400" dirty="0" smtClean="0"/>
              <a:t>Fe</a:t>
            </a:r>
            <a:endParaRPr lang="en-US" sz="1400" dirty="0" smtClean="0"/>
          </a:p>
          <a:p>
            <a:endParaRPr lang="fr-FR" dirty="0"/>
          </a:p>
        </p:txBody>
      </p:sp>
      <p:pic>
        <p:nvPicPr>
          <p:cNvPr id="7" name="Picture 2" descr="Logo du S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085184"/>
            <a:ext cx="1080120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Beyond</a:t>
            </a:r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commissioning</a:t>
            </a:r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…</a:t>
            </a:r>
            <a:endParaRPr lang="fr-FR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5" name="Picture 3" descr="F:\Pierre's data\Computing\root\Production SPIRAL 1\data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5841" y="2996952"/>
            <a:ext cx="4112661" cy="3227481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220072" y="1052736"/>
            <a:ext cx="2427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To longer </a:t>
            </a:r>
            <a:r>
              <a:rPr lang="fr-FR" b="1" dirty="0" err="1" smtClean="0">
                <a:solidFill>
                  <a:srgbClr val="FF0000"/>
                </a:solidFill>
              </a:rPr>
              <a:t>term</a:t>
            </a:r>
            <a:r>
              <a:rPr lang="fr-FR" b="1" dirty="0" smtClean="0">
                <a:solidFill>
                  <a:srgbClr val="FF0000"/>
                </a:solidFill>
              </a:rPr>
              <a:t>: 2018-…</a:t>
            </a:r>
          </a:p>
        </p:txBody>
      </p:sp>
      <p:pic>
        <p:nvPicPr>
          <p:cNvPr id="19" name="Picture 2" descr="O:\PROJETS\SDA_PHYSIQUE_SPIRAL2\1 - Projets\UPGRADE SPIRAL1\5-FEBIAD\FEBIAD\version 2014\montage\DSCN1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628800"/>
            <a:ext cx="1224136" cy="8997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23" name="Picture 2" descr="F:\Pierre's data\Computing\root\Production SPIRAL 1\data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996952"/>
            <a:ext cx="4067944" cy="3277962"/>
          </a:xfrm>
          <a:prstGeom prst="rect">
            <a:avLst/>
          </a:prstGeom>
          <a:noFill/>
        </p:spPr>
      </p:pic>
      <p:sp>
        <p:nvSpPr>
          <p:cNvPr id="24" name="ZoneTexte 23"/>
          <p:cNvSpPr txBox="1"/>
          <p:nvPr/>
        </p:nvSpPr>
        <p:spPr>
          <a:xfrm>
            <a:off x="1187624" y="1052736"/>
            <a:ext cx="2400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>
                <a:solidFill>
                  <a:srgbClr val="0070C0"/>
                </a:solidFill>
              </a:rPr>
              <a:t>From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day</a:t>
            </a:r>
            <a:r>
              <a:rPr lang="fr-FR" sz="2000" b="1" dirty="0" smtClean="0">
                <a:solidFill>
                  <a:srgbClr val="0070C0"/>
                </a:solidFill>
              </a:rPr>
              <a:t> 1 </a:t>
            </a:r>
            <a:r>
              <a:rPr lang="fr-FR" sz="2000" b="1" dirty="0" err="1" smtClean="0">
                <a:solidFill>
                  <a:srgbClr val="0070C0"/>
                </a:solidFill>
              </a:rPr>
              <a:t>beams</a:t>
            </a:r>
            <a:r>
              <a:rPr lang="fr-FR" sz="2000" b="1" dirty="0" smtClean="0">
                <a:solidFill>
                  <a:srgbClr val="0070C0"/>
                </a:solidFill>
              </a:rPr>
              <a:t>…</a:t>
            </a:r>
            <a:endParaRPr lang="fr-FR" sz="2000" b="1" dirty="0">
              <a:solidFill>
                <a:srgbClr val="0070C0"/>
              </a:solidFill>
            </a:endParaRPr>
          </a:p>
        </p:txBody>
      </p:sp>
      <p:pic>
        <p:nvPicPr>
          <p:cNvPr id="25" name="Image 24" descr="P1030531"/>
          <p:cNvPicPr/>
          <p:nvPr/>
        </p:nvPicPr>
        <p:blipFill>
          <a:blip r:embed="rId6" cstate="print"/>
          <a:srcRect l="22354"/>
          <a:stretch>
            <a:fillRect/>
          </a:stretch>
        </p:blipFill>
        <p:spPr bwMode="auto">
          <a:xfrm>
            <a:off x="2627784" y="1556792"/>
            <a:ext cx="1152128" cy="980847"/>
          </a:xfrm>
          <a:prstGeom prst="rect">
            <a:avLst/>
          </a:prstGeom>
          <a:noFill/>
        </p:spPr>
      </p:pic>
      <p:sp>
        <p:nvSpPr>
          <p:cNvPr id="28" name="ZoneTexte 27"/>
          <p:cNvSpPr txBox="1"/>
          <p:nvPr/>
        </p:nvSpPr>
        <p:spPr>
          <a:xfrm>
            <a:off x="683568" y="2636912"/>
            <a:ext cx="3324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ISOLDE FEBIAD + Graphite </a:t>
            </a:r>
            <a:r>
              <a:rPr lang="fr-FR" dirty="0" err="1" smtClean="0"/>
              <a:t>targets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4644008" y="1412776"/>
            <a:ext cx="393697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New </a:t>
            </a:r>
            <a:r>
              <a:rPr lang="fr-FR" sz="1600" dirty="0" err="1" smtClean="0"/>
              <a:t>targets</a:t>
            </a:r>
            <a:r>
              <a:rPr lang="fr-FR" sz="1600" dirty="0" smtClean="0"/>
              <a:t>: </a:t>
            </a:r>
          </a:p>
          <a:p>
            <a:r>
              <a:rPr lang="fr-FR" sz="1600" dirty="0" smtClean="0"/>
              <a:t>Fragmentation </a:t>
            </a:r>
            <a:r>
              <a:rPr lang="fr-FR" sz="1600" dirty="0" err="1" smtClean="0"/>
              <a:t>targets</a:t>
            </a:r>
            <a:r>
              <a:rPr lang="fr-FR" sz="16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fr-FR" sz="1600" b="1" dirty="0" smtClean="0"/>
              <a:t>Nb</a:t>
            </a:r>
            <a:r>
              <a:rPr lang="fr-FR" sz="1600" dirty="0" smtClean="0"/>
              <a:t> </a:t>
            </a:r>
            <a:r>
              <a:rPr lang="fr-FR" sz="1600" dirty="0" err="1" smtClean="0"/>
              <a:t>target</a:t>
            </a:r>
            <a:r>
              <a:rPr lang="fr-FR" sz="1600" dirty="0" smtClean="0"/>
              <a:t> design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ongoing</a:t>
            </a:r>
            <a:endParaRPr lang="fr-FR" sz="1600" dirty="0" smtClean="0"/>
          </a:p>
          <a:p>
            <a:pPr lvl="1">
              <a:buFont typeface="Arial" pitchFamily="34" charset="0"/>
              <a:buChar char="•"/>
            </a:pPr>
            <a:r>
              <a:rPr lang="fr-FR" sz="1600" dirty="0" err="1" smtClean="0"/>
              <a:t>Others</a:t>
            </a:r>
            <a:r>
              <a:rPr lang="fr-FR" sz="1600" dirty="0" smtClean="0"/>
              <a:t> </a:t>
            </a:r>
            <a:r>
              <a:rPr lang="fr-FR" sz="1600" dirty="0" err="1" smtClean="0"/>
              <a:t>under</a:t>
            </a:r>
            <a:r>
              <a:rPr lang="fr-FR" sz="1600" dirty="0" smtClean="0"/>
              <a:t> </a:t>
            </a:r>
            <a:r>
              <a:rPr lang="fr-FR" sz="1600" dirty="0" err="1" smtClean="0"/>
              <a:t>study</a:t>
            </a:r>
            <a:r>
              <a:rPr lang="fr-FR" sz="1600" dirty="0" smtClean="0"/>
              <a:t> (</a:t>
            </a:r>
            <a:r>
              <a:rPr lang="fr-FR" sz="1600" b="1" dirty="0" err="1" smtClean="0"/>
              <a:t>SiC</a:t>
            </a:r>
            <a:r>
              <a:rPr lang="fr-FR" sz="1600" b="1" dirty="0" smtClean="0"/>
              <a:t>, Al2O3, </a:t>
            </a:r>
            <a:r>
              <a:rPr lang="fr-FR" sz="1600" b="1" dirty="0" err="1" smtClean="0"/>
              <a:t>CaO</a:t>
            </a:r>
            <a:r>
              <a:rPr lang="fr-FR" sz="1600" dirty="0" smtClean="0"/>
              <a:t>…)</a:t>
            </a:r>
          </a:p>
          <a:p>
            <a:r>
              <a:rPr lang="fr-FR" sz="1600" dirty="0" smtClean="0"/>
              <a:t>Fusion </a:t>
            </a:r>
            <a:r>
              <a:rPr lang="fr-FR" sz="1600" dirty="0" err="1" smtClean="0"/>
              <a:t>evaporation</a:t>
            </a:r>
            <a:r>
              <a:rPr lang="fr-FR" sz="1600" dirty="0" smtClean="0"/>
              <a:t> </a:t>
            </a:r>
            <a:r>
              <a:rPr lang="fr-FR" sz="1600" dirty="0" err="1" smtClean="0"/>
              <a:t>targets</a:t>
            </a:r>
            <a:endParaRPr lang="fr-FR" sz="1600" dirty="0" smtClean="0"/>
          </a:p>
          <a:p>
            <a:pPr lvl="1"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r>
              <a:rPr lang="fr-FR" sz="1600" dirty="0" err="1" smtClean="0"/>
              <a:t>thin</a:t>
            </a:r>
            <a:r>
              <a:rPr lang="fr-FR" sz="1600" dirty="0" smtClean="0"/>
              <a:t> </a:t>
            </a:r>
            <a:r>
              <a:rPr lang="fr-FR" sz="1600" b="1" dirty="0" smtClean="0"/>
              <a:t>Ni</a:t>
            </a:r>
            <a:r>
              <a:rPr lang="fr-FR" sz="1600" dirty="0" smtClean="0"/>
              <a:t> </a:t>
            </a:r>
            <a:r>
              <a:rPr lang="fr-FR" sz="1600" dirty="0" err="1" smtClean="0"/>
              <a:t>target</a:t>
            </a:r>
            <a:r>
              <a:rPr lang="fr-FR" sz="1600" dirty="0" smtClean="0"/>
              <a:t> (</a:t>
            </a:r>
            <a:r>
              <a:rPr lang="fr-FR" sz="1600" dirty="0" err="1" smtClean="0"/>
              <a:t>PhD</a:t>
            </a:r>
            <a:r>
              <a:rPr lang="fr-FR" sz="1600" dirty="0" smtClean="0"/>
              <a:t> </a:t>
            </a:r>
            <a:r>
              <a:rPr lang="fr-FR" sz="1600" dirty="0" err="1" smtClean="0"/>
              <a:t>thesis</a:t>
            </a:r>
            <a:r>
              <a:rPr lang="fr-FR" sz="1600" dirty="0" smtClean="0"/>
              <a:t> V. Kuchi)</a:t>
            </a:r>
            <a:endParaRPr lang="fr-FR" sz="1600" dirty="0"/>
          </a:p>
        </p:txBody>
      </p:sp>
      <p:sp>
        <p:nvSpPr>
          <p:cNvPr id="30" name="ZoneTexte 29"/>
          <p:cNvSpPr txBox="1"/>
          <p:nvPr/>
        </p:nvSpPr>
        <p:spPr>
          <a:xfrm>
            <a:off x="5436096" y="6021288"/>
            <a:ext cx="276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+ ion source </a:t>
            </a:r>
            <a:r>
              <a:rPr lang="fr-FR" dirty="0" err="1" smtClean="0"/>
              <a:t>developments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4644008" y="6334199"/>
            <a:ext cx="4298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Collaborations </a:t>
            </a:r>
            <a:r>
              <a:rPr lang="fr-FR" sz="1400" b="1" dirty="0" err="1" smtClean="0"/>
              <a:t>within</a:t>
            </a:r>
            <a:r>
              <a:rPr lang="fr-FR" sz="1400" b="1" dirty="0" smtClean="0"/>
              <a:t> EURISOL/</a:t>
            </a:r>
            <a:r>
              <a:rPr lang="fr-FR" sz="1400" b="1" dirty="0" err="1" smtClean="0"/>
              <a:t>Beamlab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within</a:t>
            </a:r>
            <a:r>
              <a:rPr lang="fr-FR" sz="1400" b="1" dirty="0" smtClean="0"/>
              <a:t> ENSAR2</a:t>
            </a:r>
            <a:endParaRPr lang="fr-FR" sz="1400" b="1" dirty="0"/>
          </a:p>
        </p:txBody>
      </p:sp>
      <p:sp>
        <p:nvSpPr>
          <p:cNvPr id="32" name="ZoneTexte 31"/>
          <p:cNvSpPr txBox="1"/>
          <p:nvPr/>
        </p:nvSpPr>
        <p:spPr>
          <a:xfrm rot="19221136">
            <a:off x="5791245" y="5272064"/>
            <a:ext cx="13516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B050"/>
                </a:solidFill>
              </a:rPr>
              <a:t>Fragmentation </a:t>
            </a:r>
            <a:r>
              <a:rPr lang="fr-FR" sz="1000" dirty="0" err="1" smtClean="0">
                <a:solidFill>
                  <a:srgbClr val="00B050"/>
                </a:solidFill>
              </a:rPr>
              <a:t>targets</a:t>
            </a:r>
            <a:endParaRPr lang="fr-FR" sz="1000" dirty="0">
              <a:solidFill>
                <a:srgbClr val="00B05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 rot="19221136">
            <a:off x="6117363" y="3981919"/>
            <a:ext cx="1646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B050"/>
                </a:solidFill>
              </a:rPr>
              <a:t>Fusion - </a:t>
            </a:r>
            <a:r>
              <a:rPr lang="fr-FR" sz="1000" dirty="0" err="1" smtClean="0">
                <a:solidFill>
                  <a:srgbClr val="00B050"/>
                </a:solidFill>
              </a:rPr>
              <a:t>evaporation</a:t>
            </a:r>
            <a:r>
              <a:rPr lang="fr-FR" sz="1000" dirty="0" smtClean="0">
                <a:solidFill>
                  <a:srgbClr val="00B050"/>
                </a:solidFill>
              </a:rPr>
              <a:t> </a:t>
            </a:r>
            <a:r>
              <a:rPr lang="fr-FR" sz="1000" dirty="0" err="1" smtClean="0">
                <a:solidFill>
                  <a:srgbClr val="00B050"/>
                </a:solidFill>
              </a:rPr>
              <a:t>targets</a:t>
            </a:r>
            <a:endParaRPr lang="fr-FR" sz="1000" dirty="0">
              <a:solidFill>
                <a:srgbClr val="00B050"/>
              </a:solidFill>
            </a:endParaRPr>
          </a:p>
        </p:txBody>
      </p:sp>
      <p:pic>
        <p:nvPicPr>
          <p:cNvPr id="15" name="Picture 2" descr="Logo du Si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260648"/>
            <a:ext cx="1080120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395536" y="1124744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r>
              <a:rPr lang="fr-FR" sz="1600" b="1" dirty="0" err="1" smtClean="0">
                <a:solidFill>
                  <a:srgbClr val="0070C0"/>
                </a:solidFill>
              </a:rPr>
              <a:t>Ongoing</a:t>
            </a:r>
            <a:r>
              <a:rPr lang="fr-FR" sz="1600" b="1" dirty="0" smtClean="0">
                <a:solidFill>
                  <a:srgbClr val="0070C0"/>
                </a:solidFill>
              </a:rPr>
              <a:t> </a:t>
            </a:r>
            <a:r>
              <a:rPr lang="fr-FR" sz="1600" b="1" dirty="0" err="1" smtClean="0">
                <a:solidFill>
                  <a:srgbClr val="0070C0"/>
                </a:solidFill>
              </a:rPr>
              <a:t>developments</a:t>
            </a:r>
            <a:endParaRPr lang="fr-FR" sz="1600" b="1" dirty="0" smtClean="0">
              <a:solidFill>
                <a:srgbClr val="0070C0"/>
              </a:solidFill>
            </a:endParaRPr>
          </a:p>
          <a:p>
            <a:r>
              <a:rPr lang="fr-FR" sz="1600" b="1" dirty="0" smtClean="0">
                <a:solidFill>
                  <a:srgbClr val="0070C0"/>
                </a:solidFill>
              </a:rPr>
              <a:t>To </a:t>
            </a:r>
            <a:r>
              <a:rPr lang="fr-FR" sz="1600" b="1" dirty="0" err="1" smtClean="0">
                <a:solidFill>
                  <a:srgbClr val="0070C0"/>
                </a:solidFill>
              </a:rPr>
              <a:t>be</a:t>
            </a:r>
            <a:r>
              <a:rPr lang="fr-FR" sz="1600" b="1" dirty="0" smtClean="0">
                <a:solidFill>
                  <a:srgbClr val="0070C0"/>
                </a:solidFill>
              </a:rPr>
              <a:t> </a:t>
            </a:r>
            <a:r>
              <a:rPr lang="fr-FR" sz="1600" b="1" dirty="0" err="1" smtClean="0">
                <a:solidFill>
                  <a:srgbClr val="0070C0"/>
                </a:solidFill>
              </a:rPr>
              <a:t>tested</a:t>
            </a:r>
            <a:r>
              <a:rPr lang="fr-FR" sz="1600" b="1" dirty="0" smtClean="0">
                <a:solidFill>
                  <a:srgbClr val="0070C0"/>
                </a:solidFill>
              </a:rPr>
              <a:t> </a:t>
            </a:r>
            <a:r>
              <a:rPr lang="fr-FR" sz="1600" b="1" dirty="0" err="1" smtClean="0">
                <a:solidFill>
                  <a:srgbClr val="0070C0"/>
                </a:solidFill>
              </a:rPr>
              <a:t>at</a:t>
            </a:r>
            <a:r>
              <a:rPr lang="fr-FR" sz="1600" b="1" dirty="0" smtClean="0">
                <a:solidFill>
                  <a:srgbClr val="0070C0"/>
                </a:solidFill>
              </a:rPr>
              <a:t> SPIRAL </a:t>
            </a:r>
            <a:r>
              <a:rPr lang="fr-FR" sz="1600" b="1" dirty="0" err="1" smtClean="0">
                <a:solidFill>
                  <a:srgbClr val="0070C0"/>
                </a:solidFill>
              </a:rPr>
              <a:t>at</a:t>
            </a:r>
            <a:r>
              <a:rPr lang="fr-FR" sz="1600" b="1" dirty="0" smtClean="0">
                <a:solidFill>
                  <a:srgbClr val="0070C0"/>
                </a:solidFill>
              </a:rPr>
              <a:t> the </a:t>
            </a:r>
            <a:r>
              <a:rPr lang="fr-FR" sz="1600" b="1" dirty="0" err="1" smtClean="0">
                <a:solidFill>
                  <a:srgbClr val="0070C0"/>
                </a:solidFill>
              </a:rPr>
              <a:t>earliest</a:t>
            </a:r>
            <a:r>
              <a:rPr lang="fr-FR" sz="1600" b="1" dirty="0" smtClean="0">
                <a:solidFill>
                  <a:srgbClr val="0070C0"/>
                </a:solidFill>
              </a:rPr>
              <a:t> in 2020</a:t>
            </a:r>
            <a:endParaRPr lang="fr-FR" sz="1600" b="1" dirty="0" smtClean="0"/>
          </a:p>
          <a:p>
            <a:r>
              <a:rPr lang="fr-FR" sz="1600" b="1" dirty="0" smtClean="0"/>
              <a:t>Fusion </a:t>
            </a:r>
            <a:r>
              <a:rPr lang="fr-FR" sz="1600" b="1" dirty="0" err="1" smtClean="0"/>
              <a:t>evaporation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target</a:t>
            </a:r>
            <a:r>
              <a:rPr lang="fr-FR" sz="1600" b="1" dirty="0" smtClean="0"/>
              <a:t> ion source </a:t>
            </a:r>
            <a:r>
              <a:rPr lang="fr-FR" sz="1600" b="1" dirty="0" err="1" smtClean="0"/>
              <a:t>development</a:t>
            </a:r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 neutron </a:t>
            </a:r>
            <a:r>
              <a:rPr lang="fr-FR" sz="1600" dirty="0" err="1" smtClean="0"/>
              <a:t>deficient</a:t>
            </a:r>
            <a:r>
              <a:rPr lang="fr-FR" sz="1600" dirty="0" smtClean="0"/>
              <a:t> isotopes </a:t>
            </a:r>
            <a:r>
              <a:rPr lang="fr-FR" sz="1600" dirty="0" err="1" smtClean="0"/>
              <a:t>such</a:t>
            </a:r>
            <a:r>
              <a:rPr lang="fr-FR" sz="1600" dirty="0" smtClean="0"/>
              <a:t> as </a:t>
            </a:r>
            <a:r>
              <a:rPr lang="fr-FR" sz="1600" baseline="30000" dirty="0" smtClean="0"/>
              <a:t>74</a:t>
            </a:r>
            <a:r>
              <a:rPr lang="fr-FR" sz="1600" dirty="0" smtClean="0"/>
              <a:t>Rb, </a:t>
            </a:r>
            <a:r>
              <a:rPr lang="fr-FR" sz="1600" baseline="30000" dirty="0" smtClean="0"/>
              <a:t>114</a:t>
            </a:r>
            <a:r>
              <a:rPr lang="fr-FR" sz="1600" dirty="0" smtClean="0"/>
              <a:t>Cs, N=Z for DESIR</a:t>
            </a:r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1115616" y="692696"/>
            <a:ext cx="554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List of </a:t>
            </a:r>
            <a:r>
              <a:rPr lang="fr-FR" b="1" dirty="0" err="1" smtClean="0">
                <a:solidFill>
                  <a:srgbClr val="0070C0"/>
                </a:solidFill>
              </a:rPr>
              <a:t>priorities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from</a:t>
            </a:r>
            <a:r>
              <a:rPr lang="fr-FR" b="1" dirty="0" smtClean="0">
                <a:solidFill>
                  <a:srgbClr val="0070C0"/>
                </a:solidFill>
              </a:rPr>
              <a:t> the GANISOL </a:t>
            </a:r>
            <a:r>
              <a:rPr lang="fr-FR" b="1" dirty="0" err="1" smtClean="0">
                <a:solidFill>
                  <a:srgbClr val="0070C0"/>
                </a:solidFill>
              </a:rPr>
              <a:t>review</a:t>
            </a:r>
            <a:r>
              <a:rPr lang="fr-FR" b="1" dirty="0" smtClean="0">
                <a:solidFill>
                  <a:srgbClr val="0070C0"/>
                </a:solidFill>
              </a:rPr>
              <a:t> 2016, July 4</a:t>
            </a:r>
            <a:r>
              <a:rPr lang="fr-FR" b="1" baseline="30000" dirty="0" smtClean="0">
                <a:solidFill>
                  <a:srgbClr val="0070C0"/>
                </a:solidFill>
              </a:rPr>
              <a:t>th</a:t>
            </a:r>
            <a:endParaRPr lang="fr-FR" baseline="30000" dirty="0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/>
        </p:nvGraphicFramePr>
        <p:xfrm>
          <a:off x="4283968" y="2908170"/>
          <a:ext cx="4860032" cy="2963884"/>
        </p:xfrm>
        <a:graphic>
          <a:graphicData uri="http://schemas.openxmlformats.org/presentationml/2006/ole">
            <p:oleObj spid="_x0000_s2050" name="Image bitmap" r:id="rId4" imgW="4610500" imgH="2812024" progId="PBrush">
              <p:embed/>
            </p:oleObj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4644008" y="5877272"/>
            <a:ext cx="398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ECS fusion </a:t>
            </a:r>
            <a:r>
              <a:rPr lang="fr-FR" dirty="0" err="1" smtClean="0"/>
              <a:t>evaporation</a:t>
            </a:r>
            <a:r>
              <a:rPr lang="fr-FR" dirty="0" smtClean="0"/>
              <a:t> V. Kuchi, P. Jardin</a:t>
            </a:r>
            <a:endParaRPr lang="fr-FR" dirty="0"/>
          </a:p>
        </p:txBody>
      </p:sp>
      <p:sp>
        <p:nvSpPr>
          <p:cNvPr id="1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2666936" y="3701060"/>
            <a:ext cx="133772" cy="109503"/>
          </a:xfrm>
        </p:spPr>
        <p:txBody>
          <a:bodyPr/>
          <a:lstStyle/>
          <a:p>
            <a:pPr algn="r"/>
            <a:fld id="{B9BBA51A-0E04-4B3D-A92E-704BDD3DCD9A}" type="slidenum">
              <a:rPr lang="fr-FR" altLang="fr-FR" smtClean="0">
                <a:solidFill>
                  <a:schemeClr val="bg1"/>
                </a:solidFill>
              </a:rPr>
              <a:pPr algn="r"/>
              <a:t>12</a:t>
            </a:fld>
            <a:endParaRPr lang="fr-FR" altLang="fr-FR" dirty="0">
              <a:solidFill>
                <a:schemeClr val="bg1"/>
              </a:solidFill>
            </a:endParaRPr>
          </a:p>
        </p:txBody>
      </p:sp>
      <p:pic>
        <p:nvPicPr>
          <p:cNvPr id="17" name="Picture 3" descr="F:\Pierre's data\Computing\root\Production SPIRAL 1\data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2564904"/>
            <a:ext cx="4518525" cy="3545988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 rot="19438576">
            <a:off x="917058" y="5025151"/>
            <a:ext cx="1611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fragmentation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 rot="19440927">
            <a:off x="1097184" y="3618140"/>
            <a:ext cx="1990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Fusion evaporation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06090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Fusion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evaporation</a:t>
            </a:r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targets</a:t>
            </a:r>
            <a:endParaRPr lang="fr-FR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09867" y="6453336"/>
            <a:ext cx="7074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Collaboration </a:t>
            </a:r>
            <a:r>
              <a:rPr lang="fr-FR" dirty="0" err="1" smtClean="0"/>
              <a:t>with</a:t>
            </a:r>
            <a:r>
              <a:rPr lang="fr-FR" dirty="0" smtClean="0"/>
              <a:t> IPN Orsay – first test possible in 2019 </a:t>
            </a:r>
            <a:r>
              <a:rPr lang="fr-FR" dirty="0" err="1" smtClean="0"/>
              <a:t>with</a:t>
            </a:r>
            <a:r>
              <a:rPr lang="fr-FR" dirty="0" smtClean="0"/>
              <a:t> the Tandem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724128" y="1159584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Offline test 2017-2018</a:t>
            </a:r>
          </a:p>
          <a:p>
            <a:r>
              <a:rPr lang="fr-FR" dirty="0" smtClean="0"/>
              <a:t>Ionisation </a:t>
            </a:r>
            <a:r>
              <a:rPr lang="fr-FR" dirty="0" err="1" smtClean="0"/>
              <a:t>efficiency</a:t>
            </a:r>
            <a:r>
              <a:rPr lang="fr-FR" dirty="0" smtClean="0"/>
              <a:t> and </a:t>
            </a:r>
            <a:r>
              <a:rPr lang="fr-FR" dirty="0" err="1" smtClean="0"/>
              <a:t>rapidity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Online test </a:t>
            </a:r>
            <a:r>
              <a:rPr lang="fr-FR" dirty="0" err="1" smtClean="0">
                <a:solidFill>
                  <a:srgbClr val="FF0000"/>
                </a:solidFill>
              </a:rPr>
              <a:t>at</a:t>
            </a:r>
            <a:r>
              <a:rPr lang="fr-FR" dirty="0" smtClean="0">
                <a:solidFill>
                  <a:srgbClr val="FF0000"/>
                </a:solidFill>
              </a:rPr>
              <a:t> ALTO </a:t>
            </a:r>
            <a:r>
              <a:rPr lang="fr-FR" dirty="0" err="1" smtClean="0">
                <a:solidFill>
                  <a:srgbClr val="FF0000"/>
                </a:solidFill>
              </a:rPr>
              <a:t>earliest</a:t>
            </a:r>
            <a:r>
              <a:rPr lang="fr-FR" dirty="0" smtClean="0">
                <a:solidFill>
                  <a:srgbClr val="FF0000"/>
                </a:solidFill>
              </a:rPr>
              <a:t> 2019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Online test </a:t>
            </a:r>
            <a:r>
              <a:rPr lang="fr-FR" dirty="0" err="1" smtClean="0">
                <a:solidFill>
                  <a:srgbClr val="FF0000"/>
                </a:solidFill>
              </a:rPr>
              <a:t>at</a:t>
            </a:r>
            <a:r>
              <a:rPr lang="fr-FR" dirty="0" smtClean="0">
                <a:solidFill>
                  <a:srgbClr val="FF0000"/>
                </a:solidFill>
              </a:rPr>
              <a:t> SPIRAL </a:t>
            </a:r>
            <a:r>
              <a:rPr lang="fr-FR" dirty="0" err="1" smtClean="0">
                <a:solidFill>
                  <a:srgbClr val="FF0000"/>
                </a:solidFill>
              </a:rPr>
              <a:t>earliest</a:t>
            </a:r>
            <a:r>
              <a:rPr lang="fr-FR" dirty="0" smtClean="0">
                <a:solidFill>
                  <a:srgbClr val="FF0000"/>
                </a:solidFill>
              </a:rPr>
              <a:t> 2020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21" name="Picture 2" descr="Logo du Si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260648"/>
            <a:ext cx="1080120" cy="4320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395536" y="1124744"/>
            <a:ext cx="8496944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r>
              <a:rPr lang="fr-FR" sz="1600" b="1" dirty="0" err="1" smtClean="0">
                <a:solidFill>
                  <a:srgbClr val="0070C0"/>
                </a:solidFill>
              </a:rPr>
              <a:t>Ongoing</a:t>
            </a:r>
            <a:r>
              <a:rPr lang="fr-FR" sz="1600" b="1" dirty="0" smtClean="0">
                <a:solidFill>
                  <a:srgbClr val="0070C0"/>
                </a:solidFill>
              </a:rPr>
              <a:t> </a:t>
            </a:r>
            <a:r>
              <a:rPr lang="fr-FR" sz="1600" b="1" dirty="0" err="1" smtClean="0">
                <a:solidFill>
                  <a:srgbClr val="0070C0"/>
                </a:solidFill>
              </a:rPr>
              <a:t>developments</a:t>
            </a:r>
            <a:endParaRPr lang="fr-FR" sz="1600" b="1" dirty="0" smtClean="0">
              <a:solidFill>
                <a:srgbClr val="0070C0"/>
              </a:solidFill>
            </a:endParaRPr>
          </a:p>
          <a:p>
            <a:r>
              <a:rPr lang="fr-FR" sz="1600" b="1" dirty="0" smtClean="0">
                <a:solidFill>
                  <a:srgbClr val="0070C0"/>
                </a:solidFill>
              </a:rPr>
              <a:t>To </a:t>
            </a:r>
            <a:r>
              <a:rPr lang="fr-FR" sz="1600" b="1" dirty="0" err="1" smtClean="0">
                <a:solidFill>
                  <a:srgbClr val="0070C0"/>
                </a:solidFill>
              </a:rPr>
              <a:t>be</a:t>
            </a:r>
            <a:r>
              <a:rPr lang="fr-FR" sz="1600" b="1" dirty="0" smtClean="0">
                <a:solidFill>
                  <a:srgbClr val="0070C0"/>
                </a:solidFill>
              </a:rPr>
              <a:t> </a:t>
            </a:r>
            <a:r>
              <a:rPr lang="fr-FR" sz="1600" b="1" dirty="0" err="1" smtClean="0">
                <a:solidFill>
                  <a:srgbClr val="0070C0"/>
                </a:solidFill>
              </a:rPr>
              <a:t>tested</a:t>
            </a:r>
            <a:r>
              <a:rPr lang="fr-FR" sz="1600" b="1" dirty="0" smtClean="0">
                <a:solidFill>
                  <a:srgbClr val="0070C0"/>
                </a:solidFill>
              </a:rPr>
              <a:t> </a:t>
            </a:r>
            <a:r>
              <a:rPr lang="fr-FR" sz="1600" b="1" dirty="0" err="1" smtClean="0">
                <a:solidFill>
                  <a:srgbClr val="0070C0"/>
                </a:solidFill>
              </a:rPr>
              <a:t>at</a:t>
            </a:r>
            <a:r>
              <a:rPr lang="fr-FR" sz="1600" b="1" dirty="0" smtClean="0">
                <a:solidFill>
                  <a:srgbClr val="0070C0"/>
                </a:solidFill>
              </a:rPr>
              <a:t> SPIRAL </a:t>
            </a:r>
            <a:r>
              <a:rPr lang="fr-FR" sz="1600" b="1" dirty="0" err="1" smtClean="0">
                <a:solidFill>
                  <a:srgbClr val="0070C0"/>
                </a:solidFill>
              </a:rPr>
              <a:t>at</a:t>
            </a:r>
            <a:r>
              <a:rPr lang="fr-FR" sz="1600" b="1" dirty="0" smtClean="0">
                <a:solidFill>
                  <a:srgbClr val="0070C0"/>
                </a:solidFill>
              </a:rPr>
              <a:t> the </a:t>
            </a:r>
            <a:r>
              <a:rPr lang="fr-FR" sz="1600" b="1" dirty="0" err="1" smtClean="0">
                <a:solidFill>
                  <a:srgbClr val="0070C0"/>
                </a:solidFill>
              </a:rPr>
              <a:t>earliest</a:t>
            </a:r>
            <a:r>
              <a:rPr lang="fr-FR" sz="1600" b="1" dirty="0" smtClean="0">
                <a:solidFill>
                  <a:srgbClr val="0070C0"/>
                </a:solidFill>
              </a:rPr>
              <a:t> in 2020</a:t>
            </a:r>
            <a:endParaRPr lang="fr-FR" sz="1600" b="1" dirty="0" smtClean="0"/>
          </a:p>
          <a:p>
            <a:r>
              <a:rPr lang="fr-FR" sz="1600" b="1" dirty="0" smtClean="0"/>
              <a:t>Fusion </a:t>
            </a:r>
            <a:r>
              <a:rPr lang="fr-FR" sz="1600" b="1" dirty="0" err="1" smtClean="0"/>
              <a:t>evaporation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target</a:t>
            </a:r>
            <a:r>
              <a:rPr lang="fr-FR" sz="1600" b="1" dirty="0" smtClean="0"/>
              <a:t> ion source </a:t>
            </a:r>
            <a:r>
              <a:rPr lang="fr-FR" sz="1600" b="1" dirty="0" err="1" smtClean="0"/>
              <a:t>development</a:t>
            </a:r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 neutron </a:t>
            </a:r>
            <a:r>
              <a:rPr lang="fr-FR" sz="1600" dirty="0" err="1" smtClean="0"/>
              <a:t>deficient</a:t>
            </a:r>
            <a:r>
              <a:rPr lang="fr-FR" sz="1600" dirty="0" smtClean="0"/>
              <a:t> isotopes </a:t>
            </a:r>
            <a:r>
              <a:rPr lang="fr-FR" sz="1600" dirty="0" err="1" smtClean="0"/>
              <a:t>such</a:t>
            </a:r>
            <a:r>
              <a:rPr lang="fr-FR" sz="1600" dirty="0" smtClean="0"/>
              <a:t> as </a:t>
            </a:r>
            <a:r>
              <a:rPr lang="fr-FR" sz="1600" baseline="30000" dirty="0" smtClean="0"/>
              <a:t>74</a:t>
            </a:r>
            <a:r>
              <a:rPr lang="fr-FR" sz="1600" dirty="0" smtClean="0"/>
              <a:t>Rb, </a:t>
            </a:r>
            <a:r>
              <a:rPr lang="fr-FR" sz="1600" baseline="30000" dirty="0" smtClean="0"/>
              <a:t>114</a:t>
            </a:r>
            <a:r>
              <a:rPr lang="fr-FR" sz="1600" dirty="0" smtClean="0"/>
              <a:t>Cs, N=Z for </a:t>
            </a:r>
            <a:r>
              <a:rPr lang="fr-FR" sz="1600" dirty="0" smtClean="0"/>
              <a:t>DESIR</a:t>
            </a:r>
          </a:p>
          <a:p>
            <a:pPr>
              <a:buFont typeface="Arial" pitchFamily="34" charset="0"/>
              <a:buChar char="•"/>
            </a:pPr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r>
              <a:rPr lang="fr-FR" sz="1600" b="1" dirty="0" smtClean="0"/>
              <a:t> </a:t>
            </a:r>
            <a:r>
              <a:rPr lang="fr-FR" sz="1600" b="1" dirty="0" err="1" smtClean="0"/>
              <a:t>Ongoing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measurement</a:t>
            </a:r>
            <a:r>
              <a:rPr lang="fr-FR" sz="1600" b="1" dirty="0" smtClean="0"/>
              <a:t> of </a:t>
            </a:r>
            <a:r>
              <a:rPr lang="fr-FR" sz="1600" b="1" dirty="0" err="1" smtClean="0"/>
              <a:t>emissivity</a:t>
            </a:r>
            <a:r>
              <a:rPr lang="fr-FR" sz="1600" b="1" dirty="0" smtClean="0"/>
              <a:t> of </a:t>
            </a:r>
            <a:r>
              <a:rPr lang="fr-FR" sz="1600" b="1" dirty="0" err="1" smtClean="0"/>
              <a:t>target</a:t>
            </a:r>
            <a:r>
              <a:rPr lang="fr-FR" sz="1600" b="1" dirty="0" smtClean="0"/>
              <a:t> foils</a:t>
            </a:r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endParaRPr lang="fr-FR" sz="1600" b="1" dirty="0" smtClean="0"/>
          </a:p>
          <a:p>
            <a:pPr>
              <a:buFont typeface="Arial" pitchFamily="34" charset="0"/>
              <a:buChar char="•"/>
            </a:pPr>
            <a:r>
              <a:rPr lang="fr-FR" sz="1600" b="1" dirty="0" smtClean="0"/>
              <a:t> ANR ‘TULIP’ (</a:t>
            </a:r>
            <a:r>
              <a:rPr lang="en-US" sz="1600" b="1" dirty="0" smtClean="0"/>
              <a:t>Target Ion Source for Short-Lived Ion </a:t>
            </a:r>
            <a:r>
              <a:rPr lang="en-US" sz="1600" b="1" dirty="0" smtClean="0"/>
              <a:t>Production) has been submitted</a:t>
            </a:r>
          </a:p>
          <a:p>
            <a:endParaRPr lang="en-US" sz="1600" b="1" dirty="0" smtClean="0"/>
          </a:p>
          <a:p>
            <a:pPr>
              <a:buFont typeface="Arial" pitchFamily="34" charset="0"/>
              <a:buChar char="•"/>
            </a:pPr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b="1" dirty="0" smtClean="0"/>
          </a:p>
          <a:p>
            <a:endParaRPr lang="fr-FR" sz="1600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1115616" y="692696"/>
            <a:ext cx="554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List of </a:t>
            </a:r>
            <a:r>
              <a:rPr lang="fr-FR" b="1" dirty="0" err="1" smtClean="0">
                <a:solidFill>
                  <a:srgbClr val="0070C0"/>
                </a:solidFill>
              </a:rPr>
              <a:t>priorities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from</a:t>
            </a:r>
            <a:r>
              <a:rPr lang="fr-FR" b="1" dirty="0" smtClean="0">
                <a:solidFill>
                  <a:srgbClr val="0070C0"/>
                </a:solidFill>
              </a:rPr>
              <a:t> the GANISOL </a:t>
            </a:r>
            <a:r>
              <a:rPr lang="fr-FR" b="1" dirty="0" err="1" smtClean="0">
                <a:solidFill>
                  <a:srgbClr val="0070C0"/>
                </a:solidFill>
              </a:rPr>
              <a:t>review</a:t>
            </a:r>
            <a:r>
              <a:rPr lang="fr-FR" b="1" dirty="0" smtClean="0">
                <a:solidFill>
                  <a:srgbClr val="0070C0"/>
                </a:solidFill>
              </a:rPr>
              <a:t> 2016, July 4</a:t>
            </a:r>
            <a:r>
              <a:rPr lang="fr-FR" b="1" baseline="30000" dirty="0" smtClean="0">
                <a:solidFill>
                  <a:srgbClr val="0070C0"/>
                </a:solidFill>
              </a:rPr>
              <a:t>th</a:t>
            </a:r>
            <a:endParaRPr lang="fr-FR" baseline="30000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06090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Fusion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evaporation</a:t>
            </a:r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targets</a:t>
            </a:r>
            <a:endParaRPr lang="fr-FR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09867" y="6453336"/>
            <a:ext cx="7074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Collaboration </a:t>
            </a:r>
            <a:r>
              <a:rPr lang="fr-FR" dirty="0" err="1" smtClean="0"/>
              <a:t>with</a:t>
            </a:r>
            <a:r>
              <a:rPr lang="fr-FR" dirty="0" smtClean="0"/>
              <a:t> IPN Orsay – first test possible in 2019 </a:t>
            </a:r>
            <a:r>
              <a:rPr lang="fr-FR" dirty="0" err="1" smtClean="0"/>
              <a:t>with</a:t>
            </a:r>
            <a:r>
              <a:rPr lang="fr-FR" dirty="0" smtClean="0"/>
              <a:t> the Tandem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724128" y="1159584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Offline test 2017-2018</a:t>
            </a:r>
          </a:p>
          <a:p>
            <a:r>
              <a:rPr lang="fr-FR" dirty="0" smtClean="0"/>
              <a:t>Ionisation </a:t>
            </a:r>
            <a:r>
              <a:rPr lang="fr-FR" dirty="0" err="1" smtClean="0"/>
              <a:t>efficiency</a:t>
            </a:r>
            <a:r>
              <a:rPr lang="fr-FR" dirty="0" smtClean="0"/>
              <a:t> and </a:t>
            </a:r>
            <a:r>
              <a:rPr lang="fr-FR" dirty="0" err="1" smtClean="0"/>
              <a:t>rapidity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Online test </a:t>
            </a:r>
            <a:r>
              <a:rPr lang="fr-FR" dirty="0" err="1" smtClean="0">
                <a:solidFill>
                  <a:srgbClr val="FF0000"/>
                </a:solidFill>
              </a:rPr>
              <a:t>at</a:t>
            </a:r>
            <a:r>
              <a:rPr lang="fr-FR" dirty="0" smtClean="0">
                <a:solidFill>
                  <a:srgbClr val="FF0000"/>
                </a:solidFill>
              </a:rPr>
              <a:t> ALTO </a:t>
            </a:r>
            <a:r>
              <a:rPr lang="fr-FR" dirty="0" err="1" smtClean="0">
                <a:solidFill>
                  <a:srgbClr val="FF0000"/>
                </a:solidFill>
              </a:rPr>
              <a:t>earliest</a:t>
            </a:r>
            <a:r>
              <a:rPr lang="fr-FR" dirty="0" smtClean="0">
                <a:solidFill>
                  <a:srgbClr val="FF0000"/>
                </a:solidFill>
              </a:rPr>
              <a:t> 2019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Online test </a:t>
            </a:r>
            <a:r>
              <a:rPr lang="fr-FR" dirty="0" err="1" smtClean="0">
                <a:solidFill>
                  <a:srgbClr val="FF0000"/>
                </a:solidFill>
              </a:rPr>
              <a:t>at</a:t>
            </a:r>
            <a:r>
              <a:rPr lang="fr-FR" dirty="0" smtClean="0">
                <a:solidFill>
                  <a:srgbClr val="FF0000"/>
                </a:solidFill>
              </a:rPr>
              <a:t> SPIRAL </a:t>
            </a:r>
            <a:r>
              <a:rPr lang="fr-FR" dirty="0" err="1" smtClean="0">
                <a:solidFill>
                  <a:srgbClr val="FF0000"/>
                </a:solidFill>
              </a:rPr>
              <a:t>earliest</a:t>
            </a:r>
            <a:r>
              <a:rPr lang="fr-FR" dirty="0" smtClean="0">
                <a:solidFill>
                  <a:srgbClr val="FF0000"/>
                </a:solidFill>
              </a:rPr>
              <a:t> 2020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23" name="Picture 2" descr="Logo du S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60648"/>
            <a:ext cx="1080120" cy="432048"/>
          </a:xfrm>
          <a:prstGeom prst="rect">
            <a:avLst/>
          </a:prstGeom>
          <a:noFill/>
        </p:spPr>
      </p:pic>
      <p:pic>
        <p:nvPicPr>
          <p:cNvPr id="21" name="Image 20" descr="IMG_20170828_1509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3284984"/>
            <a:ext cx="1915102" cy="2553469"/>
          </a:xfrm>
          <a:prstGeom prst="rect">
            <a:avLst/>
          </a:prstGeom>
        </p:spPr>
      </p:pic>
      <p:pic>
        <p:nvPicPr>
          <p:cNvPr id="22" name="Image 21" descr="IMG_20171003_1404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3356992"/>
            <a:ext cx="1386881" cy="2123173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580112" y="4221088"/>
            <a:ext cx="3113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Test setup</a:t>
            </a:r>
          </a:p>
          <a:p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fr-FR" dirty="0" err="1" smtClean="0"/>
              <a:t>emissivity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a 2 </a:t>
            </a:r>
            <a:r>
              <a:rPr lang="fr-FR" dirty="0" err="1" smtClean="0"/>
              <a:t>wavelength</a:t>
            </a:r>
            <a:r>
              <a:rPr lang="fr-FR" dirty="0" smtClean="0"/>
              <a:t> </a:t>
            </a:r>
            <a:r>
              <a:rPr lang="fr-FR" dirty="0" err="1" smtClean="0"/>
              <a:t>pyrometer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 smtClean="0"/>
              <a:t>SPIRAL 1 upgrade </a:t>
            </a:r>
            <a:r>
              <a:rPr lang="fr-FR" dirty="0" err="1" smtClean="0"/>
              <a:t>status</a:t>
            </a:r>
            <a:endParaRPr lang="fr-FR" dirty="0" smtClean="0"/>
          </a:p>
          <a:p>
            <a:pPr lvl="1"/>
            <a:r>
              <a:rPr lang="fr-FR" dirty="0" smtClean="0"/>
              <a:t>The FEBIAD source has been </a:t>
            </a:r>
            <a:r>
              <a:rPr lang="fr-FR" dirty="0" err="1" smtClean="0"/>
              <a:t>thoroughly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for on-line </a:t>
            </a:r>
            <a:r>
              <a:rPr lang="fr-FR" dirty="0" err="1" smtClean="0"/>
              <a:t>operation</a:t>
            </a:r>
            <a:endParaRPr lang="fr-FR" dirty="0" smtClean="0"/>
          </a:p>
          <a:p>
            <a:pPr lvl="2"/>
            <a:r>
              <a:rPr lang="fr-FR" dirty="0" smtClean="0"/>
              <a:t>&gt;3 </a:t>
            </a:r>
            <a:r>
              <a:rPr lang="fr-FR" dirty="0" err="1" smtClean="0"/>
              <a:t>weeks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has been </a:t>
            </a:r>
            <a:r>
              <a:rPr lang="fr-FR" dirty="0" err="1" smtClean="0"/>
              <a:t>proven</a:t>
            </a:r>
            <a:r>
              <a:rPr lang="fr-FR" dirty="0" smtClean="0"/>
              <a:t> possible </a:t>
            </a:r>
          </a:p>
          <a:p>
            <a:pPr lvl="2"/>
            <a:r>
              <a:rPr lang="fr-FR" dirty="0" smtClean="0"/>
              <a:t>Stable </a:t>
            </a:r>
            <a:r>
              <a:rPr lang="fr-FR" dirty="0" err="1" smtClean="0"/>
              <a:t>efficiencies</a:t>
            </a:r>
            <a:r>
              <a:rPr lang="fr-FR" dirty="0" smtClean="0"/>
              <a:t>,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improvements</a:t>
            </a:r>
            <a:r>
              <a:rPr lang="fr-FR" dirty="0" smtClean="0"/>
              <a:t> possible (?)</a:t>
            </a:r>
          </a:p>
          <a:p>
            <a:pPr lvl="1"/>
            <a:r>
              <a:rPr lang="fr-FR" dirty="0" smtClean="0"/>
              <a:t>The SPIRAL 1 charge breeder has been </a:t>
            </a:r>
            <a:r>
              <a:rPr lang="fr-FR" dirty="0" err="1" smtClean="0"/>
              <a:t>installed</a:t>
            </a:r>
            <a:r>
              <a:rPr lang="fr-FR" dirty="0" smtClean="0"/>
              <a:t> in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 and </a:t>
            </a:r>
            <a:r>
              <a:rPr lang="fr-FR" dirty="0" err="1" smtClean="0"/>
              <a:t>confirm</a:t>
            </a:r>
            <a:r>
              <a:rPr lang="fr-FR" dirty="0" smtClean="0"/>
              <a:t> performances </a:t>
            </a:r>
            <a:r>
              <a:rPr lang="fr-FR" dirty="0" err="1" smtClean="0"/>
              <a:t>shown</a:t>
            </a:r>
            <a:r>
              <a:rPr lang="fr-FR" dirty="0" smtClean="0"/>
              <a:t> in LPSC </a:t>
            </a:r>
          </a:p>
          <a:p>
            <a:pPr lvl="2"/>
            <a:r>
              <a:rPr lang="fr-FR" dirty="0" err="1" smtClean="0"/>
              <a:t>Efficiencies</a:t>
            </a:r>
            <a:r>
              <a:rPr lang="fr-FR" dirty="0" smtClean="0"/>
              <a:t> and charge </a:t>
            </a:r>
            <a:r>
              <a:rPr lang="fr-FR" dirty="0" err="1" smtClean="0"/>
              <a:t>breeding</a:t>
            </a:r>
            <a:r>
              <a:rPr lang="fr-FR" dirty="0" smtClean="0"/>
              <a:t> times are ok</a:t>
            </a:r>
          </a:p>
          <a:p>
            <a:pPr lvl="2"/>
            <a:r>
              <a:rPr lang="fr-FR" dirty="0" err="1" smtClean="0"/>
              <a:t>Optimized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configuration </a:t>
            </a:r>
            <a:r>
              <a:rPr lang="fr-FR" dirty="0" err="1" smtClean="0"/>
              <a:t>gives</a:t>
            </a:r>
            <a:r>
              <a:rPr lang="fr-FR" dirty="0" smtClean="0"/>
              <a:t>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efficiencies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LPSC</a:t>
            </a:r>
            <a:r>
              <a:rPr lang="fr-FR" dirty="0" smtClean="0"/>
              <a:t>, but not </a:t>
            </a:r>
            <a:r>
              <a:rPr lang="fr-FR" dirty="0" err="1" smtClean="0"/>
              <a:t>at</a:t>
            </a:r>
            <a:r>
              <a:rPr lang="fr-FR" dirty="0" smtClean="0"/>
              <a:t> GANIL</a:t>
            </a:r>
            <a:endParaRPr lang="fr-FR" dirty="0" smtClean="0"/>
          </a:p>
          <a:p>
            <a:pPr lvl="1"/>
            <a:r>
              <a:rPr lang="fr-FR" dirty="0" smtClean="0"/>
              <a:t>Documentation for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safety</a:t>
            </a:r>
            <a:r>
              <a:rPr lang="fr-FR" dirty="0" smtClean="0"/>
              <a:t> </a:t>
            </a:r>
            <a:r>
              <a:rPr lang="fr-FR" dirty="0" err="1" smtClean="0"/>
              <a:t>authorization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prepared</a:t>
            </a:r>
            <a:endParaRPr lang="fr-FR" dirty="0" smtClean="0"/>
          </a:p>
          <a:p>
            <a:pPr lvl="2"/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completed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days</a:t>
            </a:r>
            <a:r>
              <a:rPr lang="fr-FR" dirty="0" smtClean="0"/>
              <a:t>!</a:t>
            </a:r>
            <a:endParaRPr lang="fr-FR" dirty="0" smtClean="0"/>
          </a:p>
          <a:p>
            <a:pPr lvl="1"/>
            <a:r>
              <a:rPr lang="fr-FR" dirty="0" smtClean="0"/>
              <a:t>The RIB </a:t>
            </a:r>
            <a:r>
              <a:rPr lang="fr-FR" dirty="0" err="1" smtClean="0"/>
              <a:t>commissioning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planned</a:t>
            </a:r>
            <a:r>
              <a:rPr lang="fr-FR" dirty="0" smtClean="0"/>
              <a:t> in </a:t>
            </a:r>
            <a:r>
              <a:rPr lang="fr-FR" dirty="0" err="1" smtClean="0"/>
              <a:t>beginning</a:t>
            </a:r>
            <a:r>
              <a:rPr lang="fr-FR" dirty="0" smtClean="0"/>
              <a:t> of </a:t>
            </a:r>
            <a:r>
              <a:rPr lang="fr-FR" dirty="0" err="1" smtClean="0"/>
              <a:t>run</a:t>
            </a:r>
            <a:r>
              <a:rPr lang="fr-FR" dirty="0" smtClean="0"/>
              <a:t> 1 </a:t>
            </a:r>
          </a:p>
          <a:p>
            <a:pPr lvl="2"/>
            <a:r>
              <a:rPr lang="fr-FR" dirty="0" smtClean="0"/>
              <a:t>Production test for </a:t>
            </a:r>
            <a:r>
              <a:rPr lang="fr-FR" dirty="0" err="1" smtClean="0"/>
              <a:t>accepted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: </a:t>
            </a:r>
            <a:r>
              <a:rPr lang="fr-FR" baseline="30000" dirty="0" smtClean="0"/>
              <a:t>17</a:t>
            </a:r>
            <a:r>
              <a:rPr lang="fr-FR" dirty="0" smtClean="0"/>
              <a:t>F, </a:t>
            </a:r>
            <a:r>
              <a:rPr lang="fr-FR" baseline="30000" dirty="0" smtClean="0"/>
              <a:t>38m</a:t>
            </a:r>
            <a:r>
              <a:rPr lang="fr-FR" dirty="0" smtClean="0"/>
              <a:t>K</a:t>
            </a:r>
          </a:p>
          <a:p>
            <a:pPr lvl="2"/>
            <a:r>
              <a:rPr lang="fr-FR" dirty="0" smtClean="0"/>
              <a:t>Production tests for future </a:t>
            </a:r>
            <a:r>
              <a:rPr lang="fr-FR" dirty="0" err="1" smtClean="0"/>
              <a:t>experiments</a:t>
            </a:r>
            <a:r>
              <a:rPr lang="fr-FR" dirty="0" smtClean="0"/>
              <a:t>:  </a:t>
            </a:r>
            <a:r>
              <a:rPr lang="fr-FR" baseline="30000" dirty="0" smtClean="0"/>
              <a:t>56</a:t>
            </a:r>
            <a:r>
              <a:rPr lang="fr-FR" dirty="0" smtClean="0"/>
              <a:t>Ni, </a:t>
            </a:r>
            <a:r>
              <a:rPr lang="fr-FR" baseline="30000" dirty="0" smtClean="0"/>
              <a:t>25</a:t>
            </a:r>
            <a:r>
              <a:rPr lang="fr-FR" dirty="0" smtClean="0"/>
              <a:t>Al and </a:t>
            </a:r>
            <a:r>
              <a:rPr lang="fr-FR" baseline="30000" dirty="0" smtClean="0"/>
              <a:t>30</a:t>
            </a:r>
            <a:r>
              <a:rPr lang="fr-FR" dirty="0" smtClean="0"/>
              <a:t>P</a:t>
            </a:r>
          </a:p>
          <a:p>
            <a:pPr lvl="2"/>
            <a:r>
              <a:rPr lang="fr-FR" dirty="0" smtClean="0"/>
              <a:t>First </a:t>
            </a:r>
            <a:r>
              <a:rPr lang="fr-FR" dirty="0" err="1" smtClean="0"/>
              <a:t>experiment</a:t>
            </a:r>
            <a:r>
              <a:rPr lang="fr-FR" dirty="0" smtClean="0"/>
              <a:t> </a:t>
            </a:r>
            <a:r>
              <a:rPr lang="fr-FR" dirty="0" smtClean="0"/>
              <a:t>17F@ACTAR</a:t>
            </a:r>
          </a:p>
          <a:p>
            <a:pPr lvl="1"/>
            <a:r>
              <a:rPr lang="fr-FR" dirty="0" err="1" smtClean="0"/>
              <a:t>Ongoing</a:t>
            </a:r>
            <a:r>
              <a:rPr lang="fr-FR" dirty="0" smtClean="0"/>
              <a:t> R&amp;D for fusion </a:t>
            </a:r>
            <a:r>
              <a:rPr lang="fr-FR" dirty="0" err="1" smtClean="0"/>
              <a:t>evaporation</a:t>
            </a:r>
            <a:r>
              <a:rPr lang="fr-FR" dirty="0" smtClean="0"/>
              <a:t> </a:t>
            </a:r>
            <a:r>
              <a:rPr lang="fr-FR" smtClean="0"/>
              <a:t>target</a:t>
            </a:r>
            <a:endParaRPr lang="fr-FR" dirty="0" smtClean="0"/>
          </a:p>
          <a:p>
            <a:pPr lvl="3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solidFill>
                  <a:schemeClr val="accent1"/>
                </a:solidFill>
                <a:latin typeface="Comic Sans MS" pitchFamily="66" charset="0"/>
              </a:rPr>
              <a:t>SPIRAL upgrade team</a:t>
            </a:r>
            <a:endParaRPr lang="fr-FR" sz="36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948264" y="2564904"/>
            <a:ext cx="2195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E. </a:t>
            </a:r>
            <a:r>
              <a:rPr lang="fr-FR" dirty="0" err="1" smtClean="0"/>
              <a:t>Lienard</a:t>
            </a:r>
            <a:endParaRPr lang="fr-FR" dirty="0" smtClean="0"/>
          </a:p>
          <a:p>
            <a:r>
              <a:rPr lang="fr-FR" dirty="0" smtClean="0"/>
              <a:t>G. Ban</a:t>
            </a:r>
          </a:p>
          <a:p>
            <a:r>
              <a:rPr lang="fr-FR" dirty="0" smtClean="0"/>
              <a:t>X. Fléchard </a:t>
            </a:r>
          </a:p>
          <a:p>
            <a:r>
              <a:rPr lang="fr-FR" dirty="0" smtClean="0"/>
              <a:t>D. Durand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1700808"/>
            <a:ext cx="304762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O. Bajeat</a:t>
            </a:r>
          </a:p>
          <a:p>
            <a:r>
              <a:rPr lang="fr-FR" dirty="0" smtClean="0"/>
              <a:t>M. Babo</a:t>
            </a:r>
          </a:p>
          <a:p>
            <a:r>
              <a:rPr lang="fr-FR" dirty="0" smtClean="0"/>
              <a:t>P. Chauveau </a:t>
            </a:r>
            <a:r>
              <a:rPr lang="fr-FR" sz="1600" i="1" dirty="0" smtClean="0"/>
              <a:t>(</a:t>
            </a:r>
            <a:r>
              <a:rPr lang="fr-FR" sz="1600" i="1" dirty="0" err="1" smtClean="0"/>
              <a:t>now</a:t>
            </a:r>
            <a:r>
              <a:rPr lang="fr-FR" sz="1600" i="1" dirty="0" smtClean="0"/>
              <a:t> CSNSM</a:t>
            </a:r>
            <a:r>
              <a:rPr lang="fr-FR" dirty="0" smtClean="0"/>
              <a:t>)</a:t>
            </a:r>
          </a:p>
          <a:p>
            <a:r>
              <a:rPr lang="fr-FR" dirty="0" smtClean="0"/>
              <a:t>C. Couratin </a:t>
            </a:r>
            <a:r>
              <a:rPr lang="fr-FR" sz="1600" i="1" dirty="0" smtClean="0"/>
              <a:t>(</a:t>
            </a:r>
            <a:r>
              <a:rPr lang="fr-FR" sz="1600" i="1" dirty="0" err="1" smtClean="0"/>
              <a:t>now</a:t>
            </a:r>
            <a:r>
              <a:rPr lang="fr-FR" sz="1600" i="1" dirty="0" smtClean="0"/>
              <a:t> IKS </a:t>
            </a:r>
            <a:r>
              <a:rPr lang="fr-FR" sz="1600" i="1" dirty="0" err="1" smtClean="0"/>
              <a:t>leuven</a:t>
            </a:r>
            <a:r>
              <a:rPr lang="fr-FR" sz="1600" i="1" dirty="0" smtClean="0"/>
              <a:t>)</a:t>
            </a:r>
            <a:endParaRPr lang="fr-FR" i="1" dirty="0" smtClean="0"/>
          </a:p>
          <a:p>
            <a:r>
              <a:rPr lang="fr-FR" dirty="0" smtClean="0"/>
              <a:t>M. Dubois (chef  de projet)</a:t>
            </a:r>
          </a:p>
          <a:p>
            <a:r>
              <a:rPr lang="fr-FR" dirty="0" smtClean="0"/>
              <a:t>P. Delahaye (</a:t>
            </a:r>
            <a:r>
              <a:rPr lang="fr-FR" dirty="0" err="1" smtClean="0"/>
              <a:t>resp</a:t>
            </a:r>
            <a:r>
              <a:rPr lang="fr-FR" dirty="0" smtClean="0"/>
              <a:t>. scientifique)</a:t>
            </a:r>
          </a:p>
          <a:p>
            <a:r>
              <a:rPr lang="fr-FR" dirty="0" smtClean="0"/>
              <a:t>M. Fadil</a:t>
            </a:r>
          </a:p>
          <a:p>
            <a:r>
              <a:rPr lang="fr-FR" dirty="0" smtClean="0"/>
              <a:t>R. Frigot</a:t>
            </a:r>
          </a:p>
          <a:p>
            <a:r>
              <a:rPr lang="fr-FR" dirty="0" smtClean="0"/>
              <a:t>S. Hormigos</a:t>
            </a:r>
          </a:p>
          <a:p>
            <a:r>
              <a:rPr lang="fr-FR" dirty="0" smtClean="0"/>
              <a:t>P. Jardin</a:t>
            </a:r>
          </a:p>
          <a:p>
            <a:r>
              <a:rPr lang="fr-FR" dirty="0" smtClean="0"/>
              <a:t>P. Lecomte</a:t>
            </a:r>
          </a:p>
          <a:p>
            <a:r>
              <a:rPr lang="fr-FR" dirty="0" smtClean="0"/>
              <a:t>N. Lecesne</a:t>
            </a:r>
          </a:p>
          <a:p>
            <a:r>
              <a:rPr lang="fr-FR" dirty="0" smtClean="0"/>
              <a:t>L. Maunoury</a:t>
            </a:r>
          </a:p>
          <a:p>
            <a:r>
              <a:rPr lang="fr-FR" dirty="0" smtClean="0"/>
              <a:t>B. Osmond</a:t>
            </a:r>
          </a:p>
          <a:p>
            <a:r>
              <a:rPr lang="fr-FR" dirty="0" smtClean="0"/>
              <a:t>V. Toivanen (</a:t>
            </a:r>
            <a:r>
              <a:rPr lang="fr-FR" dirty="0" err="1" smtClean="0">
                <a:solidFill>
                  <a:srgbClr val="0070C0"/>
                </a:solidFill>
              </a:rPr>
              <a:t>postdoc</a:t>
            </a:r>
            <a:r>
              <a:rPr lang="fr-FR" dirty="0" smtClean="0"/>
              <a:t>)</a:t>
            </a:r>
          </a:p>
          <a:p>
            <a:r>
              <a:rPr lang="fr-FR" dirty="0" smtClean="0"/>
              <a:t>E. Traykov </a:t>
            </a:r>
            <a:r>
              <a:rPr lang="fr-FR" i="1" dirty="0" smtClean="0"/>
              <a:t>(</a:t>
            </a:r>
            <a:r>
              <a:rPr lang="fr-FR" i="1" dirty="0" err="1" smtClean="0"/>
              <a:t>now</a:t>
            </a:r>
            <a:r>
              <a:rPr lang="fr-FR" i="1" dirty="0" smtClean="0"/>
              <a:t> IPHC)</a:t>
            </a:r>
          </a:p>
          <a:p>
            <a:r>
              <a:rPr lang="fr-FR" dirty="0" smtClean="0"/>
              <a:t>J. C. Thomas</a:t>
            </a:r>
          </a:p>
          <a:p>
            <a:r>
              <a:rPr lang="fr-FR" b="1" dirty="0" smtClean="0"/>
              <a:t>…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6804248" y="0"/>
            <a:ext cx="2126040" cy="492443"/>
          </a:xfrm>
          <a:prstGeom prst="rect">
            <a:avLst/>
          </a:prstGeom>
          <a:noFill/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GANISOL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ISOL beams 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+mn-cs"/>
              </a:rPr>
              <a:t>for </a:t>
            </a:r>
            <a:r>
              <a:rPr lang="en-US" sz="1200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GANIL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932040" y="2420888"/>
            <a:ext cx="1363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T. Stora</a:t>
            </a:r>
          </a:p>
          <a:p>
            <a:r>
              <a:rPr lang="fr-FR" dirty="0" smtClean="0"/>
              <a:t>C. Seiffert</a:t>
            </a:r>
          </a:p>
          <a:p>
            <a:r>
              <a:rPr lang="fr-FR" dirty="0" smtClean="0"/>
              <a:t>F. Wenander</a:t>
            </a:r>
          </a:p>
          <a:p>
            <a:r>
              <a:rPr lang="fr-FR" dirty="0" smtClean="0"/>
              <a:t>L. Penescu</a:t>
            </a:r>
            <a:endParaRPr lang="fr-FR" dirty="0"/>
          </a:p>
        </p:txBody>
      </p:sp>
      <p:pic>
        <p:nvPicPr>
          <p:cNvPr id="9" name="Picture 9" descr="logoLPSC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2789"/>
            <a:ext cx="909912" cy="720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5076056" y="4654877"/>
            <a:ext cx="928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J. Angot</a:t>
            </a:r>
          </a:p>
          <a:p>
            <a:r>
              <a:rPr lang="fr-FR" dirty="0" smtClean="0"/>
              <a:t>T. Lamy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804248" y="4941168"/>
            <a:ext cx="140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R. Vondrasek</a:t>
            </a:r>
            <a:endParaRPr lang="fr-FR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365104"/>
            <a:ext cx="1152128" cy="50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916832"/>
            <a:ext cx="1765945" cy="38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6" descr="logo couleur HD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268760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6165304"/>
            <a:ext cx="1531268" cy="40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16"/>
          <p:cNvSpPr txBox="1"/>
          <p:nvPr/>
        </p:nvSpPr>
        <p:spPr>
          <a:xfrm>
            <a:off x="5868144" y="5589240"/>
            <a:ext cx="2275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Acknowledgements</a:t>
            </a:r>
            <a:r>
              <a:rPr lang="fr-FR" dirty="0" smtClean="0"/>
              <a:t> to</a:t>
            </a:r>
            <a:endParaRPr lang="fr-FR" dirty="0"/>
          </a:p>
        </p:txBody>
      </p:sp>
      <p:pic>
        <p:nvPicPr>
          <p:cNvPr id="18" name="Image 1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6165304"/>
            <a:ext cx="1284311" cy="40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2060848"/>
            <a:ext cx="784331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 descr="C:\Users\delahaye\AppData\Local\Temp\_PA998\logo emilie\logo emilie officie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410519" cy="720080"/>
          </a:xfrm>
          <a:prstGeom prst="rect">
            <a:avLst/>
          </a:prstGeom>
          <a:noFill/>
        </p:spPr>
      </p:pic>
      <p:pic>
        <p:nvPicPr>
          <p:cNvPr id="53250" name="Picture 2" descr="Logo du Sit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6093296"/>
            <a:ext cx="1080120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78438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SPIRAL upgrade in a nutshell</a:t>
            </a:r>
            <a:endParaRPr lang="en-US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latin typeface="Comic Sans MS" pitchFamily="66" charset="0"/>
              </a:rPr>
              <a:t>Extending the number of elements produced by the ISOL method at SPIRAL</a:t>
            </a:r>
          </a:p>
          <a:p>
            <a:pPr>
              <a:buNone/>
            </a:pPr>
            <a:endParaRPr lang="en-US" sz="2000" b="1" dirty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</p:txBody>
      </p:sp>
      <p:pic>
        <p:nvPicPr>
          <p:cNvPr id="29" name="Picture 2" descr="Table of elements"/>
          <p:cNvPicPr>
            <a:picLocks noChangeAspect="1" noChangeArrowheads="1"/>
          </p:cNvPicPr>
          <p:nvPr/>
        </p:nvPicPr>
        <p:blipFill>
          <a:blip r:embed="rId3" cstate="print"/>
          <a:srcRect b="50001"/>
          <a:stretch>
            <a:fillRect/>
          </a:stretch>
        </p:blipFill>
        <p:spPr bwMode="auto">
          <a:xfrm>
            <a:off x="770386" y="1124744"/>
            <a:ext cx="805008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Table of elements"/>
          <p:cNvPicPr/>
          <p:nvPr/>
        </p:nvPicPr>
        <p:blipFill>
          <a:blip r:embed="rId3" cstate="print"/>
          <a:srcRect l="80401" t="48139" r="1978" b="42951"/>
          <a:stretch>
            <a:fillRect/>
          </a:stretch>
        </p:blipFill>
        <p:spPr bwMode="auto">
          <a:xfrm>
            <a:off x="7236296" y="3068960"/>
            <a:ext cx="1440160" cy="4320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Image 7" descr="SPIRAL 1 prese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8467" y="3861048"/>
            <a:ext cx="4006035" cy="1656184"/>
          </a:xfrm>
          <a:prstGeom prst="rect">
            <a:avLst/>
          </a:prstGeom>
        </p:spPr>
      </p:pic>
      <p:pic>
        <p:nvPicPr>
          <p:cNvPr id="9" name="Image 8" descr="SPIRAL futur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501008"/>
            <a:ext cx="6316450" cy="20882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ZoneTexte 14"/>
          <p:cNvSpPr txBox="1"/>
          <p:nvPr/>
        </p:nvSpPr>
        <p:spPr>
          <a:xfrm>
            <a:off x="1259632" y="5657671"/>
            <a:ext cx="7921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1+ ionisation: </a:t>
            </a:r>
            <a:r>
              <a:rPr lang="fr-FR" dirty="0" smtClean="0"/>
              <a:t>VADIS </a:t>
            </a:r>
            <a:r>
              <a:rPr lang="fr-FR" dirty="0" err="1" smtClean="0"/>
              <a:t>from</a:t>
            </a:r>
            <a:r>
              <a:rPr lang="fr-FR" dirty="0" smtClean="0"/>
              <a:t> ISOLDE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1+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metallic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</a:t>
            </a:r>
            <a:r>
              <a:rPr lang="fr-FR" baseline="-25000" dirty="0" err="1" smtClean="0"/>
              <a:t>fusion</a:t>
            </a:r>
            <a:r>
              <a:rPr lang="fr-FR" dirty="0" smtClean="0"/>
              <a:t> &lt;2000°C</a:t>
            </a:r>
            <a:endParaRPr lang="fr-FR" b="1" dirty="0" smtClean="0"/>
          </a:p>
          <a:p>
            <a:r>
              <a:rPr lang="fr-FR" b="1" dirty="0" smtClean="0"/>
              <a:t>Conversion </a:t>
            </a:r>
            <a:r>
              <a:rPr lang="fr-FR" b="1" dirty="0" err="1" smtClean="0"/>
              <a:t>from</a:t>
            </a:r>
            <a:r>
              <a:rPr lang="fr-FR" b="1" dirty="0" smtClean="0"/>
              <a:t> 1+ to n+: </a:t>
            </a:r>
            <a:r>
              <a:rPr lang="fr-FR" dirty="0" smtClean="0"/>
              <a:t>Phoenix booster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chemistry</a:t>
            </a:r>
            <a:r>
              <a:rPr lang="fr-FR" dirty="0" smtClean="0"/>
              <a:t> </a:t>
            </a:r>
            <a:r>
              <a:rPr lang="fr-FR" dirty="0" err="1" smtClean="0"/>
              <a:t>independant</a:t>
            </a:r>
            <a:r>
              <a:rPr lang="fr-FR" dirty="0" smtClean="0"/>
              <a:t>, charge </a:t>
            </a:r>
            <a:r>
              <a:rPr lang="fr-FR" dirty="0" err="1" smtClean="0"/>
              <a:t>breeding</a:t>
            </a:r>
            <a:r>
              <a:rPr lang="fr-FR" dirty="0" smtClean="0"/>
              <a:t> times </a:t>
            </a:r>
            <a:r>
              <a:rPr lang="fr-FR" dirty="0" err="1" smtClean="0"/>
              <a:t>from</a:t>
            </a:r>
            <a:r>
              <a:rPr lang="fr-FR" dirty="0" smtClean="0"/>
              <a:t> 10 to ~200ms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0070C0"/>
                </a:solidFill>
                <a:latin typeface="Comic Sans MS" pitchFamily="66" charset="0"/>
              </a:rPr>
              <a:t>FEBIAD source</a:t>
            </a:r>
            <a:endParaRPr lang="fr-FR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59" name="Picture 2" descr="O:\PROJETS\SDA_PHYSIQUE_SPIRAL2\1 - Projets\UPGRADE SPIRAL1\5-FEBIAD\FEBIAD\version 2014\montage\DSCN1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1584176" cy="116443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61" name="ZoneTexte 60"/>
          <p:cNvSpPr txBox="1"/>
          <p:nvPr/>
        </p:nvSpPr>
        <p:spPr>
          <a:xfrm>
            <a:off x="5292080" y="436510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Already</a:t>
            </a:r>
            <a:r>
              <a:rPr lang="fr-FR" b="1" dirty="0" smtClean="0">
                <a:solidFill>
                  <a:srgbClr val="FF0000"/>
                </a:solidFill>
              </a:rPr>
              <a:t> 7 new </a:t>
            </a:r>
            <a:r>
              <a:rPr lang="fr-FR" b="1" dirty="0" err="1" smtClean="0">
                <a:solidFill>
                  <a:srgbClr val="FF0000"/>
                </a:solidFill>
              </a:rPr>
              <a:t>elements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Na, Mg, Al, P, Cl, Cu, Fe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+ </a:t>
            </a:r>
            <a:r>
              <a:rPr lang="fr-FR" b="1" dirty="0" err="1" smtClean="0">
                <a:solidFill>
                  <a:srgbClr val="FF0000"/>
                </a:solidFill>
              </a:rPr>
              <a:t>many</a:t>
            </a:r>
            <a:r>
              <a:rPr lang="fr-FR" b="1" dirty="0" smtClean="0">
                <a:solidFill>
                  <a:srgbClr val="FF0000"/>
                </a:solidFill>
              </a:rPr>
              <a:t> more to come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179512" y="9087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ISOLDE     VADIS</a:t>
            </a:r>
            <a:endParaRPr lang="fr-FR" dirty="0" smtClean="0"/>
          </a:p>
        </p:txBody>
      </p:sp>
      <p:sp>
        <p:nvSpPr>
          <p:cNvPr id="65" name="ZoneTexte 64"/>
          <p:cNvSpPr txBox="1"/>
          <p:nvPr/>
        </p:nvSpPr>
        <p:spPr>
          <a:xfrm>
            <a:off x="0" y="2708920"/>
            <a:ext cx="2699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1600" dirty="0" smtClean="0"/>
              <a:t>1+ </a:t>
            </a:r>
            <a:r>
              <a:rPr lang="fr-FR" sz="1600" dirty="0" err="1" smtClean="0"/>
              <a:t>beams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metallic</a:t>
            </a:r>
            <a:endParaRPr lang="fr-FR" sz="1600" dirty="0" smtClean="0"/>
          </a:p>
          <a:p>
            <a:pPr marL="342900" indent="-342900"/>
            <a:r>
              <a:rPr lang="fr-FR" sz="1600" dirty="0" err="1" smtClean="0"/>
              <a:t>elements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T</a:t>
            </a:r>
            <a:r>
              <a:rPr lang="fr-FR" sz="1600" baseline="-25000" dirty="0" err="1" smtClean="0"/>
              <a:t>fusion</a:t>
            </a:r>
            <a:r>
              <a:rPr lang="fr-FR" sz="1600" dirty="0" smtClean="0"/>
              <a:t> &lt;2000°C</a:t>
            </a:r>
          </a:p>
        </p:txBody>
      </p:sp>
      <p:pic>
        <p:nvPicPr>
          <p:cNvPr id="21" name="Picture 2" descr="F:\Pierre's data\Computing\root\Production SPIRAL 1\dat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3564016"/>
            <a:ext cx="4032448" cy="3249360"/>
          </a:xfrm>
          <a:prstGeom prst="rect">
            <a:avLst/>
          </a:prstGeom>
          <a:noFill/>
        </p:spPr>
      </p:pic>
      <p:sp>
        <p:nvSpPr>
          <p:cNvPr id="22" name="ZoneTexte 21"/>
          <p:cNvSpPr txBox="1"/>
          <p:nvPr/>
        </p:nvSpPr>
        <p:spPr>
          <a:xfrm>
            <a:off x="4283968" y="365779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Day 1 </a:t>
            </a:r>
            <a:r>
              <a:rPr lang="fr-FR" b="1" dirty="0" err="1" smtClean="0">
                <a:solidFill>
                  <a:srgbClr val="00B0F0"/>
                </a:solidFill>
              </a:rPr>
              <a:t>beams</a:t>
            </a:r>
            <a:r>
              <a:rPr lang="fr-FR" b="1" dirty="0" smtClean="0">
                <a:solidFill>
                  <a:srgbClr val="00B0F0"/>
                </a:solidFill>
              </a:rPr>
              <a:t>  </a:t>
            </a:r>
            <a:r>
              <a:rPr lang="fr-FR" b="1" dirty="0" err="1" smtClean="0">
                <a:solidFill>
                  <a:srgbClr val="00B0F0"/>
                </a:solidFill>
              </a:rPr>
              <a:t>from</a:t>
            </a:r>
            <a:r>
              <a:rPr lang="fr-FR" b="1" dirty="0" smtClean="0">
                <a:solidFill>
                  <a:srgbClr val="00B0F0"/>
                </a:solidFill>
              </a:rPr>
              <a:t> FEBIAD TIS test </a:t>
            </a:r>
            <a:r>
              <a:rPr lang="fr-FR" b="1" dirty="0" err="1" smtClean="0">
                <a:solidFill>
                  <a:srgbClr val="00B0F0"/>
                </a:solidFill>
              </a:rPr>
              <a:t>results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</a:rPr>
              <a:t>with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baseline="30000" dirty="0" smtClean="0">
                <a:solidFill>
                  <a:srgbClr val="00B0F0"/>
                </a:solidFill>
              </a:rPr>
              <a:t>36</a:t>
            </a:r>
            <a:r>
              <a:rPr lang="fr-FR" b="1" dirty="0" smtClean="0">
                <a:solidFill>
                  <a:srgbClr val="00B0F0"/>
                </a:solidFill>
              </a:rPr>
              <a:t>Ar@95AMeV </a:t>
            </a:r>
            <a:r>
              <a:rPr lang="fr-FR" b="1" dirty="0" err="1" smtClean="0">
                <a:solidFill>
                  <a:srgbClr val="00B0F0"/>
                </a:solidFill>
              </a:rPr>
              <a:t>at</a:t>
            </a:r>
            <a:r>
              <a:rPr lang="fr-FR" b="1" dirty="0" smtClean="0">
                <a:solidFill>
                  <a:srgbClr val="00B0F0"/>
                </a:solidFill>
              </a:rPr>
              <a:t> nominal power </a:t>
            </a:r>
            <a:r>
              <a:rPr lang="fr-FR" b="1" dirty="0" err="1" smtClean="0">
                <a:solidFill>
                  <a:srgbClr val="00B0F0"/>
                </a:solidFill>
              </a:rPr>
              <a:t>at</a:t>
            </a:r>
            <a:r>
              <a:rPr lang="fr-FR" b="1" dirty="0" smtClean="0">
                <a:solidFill>
                  <a:srgbClr val="00B0F0"/>
                </a:solidFill>
              </a:rPr>
              <a:t> SPIRAL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355976" y="5406315"/>
            <a:ext cx="4788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2014- 2015: </a:t>
            </a:r>
            <a:r>
              <a:rPr lang="fr-FR" sz="1600" b="1" dirty="0" err="1" smtClean="0"/>
              <a:t>reliability</a:t>
            </a:r>
            <a:r>
              <a:rPr lang="fr-FR" sz="1600" b="1" dirty="0" smtClean="0"/>
              <a:t> tests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r>
              <a:rPr lang="fr-FR" sz="1600" dirty="0" err="1" smtClean="0"/>
              <a:t>Failing</a:t>
            </a:r>
            <a:r>
              <a:rPr lang="fr-FR" sz="1600" dirty="0" smtClean="0"/>
              <a:t> </a:t>
            </a:r>
            <a:r>
              <a:rPr lang="fr-FR" sz="1600" dirty="0" err="1" smtClean="0"/>
              <a:t>BeO</a:t>
            </a:r>
            <a:r>
              <a:rPr lang="fr-FR" sz="1600" dirty="0" smtClean="0"/>
              <a:t> </a:t>
            </a:r>
            <a:r>
              <a:rPr lang="fr-FR" sz="1600" dirty="0" err="1" smtClean="0"/>
              <a:t>insulators</a:t>
            </a:r>
            <a:r>
              <a:rPr lang="fr-FR" sz="1600" dirty="0" smtClean="0"/>
              <a:t> </a:t>
            </a:r>
            <a:r>
              <a:rPr lang="fr-FR" sz="1600" dirty="0" err="1" smtClean="0"/>
              <a:t>exchanged</a:t>
            </a:r>
            <a:endParaRPr lang="fr-FR" sz="1600" dirty="0" smtClean="0"/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High voltage </a:t>
            </a:r>
            <a:r>
              <a:rPr lang="fr-FR" sz="1600" dirty="0" err="1" smtClean="0"/>
              <a:t>discharges</a:t>
            </a:r>
            <a:r>
              <a:rPr lang="fr-FR" sz="1600" dirty="0" smtClean="0"/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extraction </a:t>
            </a:r>
            <a:r>
              <a:rPr lang="fr-FR" sz="1600" dirty="0" err="1" smtClean="0"/>
              <a:t>fixed</a:t>
            </a:r>
            <a:endParaRPr lang="fr-FR" sz="1600" dirty="0" smtClean="0"/>
          </a:p>
          <a:p>
            <a:r>
              <a:rPr lang="fr-FR" sz="1600" b="1" dirty="0" smtClean="0"/>
              <a:t>More </a:t>
            </a:r>
            <a:r>
              <a:rPr lang="fr-FR" sz="1600" b="1" dirty="0" err="1" smtClean="0"/>
              <a:t>than</a:t>
            </a:r>
            <a:r>
              <a:rPr lang="fr-FR" sz="1600" b="1" dirty="0" smtClean="0"/>
              <a:t> 3 </a:t>
            </a:r>
            <a:r>
              <a:rPr lang="fr-FR" sz="1600" b="1" dirty="0" err="1" smtClean="0"/>
              <a:t>weeks</a:t>
            </a:r>
            <a:r>
              <a:rPr lang="fr-FR" sz="1600" b="1" dirty="0" smtClean="0"/>
              <a:t> running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stable </a:t>
            </a:r>
            <a:r>
              <a:rPr lang="fr-FR" sz="1600" b="1" dirty="0" err="1" smtClean="0"/>
              <a:t>efficiencies</a:t>
            </a:r>
            <a:endParaRPr lang="fr-FR" sz="1600" b="1" dirty="0" smtClean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9594" y="908720"/>
            <a:ext cx="259440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483768" y="1124744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2011 -2013 - </a:t>
            </a:r>
            <a:r>
              <a:rPr lang="fr-FR" sz="1600" b="1" dirty="0" err="1" smtClean="0"/>
              <a:t>Different</a:t>
            </a:r>
            <a:r>
              <a:rPr lang="fr-FR" sz="1600" b="1" dirty="0" smtClean="0"/>
              <a:t> tests  </a:t>
            </a:r>
            <a:r>
              <a:rPr lang="fr-FR" sz="1600" b="1" dirty="0" err="1" smtClean="0"/>
              <a:t>at</a:t>
            </a:r>
            <a:r>
              <a:rPr lang="fr-FR" sz="1600" b="1" dirty="0" smtClean="0"/>
              <a:t> SIRA and SPIRAL 1</a:t>
            </a:r>
          </a:p>
          <a:p>
            <a:r>
              <a:rPr lang="fr-FR" sz="1600" dirty="0" err="1" smtClean="0"/>
              <a:t>Coupling</a:t>
            </a:r>
            <a:r>
              <a:rPr lang="fr-FR" sz="1600" dirty="0" smtClean="0"/>
              <a:t> of the SPIRAL 1 </a:t>
            </a:r>
            <a:r>
              <a:rPr lang="fr-FR" sz="1600" dirty="0" err="1" smtClean="0"/>
              <a:t>targets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the VADIS</a:t>
            </a:r>
          </a:p>
          <a:p>
            <a:r>
              <a:rPr lang="fr-FR" sz="1600" dirty="0" smtClean="0"/>
              <a:t>Dilatation </a:t>
            </a:r>
            <a:r>
              <a:rPr lang="fr-FR" sz="1600" dirty="0" err="1" smtClean="0"/>
              <a:t>problems</a:t>
            </a:r>
            <a:r>
              <a:rPr lang="fr-FR" sz="1600" dirty="0" smtClean="0"/>
              <a:t> are </a:t>
            </a:r>
            <a:r>
              <a:rPr lang="fr-FR" sz="1600" dirty="0" err="1" smtClean="0"/>
              <a:t>fixed</a:t>
            </a:r>
            <a:endParaRPr lang="fr-FR" sz="1600" dirty="0" smtClean="0"/>
          </a:p>
          <a:p>
            <a:pPr>
              <a:buFont typeface="Wingdings" pitchFamily="2" charset="2"/>
              <a:buChar char="Ø"/>
            </a:pPr>
            <a:r>
              <a:rPr lang="fr-FR" sz="1600" dirty="0" smtClean="0"/>
              <a:t>Ion source </a:t>
            </a:r>
            <a:r>
              <a:rPr lang="fr-FR" sz="1600" dirty="0" err="1" smtClean="0"/>
              <a:t>sliding</a:t>
            </a:r>
            <a:r>
              <a:rPr lang="fr-FR" sz="1600" dirty="0" smtClean="0"/>
              <a:t> </a:t>
            </a:r>
            <a:r>
              <a:rPr lang="fr-FR" sz="1600" dirty="0" err="1" smtClean="0"/>
              <a:t>against</a:t>
            </a:r>
            <a:r>
              <a:rPr lang="fr-FR" sz="1600" dirty="0" smtClean="0"/>
              <a:t> </a:t>
            </a:r>
            <a:r>
              <a:rPr lang="fr-FR" sz="1600" dirty="0" err="1" smtClean="0"/>
              <a:t>its</a:t>
            </a:r>
            <a:r>
              <a:rPr lang="fr-FR" sz="1600" dirty="0" smtClean="0"/>
              <a:t> axis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err="1" smtClean="0"/>
              <a:t>oven</a:t>
            </a:r>
            <a:r>
              <a:rPr lang="fr-FR" sz="1600" dirty="0" smtClean="0"/>
              <a:t> </a:t>
            </a:r>
            <a:r>
              <a:rPr lang="fr-FR" sz="1600" dirty="0" err="1" smtClean="0"/>
              <a:t>attached</a:t>
            </a:r>
            <a:r>
              <a:rPr lang="fr-FR" sz="1600" dirty="0" smtClean="0"/>
              <a:t> to container </a:t>
            </a:r>
          </a:p>
          <a:p>
            <a:r>
              <a:rPr lang="fr-FR" sz="1600" dirty="0" smtClean="0"/>
              <a:t>Record </a:t>
            </a:r>
            <a:r>
              <a:rPr lang="fr-FR" sz="1600" dirty="0" err="1" smtClean="0"/>
              <a:t>temperature</a:t>
            </a:r>
            <a:r>
              <a:rPr lang="fr-FR" sz="1600" dirty="0" smtClean="0"/>
              <a:t> of 2400°C </a:t>
            </a:r>
            <a:r>
              <a:rPr lang="fr-FR" sz="1600" dirty="0" err="1" smtClean="0"/>
              <a:t>attained</a:t>
            </a:r>
            <a:endParaRPr lang="fr-FR" sz="1600" dirty="0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7596336" y="1988840"/>
            <a:ext cx="936104" cy="28803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059832" y="270892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B0F0"/>
                </a:solidFill>
              </a:rPr>
              <a:t>Dec</a:t>
            </a:r>
            <a:r>
              <a:rPr lang="fr-FR" b="1" dirty="0" smtClean="0">
                <a:solidFill>
                  <a:srgbClr val="00B0F0"/>
                </a:solidFill>
              </a:rPr>
              <a:t>. 2013: tests </a:t>
            </a:r>
            <a:r>
              <a:rPr lang="fr-FR" b="1" dirty="0" err="1" smtClean="0">
                <a:solidFill>
                  <a:srgbClr val="00B0F0"/>
                </a:solidFill>
              </a:rPr>
              <a:t>at</a:t>
            </a:r>
            <a:r>
              <a:rPr lang="fr-FR" b="1" dirty="0" smtClean="0">
                <a:solidFill>
                  <a:srgbClr val="00B0F0"/>
                </a:solidFill>
              </a:rPr>
              <a:t> nominal power </a:t>
            </a:r>
            <a:r>
              <a:rPr lang="fr-FR" b="1" dirty="0" err="1" smtClean="0">
                <a:solidFill>
                  <a:srgbClr val="00B0F0"/>
                </a:solidFill>
              </a:rPr>
              <a:t>at</a:t>
            </a:r>
            <a:r>
              <a:rPr lang="fr-FR" b="1" dirty="0" smtClean="0">
                <a:solidFill>
                  <a:srgbClr val="00B0F0"/>
                </a:solidFill>
              </a:rPr>
              <a:t> SPIRAL 1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456877" y="2924944"/>
            <a:ext cx="2435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O. Bajeat et al, NIM B 317(2013)411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987824" y="3265239"/>
            <a:ext cx="2972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P. Chauveau et al, NIM B 376(2016)35</a:t>
            </a:r>
            <a:endParaRPr lang="fr-FR" sz="1400" b="1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80728"/>
            <a:ext cx="1080120" cy="23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0070C0"/>
                </a:solidFill>
                <a:latin typeface="Comic Sans MS" pitchFamily="66" charset="0"/>
              </a:rPr>
              <a:t>FEBIAD source - </a:t>
            </a:r>
            <a:r>
              <a:rPr lang="fr-FR" sz="2800" dirty="0" err="1" smtClean="0">
                <a:solidFill>
                  <a:srgbClr val="0070C0"/>
                </a:solidFill>
                <a:latin typeface="Comic Sans MS" pitchFamily="66" charset="0"/>
              </a:rPr>
              <a:t>status</a:t>
            </a:r>
            <a:endParaRPr lang="fr-FR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grpSp>
        <p:nvGrpSpPr>
          <p:cNvPr id="45" name="Groupe 44"/>
          <p:cNvGrpSpPr/>
          <p:nvPr/>
        </p:nvGrpSpPr>
        <p:grpSpPr>
          <a:xfrm>
            <a:off x="0" y="1052736"/>
            <a:ext cx="5385618" cy="5758899"/>
            <a:chOff x="0" y="1052736"/>
            <a:chExt cx="5385618" cy="5758899"/>
          </a:xfrm>
        </p:grpSpPr>
        <p:sp>
          <p:nvSpPr>
            <p:cNvPr id="18" name="ZoneTexte 17"/>
            <p:cNvSpPr txBox="1"/>
            <p:nvPr/>
          </p:nvSpPr>
          <p:spPr>
            <a:xfrm>
              <a:off x="539552" y="1052736"/>
              <a:ext cx="412266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2 ion </a:t>
              </a:r>
              <a:r>
                <a:rPr lang="fr-FR" b="1" dirty="0" err="1" smtClean="0"/>
                <a:t>target</a:t>
              </a:r>
              <a:r>
                <a:rPr lang="fr-FR" b="1" dirty="0" smtClean="0"/>
                <a:t> ion sources</a:t>
              </a:r>
            </a:p>
            <a:p>
              <a:pPr>
                <a:buFont typeface="Arial" pitchFamily="34" charset="0"/>
                <a:buChar char="•"/>
              </a:pPr>
              <a:r>
                <a:rPr lang="fr-FR" dirty="0" smtClean="0"/>
                <a:t>1 in </a:t>
              </a:r>
              <a:r>
                <a:rPr lang="fr-FR" dirty="0" err="1" smtClean="0"/>
                <a:t>assembly</a:t>
              </a:r>
              <a:endParaRPr lang="fr-FR" dirty="0" smtClean="0"/>
            </a:p>
            <a:p>
              <a:pPr>
                <a:buFont typeface="Arial" pitchFamily="34" charset="0"/>
                <a:buChar char="•"/>
              </a:pPr>
              <a:r>
                <a:rPr lang="fr-FR" dirty="0" smtClean="0"/>
                <a:t>1 </a:t>
              </a:r>
              <a:r>
                <a:rPr lang="fr-FR" dirty="0" err="1" smtClean="0"/>
                <a:t>conditioned</a:t>
              </a:r>
              <a:r>
                <a:rPr lang="fr-FR" dirty="0" smtClean="0"/>
                <a:t> on the SPIRAL 1 test </a:t>
              </a:r>
              <a:r>
                <a:rPr lang="fr-FR" dirty="0" err="1" smtClean="0"/>
                <a:t>bench</a:t>
              </a:r>
              <a:endParaRPr lang="fr-FR" dirty="0" smtClean="0"/>
            </a:p>
            <a:p>
              <a:pPr>
                <a:buFont typeface="Arial" pitchFamily="34" charset="0"/>
                <a:buChar char="•"/>
              </a:pPr>
              <a:endParaRPr lang="fr-FR" dirty="0" smtClean="0"/>
            </a:p>
            <a:p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0" y="6165304"/>
              <a:ext cx="47632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i="1" dirty="0" err="1" smtClean="0"/>
                <a:t>Intensity</a:t>
              </a:r>
              <a:r>
                <a:rPr lang="fr-FR" b="1" i="1" dirty="0" smtClean="0"/>
                <a:t>  </a:t>
              </a:r>
              <a:r>
                <a:rPr lang="fr-FR" b="1" i="1" dirty="0" err="1" smtClean="0"/>
                <a:t>increase</a:t>
              </a:r>
              <a:r>
                <a:rPr lang="fr-FR" b="1" i="1" dirty="0" smtClean="0"/>
                <a:t> to </a:t>
              </a:r>
              <a:r>
                <a:rPr lang="fr-FR" b="1" i="1" dirty="0" err="1" smtClean="0"/>
                <a:t>be</a:t>
              </a:r>
              <a:r>
                <a:rPr lang="fr-FR" b="1" i="1" dirty="0" smtClean="0"/>
                <a:t> </a:t>
              </a:r>
              <a:r>
                <a:rPr lang="fr-FR" b="1" i="1" dirty="0" err="1" smtClean="0"/>
                <a:t>confirmed</a:t>
              </a:r>
              <a:r>
                <a:rPr lang="fr-FR" b="1" i="1" dirty="0" smtClean="0"/>
                <a:t> on long </a:t>
              </a:r>
              <a:r>
                <a:rPr lang="fr-FR" b="1" i="1" dirty="0" err="1" smtClean="0"/>
                <a:t>term</a:t>
              </a:r>
              <a:endParaRPr lang="fr-FR" b="1" i="1" dirty="0" smtClean="0"/>
            </a:p>
            <a:p>
              <a:r>
                <a:rPr lang="fr-FR" i="1" dirty="0" smtClean="0">
                  <a:solidFill>
                    <a:srgbClr val="0070C0"/>
                  </a:solidFill>
                </a:rPr>
                <a:t>*</a:t>
              </a:r>
              <a:r>
                <a:rPr lang="fr-FR" i="1" dirty="0" err="1" smtClean="0">
                  <a:solidFill>
                    <a:srgbClr val="0070C0"/>
                  </a:solidFill>
                </a:rPr>
                <a:t>Yield</a:t>
              </a:r>
              <a:r>
                <a:rPr lang="fr-FR" i="1" dirty="0" smtClean="0">
                  <a:solidFill>
                    <a:srgbClr val="0070C0"/>
                  </a:solidFill>
                </a:rPr>
                <a:t> </a:t>
              </a:r>
              <a:r>
                <a:rPr lang="fr-FR" i="1" dirty="0" err="1" smtClean="0">
                  <a:solidFill>
                    <a:srgbClr val="0070C0"/>
                  </a:solidFill>
                </a:rPr>
                <a:t>estimates</a:t>
              </a:r>
              <a:r>
                <a:rPr lang="fr-FR" i="1" dirty="0" smtClean="0">
                  <a:solidFill>
                    <a:srgbClr val="0070C0"/>
                  </a:solidFill>
                </a:rPr>
                <a:t> use conservative </a:t>
              </a:r>
              <a:r>
                <a:rPr lang="fr-FR" i="1" dirty="0" err="1" smtClean="0">
                  <a:solidFill>
                    <a:srgbClr val="0070C0"/>
                  </a:solidFill>
                </a:rPr>
                <a:t>efficiencies</a:t>
              </a:r>
              <a:r>
                <a:rPr lang="fr-FR" i="1" dirty="0" smtClean="0">
                  <a:solidFill>
                    <a:srgbClr val="0070C0"/>
                  </a:solidFill>
                </a:rPr>
                <a:t>*</a:t>
              </a:r>
              <a:endParaRPr lang="fr-FR" i="1" dirty="0">
                <a:solidFill>
                  <a:srgbClr val="0070C0"/>
                </a:solidFill>
              </a:endParaRPr>
            </a:p>
          </p:txBody>
        </p:sp>
        <p:grpSp>
          <p:nvGrpSpPr>
            <p:cNvPr id="38" name="Groupe 37"/>
            <p:cNvGrpSpPr/>
            <p:nvPr/>
          </p:nvGrpSpPr>
          <p:grpSpPr>
            <a:xfrm>
              <a:off x="0" y="1988840"/>
              <a:ext cx="5385618" cy="4185756"/>
              <a:chOff x="0" y="1988840"/>
              <a:chExt cx="5385618" cy="4185756"/>
            </a:xfrm>
          </p:grpSpPr>
          <p:sp>
            <p:nvSpPr>
              <p:cNvPr id="21" name="ZoneTexte 20"/>
              <p:cNvSpPr txBox="1"/>
              <p:nvPr/>
            </p:nvSpPr>
            <p:spPr>
              <a:xfrm>
                <a:off x="3851920" y="5013176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A</a:t>
                </a:r>
                <a:endParaRPr lang="fr-FR" dirty="0"/>
              </a:p>
            </p:txBody>
          </p:sp>
          <p:grpSp>
            <p:nvGrpSpPr>
              <p:cNvPr id="35" name="Groupe 34"/>
              <p:cNvGrpSpPr/>
              <p:nvPr/>
            </p:nvGrpSpPr>
            <p:grpSpPr>
              <a:xfrm>
                <a:off x="0" y="1988840"/>
                <a:ext cx="5385618" cy="4185756"/>
                <a:chOff x="0" y="1988840"/>
                <a:chExt cx="5385618" cy="4185756"/>
              </a:xfrm>
            </p:grpSpPr>
            <p:graphicFrame>
              <p:nvGraphicFramePr>
                <p:cNvPr id="19" name="Graphique 18"/>
                <p:cNvGraphicFramePr/>
                <p:nvPr/>
              </p:nvGraphicFramePr>
              <p:xfrm>
                <a:off x="395536" y="2420888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20" name="ZoneTexte 19"/>
                <p:cNvSpPr txBox="1"/>
                <p:nvPr/>
              </p:nvSpPr>
              <p:spPr>
                <a:xfrm>
                  <a:off x="179512" y="5373216"/>
                  <a:ext cx="499904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Ref: L. Penescu et al, Rev. Sci. </a:t>
                  </a:r>
                  <a:r>
                    <a:rPr lang="en-US" sz="1400" dirty="0" err="1" smtClean="0"/>
                    <a:t>Instrum</a:t>
                  </a:r>
                  <a:r>
                    <a:rPr lang="en-US" sz="1400" dirty="0" smtClean="0"/>
                    <a:t>. 81, </a:t>
                  </a:r>
                  <a:r>
                    <a:rPr lang="en-US" sz="1400" i="1" dirty="0" smtClean="0"/>
                    <a:t>P. Chauveau et al, NIM B 376</a:t>
                  </a:r>
                  <a:r>
                    <a:rPr lang="en-US" sz="1400" dirty="0" smtClean="0"/>
                    <a:t>, S. Essabaa et al NIM A 317 </a:t>
                  </a:r>
                  <a:endParaRPr lang="en-US" sz="1400" dirty="0"/>
                </a:p>
              </p:txBody>
            </p:sp>
            <p:sp>
              <p:nvSpPr>
                <p:cNvPr id="30" name="ZoneTexte 29"/>
                <p:cNvSpPr txBox="1"/>
                <p:nvPr/>
              </p:nvSpPr>
              <p:spPr>
                <a:xfrm>
                  <a:off x="755576" y="1988840"/>
                  <a:ext cx="35650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Ionisation </a:t>
                  </a:r>
                  <a:r>
                    <a:rPr lang="fr-FR" dirty="0" err="1" smtClean="0"/>
                    <a:t>efficiency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measurements</a:t>
                  </a:r>
                  <a:endParaRPr lang="fr-FR" dirty="0"/>
                </a:p>
              </p:txBody>
            </p:sp>
            <p:sp>
              <p:nvSpPr>
                <p:cNvPr id="17" name="ZoneTexte 16"/>
                <p:cNvSpPr txBox="1"/>
                <p:nvPr/>
              </p:nvSpPr>
              <p:spPr>
                <a:xfrm rot="16200000">
                  <a:off x="-59952" y="2638380"/>
                  <a:ext cx="489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>
                      <a:latin typeface="Symbol" pitchFamily="18" charset="2"/>
                    </a:rPr>
                    <a:t>h</a:t>
                  </a:r>
                  <a:r>
                    <a:rPr lang="fr-FR" dirty="0" smtClean="0"/>
                    <a:t>%</a:t>
                  </a:r>
                  <a:endParaRPr lang="fr-FR" dirty="0"/>
                </a:p>
              </p:txBody>
            </p:sp>
            <p:sp>
              <p:nvSpPr>
                <p:cNvPr id="22" name="ZoneTexte 21"/>
                <p:cNvSpPr txBox="1"/>
                <p:nvPr/>
              </p:nvSpPr>
              <p:spPr>
                <a:xfrm>
                  <a:off x="611560" y="5013176"/>
                  <a:ext cx="29588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b="1" dirty="0" smtClean="0"/>
                    <a:t>He Ne  Ar         Kr               Xe                         Rn</a:t>
                  </a:r>
                  <a:endParaRPr lang="fr-FR" sz="1200" b="1" dirty="0"/>
                </a:p>
              </p:txBody>
            </p:sp>
            <p:sp>
              <p:nvSpPr>
                <p:cNvPr id="34" name="ZoneTexte 33"/>
                <p:cNvSpPr txBox="1"/>
                <p:nvPr/>
              </p:nvSpPr>
              <p:spPr>
                <a:xfrm>
                  <a:off x="251520" y="5805264"/>
                  <a:ext cx="51340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err="1" smtClean="0"/>
                    <a:t>Using</a:t>
                  </a:r>
                  <a:r>
                    <a:rPr lang="fr-FR" dirty="0" smtClean="0"/>
                    <a:t> a </a:t>
                  </a:r>
                  <a:r>
                    <a:rPr lang="fr-FR" dirty="0" err="1" smtClean="0"/>
                    <a:t>calibrated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leak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with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gas</a:t>
                  </a:r>
                  <a:r>
                    <a:rPr lang="fr-FR" dirty="0" smtClean="0"/>
                    <a:t> injection: </a:t>
                  </a:r>
                  <a:r>
                    <a:rPr lang="fr-FR" dirty="0" smtClean="0">
                      <a:latin typeface="Symbol" pitchFamily="18" charset="2"/>
                    </a:rPr>
                    <a:t>h</a:t>
                  </a:r>
                  <a:r>
                    <a:rPr lang="fr-FR" dirty="0" smtClean="0"/>
                    <a:t>= I1+/</a:t>
                  </a:r>
                  <a:r>
                    <a:rPr lang="fr-FR" dirty="0" err="1" smtClean="0"/>
                    <a:t>Igaz</a:t>
                  </a:r>
                  <a:endParaRPr lang="fr-FR" dirty="0"/>
                </a:p>
              </p:txBody>
            </p:sp>
          </p:grpSp>
        </p:grpSp>
        <p:grpSp>
          <p:nvGrpSpPr>
            <p:cNvPr id="42" name="Groupe 41"/>
            <p:cNvGrpSpPr/>
            <p:nvPr/>
          </p:nvGrpSpPr>
          <p:grpSpPr>
            <a:xfrm>
              <a:off x="1043608" y="2852936"/>
              <a:ext cx="4324438" cy="1861175"/>
              <a:chOff x="1043608" y="2852936"/>
              <a:chExt cx="4324438" cy="1861175"/>
            </a:xfrm>
          </p:grpSpPr>
          <p:sp>
            <p:nvSpPr>
              <p:cNvPr id="23" name="Étoile à 5 branches 22"/>
              <p:cNvSpPr/>
              <p:nvPr/>
            </p:nvSpPr>
            <p:spPr>
              <a:xfrm>
                <a:off x="1043608" y="3861048"/>
                <a:ext cx="216024" cy="216024"/>
              </a:xfrm>
              <a:prstGeom prst="star5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1" name="Groupe 40"/>
              <p:cNvGrpSpPr/>
              <p:nvPr/>
            </p:nvGrpSpPr>
            <p:grpSpPr>
              <a:xfrm>
                <a:off x="3995936" y="4437112"/>
                <a:ext cx="1372110" cy="276999"/>
                <a:chOff x="3995936" y="4437112"/>
                <a:chExt cx="1372110" cy="276999"/>
              </a:xfrm>
            </p:grpSpPr>
            <p:sp>
              <p:nvSpPr>
                <p:cNvPr id="39" name="Étoile à 5 branches 38"/>
                <p:cNvSpPr/>
                <p:nvPr/>
              </p:nvSpPr>
              <p:spPr>
                <a:xfrm>
                  <a:off x="3995936" y="4437112"/>
                  <a:ext cx="216024" cy="211832"/>
                </a:xfrm>
                <a:prstGeom prst="star5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ZoneTexte 39"/>
                <p:cNvSpPr txBox="1"/>
                <p:nvPr/>
              </p:nvSpPr>
              <p:spPr>
                <a:xfrm>
                  <a:off x="4211960" y="4437112"/>
                  <a:ext cx="115608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 smtClean="0"/>
                    <a:t>Latest</a:t>
                  </a:r>
                  <a:r>
                    <a:rPr lang="fr-FR" sz="1200" dirty="0" smtClean="0"/>
                    <a:t> @ GANIL</a:t>
                  </a:r>
                  <a:endParaRPr lang="fr-FR" sz="1200" dirty="0"/>
                </a:p>
              </p:txBody>
            </p:sp>
          </p:grpSp>
          <p:sp>
            <p:nvSpPr>
              <p:cNvPr id="25" name="ZoneTexte 24"/>
              <p:cNvSpPr txBox="1"/>
              <p:nvPr/>
            </p:nvSpPr>
            <p:spPr>
              <a:xfrm>
                <a:off x="1331640" y="2852936"/>
                <a:ext cx="17944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>
                    <a:solidFill>
                      <a:srgbClr val="FF0000"/>
                    </a:solidFill>
                  </a:rPr>
                  <a:t>With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 Xe injection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Étoile à 5 branches 23"/>
              <p:cNvSpPr/>
              <p:nvPr/>
            </p:nvSpPr>
            <p:spPr>
              <a:xfrm>
                <a:off x="1566332" y="3096012"/>
                <a:ext cx="182116" cy="211832"/>
              </a:xfrm>
              <a:prstGeom prst="star5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4" name="Groupe 43"/>
            <p:cNvGrpSpPr/>
            <p:nvPr/>
          </p:nvGrpSpPr>
          <p:grpSpPr>
            <a:xfrm>
              <a:off x="827584" y="3068960"/>
              <a:ext cx="724116" cy="1089412"/>
              <a:chOff x="827584" y="3068960"/>
              <a:chExt cx="724116" cy="1089412"/>
            </a:xfrm>
          </p:grpSpPr>
          <p:sp>
            <p:nvSpPr>
              <p:cNvPr id="37" name="ZoneTexte 36"/>
              <p:cNvSpPr txBox="1"/>
              <p:nvPr/>
            </p:nvSpPr>
            <p:spPr>
              <a:xfrm>
                <a:off x="827584" y="3789040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i="1" dirty="0" smtClean="0">
                    <a:solidFill>
                      <a:srgbClr val="FF0000"/>
                    </a:solidFill>
                  </a:rPr>
                  <a:t>?</a:t>
                </a:r>
                <a:endParaRPr lang="fr-FR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1259632" y="3068960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i="1" dirty="0" smtClean="0">
                    <a:solidFill>
                      <a:srgbClr val="FF0000"/>
                    </a:solidFill>
                  </a:rPr>
                  <a:t>?</a:t>
                </a:r>
                <a:endParaRPr lang="fr-FR" i="1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47" name="Groupe 46"/>
          <p:cNvGrpSpPr/>
          <p:nvPr/>
        </p:nvGrpSpPr>
        <p:grpSpPr>
          <a:xfrm>
            <a:off x="4968370" y="2204864"/>
            <a:ext cx="4175630" cy="4653136"/>
            <a:chOff x="4968370" y="2204864"/>
            <a:chExt cx="4175630" cy="4653136"/>
          </a:xfrm>
        </p:grpSpPr>
        <p:pic>
          <p:nvPicPr>
            <p:cNvPr id="28" name="Image 27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  </a:ext>
              </a:extLst>
            </a:blip>
            <a:srcRect l="3303" t="3412" r="42752" b="38058"/>
            <a:stretch/>
          </p:blipFill>
          <p:spPr bwMode="auto">
            <a:xfrm>
              <a:off x="5652120" y="2492896"/>
              <a:ext cx="2908166" cy="218356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  </a:ext>
            </a:extLst>
          </p:spPr>
        </p:pic>
        <p:sp>
          <p:nvSpPr>
            <p:cNvPr id="29" name="ZoneTexte 28"/>
            <p:cNvSpPr txBox="1"/>
            <p:nvPr/>
          </p:nvSpPr>
          <p:spPr>
            <a:xfrm>
              <a:off x="5652120" y="2204864"/>
              <a:ext cx="29048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Energy</a:t>
              </a:r>
              <a:r>
                <a:rPr lang="fr-FR" dirty="0" smtClean="0"/>
                <a:t> profile </a:t>
              </a:r>
              <a:r>
                <a:rPr lang="fr-FR" dirty="0" err="1" smtClean="0"/>
                <a:t>measurement</a:t>
              </a:r>
              <a:endParaRPr lang="fr-FR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4968370" y="6165304"/>
              <a:ext cx="4175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i="1" dirty="0" smtClean="0"/>
                <a:t>Charge </a:t>
              </a:r>
              <a:r>
                <a:rPr lang="fr-FR" b="1" i="1" dirty="0" err="1" smtClean="0"/>
                <a:t>breeding</a:t>
              </a:r>
              <a:r>
                <a:rPr lang="fr-FR" b="1" i="1" dirty="0" smtClean="0"/>
                <a:t> </a:t>
              </a:r>
              <a:r>
                <a:rPr lang="fr-FR" b="1" i="1" dirty="0" err="1" smtClean="0"/>
                <a:t>efficiency</a:t>
              </a:r>
              <a:r>
                <a:rPr lang="fr-FR" b="1" i="1" dirty="0" smtClean="0"/>
                <a:t> </a:t>
              </a:r>
              <a:r>
                <a:rPr lang="fr-FR" b="1" i="1" dirty="0" err="1" smtClean="0"/>
                <a:t>depends</a:t>
              </a:r>
              <a:r>
                <a:rPr lang="fr-FR" b="1" i="1" dirty="0" smtClean="0"/>
                <a:t> on </a:t>
              </a:r>
              <a:r>
                <a:rPr lang="fr-FR" b="1" i="1" dirty="0" err="1" smtClean="0">
                  <a:latin typeface="Symbol" pitchFamily="18" charset="2"/>
                </a:rPr>
                <a:t>d</a:t>
              </a:r>
              <a:r>
                <a:rPr lang="fr-FR" b="1" i="1" dirty="0" err="1" smtClean="0"/>
                <a:t>E</a:t>
              </a:r>
              <a:endParaRPr lang="fr-FR" b="1" i="1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5796136" y="4581128"/>
              <a:ext cx="27478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Simulations: M. Herbane, LPC Caen</a:t>
              </a:r>
              <a:endParaRPr lang="fr-FR" sz="1400" dirty="0"/>
            </a:p>
          </p:txBody>
        </p:sp>
        <p:grpSp>
          <p:nvGrpSpPr>
            <p:cNvPr id="36" name="Groupe 35"/>
            <p:cNvGrpSpPr/>
            <p:nvPr/>
          </p:nvGrpSpPr>
          <p:grpSpPr>
            <a:xfrm>
              <a:off x="5724128" y="4941168"/>
              <a:ext cx="3160595" cy="1152128"/>
              <a:chOff x="5724128" y="4941168"/>
              <a:chExt cx="3160595" cy="1152128"/>
            </a:xfrm>
          </p:grpSpPr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27596" b="29040"/>
              <a:stretch>
                <a:fillRect/>
              </a:stretch>
            </p:blipFill>
            <p:spPr bwMode="auto">
              <a:xfrm>
                <a:off x="5724128" y="4941168"/>
                <a:ext cx="3099917" cy="1008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100392" y="5661248"/>
                <a:ext cx="784331" cy="43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6" name="ZoneTexte 45"/>
            <p:cNvSpPr txBox="1"/>
            <p:nvPr/>
          </p:nvSpPr>
          <p:spPr>
            <a:xfrm>
              <a:off x="6660232" y="6488668"/>
              <a:ext cx="1090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latin typeface="Symbol" pitchFamily="18" charset="2"/>
                </a:rPr>
                <a:t>s</a:t>
              </a:r>
              <a:r>
                <a:rPr lang="fr-FR" baseline="-25000" dirty="0" err="1" smtClean="0"/>
                <a:t>E</a:t>
              </a:r>
              <a:r>
                <a:rPr lang="fr-FR" dirty="0" smtClean="0"/>
                <a:t>~1.5eV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645024"/>
            <a:ext cx="4680520" cy="3058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0070C0"/>
                </a:solidFill>
                <a:latin typeface="Comic Sans MS" pitchFamily="66" charset="0"/>
              </a:rPr>
              <a:t>Phoenix ECR charge breeder</a:t>
            </a:r>
            <a:endParaRPr lang="fr-FR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95536" y="908720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Former ISOLDE ECR charge breeder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err="1" smtClean="0"/>
              <a:t>Upgraded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new Al plasma </a:t>
            </a:r>
            <a:r>
              <a:rPr lang="fr-FR" dirty="0" err="1" smtClean="0"/>
              <a:t>chamber</a:t>
            </a:r>
            <a:r>
              <a:rPr lang="fr-FR" dirty="0" smtClean="0"/>
              <a:t>, UHV vacuum,2 RF ports and </a:t>
            </a:r>
            <a:r>
              <a:rPr lang="fr-FR" dirty="0" err="1" smtClean="0"/>
              <a:t>gas</a:t>
            </a:r>
            <a:r>
              <a:rPr lang="fr-FR" dirty="0" smtClean="0"/>
              <a:t> injection, injection triplet, mobile injection and </a:t>
            </a:r>
            <a:r>
              <a:rPr lang="fr-FR" dirty="0" err="1" smtClean="0"/>
              <a:t>puller</a:t>
            </a:r>
            <a:r>
              <a:rPr lang="fr-FR" dirty="0" smtClean="0"/>
              <a:t> </a:t>
            </a:r>
            <a:r>
              <a:rPr lang="fr-FR" dirty="0" err="1" smtClean="0"/>
              <a:t>electrodes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LPSC in </a:t>
            </a:r>
            <a:r>
              <a:rPr lang="fr-FR" dirty="0" err="1" smtClean="0"/>
              <a:t>summer</a:t>
            </a:r>
            <a:r>
              <a:rPr lang="fr-FR" dirty="0" smtClean="0"/>
              <a:t> 2015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899592" y="1916832"/>
            <a:ext cx="4248472" cy="174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cteur droit avec flèche 16"/>
          <p:cNvCxnSpPr/>
          <p:nvPr/>
        </p:nvCxnSpPr>
        <p:spPr>
          <a:xfrm flipH="1">
            <a:off x="7965103" y="1845706"/>
            <a:ext cx="636192" cy="495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8612405" y="1674583"/>
            <a:ext cx="188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1+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5" name="Image 24" descr="IMG_21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55576" y="4293096"/>
            <a:ext cx="2546129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ZoneTexte 25"/>
          <p:cNvSpPr txBox="1"/>
          <p:nvPr/>
        </p:nvSpPr>
        <p:spPr>
          <a:xfrm>
            <a:off x="395536" y="5661248"/>
            <a:ext cx="3473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efficiencies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stable </a:t>
            </a:r>
            <a:r>
              <a:rPr lang="fr-FR" dirty="0" err="1" smtClean="0"/>
              <a:t>beams</a:t>
            </a:r>
            <a:endParaRPr lang="fr-FR" dirty="0" smtClean="0"/>
          </a:p>
          <a:p>
            <a:r>
              <a:rPr lang="fr-FR" dirty="0" smtClean="0"/>
              <a:t>Rare </a:t>
            </a:r>
            <a:r>
              <a:rPr lang="fr-FR" dirty="0" err="1" smtClean="0"/>
              <a:t>gases</a:t>
            </a:r>
            <a:r>
              <a:rPr lang="fr-FR" dirty="0" smtClean="0"/>
              <a:t> and alkalis</a:t>
            </a:r>
            <a:endParaRPr lang="fr-FR" dirty="0"/>
          </a:p>
        </p:txBody>
      </p:sp>
      <p:pic>
        <p:nvPicPr>
          <p:cNvPr id="28" name="Picture 9" descr="logoLPSC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068960"/>
            <a:ext cx="636938" cy="504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3068960"/>
            <a:ext cx="1152128" cy="50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2132856"/>
            <a:ext cx="1531268" cy="40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 descr="C:\Users\delahaye\AppData\Local\Temp\_PA998\logo emilie\logo emilie officie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1916832"/>
            <a:ext cx="1410519" cy="720080"/>
          </a:xfrm>
          <a:prstGeom prst="rect">
            <a:avLst/>
          </a:prstGeom>
          <a:noFill/>
        </p:spPr>
      </p:pic>
      <p:sp>
        <p:nvSpPr>
          <p:cNvPr id="34" name="ZoneTexte 33"/>
          <p:cNvSpPr txBox="1"/>
          <p:nvPr/>
        </p:nvSpPr>
        <p:spPr>
          <a:xfrm>
            <a:off x="5868144" y="2636912"/>
            <a:ext cx="2454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contributions </a:t>
            </a:r>
            <a:r>
              <a:rPr lang="fr-FR" dirty="0" err="1" smtClean="0"/>
              <a:t>from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395536" y="6273225"/>
            <a:ext cx="3635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L. Maunoury et al, </a:t>
            </a:r>
            <a:r>
              <a:rPr lang="fr-FR" sz="1600" dirty="0" err="1" smtClean="0"/>
              <a:t>Rev</a:t>
            </a:r>
            <a:r>
              <a:rPr lang="fr-FR" sz="1600" dirty="0" smtClean="0"/>
              <a:t> </a:t>
            </a:r>
            <a:r>
              <a:rPr lang="fr-FR" sz="1600" dirty="0" err="1" smtClean="0"/>
              <a:t>Sci</a:t>
            </a:r>
            <a:r>
              <a:rPr lang="fr-FR" sz="1600" dirty="0" smtClean="0"/>
              <a:t> </a:t>
            </a:r>
            <a:r>
              <a:rPr lang="fr-FR" sz="1600" dirty="0" err="1" smtClean="0"/>
              <a:t>Instrum</a:t>
            </a:r>
            <a:r>
              <a:rPr lang="fr-FR" sz="1600" dirty="0" smtClean="0"/>
              <a:t>. 87(2016)02B508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0070C0"/>
                </a:solidFill>
                <a:latin typeface="Comic Sans MS" pitchFamily="66" charset="0"/>
              </a:rPr>
              <a:t>Phoenix ECR charge breeder</a:t>
            </a:r>
            <a:endParaRPr lang="fr-FR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/>
          <a:srcRect t="-348" r="17304"/>
          <a:stretch>
            <a:fillRect/>
          </a:stretch>
        </p:blipFill>
        <p:spPr bwMode="auto">
          <a:xfrm>
            <a:off x="899592" y="894843"/>
            <a:ext cx="6750143" cy="534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ZoneTexte 24"/>
          <p:cNvSpPr txBox="1"/>
          <p:nvPr/>
        </p:nvSpPr>
        <p:spPr>
          <a:xfrm>
            <a:off x="0" y="6211669"/>
            <a:ext cx="9261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/>
              <a:t>Back to </a:t>
            </a:r>
            <a:r>
              <a:rPr lang="fr-FR" b="1" dirty="0" err="1" smtClean="0"/>
              <a:t>efficiencies</a:t>
            </a:r>
            <a:r>
              <a:rPr lang="fr-FR" b="1" dirty="0" smtClean="0"/>
              <a:t> </a:t>
            </a:r>
            <a:r>
              <a:rPr lang="fr-FR" b="1" dirty="0" err="1" smtClean="0"/>
              <a:t>measured</a:t>
            </a:r>
            <a:r>
              <a:rPr lang="fr-FR" b="1" dirty="0" smtClean="0"/>
              <a:t> in 2015 </a:t>
            </a:r>
            <a:r>
              <a:rPr lang="fr-FR" b="1" dirty="0" err="1" smtClean="0"/>
              <a:t>at</a:t>
            </a:r>
            <a:r>
              <a:rPr lang="fr-FR" b="1" dirty="0" smtClean="0"/>
              <a:t> LPSC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/>
              <a:t>Possible </a:t>
            </a:r>
            <a:r>
              <a:rPr lang="fr-FR" b="1" dirty="0" err="1" smtClean="0"/>
              <a:t>optimizations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higher</a:t>
            </a:r>
            <a:r>
              <a:rPr lang="fr-FR" b="1" dirty="0" smtClean="0"/>
              <a:t> B </a:t>
            </a:r>
            <a:r>
              <a:rPr lang="fr-FR" b="1" dirty="0" err="1" smtClean="0"/>
              <a:t>field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injection, as </a:t>
            </a:r>
            <a:r>
              <a:rPr lang="fr-FR" b="1" dirty="0" err="1" smtClean="0"/>
              <a:t>shown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LPSC CB are </a:t>
            </a:r>
            <a:r>
              <a:rPr lang="fr-FR" b="1" dirty="0" err="1" smtClean="0"/>
              <a:t>still</a:t>
            </a:r>
            <a:r>
              <a:rPr lang="fr-FR" b="1" dirty="0" smtClean="0"/>
              <a:t> possible</a:t>
            </a:r>
            <a:endParaRPr lang="fr-FR" b="1" dirty="0"/>
          </a:p>
        </p:txBody>
      </p:sp>
      <p:sp>
        <p:nvSpPr>
          <p:cNvPr id="28" name="Ellipse 27"/>
          <p:cNvSpPr/>
          <p:nvPr/>
        </p:nvSpPr>
        <p:spPr>
          <a:xfrm>
            <a:off x="2762656" y="4788008"/>
            <a:ext cx="216024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3851920" y="3501008"/>
            <a:ext cx="20764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4860032" y="3573016"/>
            <a:ext cx="216024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804248" y="11967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948264" y="1052736"/>
            <a:ext cx="130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Noble </a:t>
            </a:r>
            <a:r>
              <a:rPr lang="fr-FR" dirty="0" err="1" smtClean="0"/>
              <a:t>gases</a:t>
            </a:r>
            <a:endParaRPr lang="fr-FR" dirty="0"/>
          </a:p>
        </p:txBody>
      </p:sp>
      <p:sp>
        <p:nvSpPr>
          <p:cNvPr id="10" name="Organigramme : Décision 9"/>
          <p:cNvSpPr/>
          <p:nvPr/>
        </p:nvSpPr>
        <p:spPr>
          <a:xfrm>
            <a:off x="6804248" y="1412776"/>
            <a:ext cx="144016" cy="21602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948264" y="1331476"/>
            <a:ext cx="184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Alkaline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endParaRPr lang="fr-FR" dirty="0"/>
          </a:p>
        </p:txBody>
      </p:sp>
      <p:sp>
        <p:nvSpPr>
          <p:cNvPr id="15" name="Organigramme : Trier 14"/>
          <p:cNvSpPr/>
          <p:nvPr/>
        </p:nvSpPr>
        <p:spPr>
          <a:xfrm>
            <a:off x="2771800" y="4653136"/>
            <a:ext cx="216024" cy="360040"/>
          </a:xfrm>
          <a:prstGeom prst="flowChartSor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courbée vers la droite 11"/>
          <p:cNvSpPr/>
          <p:nvPr/>
        </p:nvSpPr>
        <p:spPr>
          <a:xfrm rot="10352662">
            <a:off x="2951518" y="4748370"/>
            <a:ext cx="395536" cy="576064"/>
          </a:xfrm>
          <a:prstGeom prst="curv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Organigramme : Trier 15"/>
          <p:cNvSpPr/>
          <p:nvPr/>
        </p:nvSpPr>
        <p:spPr>
          <a:xfrm>
            <a:off x="4860032" y="3429000"/>
            <a:ext cx="216024" cy="360040"/>
          </a:xfrm>
          <a:prstGeom prst="flowChartSor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courbée vers la droite 13"/>
          <p:cNvSpPr/>
          <p:nvPr/>
        </p:nvSpPr>
        <p:spPr>
          <a:xfrm rot="10352662">
            <a:off x="5111758" y="3524235"/>
            <a:ext cx="395536" cy="576064"/>
          </a:xfrm>
          <a:prstGeom prst="curv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 animBg="1"/>
      <p:bldP spid="29" grpId="0" animBg="1"/>
      <p:bldP spid="31" grpId="0" animBg="1"/>
      <p:bldP spid="15" grpId="0" animBg="1"/>
      <p:bldP spid="12" grpId="0" animBg="1"/>
      <p:bldP spid="16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delahaye\AppData\Local\Microsoft\Windows\Temporary Internet Files\Content.Outlook\PGUAYPSG\magneticfield_wth_rings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8316067" cy="6858000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547664" y="6309320"/>
            <a:ext cx="5917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Upgraded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configuration: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work</a:t>
            </a:r>
            <a:r>
              <a:rPr lang="fr-FR" dirty="0" smtClean="0"/>
              <a:t> for us!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FR" sz="2800" dirty="0" err="1" smtClean="0">
                <a:solidFill>
                  <a:srgbClr val="0070C0"/>
                </a:solidFill>
                <a:latin typeface="Comic Sans MS" pitchFamily="66" charset="0"/>
              </a:rPr>
              <a:t>Overall</a:t>
            </a:r>
            <a:r>
              <a:rPr lang="fr-FR" sz="28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fr-FR" sz="2800" dirty="0" err="1" smtClean="0">
                <a:solidFill>
                  <a:srgbClr val="0070C0"/>
                </a:solidFill>
                <a:latin typeface="Comic Sans MS" pitchFamily="66" charset="0"/>
              </a:rPr>
              <a:t>schedule</a:t>
            </a:r>
            <a:endParaRPr lang="fr-FR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285" y="1339974"/>
            <a:ext cx="869251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6"/>
          <p:cNvCxnSpPr/>
          <p:nvPr/>
        </p:nvCxnSpPr>
        <p:spPr>
          <a:xfrm>
            <a:off x="6756400" y="944880"/>
            <a:ext cx="10160" cy="24892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51520" y="899428"/>
            <a:ext cx="24334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SPIRAL 2 </a:t>
            </a:r>
            <a:r>
              <a:rPr lang="fr-FR" b="1" dirty="0" err="1" smtClean="0"/>
              <a:t>week</a:t>
            </a:r>
            <a:r>
              <a:rPr lang="fr-FR" b="1" dirty="0" smtClean="0"/>
              <a:t> 11/2016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940152" y="3645024"/>
            <a:ext cx="292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RIB second </a:t>
            </a:r>
            <a:r>
              <a:rPr lang="fr-FR" b="1" dirty="0" err="1" smtClean="0">
                <a:solidFill>
                  <a:srgbClr val="FF0000"/>
                </a:solidFill>
              </a:rPr>
              <a:t>semester</a:t>
            </a:r>
            <a:r>
              <a:rPr lang="fr-FR" b="1" dirty="0" smtClean="0">
                <a:solidFill>
                  <a:srgbClr val="FF0000"/>
                </a:solidFill>
              </a:rPr>
              <a:t> of 2017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71800" y="899428"/>
            <a:ext cx="238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Presentation</a:t>
            </a:r>
            <a:r>
              <a:rPr lang="fr-FR" i="1" dirty="0" smtClean="0"/>
              <a:t> M. Dubois</a:t>
            </a:r>
            <a:endParaRPr lang="fr-FR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Organisation of the </a:t>
            </a:r>
            <a:r>
              <a:rPr lang="fr-FR" sz="3200" dirty="0" err="1" smtClean="0">
                <a:solidFill>
                  <a:srgbClr val="0070C0"/>
                </a:solidFill>
                <a:latin typeface="Comic Sans MS" pitchFamily="66" charset="0"/>
              </a:rPr>
              <a:t>target</a:t>
            </a:r>
            <a:r>
              <a:rPr lang="fr-FR" sz="3200" dirty="0" smtClean="0">
                <a:solidFill>
                  <a:srgbClr val="0070C0"/>
                </a:solidFill>
                <a:latin typeface="Comic Sans MS" pitchFamily="66" charset="0"/>
              </a:rPr>
              <a:t> and ion source R&amp;D</a:t>
            </a:r>
            <a:endParaRPr lang="en-US" sz="32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38318"/>
            <a:ext cx="5362583" cy="161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154342"/>
            <a:ext cx="299913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611560" y="93020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Different</a:t>
            </a:r>
            <a:r>
              <a:rPr lang="fr-FR" b="1" dirty="0" smtClean="0"/>
              <a:t>  </a:t>
            </a:r>
            <a:r>
              <a:rPr lang="fr-FR" b="1" dirty="0" err="1" smtClean="0"/>
              <a:t>developments</a:t>
            </a:r>
            <a:r>
              <a:rPr lang="fr-FR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Testing</a:t>
            </a:r>
            <a:r>
              <a:rPr lang="fr-FR" dirty="0" smtClean="0"/>
              <a:t> production </a:t>
            </a:r>
            <a:r>
              <a:rPr lang="fr-FR" dirty="0" err="1" smtClean="0"/>
              <a:t>with</a:t>
            </a:r>
            <a:r>
              <a:rPr lang="fr-FR" dirty="0" smtClean="0"/>
              <a:t> new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on C </a:t>
            </a:r>
            <a:r>
              <a:rPr lang="fr-FR" dirty="0" err="1" smtClean="0"/>
              <a:t>target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New Target or … new ion source</a:t>
            </a:r>
          </a:p>
        </p:txBody>
      </p:sp>
      <p:grpSp>
        <p:nvGrpSpPr>
          <p:cNvPr id="2" name="Groupe 19"/>
          <p:cNvGrpSpPr/>
          <p:nvPr/>
        </p:nvGrpSpPr>
        <p:grpSpPr>
          <a:xfrm>
            <a:off x="1187624" y="3594502"/>
            <a:ext cx="7373750" cy="914618"/>
            <a:chOff x="1187624" y="3933056"/>
            <a:chExt cx="7373750" cy="914618"/>
          </a:xfrm>
        </p:grpSpPr>
        <p:sp>
          <p:nvSpPr>
            <p:cNvPr id="9" name="TextBox 8"/>
            <p:cNvSpPr txBox="1"/>
            <p:nvPr/>
          </p:nvSpPr>
          <p:spPr>
            <a:xfrm>
              <a:off x="2771800" y="3933056"/>
              <a:ext cx="2126040" cy="492443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scene3d>
              <a:camera prst="orthographicFront"/>
              <a:lightRig rig="threePt" dir="t"/>
            </a:scene3d>
            <a:sp3d>
              <a:bevelB/>
            </a:sp3d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002060"/>
                  </a:solidFill>
                  <a:latin typeface="Comic Sans MS" pitchFamily="66" charset="0"/>
                  <a:cs typeface="Arial" pitchFamily="34" charset="0"/>
                </a:rPr>
                <a:t>GANISOL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rgbClr val="002060"/>
                  </a:solidFill>
                  <a:latin typeface="Comic Sans MS" pitchFamily="66" charset="0"/>
                  <a:cs typeface="+mn-cs"/>
                </a:rPr>
                <a:t>ISOL beams </a:t>
              </a:r>
              <a:r>
                <a:rPr lang="en-US" sz="1200" dirty="0" smtClean="0">
                  <a:solidFill>
                    <a:srgbClr val="002060"/>
                  </a:solidFill>
                  <a:latin typeface="Comic Sans MS" pitchFamily="66" charset="0"/>
                  <a:cs typeface="+mn-cs"/>
                </a:rPr>
                <a:t>for </a:t>
              </a:r>
              <a:r>
                <a:rPr lang="en-US" sz="1200" dirty="0">
                  <a:solidFill>
                    <a:srgbClr val="002060"/>
                  </a:solidFill>
                  <a:latin typeface="Comic Sans MS" pitchFamily="66" charset="0"/>
                  <a:cs typeface="+mn-cs"/>
                </a:rPr>
                <a:t>GANIL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331640" y="4005064"/>
              <a:ext cx="138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Evaluation in</a:t>
              </a:r>
              <a:endParaRPr lang="fr-FR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076056" y="4005064"/>
              <a:ext cx="318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reviews</a:t>
              </a:r>
              <a:r>
                <a:rPr lang="fr-FR" dirty="0" smtClean="0"/>
                <a:t> </a:t>
              </a:r>
              <a:r>
                <a:rPr lang="fr-FR" dirty="0" err="1" smtClean="0"/>
                <a:t>after</a:t>
              </a:r>
              <a:r>
                <a:rPr lang="fr-FR" dirty="0" smtClean="0"/>
                <a:t> </a:t>
              </a:r>
              <a:r>
                <a:rPr lang="fr-FR" dirty="0" err="1" smtClean="0"/>
                <a:t>each</a:t>
              </a:r>
              <a:r>
                <a:rPr lang="fr-FR" dirty="0" smtClean="0"/>
                <a:t> PAC meeting</a:t>
              </a:r>
              <a:endParaRPr lang="fr-FR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187624" y="4509120"/>
              <a:ext cx="7373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Direction + TISS </a:t>
              </a:r>
              <a:r>
                <a:rPr lang="fr-FR" sz="1600" dirty="0" err="1" smtClean="0"/>
                <a:t>developpers</a:t>
              </a:r>
              <a:r>
                <a:rPr lang="fr-FR" sz="1600" dirty="0" smtClean="0"/>
                <a:t> + 4 </a:t>
              </a:r>
              <a:r>
                <a:rPr lang="fr-FR" sz="1600" dirty="0" err="1" smtClean="0"/>
                <a:t>external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physicists</a:t>
              </a:r>
              <a:r>
                <a:rPr lang="fr-FR" sz="1600" dirty="0" smtClean="0"/>
                <a:t> (T. Stora, M. </a:t>
              </a:r>
              <a:r>
                <a:rPr lang="fr-FR" sz="1600" dirty="0" err="1" smtClean="0"/>
                <a:t>Assié</a:t>
              </a:r>
              <a:r>
                <a:rPr lang="fr-FR" sz="1600" dirty="0" smtClean="0"/>
                <a:t>, B. Blank, N. Orr)</a:t>
              </a:r>
              <a:endParaRPr lang="fr-FR" sz="16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107504" y="4588093"/>
            <a:ext cx="81173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List of </a:t>
            </a:r>
            <a:r>
              <a:rPr lang="fr-FR" b="1" dirty="0" err="1" smtClean="0"/>
              <a:t>priorities</a:t>
            </a:r>
            <a:r>
              <a:rPr lang="fr-FR" b="1" dirty="0" smtClean="0"/>
              <a:t> -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Review</a:t>
            </a:r>
            <a:r>
              <a:rPr lang="fr-FR" b="1" dirty="0" smtClean="0"/>
              <a:t> 2016/07</a:t>
            </a:r>
          </a:p>
          <a:p>
            <a:r>
              <a:rPr lang="fr-FR" b="1" dirty="0" smtClean="0"/>
              <a:t>Test of new </a:t>
            </a:r>
            <a:r>
              <a:rPr lang="fr-FR" b="1" dirty="0" err="1" smtClean="0"/>
              <a:t>beams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C </a:t>
            </a:r>
            <a:r>
              <a:rPr lang="fr-FR" b="1" dirty="0" err="1" smtClean="0"/>
              <a:t>targets</a:t>
            </a:r>
            <a:endParaRPr lang="fr-FR" b="1" dirty="0" smtClean="0"/>
          </a:p>
          <a:p>
            <a:r>
              <a:rPr lang="fr-FR" dirty="0" smtClean="0"/>
              <a:t>1) 30P and 25Al </a:t>
            </a:r>
            <a:r>
              <a:rPr lang="fr-FR" dirty="0" err="1" smtClean="0"/>
              <a:t>from</a:t>
            </a:r>
            <a:r>
              <a:rPr lang="fr-FR" dirty="0" smtClean="0"/>
              <a:t> 40Ca fragmentation</a:t>
            </a:r>
          </a:p>
          <a:p>
            <a:r>
              <a:rPr lang="fr-FR" dirty="0" smtClean="0"/>
              <a:t>2) 56Ni, 48Cr </a:t>
            </a:r>
            <a:r>
              <a:rPr lang="fr-FR" dirty="0" err="1" smtClean="0"/>
              <a:t>from</a:t>
            </a:r>
            <a:r>
              <a:rPr lang="fr-FR" dirty="0" smtClean="0"/>
              <a:t> fragmentation of 58Ni. For 56Ni: 56Co contamination to </a:t>
            </a:r>
            <a:r>
              <a:rPr lang="fr-FR" dirty="0" err="1" smtClean="0"/>
              <a:t>evaluate</a:t>
            </a:r>
            <a:r>
              <a:rPr lang="fr-FR" dirty="0" smtClean="0"/>
              <a:t>.</a:t>
            </a:r>
          </a:p>
          <a:p>
            <a:r>
              <a:rPr lang="fr-FR" dirty="0" smtClean="0"/>
              <a:t>3) </a:t>
            </a:r>
            <a:r>
              <a:rPr lang="fr-FR" dirty="0" err="1" smtClean="0"/>
              <a:t>Beams</a:t>
            </a:r>
            <a:r>
              <a:rPr lang="fr-FR" dirty="0" smtClean="0"/>
              <a:t> (79Se, 60Fe, 67As) </a:t>
            </a:r>
            <a:r>
              <a:rPr lang="fr-FR" dirty="0" err="1" smtClean="0"/>
              <a:t>from</a:t>
            </a:r>
            <a:r>
              <a:rPr lang="fr-FR" dirty="0" smtClean="0"/>
              <a:t> 86Kr fragmentation.</a:t>
            </a:r>
          </a:p>
          <a:p>
            <a:r>
              <a:rPr lang="fr-FR" b="1" dirty="0" err="1" smtClean="0"/>
              <a:t>Development</a:t>
            </a:r>
            <a:r>
              <a:rPr lang="fr-FR" b="1" dirty="0" smtClean="0"/>
              <a:t> of new </a:t>
            </a:r>
            <a:r>
              <a:rPr lang="fr-FR" b="1" dirty="0" err="1" smtClean="0"/>
              <a:t>targets</a:t>
            </a:r>
            <a:endParaRPr lang="fr-FR" b="1" dirty="0" smtClean="0"/>
          </a:p>
          <a:p>
            <a:r>
              <a:rPr lang="fr-FR" dirty="0" smtClean="0"/>
              <a:t>1) Nb for production of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intensities</a:t>
            </a:r>
            <a:r>
              <a:rPr lang="fr-FR" dirty="0" smtClean="0"/>
              <a:t> for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30&lt;Z&lt;40</a:t>
            </a:r>
          </a:p>
          <a:p>
            <a:r>
              <a:rPr lang="fr-FR" dirty="0" smtClean="0"/>
              <a:t>1) ex aequo Fusion </a:t>
            </a:r>
            <a:r>
              <a:rPr lang="fr-FR" dirty="0" err="1" smtClean="0"/>
              <a:t>evaporation</a:t>
            </a:r>
            <a:r>
              <a:rPr lang="fr-FR" dirty="0" smtClean="0"/>
              <a:t> </a:t>
            </a:r>
            <a:r>
              <a:rPr lang="fr-FR" dirty="0" err="1" smtClean="0"/>
              <a:t>targets</a:t>
            </a:r>
            <a:r>
              <a:rPr lang="fr-FR" dirty="0" smtClean="0"/>
              <a:t> (N=Z </a:t>
            </a:r>
            <a:r>
              <a:rPr lang="fr-FR" dirty="0" err="1" smtClean="0"/>
              <a:t>nuclei</a:t>
            </a:r>
            <a:r>
              <a:rPr lang="fr-FR" dirty="0" smtClean="0"/>
              <a:t>)</a:t>
            </a:r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6732240" y="5949280"/>
            <a:ext cx="234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All science </a:t>
            </a:r>
            <a:r>
              <a:rPr lang="fr-FR" i="1" dirty="0" err="1" smtClean="0"/>
              <a:t>driven</a:t>
            </a:r>
            <a:r>
              <a:rPr lang="fr-FR" i="1" dirty="0" smtClean="0"/>
              <a:t> (</a:t>
            </a:r>
            <a:r>
              <a:rPr lang="fr-FR" i="1" dirty="0" err="1" smtClean="0"/>
              <a:t>LoIs</a:t>
            </a:r>
            <a:r>
              <a:rPr lang="fr-FR" i="1" dirty="0" smtClean="0"/>
              <a:t>)</a:t>
            </a:r>
            <a:endParaRPr lang="fr-FR" i="1" dirty="0"/>
          </a:p>
        </p:txBody>
      </p:sp>
      <p:pic>
        <p:nvPicPr>
          <p:cNvPr id="14" name="Picture 2" descr="Logo du S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1196752"/>
            <a:ext cx="1080120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7687</TotalTime>
  <Words>1427</Words>
  <Application>Microsoft Office PowerPoint</Application>
  <PresentationFormat>Affichage à l'écran (4:3)</PresentationFormat>
  <Paragraphs>277</Paragraphs>
  <Slides>16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Thème Office</vt:lpstr>
      <vt:lpstr>Image bitmap</vt:lpstr>
      <vt:lpstr>Radioactive ion beam R&amp;D with SPIRAL 1</vt:lpstr>
      <vt:lpstr>SPIRAL upgrade in a nutshell</vt:lpstr>
      <vt:lpstr>FEBIAD source</vt:lpstr>
      <vt:lpstr>FEBIAD source - status</vt:lpstr>
      <vt:lpstr>Phoenix ECR charge breeder</vt:lpstr>
      <vt:lpstr>Phoenix ECR charge breeder</vt:lpstr>
      <vt:lpstr>Diapositive 7</vt:lpstr>
      <vt:lpstr>Overall schedule</vt:lpstr>
      <vt:lpstr>Organisation of the target and ion source R&amp;D</vt:lpstr>
      <vt:lpstr>Radioactive ion beam commissioning</vt:lpstr>
      <vt:lpstr>Beyond commissioning…</vt:lpstr>
      <vt:lpstr>Fusion evaporation targets</vt:lpstr>
      <vt:lpstr>Fusion evaporation targets</vt:lpstr>
      <vt:lpstr>Conclusion</vt:lpstr>
      <vt:lpstr>SPIRAL upgrade team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GANISOL 06/06/2016</dc:title>
  <dc:creator>delahaye</dc:creator>
  <cp:lastModifiedBy>delahaye</cp:lastModifiedBy>
  <cp:revision>74</cp:revision>
  <dcterms:created xsi:type="dcterms:W3CDTF">2016-06-06T11:28:06Z</dcterms:created>
  <dcterms:modified xsi:type="dcterms:W3CDTF">2018-04-03T11:57:31Z</dcterms:modified>
</cp:coreProperties>
</file>