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23" r:id="rId2"/>
    <p:sldId id="542" r:id="rId3"/>
    <p:sldId id="558" r:id="rId4"/>
    <p:sldId id="543" r:id="rId5"/>
    <p:sldId id="544" r:id="rId6"/>
    <p:sldId id="546" r:id="rId7"/>
    <p:sldId id="545" r:id="rId8"/>
    <p:sldId id="547" r:id="rId9"/>
    <p:sldId id="548" r:id="rId10"/>
    <p:sldId id="549" r:id="rId11"/>
    <p:sldId id="550" r:id="rId12"/>
    <p:sldId id="551" r:id="rId13"/>
    <p:sldId id="552" r:id="rId14"/>
    <p:sldId id="554" r:id="rId15"/>
    <p:sldId id="555" r:id="rId16"/>
    <p:sldId id="556" r:id="rId17"/>
    <p:sldId id="557" r:id="rId18"/>
    <p:sldId id="559" r:id="rId19"/>
    <p:sldId id="55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0CC00"/>
    <a:srgbClr val="FF59BE"/>
    <a:srgbClr val="2E75B6"/>
    <a:srgbClr val="FF00FF"/>
    <a:srgbClr val="ED0202"/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93" autoAdjust="0"/>
    <p:restoredTop sz="99861" autoAdjust="0"/>
  </p:normalViewPr>
  <p:slideViewPr>
    <p:cSldViewPr snapToGrid="0">
      <p:cViewPr varScale="1">
        <p:scale>
          <a:sx n="63" d="100"/>
          <a:sy n="63" d="100"/>
        </p:scale>
        <p:origin x="-128" y="-3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DD75-35EA-EA42-A9B9-F4CAF35E61B5}" type="datetime1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4228-A435-CF4A-AB1E-A6957B1B34D6}" type="datetime1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33FF9-F8D0-A64E-BAA5-F88E466D267A}" type="datetime1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E15D9-E517-F64D-8595-7BEC0356D83D}" type="datetime1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C5AD-4902-8747-9B57-E99CBA4FF034}" type="datetime1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8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3EF3-4619-F44A-9167-B3445F4395B1}" type="datetime1">
              <a:rPr lang="en-US" smtClean="0"/>
              <a:t>15/03/18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AA866-3CFE-054A-91A8-222A7BC51759}" type="datetime1">
              <a:rPr lang="en-US" smtClean="0"/>
              <a:t>15/03/18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98234-DED0-6A49-990A-20F492ACC1A2}" type="datetime1">
              <a:rPr lang="en-US" smtClean="0"/>
              <a:t>15/03/18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2B9-9BAD-4140-A444-DF4A71B50114}" type="datetime1">
              <a:rPr lang="en-US" smtClean="0"/>
              <a:t>15/03/18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A4AD-10ED-DE4A-AA8B-87CACE40C81A}" type="datetime1">
              <a:rPr lang="en-US" smtClean="0"/>
              <a:t>15/03/18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8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25E3-D914-6E48-9FB3-BF8773628134}" type="datetime1">
              <a:rPr lang="en-US" smtClean="0"/>
              <a:t>15/03/18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1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F3518-A001-374A-BBBB-2286D010B2D1}" type="datetime1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>
              <a:lumMod val="75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483796" y="1390884"/>
            <a:ext cx="9144000" cy="23876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AWAKE++ PEPIC Exploratory Study 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552222" y="4120444"/>
            <a:ext cx="9144000" cy="1320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Christoph Hessler,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 descr="AWAKE_white_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66" y="164505"/>
            <a:ext cx="2815916" cy="1417345"/>
          </a:xfrm>
          <a:prstGeom prst="rect">
            <a:avLst/>
          </a:prstGeom>
        </p:spPr>
      </p:pic>
      <p:pic>
        <p:nvPicPr>
          <p:cNvPr id="8" name="Picture 7" descr="2015-01-13_CERN_ENdept 36% h32mm 300dpi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67139" y="0"/>
            <a:ext cx="1725053" cy="156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16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 18 transfer line tunnel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621" y="1174060"/>
            <a:ext cx="5287224" cy="5182290"/>
          </a:xfrm>
        </p:spPr>
        <p:txBody>
          <a:bodyPr/>
          <a:lstStyle/>
          <a:p>
            <a:r>
              <a:rPr lang="en-GB" dirty="0" smtClean="0"/>
              <a:t>In addition a substantial height difference of ~40 m needs to be overcome in a short distance, which yields to a large tunnel slope of ~15%.</a:t>
            </a:r>
          </a:p>
          <a:p>
            <a:r>
              <a:rPr lang="en-GB" dirty="0" smtClean="0"/>
              <a:t>Additional 18 6.62 m long MBB type bending magnets would be needed to deflect the beam onto this slope and another 18 to deflect the beam back to horizontal plane.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505" t="35947" r="29931" b="9642"/>
          <a:stretch/>
        </p:blipFill>
        <p:spPr>
          <a:xfrm>
            <a:off x="6265000" y="1385180"/>
            <a:ext cx="5450186" cy="36485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05315" y="5084859"/>
            <a:ext cx="1923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LEP-ES-121090002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944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 18 transfer line tunnel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LSS6 in the SPS is already densely occupied by the extraction elements for the west extraction towards TI 2 and </a:t>
            </a:r>
            <a:r>
              <a:rPr lang="en-GB" dirty="0" err="1" smtClean="0"/>
              <a:t>HiRadMat</a:t>
            </a:r>
            <a:r>
              <a:rPr lang="en-GB" dirty="0" smtClean="0"/>
              <a:t>.</a:t>
            </a:r>
          </a:p>
          <a:p>
            <a:r>
              <a:rPr lang="en-GB" dirty="0" smtClean="0"/>
              <a:t>It is not obvious where the required extraction elements for PEPIC could be installed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5808" t="41213" r="3578" b="13018"/>
          <a:stretch/>
        </p:blipFill>
        <p:spPr>
          <a:xfrm>
            <a:off x="1004935" y="3213980"/>
            <a:ext cx="9859224" cy="306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697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 18 transfer line tunnel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Conclusion:</a:t>
            </a:r>
          </a:p>
          <a:p>
            <a:r>
              <a:rPr lang="en-GB" dirty="0" smtClean="0"/>
              <a:t>The usage of the TI 18 tunnel for installation of a plasma acceleration stage for PEPIC is excluded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80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 2 transfer line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909" y="1174060"/>
            <a:ext cx="3830370" cy="5425916"/>
          </a:xfrm>
        </p:spPr>
        <p:txBody>
          <a:bodyPr>
            <a:normAutofit/>
          </a:bodyPr>
          <a:lstStyle/>
          <a:p>
            <a:r>
              <a:rPr lang="en-GB" dirty="0" smtClean="0"/>
              <a:t>In contrast to TI 8 the TI 2 transfer line has a 540 m long straight section, close to its end.</a:t>
            </a:r>
          </a:p>
          <a:p>
            <a:r>
              <a:rPr lang="en-GB" dirty="0"/>
              <a:t>This sections contains only quadrupoles, correctors and beam instrumentation elements in a regular FODO lattice with 30 m half cell length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290" t="21783" r="29561" b="5984"/>
          <a:stretch/>
        </p:blipFill>
        <p:spPr>
          <a:xfrm>
            <a:off x="3984279" y="2014395"/>
            <a:ext cx="6744831" cy="48436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8244" t="19566" r="32744" b="10767"/>
          <a:stretch/>
        </p:blipFill>
        <p:spPr>
          <a:xfrm>
            <a:off x="7213830" y="461211"/>
            <a:ext cx="4771176" cy="467158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432078" y="4046899"/>
            <a:ext cx="434567" cy="46172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5432078" y="461211"/>
            <a:ext cx="1781752" cy="35856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432078" y="4508626"/>
            <a:ext cx="1781752" cy="62417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213830" y="461211"/>
            <a:ext cx="4771176" cy="467158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055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 2 transfer line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74059"/>
            <a:ext cx="10515600" cy="5036617"/>
          </a:xfrm>
        </p:spPr>
        <p:txBody>
          <a:bodyPr/>
          <a:lstStyle/>
          <a:p>
            <a:r>
              <a:rPr lang="en-GB" dirty="0" smtClean="0"/>
              <a:t>There are 18 empty half cells available.</a:t>
            </a:r>
          </a:p>
          <a:p>
            <a:r>
              <a:rPr lang="en-GB" dirty="0" smtClean="0"/>
              <a:t>25 m in each half cell could be used for installing plasma cells and other AWAKE equipment (focussing quadrupoles, electron/laser injection, diagnostics).</a:t>
            </a:r>
          </a:p>
          <a:p>
            <a:r>
              <a:rPr lang="en-GB" dirty="0" smtClean="0"/>
              <a:t>Downstream of the plasma cells the electron beam needs to be separated from the proton beam and transported in a own beam line, e.g. on top or on the side of the existing line.</a:t>
            </a:r>
          </a:p>
          <a:p>
            <a:r>
              <a:rPr lang="en-GB" dirty="0" smtClean="0"/>
              <a:t>The proton beam needs to be safely dumped, either in a new dedicated beam dump or downstream TED.</a:t>
            </a:r>
          </a:p>
          <a:p>
            <a:r>
              <a:rPr lang="en-GB" dirty="0" smtClean="0"/>
              <a:t>The aperture of TI 2 is rather small (diameter 29 mm)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057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 2 transfer 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251333"/>
            <a:ext cx="10804302" cy="54701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Beam separation:</a:t>
            </a:r>
          </a:p>
          <a:p>
            <a:r>
              <a:rPr lang="en-GB" dirty="0" smtClean="0"/>
              <a:t>By single bending magnet (6 m)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lvl="1"/>
            <a:r>
              <a:rPr lang="en-GB" dirty="0" smtClean="0"/>
              <a:t>Bending angle 0.011 rad, energy loss of e- beam 16%</a:t>
            </a:r>
          </a:p>
          <a:p>
            <a:pPr lvl="1"/>
            <a:r>
              <a:rPr lang="en-GB" dirty="0" smtClean="0"/>
              <a:t>Relative large deflection of the proton beam. -&gt; Beam hits the magnet.</a:t>
            </a:r>
          </a:p>
          <a:p>
            <a:pPr lvl="1"/>
            <a:r>
              <a:rPr lang="en-GB" dirty="0" smtClean="0"/>
              <a:t>Energy of the synchrotron radiation pulse hitting the downstream TI 2 elements: 2.5 J (= 25 TW peak power in 100 fs pulse)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Is this a problem?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15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89678" y="3349728"/>
            <a:ext cx="100259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768839" y="2818151"/>
            <a:ext cx="539646" cy="1064301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8290808" y="2817578"/>
            <a:ext cx="539646" cy="1064301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013023" y="2953062"/>
            <a:ext cx="1334125" cy="76449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489678" y="3346023"/>
            <a:ext cx="3190407" cy="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680085" y="3349728"/>
            <a:ext cx="4610723" cy="764499"/>
          </a:xfrm>
          <a:prstGeom prst="line">
            <a:avLst/>
          </a:prstGeom>
          <a:ln w="2540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9233941" y="3346023"/>
            <a:ext cx="14990" cy="834659"/>
          </a:xfrm>
          <a:prstGeom prst="straightConnector1">
            <a:avLst/>
          </a:prstGeom>
          <a:ln w="25400" cap="flat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344051" y="3597153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216 mm</a:t>
            </a:r>
            <a:endParaRPr lang="en-GB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3680084" y="4379801"/>
            <a:ext cx="4610724" cy="7423"/>
          </a:xfrm>
          <a:prstGeom prst="straightConnector1">
            <a:avLst/>
          </a:prstGeom>
          <a:ln w="25400" cap="flat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506789" y="4047371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 m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7126352" y="3539244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e-</a:t>
            </a:r>
            <a:endParaRPr lang="en-GB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494854" y="3320248"/>
            <a:ext cx="3190407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3680084" y="3140372"/>
            <a:ext cx="4610724" cy="178356"/>
          </a:xfrm>
          <a:prstGeom prst="line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74131" y="276423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9233941" y="3043737"/>
            <a:ext cx="0" cy="304026"/>
          </a:xfrm>
          <a:prstGeom prst="straightConnector1">
            <a:avLst/>
          </a:prstGeom>
          <a:ln w="25400" cap="flat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9305661" y="301108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 mm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1708283" y="2381614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quad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8230252" y="2366685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quad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3079247" y="2381553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Bend 0.6 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215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494854" y="2830855"/>
            <a:ext cx="47624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 2 transfer 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74059"/>
            <a:ext cx="10515600" cy="5547416"/>
          </a:xfrm>
        </p:spPr>
        <p:txBody>
          <a:bodyPr>
            <a:normAutofit/>
          </a:bodyPr>
          <a:lstStyle/>
          <a:p>
            <a:r>
              <a:rPr lang="en-GB" dirty="0" smtClean="0"/>
              <a:t>More magnets (20 m):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lvl="1"/>
            <a:r>
              <a:rPr lang="en-GB" dirty="0"/>
              <a:t>Bending angle </a:t>
            </a:r>
            <a:r>
              <a:rPr lang="en-GB" dirty="0" smtClean="0"/>
              <a:t>0.022 </a:t>
            </a:r>
            <a:r>
              <a:rPr lang="en-GB" dirty="0"/>
              <a:t>rad, energy loss of e- beam </a:t>
            </a:r>
            <a:r>
              <a:rPr lang="en-GB" dirty="0" smtClean="0"/>
              <a:t>9.5%</a:t>
            </a:r>
            <a:endParaRPr lang="en-GB" dirty="0"/>
          </a:p>
          <a:p>
            <a:pPr lvl="1"/>
            <a:r>
              <a:rPr lang="en-GB" dirty="0" smtClean="0"/>
              <a:t>Same problem with the deflection of the proton beam.</a:t>
            </a:r>
            <a:endParaRPr lang="en-GB" dirty="0"/>
          </a:p>
          <a:p>
            <a:pPr lvl="1"/>
            <a:r>
              <a:rPr lang="en-GB" dirty="0"/>
              <a:t>Energy of the synchrotron radiation pulse hitting the downstream TI 2 elements: </a:t>
            </a:r>
            <a:r>
              <a:rPr lang="en-GB" dirty="0" smtClean="0"/>
              <a:t>1.5 </a:t>
            </a:r>
            <a:r>
              <a:rPr lang="en-GB" dirty="0"/>
              <a:t>J (= </a:t>
            </a:r>
            <a:r>
              <a:rPr lang="en-GB" dirty="0" smtClean="0"/>
              <a:t>15 </a:t>
            </a:r>
            <a:r>
              <a:rPr lang="en-GB" dirty="0"/>
              <a:t>TW peak power in 100 fs pulse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Situation not significantly improved concerning single bend scheme.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16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489678" y="2860335"/>
            <a:ext cx="100259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768839" y="2328758"/>
            <a:ext cx="539646" cy="1064301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290808" y="2328185"/>
            <a:ext cx="539646" cy="1064301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13023" y="2463669"/>
            <a:ext cx="1334125" cy="76449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489678" y="2856630"/>
            <a:ext cx="472817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217848" y="2859345"/>
            <a:ext cx="3072960" cy="765489"/>
          </a:xfrm>
          <a:prstGeom prst="line">
            <a:avLst/>
          </a:prstGeom>
          <a:ln w="2540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233941" y="2856630"/>
            <a:ext cx="14990" cy="834659"/>
          </a:xfrm>
          <a:prstGeom prst="straightConnector1">
            <a:avLst/>
          </a:prstGeom>
          <a:ln w="25400" cap="flat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344051" y="310776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216 mm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217848" y="3897831"/>
            <a:ext cx="3072960" cy="1"/>
          </a:xfrm>
          <a:prstGeom prst="straightConnector1">
            <a:avLst/>
          </a:prstGeom>
          <a:ln w="25400" cap="flat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53764" y="3557978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dirty="0" smtClean="0"/>
              <a:t>0 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571256" y="3126871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e-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217848" y="2650979"/>
            <a:ext cx="3072960" cy="179876"/>
          </a:xfrm>
          <a:prstGeom prst="line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04948" y="226155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9233941" y="2554344"/>
            <a:ext cx="0" cy="304026"/>
          </a:xfrm>
          <a:prstGeom prst="straightConnector1">
            <a:avLst/>
          </a:prstGeom>
          <a:ln w="25400" cap="flat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305661" y="2521691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 mm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708283" y="1892221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quad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8230252" y="187729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quad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280099" y="1892221"/>
            <a:ext cx="188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Bends 0.36 T each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4550786" y="2461596"/>
            <a:ext cx="1334125" cy="76449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6073917" y="2461595"/>
            <a:ext cx="1334125" cy="76449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c 30"/>
          <p:cNvSpPr/>
          <p:nvPr/>
        </p:nvSpPr>
        <p:spPr>
          <a:xfrm>
            <a:off x="-3337881" y="2852467"/>
            <a:ext cx="12643542" cy="3960466"/>
          </a:xfrm>
          <a:prstGeom prst="arc">
            <a:avLst>
              <a:gd name="adj1" fmla="val 16200000"/>
              <a:gd name="adj2" fmla="val 20442819"/>
            </a:avLst>
          </a:prstGeom>
          <a:ln w="254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550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 2 transfer 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74060"/>
            <a:ext cx="10515600" cy="545054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Separation scheme over multiple half cells: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pPr lvl="1"/>
            <a:r>
              <a:rPr lang="en-GB" dirty="0" smtClean="0"/>
              <a:t>Focussing quad for p is defocussing for e-</a:t>
            </a:r>
          </a:p>
          <a:p>
            <a:pPr lvl="1"/>
            <a:r>
              <a:rPr lang="en-GB" dirty="0" smtClean="0"/>
              <a:t>Reduced energy loss for e- beam and reduced synchrotron radiation power.</a:t>
            </a:r>
          </a:p>
          <a:p>
            <a:pPr lvl="1"/>
            <a:r>
              <a:rPr lang="en-GB" dirty="0" smtClean="0"/>
              <a:t>Reduced deflection of p beam. It might be able to transport p beam to TED.</a:t>
            </a:r>
          </a:p>
          <a:p>
            <a:pPr lvl="1"/>
            <a:r>
              <a:rPr lang="en-GB" dirty="0" smtClean="0"/>
              <a:t>To be studied more in detail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17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30374" y="3003503"/>
            <a:ext cx="261009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25198" y="3032983"/>
            <a:ext cx="118504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61172" y="1904357"/>
            <a:ext cx="539646" cy="225840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576654" y="1895799"/>
            <a:ext cx="539646" cy="226695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373535" y="2636317"/>
            <a:ext cx="2733867" cy="76449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25198" y="3029278"/>
            <a:ext cx="261527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743548" y="4090988"/>
            <a:ext cx="1232075" cy="389703"/>
          </a:xfrm>
          <a:prstGeom prst="line">
            <a:avLst/>
          </a:prstGeom>
          <a:ln w="2540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1931021" y="3029278"/>
            <a:ext cx="24101" cy="1341968"/>
          </a:xfrm>
          <a:prstGeom prst="straightConnector1">
            <a:avLst/>
          </a:prstGeom>
          <a:ln w="25400" cap="flat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010223" y="3242613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216 mm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1745714" y="4590402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e-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862028" y="2972351"/>
            <a:ext cx="3105927" cy="54845"/>
          </a:xfrm>
          <a:prstGeom prst="line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53529" y="254877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926101" y="4016188"/>
            <a:ext cx="2097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Electrostatic septum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9815307" y="4556440"/>
            <a:ext cx="1827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Magnetic septum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880379" y="3470502"/>
            <a:ext cx="1722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Bending magnet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9598763" y="3682966"/>
            <a:ext cx="2106700" cy="84427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8792307" y="1895799"/>
            <a:ext cx="536295" cy="226695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585552" y="3191029"/>
            <a:ext cx="2733867" cy="76449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397032" y="2167173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823014" y="2165813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10711" y="2165813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QF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2740468" y="3029277"/>
            <a:ext cx="2112900" cy="10749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845816" y="3136028"/>
            <a:ext cx="2106669" cy="200369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956762" y="3335649"/>
            <a:ext cx="2120452" cy="353033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069830" y="3694469"/>
            <a:ext cx="1717532" cy="405033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2740468" y="2980606"/>
            <a:ext cx="2149348" cy="2289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361172" y="2731465"/>
            <a:ext cx="539646" cy="604184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4577930" y="2731465"/>
            <a:ext cx="539646" cy="604184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8789526" y="2731465"/>
            <a:ext cx="539646" cy="604184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8792308" y="3557417"/>
            <a:ext cx="537314" cy="285536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8087064" y="4458322"/>
            <a:ext cx="1336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Coil window</a:t>
            </a:r>
            <a:endParaRPr lang="en-GB" dirty="0"/>
          </a:p>
        </p:txBody>
      </p:sp>
      <p:cxnSp>
        <p:nvCxnSpPr>
          <p:cNvPr id="73" name="Straight Arrow Connector 72"/>
          <p:cNvCxnSpPr>
            <a:stCxn id="71" idx="0"/>
          </p:cNvCxnSpPr>
          <p:nvPr/>
        </p:nvCxnSpPr>
        <p:spPr>
          <a:xfrm flipV="1">
            <a:off x="8755228" y="3737185"/>
            <a:ext cx="251255" cy="721137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1373535" y="4285839"/>
            <a:ext cx="2727576" cy="1"/>
          </a:xfrm>
          <a:prstGeom prst="straightConnector1">
            <a:avLst/>
          </a:prstGeom>
          <a:ln w="25400" cap="flat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455598" y="3920436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 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4280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questions and assumptions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74060"/>
            <a:ext cx="10515600" cy="5182290"/>
          </a:xfrm>
        </p:spPr>
        <p:txBody>
          <a:bodyPr/>
          <a:lstStyle/>
          <a:p>
            <a:r>
              <a:rPr lang="en-GB" dirty="0" smtClean="0"/>
              <a:t>Damaging effects of synchrotron radiation.</a:t>
            </a:r>
          </a:p>
          <a:p>
            <a:r>
              <a:rPr lang="en-GB" dirty="0" smtClean="0"/>
              <a:t>Does the energy loss due to synchrotron radiation increase (or decrease) energy spread?</a:t>
            </a:r>
          </a:p>
          <a:p>
            <a:r>
              <a:rPr lang="en-GB" dirty="0" smtClean="0"/>
              <a:t>List of elements.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Assumptions:</a:t>
            </a:r>
          </a:p>
          <a:p>
            <a:r>
              <a:rPr lang="en-GB" dirty="0" smtClean="0"/>
              <a:t>Lattice of e- beam line the same as p beam line.</a:t>
            </a:r>
          </a:p>
          <a:p>
            <a:r>
              <a:rPr lang="en-GB" dirty="0" smtClean="0"/>
              <a:t>Electron beam transport up to the LHC tunnel.</a:t>
            </a:r>
          </a:p>
          <a:p>
            <a:r>
              <a:rPr lang="en-GB" dirty="0" smtClean="0"/>
              <a:t>Only unpolarised electrons will be used.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8989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74060"/>
            <a:ext cx="10515600" cy="5046436"/>
          </a:xfrm>
        </p:spPr>
        <p:txBody>
          <a:bodyPr>
            <a:normAutofit/>
          </a:bodyPr>
          <a:lstStyle/>
          <a:p>
            <a:r>
              <a:rPr lang="en-GB" dirty="0" smtClean="0"/>
              <a:t>The TI 2 transfer line tunnel seems to be the only solution for housing the plasma acceleration stage of PEPIC without building a new transfer line tunnel.</a:t>
            </a:r>
          </a:p>
          <a:p>
            <a:r>
              <a:rPr lang="en-GB" dirty="0" smtClean="0"/>
              <a:t>With this setup only dedicated PEPIC runs are possible, since the plasma cell needs to be moved out of the beam path or at least emptied for regular LHC operation.</a:t>
            </a:r>
          </a:p>
          <a:p>
            <a:r>
              <a:rPr lang="en-GB" dirty="0" smtClean="0"/>
              <a:t>Although this solution makes a maximum use of existing tunnels, further new, non-negligible underground buildings are required: Laser lab, tunnel for electron gun, technical gallery for equipment, tunnel for proton beam dump, etc.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86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Plasma Electron Proton/Ion Collider, PEPIC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231299" y="1179311"/>
            <a:ext cx="11751488" cy="5273003"/>
          </a:xfrm>
        </p:spPr>
        <p:txBody>
          <a:bodyPr>
            <a:normAutofit/>
          </a:bodyPr>
          <a:lstStyle/>
          <a:p>
            <a:r>
              <a:rPr lang="en-US" dirty="0" err="1" smtClean="0"/>
              <a:t>LHeC</a:t>
            </a:r>
            <a:r>
              <a:rPr lang="en-US" dirty="0" smtClean="0"/>
              <a:t> like collider based on AWAKE  plasma wakefield acceleration scheme</a:t>
            </a:r>
          </a:p>
          <a:p>
            <a:r>
              <a:rPr lang="en-US" dirty="0" smtClean="0"/>
              <a:t>400 GeV p beam from the SPS</a:t>
            </a:r>
            <a:br>
              <a:rPr lang="en-US" dirty="0" smtClean="0"/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dirty="0" smtClean="0"/>
              <a:t>minimum bending radius of the beam line is the one of the SPS (1100 m, </a:t>
            </a:r>
            <a:br>
              <a:rPr lang="en-US" dirty="0" smtClean="0"/>
            </a:br>
            <a:r>
              <a:rPr lang="en-US" dirty="0" smtClean="0"/>
              <a:t>      limited by the achievable field in normal conducting magnets)</a:t>
            </a:r>
          </a:p>
          <a:p>
            <a:r>
              <a:rPr lang="en-US" dirty="0" smtClean="0"/>
              <a:t>Electron beam with 100-150 GeV produced in 100 m (minimum length) to </a:t>
            </a:r>
            <a:br>
              <a:rPr lang="en-US" dirty="0" smtClean="0"/>
            </a:br>
            <a:r>
              <a:rPr lang="en-US" dirty="0" smtClean="0"/>
              <a:t>200 m (maybe more realistic) long plasma </a:t>
            </a:r>
            <a:r>
              <a:rPr lang="en-US" dirty="0"/>
              <a:t>cell(s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dirty="0" smtClean="0"/>
              <a:t>LEP like beam, bending radius limited by synchrotron radiation losses. LEP </a:t>
            </a:r>
            <a:br>
              <a:rPr lang="en-US" dirty="0" smtClean="0"/>
            </a:br>
            <a:r>
              <a:rPr lang="en-US" dirty="0" smtClean="0"/>
              <a:t>      radius (4300 m) as minimum bending radius is a safe assumption. Not a   </a:t>
            </a:r>
            <a:br>
              <a:rPr lang="en-US" dirty="0" smtClean="0"/>
            </a:br>
            <a:r>
              <a:rPr lang="en-US" dirty="0" smtClean="0"/>
              <a:t>      hard limit, synchrotron radiation losses could be compensated to a certain </a:t>
            </a:r>
            <a:br>
              <a:rPr lang="en-US" dirty="0" smtClean="0"/>
            </a:br>
            <a:r>
              <a:rPr lang="en-US" dirty="0" smtClean="0"/>
              <a:t>      extend with a higher electron</a:t>
            </a:r>
            <a:r>
              <a:rPr lang="en-US" dirty="0"/>
              <a:t> </a:t>
            </a:r>
            <a:r>
              <a:rPr lang="en-US" dirty="0" smtClean="0"/>
              <a:t>energy (and therefore longer plasma cell)</a:t>
            </a:r>
          </a:p>
          <a:p>
            <a:r>
              <a:rPr lang="en-US" dirty="0" smtClean="0"/>
              <a:t>Intensity of electron beam 1e9 e-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34195" y="14414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773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the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74060"/>
            <a:ext cx="10515600" cy="4856870"/>
          </a:xfrm>
        </p:spPr>
        <p:txBody>
          <a:bodyPr/>
          <a:lstStyle/>
          <a:p>
            <a:r>
              <a:rPr lang="en-GB" dirty="0" smtClean="0"/>
              <a:t>Location of plasma cell</a:t>
            </a:r>
          </a:p>
          <a:p>
            <a:r>
              <a:rPr lang="en-GB" dirty="0" smtClean="0"/>
              <a:t>Separation of proton and electron beam</a:t>
            </a:r>
          </a:p>
          <a:p>
            <a:r>
              <a:rPr lang="en-GB" dirty="0" smtClean="0"/>
              <a:t>Beam transport of electron beam to the LHC</a:t>
            </a:r>
          </a:p>
          <a:p>
            <a:r>
              <a:rPr lang="en-GB" dirty="0" smtClean="0"/>
              <a:t>Dumping of proton beam</a:t>
            </a:r>
          </a:p>
          <a:p>
            <a:r>
              <a:rPr lang="en-GB" dirty="0" smtClean="0"/>
              <a:t>List  of elements (types and quantities (0 order estimate))</a:t>
            </a:r>
          </a:p>
          <a:p>
            <a:r>
              <a:rPr lang="en-GB" dirty="0" smtClean="0"/>
              <a:t>Civil engineering impact</a:t>
            </a:r>
          </a:p>
          <a:p>
            <a:r>
              <a:rPr lang="en-GB" dirty="0" smtClean="0"/>
              <a:t>Summarize outcome on a document</a:t>
            </a:r>
          </a:p>
          <a:p>
            <a:r>
              <a:rPr lang="en-GB" dirty="0" smtClean="0"/>
              <a:t>Limit of this study: Injection of electron beam into the LHC tunnel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75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6" y="122171"/>
            <a:ext cx="12169914" cy="71713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Possible locations for PEPIC plasma acceleration stage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280073" y="1115676"/>
            <a:ext cx="11751488" cy="5468003"/>
          </a:xfrm>
        </p:spPr>
        <p:txBody>
          <a:bodyPr>
            <a:normAutofit/>
          </a:bodyPr>
          <a:lstStyle/>
          <a:p>
            <a:r>
              <a:rPr lang="en-US" dirty="0" smtClean="0"/>
              <a:t>Possible locations for </a:t>
            </a:r>
            <a:r>
              <a:rPr lang="en-US" dirty="0" err="1" smtClean="0"/>
              <a:t>pe</a:t>
            </a:r>
            <a:r>
              <a:rPr lang="en-US" dirty="0" smtClean="0"/>
              <a:t>- collider experiment would be either ALICE or </a:t>
            </a:r>
            <a:r>
              <a:rPr lang="en-US" dirty="0" err="1" smtClean="0"/>
              <a:t>LHCb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Since p beam is produced in the SPS a natural location for the plasma cell(s) would be in one of the transfer tunnels from the SPS to the LHC:</a:t>
            </a:r>
          </a:p>
          <a:p>
            <a:pPr lvl="1"/>
            <a:r>
              <a:rPr lang="en-US" dirty="0" smtClean="0"/>
              <a:t>TI 2 SPS -&gt; LHC beam 1</a:t>
            </a:r>
          </a:p>
          <a:p>
            <a:pPr lvl="1"/>
            <a:r>
              <a:rPr lang="en-US" dirty="0" smtClean="0"/>
              <a:t>TI 8 SPS -&gt; LHC beam 2</a:t>
            </a:r>
          </a:p>
          <a:p>
            <a:pPr lvl="1"/>
            <a:r>
              <a:rPr lang="en-US" dirty="0" smtClean="0"/>
              <a:t>TI 12 old e- TL from SPS to LEP</a:t>
            </a:r>
          </a:p>
          <a:p>
            <a:pPr lvl="1"/>
            <a:r>
              <a:rPr lang="en-US" dirty="0" smtClean="0"/>
              <a:t>TI 18 old e+ TL from SPS to LEP</a:t>
            </a:r>
          </a:p>
          <a:p>
            <a:r>
              <a:rPr lang="en-US" dirty="0" smtClean="0"/>
              <a:t>LHC needs to stay fully </a:t>
            </a:r>
            <a:br>
              <a:rPr lang="en-US" dirty="0" smtClean="0"/>
            </a:br>
            <a:r>
              <a:rPr lang="en-US" dirty="0" smtClean="0"/>
              <a:t>operational as pp collider</a:t>
            </a:r>
          </a:p>
          <a:p>
            <a:r>
              <a:rPr lang="en-US" dirty="0" smtClean="0"/>
              <a:t>PEPIC equipment needs to share </a:t>
            </a:r>
            <a:br>
              <a:rPr lang="en-US" dirty="0" smtClean="0"/>
            </a:br>
            <a:r>
              <a:rPr lang="en-US" dirty="0" smtClean="0"/>
              <a:t>space with existing equipment in LHC/TI2/TI8</a:t>
            </a:r>
          </a:p>
          <a:p>
            <a:pPr lvl="1"/>
            <a:endParaRPr lang="en-US" dirty="0" smtClean="0"/>
          </a:p>
          <a:p>
            <a:pPr marL="457200" lvl="1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34195" y="14414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982789" y="2813830"/>
            <a:ext cx="6048772" cy="2882928"/>
            <a:chOff x="0" y="281202"/>
            <a:chExt cx="12192000" cy="623697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81202"/>
              <a:ext cx="12192000" cy="623697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055986" y="3952494"/>
              <a:ext cx="791186" cy="629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</a:rPr>
                <a:t>TI2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757258" y="4433075"/>
              <a:ext cx="777641" cy="629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8000"/>
                  </a:solidFill>
                </a:rPr>
                <a:t>TI8</a:t>
              </a:r>
              <a:endParaRPr lang="en-US" sz="1400" dirty="0">
                <a:solidFill>
                  <a:srgbClr val="008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955943" y="3391446"/>
              <a:ext cx="1453919" cy="629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</a:rPr>
                <a:t>AWAKE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03461" y="708887"/>
              <a:ext cx="856766" cy="629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3366FF"/>
                  </a:solidFill>
                </a:rPr>
                <a:t>SPS</a:t>
              </a:r>
              <a:endParaRPr lang="en-US" sz="1400" b="1" dirty="0">
                <a:solidFill>
                  <a:srgbClr val="3366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50430" y="2834957"/>
              <a:ext cx="913282" cy="629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3366FF"/>
                  </a:solidFill>
                </a:rPr>
                <a:t>LHC</a:t>
              </a:r>
              <a:endParaRPr lang="en-US" sz="1400" b="1" dirty="0">
                <a:solidFill>
                  <a:srgbClr val="3366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61637" y="4161967"/>
              <a:ext cx="958593" cy="629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TI18</a:t>
              </a:r>
              <a:endParaRPr lang="en-US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88971" y="5588862"/>
              <a:ext cx="962123" cy="629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C55A11"/>
                  </a:solidFill>
                </a:rPr>
                <a:t>TI12</a:t>
              </a:r>
              <a:endParaRPr lang="en-US" sz="1400" b="1" dirty="0">
                <a:solidFill>
                  <a:srgbClr val="C55A11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1669599" y="3938223"/>
              <a:ext cx="285401" cy="214033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9346903" y="4475884"/>
              <a:ext cx="252290" cy="218591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9670542" y="3638574"/>
              <a:ext cx="318514" cy="66789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6231454" y="5503247"/>
              <a:ext cx="285401" cy="214033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2" idx="2"/>
            </p:cNvCxnSpPr>
            <p:nvPr/>
          </p:nvCxnSpPr>
          <p:spPr>
            <a:xfrm>
              <a:off x="5240934" y="4791007"/>
              <a:ext cx="67542" cy="303000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388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 8 transfer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1885" y="5263607"/>
            <a:ext cx="5257800" cy="1415231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Fully packed with magnets, only at the start is a ~230 m long straight section (with quadrupoles).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3056" t="20128" r="2246" b="8585"/>
          <a:stretch/>
        </p:blipFill>
        <p:spPr>
          <a:xfrm>
            <a:off x="679010" y="2897109"/>
            <a:ext cx="6259906" cy="37817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0687" t="19925" r="20011" b="8923"/>
          <a:stretch/>
        </p:blipFill>
        <p:spPr>
          <a:xfrm>
            <a:off x="6095999" y="122171"/>
            <a:ext cx="6029609" cy="47711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14400" y="3621386"/>
            <a:ext cx="1050202" cy="80575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095998" y="122171"/>
            <a:ext cx="6029609" cy="477117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914400" y="122171"/>
            <a:ext cx="5192643" cy="349921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914400" y="4427145"/>
            <a:ext cx="5181598" cy="4662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326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 8 transfer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1885" y="5263607"/>
            <a:ext cx="5257800" cy="1415231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Fully packed with magnets, only at the start is a ~230 m long straight section (with quadrupoles).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3056" t="20128" r="2246" b="8585"/>
          <a:stretch/>
        </p:blipFill>
        <p:spPr>
          <a:xfrm>
            <a:off x="679010" y="2897109"/>
            <a:ext cx="6259906" cy="37817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0687" t="19925" r="20011" b="8923"/>
          <a:stretch/>
        </p:blipFill>
        <p:spPr>
          <a:xfrm>
            <a:off x="6095999" y="122171"/>
            <a:ext cx="6029609" cy="47711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14400" y="3621386"/>
            <a:ext cx="1050202" cy="80575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095998" y="122171"/>
            <a:ext cx="6029609" cy="477117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914400" y="122171"/>
            <a:ext cx="5192643" cy="349921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914400" y="4427145"/>
            <a:ext cx="5181598" cy="4662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571184" y="1050203"/>
            <a:ext cx="8039477" cy="4118292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860895" y="1276540"/>
            <a:ext cx="7559644" cy="37119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Available space would be needed not only for plasma cell, but also for focussing optics for p beam, diagnostics, e- beam injection, laser beam injection, p/e- beam separation, etc.</a:t>
            </a:r>
          </a:p>
          <a:p>
            <a:r>
              <a:rPr lang="en-GB" dirty="0" smtClean="0"/>
              <a:t>Long electron beam transport with bending radius much below LEP radius.</a:t>
            </a:r>
          </a:p>
          <a:p>
            <a:r>
              <a:rPr lang="en-GB" dirty="0" smtClean="0"/>
              <a:t>Presumably high synchrotron radiation losses (to be verified).</a:t>
            </a:r>
          </a:p>
          <a:p>
            <a:r>
              <a:rPr lang="en-GB" dirty="0" smtClean="0"/>
              <a:t>Probably not a suitable place for the plasma cell.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0045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 12 transfer line tunnel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023042"/>
            <a:ext cx="10515600" cy="2326740"/>
          </a:xfrm>
        </p:spPr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unnel currently not used for beams.</a:t>
            </a:r>
          </a:p>
          <a:p>
            <a:r>
              <a:rPr lang="en-GB" dirty="0" smtClean="0"/>
              <a:t>Contains a 275 m long straight section.</a:t>
            </a:r>
          </a:p>
          <a:p>
            <a:r>
              <a:rPr lang="en-GB" dirty="0" smtClean="0"/>
              <a:t>However, tunnel direction is opposite to the SPS beam direction.</a:t>
            </a:r>
          </a:p>
          <a:p>
            <a:r>
              <a:rPr lang="en-GB" dirty="0" smtClean="0"/>
              <a:t>Therefore, it cannot be used for PEPIC.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4623" t="27599" r="3429" b="28927"/>
          <a:stretch/>
        </p:blipFill>
        <p:spPr>
          <a:xfrm>
            <a:off x="838199" y="3441134"/>
            <a:ext cx="10022187" cy="291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94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 </a:t>
            </a:r>
            <a:r>
              <a:rPr lang="en-GB" dirty="0" smtClean="0"/>
              <a:t>18 </a:t>
            </a:r>
            <a:r>
              <a:rPr lang="en-GB" dirty="0"/>
              <a:t>transfer line tunnel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243" y="721386"/>
            <a:ext cx="10515600" cy="158806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Tunnel currently not used for beams.</a:t>
            </a:r>
          </a:p>
          <a:p>
            <a:r>
              <a:rPr lang="en-GB" dirty="0"/>
              <a:t>Contains a 190</a:t>
            </a:r>
            <a:r>
              <a:rPr lang="en-GB" dirty="0" smtClean="0"/>
              <a:t> </a:t>
            </a:r>
            <a:r>
              <a:rPr lang="en-GB" dirty="0"/>
              <a:t>m long straight section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Tunnel </a:t>
            </a:r>
            <a:r>
              <a:rPr lang="en-GB" dirty="0"/>
              <a:t>direction is </a:t>
            </a:r>
            <a:r>
              <a:rPr lang="en-GB" dirty="0" smtClean="0"/>
              <a:t>in </a:t>
            </a:r>
            <a:r>
              <a:rPr lang="en-GB" dirty="0"/>
              <a:t>the SPS beam direction.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4771" t="26631" r="3430" b="13018"/>
          <a:stretch/>
        </p:blipFill>
        <p:spPr>
          <a:xfrm>
            <a:off x="849243" y="2401477"/>
            <a:ext cx="10004079" cy="404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930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 18 transfer line tunnel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6387" t="11600" r="10611" b="5637"/>
          <a:stretch/>
        </p:blipFill>
        <p:spPr>
          <a:xfrm>
            <a:off x="5531668" y="989138"/>
            <a:ext cx="6482281" cy="554977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299" y="1174060"/>
            <a:ext cx="10556341" cy="4351338"/>
          </a:xfrm>
        </p:spPr>
        <p:txBody>
          <a:bodyPr/>
          <a:lstStyle/>
          <a:p>
            <a:r>
              <a:rPr lang="en-GB" dirty="0" smtClean="0"/>
              <a:t>However, beam needs to be extracted to the inside of the SPS</a:t>
            </a:r>
            <a:br>
              <a:rPr lang="en-GB" dirty="0" smtClean="0"/>
            </a:b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dirty="0" smtClean="0"/>
              <a:t>smaller bending angle needed than in SPS!</a:t>
            </a:r>
          </a:p>
          <a:p>
            <a:r>
              <a:rPr lang="en-GB" dirty="0" smtClean="0"/>
              <a:t>To squeeze beam into existing tunnel (only horizontal</a:t>
            </a:r>
            <a:br>
              <a:rPr lang="en-GB" dirty="0" smtClean="0"/>
            </a:br>
            <a:r>
              <a:rPr lang="en-GB" dirty="0" smtClean="0"/>
              <a:t>plane considered!) a bending radius of 409 m is needed.</a:t>
            </a:r>
          </a:p>
          <a:p>
            <a:r>
              <a:rPr lang="en-GB" dirty="0" smtClean="0"/>
              <a:t>With 70% filling factor as in SPS</a:t>
            </a:r>
            <a:br>
              <a:rPr lang="en-GB" dirty="0" smtClean="0"/>
            </a:br>
            <a:r>
              <a:rPr lang="en-GB" dirty="0" smtClean="0"/>
              <a:t>4.7 T magnets would be required.</a:t>
            </a:r>
          </a:p>
          <a:p>
            <a:r>
              <a:rPr lang="en-GB" dirty="0" smtClean="0"/>
              <a:t>A beam path with SPS radius </a:t>
            </a:r>
            <a:br>
              <a:rPr lang="en-GB" dirty="0" smtClean="0"/>
            </a:br>
            <a:r>
              <a:rPr lang="en-GB" dirty="0" smtClean="0"/>
              <a:t>would not fit into the tunnel.</a:t>
            </a:r>
          </a:p>
        </p:txBody>
      </p:sp>
    </p:spTree>
    <p:extLst>
      <p:ext uri="{BB962C8B-B14F-4D97-AF65-F5344CB8AC3E}">
        <p14:creationId xmlns:p14="http://schemas.microsoft.com/office/powerpoint/2010/main" val="1424490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48084</TotalTime>
  <Words>1135</Words>
  <Application>Microsoft Macintosh PowerPoint</Application>
  <PresentationFormat>Custom</PresentationFormat>
  <Paragraphs>165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AWAKE++ PEPIC Exploratory Study </vt:lpstr>
      <vt:lpstr>A Plasma Electron Proton/Ion Collider, PEPIC</vt:lpstr>
      <vt:lpstr>Scope of the study</vt:lpstr>
      <vt:lpstr>Possible locations for PEPIC plasma acceleration stage</vt:lpstr>
      <vt:lpstr>TI 8 transfer line</vt:lpstr>
      <vt:lpstr>TI 8 transfer line</vt:lpstr>
      <vt:lpstr>TI 12 transfer line tunnel</vt:lpstr>
      <vt:lpstr>TI 18 transfer line tunnel</vt:lpstr>
      <vt:lpstr>TI 18 transfer line tunnel</vt:lpstr>
      <vt:lpstr>TI 18 transfer line tunnel</vt:lpstr>
      <vt:lpstr>TI 18 transfer line tunnel</vt:lpstr>
      <vt:lpstr>TI 18 transfer line tunnel</vt:lpstr>
      <vt:lpstr>TI 2 transfer line </vt:lpstr>
      <vt:lpstr>TI 2 transfer line </vt:lpstr>
      <vt:lpstr>TI 2 transfer line </vt:lpstr>
      <vt:lpstr>TI 2 transfer line </vt:lpstr>
      <vt:lpstr>TI 2 transfer line </vt:lpstr>
      <vt:lpstr>Open questions and assumptions</vt:lpstr>
      <vt:lpstr>Conclusion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Edda Gschwendtner</cp:lastModifiedBy>
  <cp:revision>458</cp:revision>
  <dcterms:created xsi:type="dcterms:W3CDTF">2016-07-07T11:05:41Z</dcterms:created>
  <dcterms:modified xsi:type="dcterms:W3CDTF">2018-03-15T10:12:03Z</dcterms:modified>
</cp:coreProperties>
</file>