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56" r:id="rId2"/>
    <p:sldId id="271" r:id="rId3"/>
    <p:sldId id="272" r:id="rId4"/>
    <p:sldId id="273" r:id="rId5"/>
    <p:sldId id="261" r:id="rId6"/>
    <p:sldId id="263" r:id="rId7"/>
    <p:sldId id="266" r:id="rId8"/>
    <p:sldId id="270" r:id="rId9"/>
    <p:sldId id="267" r:id="rId10"/>
    <p:sldId id="268" r:id="rId11"/>
    <p:sldId id="278" r:id="rId12"/>
    <p:sldId id="274" r:id="rId13"/>
    <p:sldId id="275" r:id="rId14"/>
    <p:sldId id="269" r:id="rId15"/>
    <p:sldId id="26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62BA59-73B3-4F8F-A062-4A28E45F4FBD}" type="datetimeFigureOut">
              <a:rPr lang="en-GB" smtClean="0"/>
              <a:t>25/04/2018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97543A-9D63-4C49-B011-1E80AE9852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561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25/4/2018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HSS section meeting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25/4/2018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HSS section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25/4/2018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HSS section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363" y="114995"/>
            <a:ext cx="8559986" cy="682383"/>
          </a:xfrm>
        </p:spPr>
        <p:txBody>
          <a:bodyPr>
            <a:normAutofit/>
          </a:bodyPr>
          <a:lstStyle>
            <a:lvl1pPr>
              <a:defRPr sz="2100" b="1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363" y="1603095"/>
            <a:ext cx="8559986" cy="457386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0363" y="575460"/>
            <a:ext cx="8559986" cy="914400"/>
          </a:xfrm>
        </p:spPr>
        <p:txBody>
          <a:bodyPr>
            <a:normAutofit/>
          </a:bodyPr>
          <a:lstStyle>
            <a:lvl1pPr marL="0" indent="0">
              <a:buNone/>
              <a:defRPr sz="1650" i="1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>
          <a:xfrm>
            <a:off x="6903717" y="6492501"/>
            <a:ext cx="1966631" cy="365125"/>
          </a:xfrm>
        </p:spPr>
        <p:txBody>
          <a:bodyPr/>
          <a:lstStyle>
            <a:lvl1pPr algn="r">
              <a:defRPr sz="9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r>
              <a:rPr lang="en-US" smtClean="0"/>
              <a:t>25/4/2018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>
          <a:xfrm>
            <a:off x="310362" y="6492501"/>
            <a:ext cx="2964561" cy="365125"/>
          </a:xfrm>
        </p:spPr>
        <p:txBody>
          <a:bodyPr/>
          <a:lstStyle>
            <a:lvl1pPr algn="l">
              <a:defRPr sz="9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r>
              <a:rPr lang="nl-NL" smtClean="0"/>
              <a:t>HSS section meeting</a:t>
            </a:r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>
          <a:xfrm>
            <a:off x="3543300" y="6492501"/>
            <a:ext cx="2057400" cy="365125"/>
          </a:xfrm>
        </p:spPr>
        <p:txBody>
          <a:bodyPr/>
          <a:lstStyle>
            <a:lvl1pPr algn="ctr">
              <a:defRPr sz="9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282169" y="820778"/>
            <a:ext cx="2536172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9101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25/4/2018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HSS section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25/4/2018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HSS section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25/4/2018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HSS section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25/4/2018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HSS section meeting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25/4/2018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HSS section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714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Correction validation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2451" y="1417638"/>
            <a:ext cx="4817904" cy="3903662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1646065"/>
            <a:ext cx="3352800" cy="4350385"/>
          </a:xfrm>
        </p:spPr>
        <p:txBody>
          <a:bodyPr/>
          <a:lstStyle/>
          <a:p>
            <a:r>
              <a:rPr lang="en-US" sz="2800" dirty="0" smtClean="0"/>
              <a:t>Two Q’’ knob settings</a:t>
            </a:r>
          </a:p>
          <a:p>
            <a:r>
              <a:rPr lang="en-US" sz="2800" dirty="0" smtClean="0"/>
              <a:t>Very similar      </a:t>
            </a:r>
            <a:r>
              <a:rPr lang="el-GR" sz="2800" dirty="0"/>
              <a:t>β</a:t>
            </a:r>
            <a:r>
              <a:rPr lang="en-US" sz="2800" dirty="0"/>
              <a:t>-beating </a:t>
            </a:r>
            <a:endParaRPr lang="en-US" sz="2800" dirty="0" smtClean="0"/>
          </a:p>
          <a:p>
            <a:pPr lvl="1"/>
            <a:r>
              <a:rPr lang="en-US" sz="2400" dirty="0" smtClean="0"/>
              <a:t>validates orbit bumps</a:t>
            </a:r>
          </a:p>
          <a:p>
            <a:r>
              <a:rPr lang="en-US" sz="2800" dirty="0" smtClean="0"/>
              <a:t>Few </a:t>
            </a:r>
            <a:r>
              <a:rPr lang="en-US" sz="2800" dirty="0" err="1"/>
              <a:t>sextupoles</a:t>
            </a:r>
            <a:r>
              <a:rPr lang="en-US" sz="2800" dirty="0"/>
              <a:t> were not in the bumps </a:t>
            </a:r>
            <a:r>
              <a:rPr lang="en-US" sz="2800" dirty="0" smtClean="0"/>
              <a:t>(IRs)</a:t>
            </a:r>
            <a:endParaRPr lang="en-GB" sz="2800" dirty="0"/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25/4/2018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HSS section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37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25/4/2018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HSS section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1" name="Title 1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US" dirty="0" smtClean="0"/>
              <a:t>Measurement of Q’’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05009" y="1271814"/>
            <a:ext cx="5002064" cy="4818209"/>
          </a:xfrm>
        </p:spPr>
        <p:txBody>
          <a:bodyPr>
            <a:normAutofit/>
          </a:bodyPr>
          <a:lstStyle/>
          <a:p>
            <a:pPr marL="379413" indent="-379413"/>
            <a:r>
              <a:rPr lang="en-US" sz="2000" b="1" dirty="0" smtClean="0"/>
              <a:t>Measured Q vs. </a:t>
            </a:r>
            <a:r>
              <a:rPr lang="en-US" sz="2000" b="1" dirty="0" err="1" smtClean="0"/>
              <a:t>dp</a:t>
            </a:r>
            <a:r>
              <a:rPr lang="en-US" sz="2000" b="1" dirty="0" smtClean="0"/>
              <a:t>/p for expected Q’’</a:t>
            </a:r>
            <a:r>
              <a:rPr lang="en-US" sz="2000" b="1" baseline="-25000" dirty="0" err="1" smtClean="0"/>
              <a:t>x,y</a:t>
            </a:r>
            <a:r>
              <a:rPr lang="en-US" sz="2000" b="1" dirty="0" smtClean="0"/>
              <a:t> = -4.5 × 10</a:t>
            </a:r>
            <a:r>
              <a:rPr lang="en-US" sz="2000" b="1" baseline="30000" dirty="0" smtClean="0"/>
              <a:t>4</a:t>
            </a:r>
          </a:p>
          <a:p>
            <a:pPr marL="854075" lvl="1" indent="-280988">
              <a:lnSpc>
                <a:spcPct val="120000"/>
              </a:lnSpc>
              <a:spcBef>
                <a:spcPts val="600"/>
              </a:spcBef>
            </a:pPr>
            <a:r>
              <a:rPr lang="en-US" sz="1900" dirty="0" smtClean="0"/>
              <a:t>With |</a:t>
            </a:r>
            <a:r>
              <a:rPr lang="en-US" sz="1900" dirty="0" err="1" smtClean="0"/>
              <a:t>dp</a:t>
            </a:r>
            <a:r>
              <a:rPr lang="en-US" sz="1900" dirty="0" smtClean="0"/>
              <a:t>/p| up to 9×10</a:t>
            </a:r>
            <a:r>
              <a:rPr lang="en-US" sz="1900" baseline="30000" dirty="0" smtClean="0"/>
              <a:t>-4</a:t>
            </a:r>
            <a:endParaRPr lang="en-US" sz="1900" dirty="0" smtClean="0"/>
          </a:p>
          <a:p>
            <a:pPr marL="854075" lvl="1" indent="-280988">
              <a:lnSpc>
                <a:spcPct val="120000"/>
              </a:lnSpc>
              <a:spcBef>
                <a:spcPts val="0"/>
              </a:spcBef>
            </a:pPr>
            <a:r>
              <a:rPr lang="en-US" sz="1900" dirty="0" err="1" smtClean="0"/>
              <a:t>Q’’</a:t>
            </a:r>
            <a:r>
              <a:rPr lang="en-US" sz="1900" baseline="-25000" dirty="0" err="1" smtClean="0"/>
              <a:t>x</a:t>
            </a:r>
            <a:r>
              <a:rPr lang="en-US" sz="1900" dirty="0" smtClean="0"/>
              <a:t> = (-3.13 ± 0.09)×10</a:t>
            </a:r>
            <a:r>
              <a:rPr lang="en-US" sz="1900" baseline="30000" dirty="0" smtClean="0"/>
              <a:t>4</a:t>
            </a:r>
            <a:br>
              <a:rPr lang="en-US" sz="1900" baseline="30000" dirty="0" smtClean="0"/>
            </a:br>
            <a:r>
              <a:rPr lang="en-US" sz="1900" dirty="0" err="1" smtClean="0"/>
              <a:t>Q’’</a:t>
            </a:r>
            <a:r>
              <a:rPr lang="en-US" sz="1900" baseline="-25000" dirty="0" err="1" smtClean="0"/>
              <a:t>y</a:t>
            </a:r>
            <a:r>
              <a:rPr lang="en-US" sz="1900" dirty="0" smtClean="0"/>
              <a:t> = (-3.53 ± 0.04)×10</a:t>
            </a:r>
            <a:r>
              <a:rPr lang="en-US" sz="1900" baseline="30000" dirty="0" smtClean="0"/>
              <a:t>4</a:t>
            </a:r>
          </a:p>
          <a:p>
            <a:pPr marL="379413" indent="-379413">
              <a:lnSpc>
                <a:spcPct val="120000"/>
              </a:lnSpc>
              <a:spcBef>
                <a:spcPts val="1800"/>
              </a:spcBef>
            </a:pPr>
            <a:r>
              <a:rPr lang="en-US" sz="2000" b="1" dirty="0" smtClean="0"/>
              <a:t>Agreement with MAD-X ok</a:t>
            </a:r>
          </a:p>
          <a:p>
            <a:pPr marL="379413" indent="-379413">
              <a:lnSpc>
                <a:spcPct val="120000"/>
              </a:lnSpc>
              <a:spcBef>
                <a:spcPts val="0"/>
              </a:spcBef>
            </a:pPr>
            <a:r>
              <a:rPr lang="en-US" sz="2000" b="1" dirty="0" smtClean="0"/>
              <a:t>Possible explanations for difference</a:t>
            </a:r>
          </a:p>
          <a:p>
            <a:pPr marL="854075" lvl="2" indent="-280988"/>
            <a:r>
              <a:rPr lang="en-US" sz="1900" dirty="0" smtClean="0"/>
              <a:t>Discrepancy of beta-function at </a:t>
            </a:r>
            <a:r>
              <a:rPr lang="en-US" sz="1900" dirty="0" err="1" smtClean="0"/>
              <a:t>sextupoles</a:t>
            </a:r>
            <a:r>
              <a:rPr lang="en-US" sz="1900" dirty="0" smtClean="0"/>
              <a:t> wrt. assumptions in the model </a:t>
            </a:r>
            <a:r>
              <a:rPr lang="en-US" sz="1900" i="1" dirty="0" smtClean="0"/>
              <a:t>(Q’’ produced in that scheme is proportional to β</a:t>
            </a:r>
            <a:r>
              <a:rPr lang="en-US" sz="1900" i="1" baseline="30000" dirty="0" smtClean="0"/>
              <a:t>2</a:t>
            </a:r>
            <a:r>
              <a:rPr lang="en-US" sz="1900" i="1" dirty="0" smtClean="0"/>
              <a:t>)</a:t>
            </a:r>
          </a:p>
          <a:p>
            <a:pPr marL="854075" lvl="2" indent="-280988"/>
            <a:r>
              <a:rPr lang="en-US" sz="1900" dirty="0" smtClean="0"/>
              <a:t>Tunes are slightly off (0.27 / 0.295)</a:t>
            </a:r>
          </a:p>
          <a:p>
            <a:pPr marL="854075" lvl="2" indent="-280988"/>
            <a:r>
              <a:rPr lang="en-US" sz="1900" dirty="0" smtClean="0"/>
              <a:t>Other? (D</a:t>
            </a:r>
            <a:r>
              <a:rPr lang="en-US" sz="1900" baseline="30000" dirty="0" smtClean="0"/>
              <a:t>2</a:t>
            </a:r>
            <a:r>
              <a:rPr lang="en-US" sz="1900" dirty="0" smtClean="0"/>
              <a:t>)</a:t>
            </a:r>
          </a:p>
        </p:txBody>
      </p:sp>
      <p:pic>
        <p:nvPicPr>
          <p:cNvPr id="13" name="Content Placeholder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43"/>
          <a:stretch/>
        </p:blipFill>
        <p:spPr>
          <a:xfrm>
            <a:off x="5525003" y="1173935"/>
            <a:ext cx="3618997" cy="4613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09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Off-momentum loss maps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25/4/2018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HSS section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0994" y="1349156"/>
            <a:ext cx="446076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0375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err="1" smtClean="0"/>
              <a:t>Betatron</a:t>
            </a:r>
            <a:r>
              <a:rPr lang="en-US" sz="2000" dirty="0" smtClean="0"/>
              <a:t> loss maps are OK</a:t>
            </a:r>
          </a:p>
          <a:p>
            <a:pPr marL="460375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Significant spikes on off-momentum loss maps</a:t>
            </a:r>
            <a:br>
              <a:rPr lang="en-US" sz="2000" dirty="0" smtClean="0"/>
            </a:br>
            <a:r>
              <a:rPr lang="en-US" sz="2000" dirty="0" smtClean="0"/>
              <a:t>(@</a:t>
            </a:r>
            <a:r>
              <a:rPr lang="en-US" sz="2000" dirty="0" err="1" smtClean="0"/>
              <a:t>dp</a:t>
            </a:r>
            <a:r>
              <a:rPr lang="en-US" sz="2000" dirty="0" smtClean="0"/>
              <a:t>/p = -0.004)</a:t>
            </a:r>
          </a:p>
          <a:p>
            <a:pPr marL="460375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Not caused by orbit bumps, but by the strong sextupole families themselves</a:t>
            </a:r>
          </a:p>
          <a:p>
            <a:pPr marL="460375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Unfortunately forbade injection of many bunches (600 b.) needed for e-cloud studies</a:t>
            </a:r>
          </a:p>
          <a:p>
            <a:pPr marL="460375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Losses stem </a:t>
            </a:r>
            <a:r>
              <a:rPr lang="en-US" sz="2000" dirty="0"/>
              <a:t>from </a:t>
            </a:r>
            <a:r>
              <a:rPr lang="en-US" sz="2000" dirty="0" smtClean="0"/>
              <a:t>off-momentum beta-beating enhanced to produce Q’’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085006" y="1017430"/>
            <a:ext cx="4006529" cy="1688413"/>
            <a:chOff x="6777517" y="155082"/>
            <a:chExt cx="4999084" cy="211674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95" t="27391" r="1905" b="6975"/>
            <a:stretch/>
          </p:blipFill>
          <p:spPr>
            <a:xfrm>
              <a:off x="6777517" y="155082"/>
              <a:ext cx="4999084" cy="211674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7435491" y="478780"/>
              <a:ext cx="4012645" cy="4032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i="1" dirty="0" smtClean="0">
                  <a:solidFill>
                    <a:schemeClr val="accent6">
                      <a:lumMod val="50000"/>
                    </a:schemeClr>
                  </a:solidFill>
                </a:rPr>
                <a:t>Strong </a:t>
              </a:r>
              <a:r>
                <a:rPr lang="en-US" sz="1500" b="1" i="1" dirty="0" err="1" smtClean="0">
                  <a:solidFill>
                    <a:schemeClr val="accent6">
                      <a:lumMod val="50000"/>
                    </a:schemeClr>
                  </a:solidFill>
                </a:rPr>
                <a:t>sextupoles</a:t>
              </a:r>
              <a:r>
                <a:rPr lang="en-US" sz="1500" b="1" i="1" dirty="0" smtClean="0">
                  <a:solidFill>
                    <a:schemeClr val="accent6">
                      <a:lumMod val="50000"/>
                    </a:schemeClr>
                  </a:solidFill>
                </a:rPr>
                <a:t> &amp; orbit bumps</a:t>
              </a:r>
              <a:endParaRPr lang="en-US" sz="1500" b="1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085009" y="2740285"/>
            <a:ext cx="4006531" cy="1709980"/>
            <a:chOff x="6777517" y="2382982"/>
            <a:chExt cx="4999084" cy="213360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1" t="26296" r="1886" b="9535"/>
            <a:stretch/>
          </p:blipFill>
          <p:spPr>
            <a:xfrm>
              <a:off x="6777517" y="2382982"/>
              <a:ext cx="4999084" cy="21336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7386829" y="2751521"/>
              <a:ext cx="4196654" cy="4032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i="1" dirty="0" smtClean="0">
                  <a:solidFill>
                    <a:schemeClr val="accent6">
                      <a:lumMod val="50000"/>
                    </a:schemeClr>
                  </a:solidFill>
                </a:rPr>
                <a:t>Strong </a:t>
              </a:r>
              <a:r>
                <a:rPr lang="en-US" sz="1500" b="1" i="1" dirty="0" err="1" smtClean="0">
                  <a:solidFill>
                    <a:schemeClr val="accent6">
                      <a:lumMod val="50000"/>
                    </a:schemeClr>
                  </a:solidFill>
                </a:rPr>
                <a:t>sextupoles</a:t>
              </a:r>
              <a:r>
                <a:rPr lang="en-US" sz="1500" b="1" i="1" dirty="0" smtClean="0">
                  <a:solidFill>
                    <a:schemeClr val="accent6">
                      <a:lumMod val="50000"/>
                    </a:schemeClr>
                  </a:solidFill>
                </a:rPr>
                <a:t>, no orbit bumps</a:t>
              </a:r>
              <a:endParaRPr lang="en-US" sz="1500" b="1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085007" y="4490682"/>
            <a:ext cx="4015932" cy="1696474"/>
            <a:chOff x="6777517" y="4619157"/>
            <a:chExt cx="5010815" cy="2116748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8" t="26600" r="1826" b="9456"/>
            <a:stretch/>
          </p:blipFill>
          <p:spPr>
            <a:xfrm>
              <a:off x="6777517" y="4619157"/>
              <a:ext cx="5010815" cy="211674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8333544" y="4922354"/>
              <a:ext cx="2216535" cy="4032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i="1" dirty="0" smtClean="0">
                  <a:solidFill>
                    <a:schemeClr val="accent6">
                      <a:lumMod val="50000"/>
                    </a:schemeClr>
                  </a:solidFill>
                </a:rPr>
                <a:t>Nominal machine</a:t>
              </a:r>
              <a:endParaRPr lang="en-US" sz="1500" b="1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17" name="Oval 16"/>
          <p:cNvSpPr/>
          <p:nvPr/>
        </p:nvSpPr>
        <p:spPr>
          <a:xfrm>
            <a:off x="6892451" y="2169459"/>
            <a:ext cx="1167977" cy="459309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892451" y="3878732"/>
            <a:ext cx="1167977" cy="481622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10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195282" y="3797994"/>
            <a:ext cx="6883074" cy="1930400"/>
            <a:chOff x="515421" y="2288988"/>
            <a:chExt cx="6001118" cy="157181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512" b="43235"/>
            <a:stretch/>
          </p:blipFill>
          <p:spPr>
            <a:xfrm>
              <a:off x="515421" y="2288988"/>
              <a:ext cx="6001118" cy="1571812"/>
            </a:xfrm>
            <a:prstGeom prst="rect">
              <a:avLst/>
            </a:prstGeom>
          </p:spPr>
        </p:pic>
        <p:sp>
          <p:nvSpPr>
            <p:cNvPr id="9" name="Oval 8"/>
            <p:cNvSpPr/>
            <p:nvPr/>
          </p:nvSpPr>
          <p:spPr>
            <a:xfrm>
              <a:off x="1841254" y="2518825"/>
              <a:ext cx="88481" cy="19559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3090247" y="2518825"/>
              <a:ext cx="88481" cy="19559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25/4/2018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HSS section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17002" y="1382061"/>
            <a:ext cx="7977163" cy="40824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 smtClean="0"/>
              <a:t>Strong </a:t>
            </a:r>
            <a:r>
              <a:rPr lang="en-US" sz="2000" dirty="0" err="1"/>
              <a:t>sextupoles</a:t>
            </a:r>
            <a:r>
              <a:rPr lang="en-US" sz="2000" dirty="0"/>
              <a:t> from SD1.a56 family </a:t>
            </a:r>
            <a:r>
              <a:rPr lang="en-US" sz="2000" dirty="0" smtClean="0"/>
              <a:t>(e.g. 28L6, 24L6), separated by phase advance π give kick of off-momentum beta-beating which becomes largest at phase advance </a:t>
            </a:r>
            <a:r>
              <a:rPr lang="el-GR" sz="2000" dirty="0" smtClean="0"/>
              <a:t>π</a:t>
            </a:r>
            <a:r>
              <a:rPr lang="en-US" sz="2000" dirty="0" smtClean="0"/>
              <a:t>/2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000" dirty="0" smtClean="0"/>
              <a:t>The loss maps show exactly this behaviour: Losses occur in between the strongly powered </a:t>
            </a:r>
            <a:r>
              <a:rPr lang="en-US" sz="2000" dirty="0" err="1" smtClean="0"/>
              <a:t>sextupoles</a:t>
            </a:r>
            <a:r>
              <a:rPr lang="en-US" sz="2000" dirty="0" smtClean="0"/>
              <a:t> at the place of the largest off-momentum beta-beating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US" dirty="0" smtClean="0"/>
              <a:t>Off-momentum loss maps</a:t>
            </a:r>
            <a:endParaRPr lang="en-US" dirty="0"/>
          </a:p>
        </p:txBody>
      </p:sp>
      <p:pic>
        <p:nvPicPr>
          <p:cNvPr id="13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16" t="31990" r="64279" b="63219"/>
          <a:stretch/>
        </p:blipFill>
        <p:spPr>
          <a:xfrm>
            <a:off x="1782620" y="4236226"/>
            <a:ext cx="882882" cy="292879"/>
          </a:xfrm>
        </p:spPr>
      </p:pic>
      <p:sp>
        <p:nvSpPr>
          <p:cNvPr id="19" name="Curved Down Arrow 18"/>
          <p:cNvSpPr/>
          <p:nvPr/>
        </p:nvSpPr>
        <p:spPr>
          <a:xfrm>
            <a:off x="2817451" y="3699435"/>
            <a:ext cx="1432552" cy="251012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62045" y="3640275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>
                <a:solidFill>
                  <a:srgbClr val="FF0000"/>
                </a:solidFill>
              </a:rPr>
              <a:t>π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05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104" y="1241942"/>
            <a:ext cx="8226854" cy="4866011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sz="2400" dirty="0" smtClean="0"/>
              <a:t>Q’’ knob distorts linear optics via feed-downs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Beta-beating successfully corrected using</a:t>
            </a:r>
            <a:br>
              <a:rPr lang="en-US" sz="2400" dirty="0" smtClean="0"/>
            </a:br>
            <a:r>
              <a:rPr lang="en-US" sz="2400" dirty="0" smtClean="0"/>
              <a:t>π-bumps at Q’’ knob’s sextupole families</a:t>
            </a:r>
          </a:p>
          <a:p>
            <a:pPr marL="904875" lvl="1" indent="-277813"/>
            <a:r>
              <a:rPr lang="en-US" sz="2100" dirty="0"/>
              <a:t>validated with stronger Q’’ knob</a:t>
            </a:r>
            <a:endParaRPr lang="en-US" sz="2100" dirty="0" smtClean="0"/>
          </a:p>
          <a:p>
            <a:pPr>
              <a:spcBef>
                <a:spcPts val="1200"/>
              </a:spcBef>
            </a:pPr>
            <a:r>
              <a:rPr lang="en-US" sz="2400" dirty="0" smtClean="0"/>
              <a:t>Only </a:t>
            </a:r>
            <a:r>
              <a:rPr lang="en-US" sz="2400" dirty="0"/>
              <a:t>small change of coupling observed</a:t>
            </a:r>
            <a:endParaRPr lang="en-US" sz="2400" dirty="0" smtClean="0"/>
          </a:p>
          <a:p>
            <a:pPr marL="904875" lvl="1" indent="-277813"/>
            <a:r>
              <a:rPr lang="en-US" sz="2100" dirty="0" smtClean="0"/>
              <a:t>not corrected</a:t>
            </a:r>
          </a:p>
          <a:p>
            <a:pPr marL="493395" indent="-277813"/>
            <a:r>
              <a:rPr lang="en-US" sz="2400" dirty="0" smtClean="0"/>
              <a:t>Measured Q’’ is negative as expected, but there is a discrepancy of  about 20 - 30% wrt. MAD-X</a:t>
            </a:r>
          </a:p>
          <a:p>
            <a:pPr marL="493395" indent="-277813">
              <a:spcBef>
                <a:spcPts val="1200"/>
              </a:spcBef>
            </a:pPr>
            <a:r>
              <a:rPr lang="en-US" sz="2400" dirty="0" smtClean="0"/>
              <a:t>Off-momentum beta-beating causes significant losses</a:t>
            </a:r>
          </a:p>
          <a:p>
            <a:pPr marL="904875" lvl="1" indent="-277813">
              <a:spcBef>
                <a:spcPts val="1200"/>
              </a:spcBef>
            </a:pPr>
            <a:r>
              <a:rPr lang="en-US" sz="2000" dirty="0" smtClean="0"/>
              <a:t>Either lower |Q’’| or lower </a:t>
            </a:r>
            <a:r>
              <a:rPr lang="en-US" sz="2000" dirty="0" err="1" smtClean="0"/>
              <a:t>dp</a:t>
            </a:r>
            <a:r>
              <a:rPr lang="en-US" sz="2000" dirty="0" smtClean="0"/>
              <a:t>/p cut in IR3 collimators?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25/4/2018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HSS section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1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Previous MD – optics distortion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303741"/>
            <a:ext cx="3886200" cy="3108960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150" y="3069982"/>
            <a:ext cx="3886200" cy="1576477"/>
          </a:xfr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25/4/2018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HSS section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09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8573" y="2235643"/>
            <a:ext cx="8226854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Optics experience with Q’’ knob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940158" y="3176086"/>
            <a:ext cx="7138198" cy="1743644"/>
          </a:xfrm>
        </p:spPr>
        <p:txBody>
          <a:bodyPr>
            <a:noAutofit/>
          </a:bodyPr>
          <a:lstStyle/>
          <a:p>
            <a:pPr algn="ctr"/>
            <a:r>
              <a:rPr lang="en-US" sz="1800" dirty="0" smtClean="0"/>
              <a:t>C</a:t>
            </a:r>
            <a:r>
              <a:rPr lang="en-US" sz="1800" dirty="0"/>
              <a:t>. </a:t>
            </a:r>
            <a:r>
              <a:rPr lang="en-US" sz="1800" dirty="0" err="1"/>
              <a:t>Bracco</a:t>
            </a:r>
            <a:r>
              <a:rPr lang="en-US" sz="1800" dirty="0"/>
              <a:t>, R. Bruce, </a:t>
            </a:r>
            <a:r>
              <a:rPr lang="en-US" sz="1800" dirty="0" smtClean="0"/>
              <a:t>J. </a:t>
            </a:r>
            <a:r>
              <a:rPr lang="en-US" sz="1800" dirty="0" err="1" smtClean="0"/>
              <a:t>Coello</a:t>
            </a:r>
            <a:r>
              <a:rPr lang="en-US" sz="1800" dirty="0" smtClean="0"/>
              <a:t> de Portugal, R</a:t>
            </a:r>
            <a:r>
              <a:rPr lang="en-US" sz="1800" dirty="0"/>
              <a:t>. De Maria, S. </a:t>
            </a:r>
            <a:r>
              <a:rPr lang="en-US" sz="1800" dirty="0" err="1"/>
              <a:t>Fartoukh</a:t>
            </a:r>
            <a:r>
              <a:rPr lang="en-US" sz="1800" dirty="0"/>
              <a:t>, </a:t>
            </a:r>
            <a:r>
              <a:rPr lang="en-US" sz="1800" dirty="0" smtClean="0"/>
              <a:t>E. </a:t>
            </a:r>
            <a:r>
              <a:rPr lang="en-US" sz="1800" dirty="0" err="1" smtClean="0"/>
              <a:t>Fol</a:t>
            </a:r>
            <a:r>
              <a:rPr lang="en-US" sz="1800" dirty="0" smtClean="0"/>
              <a:t>, M</a:t>
            </a:r>
            <a:r>
              <a:rPr lang="en-US" sz="1800" dirty="0"/>
              <a:t>. </a:t>
            </a:r>
            <a:r>
              <a:rPr lang="en-US" sz="1800" dirty="0" err="1"/>
              <a:t>Giovannozzi</a:t>
            </a:r>
            <a:r>
              <a:rPr lang="en-US" sz="1800" dirty="0"/>
              <a:t>, K. Li, </a:t>
            </a:r>
            <a:r>
              <a:rPr lang="en-GB" sz="1800" dirty="0"/>
              <a:t>L. Malina, </a:t>
            </a:r>
            <a:r>
              <a:rPr lang="en-US" sz="1800" dirty="0" smtClean="0"/>
              <a:t>E</a:t>
            </a:r>
            <a:r>
              <a:rPr lang="en-US" sz="1800" dirty="0"/>
              <a:t>. </a:t>
            </a:r>
            <a:r>
              <a:rPr lang="en-US" sz="1800" dirty="0" err="1" smtClean="0"/>
              <a:t>Métral</a:t>
            </a:r>
            <a:r>
              <a:rPr lang="en-US" sz="1800" dirty="0" smtClean="0"/>
              <a:t>, S</a:t>
            </a:r>
            <a:r>
              <a:rPr lang="en-US" sz="1800" dirty="0"/>
              <a:t>. </a:t>
            </a:r>
            <a:r>
              <a:rPr lang="en-US" sz="1800" dirty="0" err="1"/>
              <a:t>Redaelli</a:t>
            </a:r>
            <a:r>
              <a:rPr lang="en-US" sz="1800" dirty="0"/>
              <a:t>, </a:t>
            </a:r>
            <a:endParaRPr lang="en-US" sz="1800" dirty="0" smtClean="0"/>
          </a:p>
          <a:p>
            <a:pPr algn="ctr"/>
            <a:r>
              <a:rPr lang="en-US" sz="1800" dirty="0" smtClean="0"/>
              <a:t>R</a:t>
            </a:r>
            <a:r>
              <a:rPr lang="en-US" sz="1800" dirty="0"/>
              <a:t>. </a:t>
            </a:r>
            <a:r>
              <a:rPr lang="en-US" sz="1800" dirty="0" err="1" smtClean="0"/>
              <a:t>Tomás</a:t>
            </a:r>
            <a:r>
              <a:rPr lang="en-US" sz="1800" dirty="0" smtClean="0"/>
              <a:t>, </a:t>
            </a:r>
            <a:r>
              <a:rPr lang="en-GB" sz="1800" dirty="0"/>
              <a:t>M. </a:t>
            </a:r>
            <a:r>
              <a:rPr lang="en-GB" sz="1800" dirty="0" smtClean="0"/>
              <a:t>Schenk, </a:t>
            </a:r>
            <a:r>
              <a:rPr lang="en-US" sz="1800" dirty="0" smtClean="0"/>
              <a:t>J</a:t>
            </a:r>
            <a:r>
              <a:rPr lang="en-US" sz="1800" dirty="0"/>
              <a:t>. </a:t>
            </a:r>
            <a:r>
              <a:rPr lang="en-US" sz="1800" dirty="0" err="1"/>
              <a:t>Wenninger</a:t>
            </a:r>
            <a:r>
              <a:rPr lang="en-US" sz="1800" dirty="0"/>
              <a:t>, LHC OP teams</a:t>
            </a:r>
          </a:p>
          <a:p>
            <a:pPr algn="ctr"/>
            <a:endParaRPr lang="en-GB" sz="1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25/4/2018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HSS section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665" y="5405414"/>
            <a:ext cx="1548670" cy="562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09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 for negative Q’’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25/4/2018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HSS section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Content Placeholder 10"/>
          <p:cNvSpPr>
            <a:spLocks noGrp="1"/>
          </p:cNvSpPr>
          <p:nvPr>
            <p:ph idx="1"/>
          </p:nvPr>
        </p:nvSpPr>
        <p:spPr>
          <a:xfrm>
            <a:off x="442089" y="1409782"/>
            <a:ext cx="4842514" cy="4654265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spcBef>
                <a:spcPts val="400"/>
              </a:spcBef>
              <a:buNone/>
            </a:pPr>
            <a:r>
              <a:rPr lang="en-US" sz="1900" b="1" dirty="0" smtClean="0"/>
              <a:t>Landau damping from detuning with</a:t>
            </a:r>
            <a:br>
              <a:rPr lang="en-US" sz="1900" b="1" dirty="0" smtClean="0"/>
            </a:br>
            <a:r>
              <a:rPr lang="en-US" sz="1900" b="1" dirty="0" smtClean="0"/>
              <a:t>longitudinal amplitude </a:t>
            </a:r>
            <a:r>
              <a:rPr lang="el-GR" sz="1900" b="1" dirty="0" smtClean="0"/>
              <a:t>Δ</a:t>
            </a:r>
            <a:r>
              <a:rPr lang="en-US" sz="1900" b="1" dirty="0" smtClean="0"/>
              <a:t>Q(</a:t>
            </a:r>
            <a:r>
              <a:rPr lang="en-US" sz="1900" b="1" dirty="0" err="1" smtClean="0"/>
              <a:t>J</a:t>
            </a:r>
            <a:r>
              <a:rPr lang="en-US" sz="1900" b="1" baseline="-25000" dirty="0" err="1" smtClean="0"/>
              <a:t>z</a:t>
            </a:r>
            <a:r>
              <a:rPr lang="en-US" sz="1900" b="1" dirty="0" smtClean="0"/>
              <a:t>)</a:t>
            </a:r>
          </a:p>
          <a:p>
            <a:pPr marL="400050" indent="-230188">
              <a:spcBef>
                <a:spcPts val="1200"/>
              </a:spcBef>
            </a:pPr>
            <a:r>
              <a:rPr lang="en-US" sz="1900" dirty="0" smtClean="0"/>
              <a:t>Can be introduced by means of Q’’</a:t>
            </a:r>
            <a:endParaRPr lang="en-US" sz="1900" dirty="0"/>
          </a:p>
          <a:p>
            <a:pPr marL="396875" indent="-223838">
              <a:spcBef>
                <a:spcPts val="400"/>
              </a:spcBef>
            </a:pPr>
            <a:r>
              <a:rPr lang="en-US" sz="1900" dirty="0" smtClean="0"/>
              <a:t>Experimental study of rf quadrupole</a:t>
            </a:r>
            <a:endParaRPr lang="en-US" sz="1900" baseline="30000" dirty="0" smtClean="0"/>
          </a:p>
          <a:p>
            <a:pPr marL="396875" indent="-223838">
              <a:spcBef>
                <a:spcPts val="400"/>
              </a:spcBef>
              <a:spcAft>
                <a:spcPts val="1800"/>
              </a:spcAft>
            </a:pPr>
            <a:r>
              <a:rPr lang="en-US" sz="1900" dirty="0" smtClean="0"/>
              <a:t>Alternative to Landau octupoles?</a:t>
            </a:r>
            <a:endParaRPr lang="en-US" sz="1900" b="1" i="1" dirty="0" smtClean="0"/>
          </a:p>
          <a:p>
            <a:pPr marL="0" indent="0">
              <a:lnSpc>
                <a:spcPct val="110000"/>
              </a:lnSpc>
              <a:spcBef>
                <a:spcPts val="800"/>
              </a:spcBef>
              <a:buNone/>
            </a:pPr>
            <a:r>
              <a:rPr lang="en-US" sz="1900" b="1" dirty="0" smtClean="0"/>
              <a:t>MD1831: </a:t>
            </a:r>
            <a:r>
              <a:rPr lang="en-US" sz="1900" b="1" i="1" dirty="0"/>
              <a:t>Single Bunch </a:t>
            </a:r>
            <a:r>
              <a:rPr lang="en-US" sz="1900" b="1" i="1" dirty="0" smtClean="0"/>
              <a:t>Instabilities</a:t>
            </a:r>
            <a:br>
              <a:rPr lang="en-US" sz="1900" b="1" i="1" dirty="0" smtClean="0"/>
            </a:br>
            <a:r>
              <a:rPr lang="en-US" sz="1900" b="1" i="1" dirty="0" smtClean="0"/>
              <a:t>with Q’’ and Non-Linear Corrections</a:t>
            </a:r>
            <a:endParaRPr lang="en-US" sz="1900" baseline="30000" dirty="0" smtClean="0"/>
          </a:p>
          <a:p>
            <a:pPr marL="396875" lvl="1" indent="-223838">
              <a:spcBef>
                <a:spcPts val="600"/>
              </a:spcBef>
            </a:pPr>
            <a:r>
              <a:rPr lang="en-US" sz="1900" dirty="0" smtClean="0"/>
              <a:t>Showed stabilisation of single</a:t>
            </a:r>
            <a:br>
              <a:rPr lang="en-US" sz="1900" dirty="0" smtClean="0"/>
            </a:br>
            <a:r>
              <a:rPr lang="en-US" sz="1900" dirty="0" smtClean="0"/>
              <a:t>bunches</a:t>
            </a:r>
            <a:r>
              <a:rPr lang="en-US" sz="1900" dirty="0"/>
              <a:t> </a:t>
            </a:r>
            <a:r>
              <a:rPr lang="en-US" sz="1900" dirty="0" smtClean="0"/>
              <a:t>at 6.5 TeV using Q’’</a:t>
            </a:r>
          </a:p>
          <a:p>
            <a:pPr marL="396875" lvl="1" indent="-223838">
              <a:spcBef>
                <a:spcPts val="400"/>
              </a:spcBef>
              <a:tabLst>
                <a:tab pos="573088" algn="l"/>
                <a:tab pos="914400" algn="l"/>
              </a:tabLst>
            </a:pPr>
            <a:r>
              <a:rPr lang="en-US" sz="1900" dirty="0" smtClean="0"/>
              <a:t>Good agreement with simulations</a:t>
            </a:r>
            <a:endParaRPr lang="en-US" sz="1900" dirty="0"/>
          </a:p>
          <a:p>
            <a:pPr marL="173037" lvl="1" indent="0">
              <a:spcBef>
                <a:spcPts val="400"/>
              </a:spcBef>
              <a:buNone/>
              <a:tabLst>
                <a:tab pos="573088" algn="l"/>
                <a:tab pos="914400" algn="l"/>
              </a:tabLst>
            </a:pPr>
            <a:r>
              <a:rPr lang="en-US" sz="1900" i="1" dirty="0" smtClean="0"/>
              <a:t>	=&gt; Q’’ helps against impedance-</a:t>
            </a:r>
            <a:br>
              <a:rPr lang="en-US" sz="1900" i="1" dirty="0" smtClean="0"/>
            </a:br>
            <a:r>
              <a:rPr lang="en-US" sz="1900" i="1" dirty="0" smtClean="0"/>
              <a:t>		driven instabilities</a:t>
            </a:r>
          </a:p>
          <a:p>
            <a:pPr marL="0" indent="0">
              <a:spcBef>
                <a:spcPts val="1800"/>
              </a:spcBef>
              <a:buNone/>
              <a:tabLst>
                <a:tab pos="687388" algn="l"/>
                <a:tab pos="1028700" algn="l"/>
              </a:tabLst>
            </a:pPr>
            <a:r>
              <a:rPr lang="en-US" sz="1900" b="1" dirty="0" smtClean="0"/>
              <a:t>Can Q’’ help against e-cloud instabilities?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020682" y="1334164"/>
            <a:ext cx="3926096" cy="2107363"/>
            <a:chOff x="7274582" y="4248030"/>
            <a:chExt cx="3926096" cy="2107363"/>
          </a:xfrm>
        </p:grpSpPr>
        <p:grpSp>
          <p:nvGrpSpPr>
            <p:cNvPr id="13" name="Group 12"/>
            <p:cNvGrpSpPr/>
            <p:nvPr/>
          </p:nvGrpSpPr>
          <p:grpSpPr>
            <a:xfrm>
              <a:off x="7274582" y="4248030"/>
              <a:ext cx="3926096" cy="2107363"/>
              <a:chOff x="7460392" y="4247703"/>
              <a:chExt cx="3926096" cy="2107363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7460392" y="4247703"/>
                <a:ext cx="3926096" cy="2107363"/>
                <a:chOff x="6935889" y="3960371"/>
                <a:chExt cx="4293869" cy="2304768"/>
              </a:xfrm>
            </p:grpSpPr>
            <p:grpSp>
              <p:nvGrpSpPr>
                <p:cNvPr id="19" name="Group 18"/>
                <p:cNvGrpSpPr/>
                <p:nvPr/>
              </p:nvGrpSpPr>
              <p:grpSpPr>
                <a:xfrm>
                  <a:off x="7425622" y="3960371"/>
                  <a:ext cx="3804136" cy="2024478"/>
                  <a:chOff x="7365905" y="3949006"/>
                  <a:chExt cx="3804136" cy="2024478"/>
                </a:xfrm>
              </p:grpSpPr>
              <p:pic>
                <p:nvPicPr>
                  <p:cNvPr id="22" name="Picture 21"/>
                  <p:cNvPicPr>
                    <a:picLocks noChangeAspect="1"/>
                  </p:cNvPicPr>
                  <p:nvPr/>
                </p:nvPicPr>
                <p:blipFill rotWithShape="1"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057" t="1" b="10199"/>
                  <a:stretch/>
                </p:blipFill>
                <p:spPr>
                  <a:xfrm>
                    <a:off x="7365905" y="3949006"/>
                    <a:ext cx="3804136" cy="2024478"/>
                  </a:xfrm>
                  <a:prstGeom prst="rect">
                    <a:avLst/>
                  </a:prstGeom>
                </p:spPr>
              </p:pic>
              <p:sp>
                <p:nvSpPr>
                  <p:cNvPr id="23" name="TextBox 22"/>
                  <p:cNvSpPr txBox="1"/>
                  <p:nvPr/>
                </p:nvSpPr>
                <p:spPr>
                  <a:xfrm rot="16200000">
                    <a:off x="8654946" y="5133107"/>
                    <a:ext cx="764730" cy="35343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500" i="1" dirty="0" smtClean="0">
                        <a:solidFill>
                          <a:srgbClr val="FF0000"/>
                        </a:solidFill>
                      </a:rPr>
                      <a:t>stable</a:t>
                    </a:r>
                    <a:endParaRPr lang="en-GB" sz="1500" i="1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9998601" y="4760462"/>
                    <a:ext cx="999654" cy="35343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500" i="1" dirty="0" smtClean="0">
                        <a:solidFill>
                          <a:schemeClr val="accent6">
                            <a:lumMod val="50000"/>
                          </a:schemeClr>
                        </a:solidFill>
                      </a:rPr>
                      <a:t>unstable</a:t>
                    </a:r>
                    <a:endParaRPr lang="en-GB" sz="1500" i="1" dirty="0">
                      <a:solidFill>
                        <a:schemeClr val="accent6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25" name="TextBox 24"/>
                  <p:cNvSpPr txBox="1"/>
                  <p:nvPr/>
                </p:nvSpPr>
                <p:spPr>
                  <a:xfrm rot="16200000">
                    <a:off x="9243413" y="5131923"/>
                    <a:ext cx="764730" cy="35343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500" i="1" dirty="0" smtClean="0">
                        <a:solidFill>
                          <a:srgbClr val="0000FF"/>
                        </a:solidFill>
                      </a:rPr>
                      <a:t>stable</a:t>
                    </a:r>
                    <a:endParaRPr lang="en-GB" sz="1500" i="1" dirty="0">
                      <a:solidFill>
                        <a:srgbClr val="0000FF"/>
                      </a:solidFill>
                    </a:endParaRPr>
                  </a:p>
                </p:txBody>
              </p:sp>
              <p:sp>
                <p:nvSpPr>
                  <p:cNvPr id="26" name="TextBox 25"/>
                  <p:cNvSpPr txBox="1"/>
                  <p:nvPr/>
                </p:nvSpPr>
                <p:spPr>
                  <a:xfrm>
                    <a:off x="7722133" y="4759038"/>
                    <a:ext cx="999654" cy="35343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500" i="1" dirty="0" smtClean="0">
                        <a:solidFill>
                          <a:schemeClr val="accent6">
                            <a:lumMod val="50000"/>
                          </a:schemeClr>
                        </a:solidFill>
                      </a:rPr>
                      <a:t>unstable</a:t>
                    </a:r>
                    <a:endParaRPr lang="en-GB" sz="1500" i="1" dirty="0">
                      <a:solidFill>
                        <a:schemeClr val="accent6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27" name="Rectangle 26"/>
                  <p:cNvSpPr/>
                  <p:nvPr/>
                </p:nvSpPr>
                <p:spPr>
                  <a:xfrm>
                    <a:off x="9976747" y="4082397"/>
                    <a:ext cx="1054885" cy="28228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0" name="Rectangle 19"/>
                <p:cNvSpPr/>
                <p:nvPr/>
              </p:nvSpPr>
              <p:spPr>
                <a:xfrm>
                  <a:off x="8902832" y="5945362"/>
                  <a:ext cx="1388856" cy="319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300" b="1" dirty="0" smtClean="0">
                      <a:solidFill>
                        <a:schemeClr val="accent6">
                          <a:lumMod val="50000"/>
                        </a:schemeClr>
                      </a:solidFill>
                    </a:rPr>
                    <a:t>Re(</a:t>
                  </a:r>
                  <a:r>
                    <a:rPr lang="el-GR" sz="1300" b="1" dirty="0" smtClean="0">
                      <a:solidFill>
                        <a:schemeClr val="accent6">
                          <a:lumMod val="50000"/>
                        </a:schemeClr>
                      </a:solidFill>
                    </a:rPr>
                    <a:t>Δ</a:t>
                  </a:r>
                  <a:r>
                    <a:rPr lang="en-US" sz="1300" b="1" dirty="0" smtClean="0">
                      <a:solidFill>
                        <a:schemeClr val="accent6">
                          <a:lumMod val="50000"/>
                        </a:schemeClr>
                      </a:solidFill>
                    </a:rPr>
                    <a:t>Q</a:t>
                  </a:r>
                  <a:r>
                    <a:rPr lang="en-US" sz="1300" b="1" baseline="-25000" dirty="0" smtClean="0">
                      <a:solidFill>
                        <a:schemeClr val="accent6">
                          <a:lumMod val="50000"/>
                        </a:schemeClr>
                      </a:solidFill>
                    </a:rPr>
                    <a:t>c</a:t>
                  </a:r>
                  <a:r>
                    <a:rPr lang="en-US" sz="1300" b="1" dirty="0" smtClean="0">
                      <a:solidFill>
                        <a:schemeClr val="accent6">
                          <a:lumMod val="50000"/>
                        </a:schemeClr>
                      </a:solidFill>
                    </a:rPr>
                    <a:t>) [</a:t>
                  </a:r>
                  <a:r>
                    <a:rPr lang="en-US" sz="1300" b="1" dirty="0" err="1" smtClean="0">
                      <a:solidFill>
                        <a:schemeClr val="accent6">
                          <a:lumMod val="50000"/>
                        </a:schemeClr>
                      </a:solidFill>
                    </a:rPr>
                    <a:t>a.u</a:t>
                  </a:r>
                  <a:r>
                    <a:rPr lang="en-US" sz="1300" b="1" dirty="0" smtClean="0">
                      <a:solidFill>
                        <a:schemeClr val="accent6">
                          <a:lumMod val="50000"/>
                        </a:schemeClr>
                      </a:solidFill>
                    </a:rPr>
                    <a:t>.]</a:t>
                  </a:r>
                  <a:endParaRPr lang="en-US" sz="1300" b="1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 rot="16200000">
                  <a:off x="6381189" y="4750192"/>
                  <a:ext cx="1429178" cy="319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300" b="1" dirty="0" smtClean="0">
                      <a:solidFill>
                        <a:schemeClr val="accent6">
                          <a:lumMod val="50000"/>
                        </a:schemeClr>
                      </a:solidFill>
                    </a:rPr>
                    <a:t>-</a:t>
                  </a:r>
                  <a:r>
                    <a:rPr lang="en-US" sz="1300" b="1" dirty="0" err="1" smtClean="0">
                      <a:solidFill>
                        <a:schemeClr val="accent6">
                          <a:lumMod val="50000"/>
                        </a:schemeClr>
                      </a:solidFill>
                    </a:rPr>
                    <a:t>Im</a:t>
                  </a:r>
                  <a:r>
                    <a:rPr lang="en-US" sz="1300" b="1" dirty="0" smtClean="0">
                      <a:solidFill>
                        <a:schemeClr val="accent6">
                          <a:lumMod val="50000"/>
                        </a:schemeClr>
                      </a:solidFill>
                    </a:rPr>
                    <a:t>(</a:t>
                  </a:r>
                  <a:r>
                    <a:rPr lang="el-GR" sz="1300" b="1" dirty="0" smtClean="0">
                      <a:solidFill>
                        <a:schemeClr val="accent6">
                          <a:lumMod val="50000"/>
                        </a:schemeClr>
                      </a:solidFill>
                    </a:rPr>
                    <a:t>Δ</a:t>
                  </a:r>
                  <a:r>
                    <a:rPr lang="en-US" sz="1300" b="1" dirty="0" smtClean="0">
                      <a:solidFill>
                        <a:schemeClr val="accent6">
                          <a:lumMod val="50000"/>
                        </a:schemeClr>
                      </a:solidFill>
                    </a:rPr>
                    <a:t>Q</a:t>
                  </a:r>
                  <a:r>
                    <a:rPr lang="en-US" sz="1300" b="1" baseline="-25000" dirty="0" smtClean="0">
                      <a:solidFill>
                        <a:schemeClr val="accent6">
                          <a:lumMod val="50000"/>
                        </a:schemeClr>
                      </a:solidFill>
                    </a:rPr>
                    <a:t>c</a:t>
                  </a:r>
                  <a:r>
                    <a:rPr lang="en-US" sz="1300" b="1" dirty="0" smtClean="0">
                      <a:solidFill>
                        <a:schemeClr val="accent6">
                          <a:lumMod val="50000"/>
                        </a:schemeClr>
                      </a:solidFill>
                    </a:rPr>
                    <a:t>) [</a:t>
                  </a:r>
                  <a:r>
                    <a:rPr lang="en-US" sz="1300" b="1" dirty="0" err="1" smtClean="0">
                      <a:solidFill>
                        <a:schemeClr val="accent6">
                          <a:lumMod val="50000"/>
                        </a:schemeClr>
                      </a:solidFill>
                    </a:rPr>
                    <a:t>a.u</a:t>
                  </a:r>
                  <a:r>
                    <a:rPr lang="en-US" sz="1300" b="1" dirty="0" smtClean="0">
                      <a:solidFill>
                        <a:schemeClr val="accent6">
                          <a:lumMod val="50000"/>
                        </a:schemeClr>
                      </a:solidFill>
                    </a:rPr>
                    <a:t>.]</a:t>
                  </a:r>
                  <a:endParaRPr lang="en-US" sz="1300" b="1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p:grpSp>
          <p:sp>
            <p:nvSpPr>
              <p:cNvPr id="18" name="Rectangle 17"/>
              <p:cNvSpPr/>
              <p:nvPr/>
            </p:nvSpPr>
            <p:spPr>
              <a:xfrm>
                <a:off x="8591550" y="4353768"/>
                <a:ext cx="799657" cy="4658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8357110" y="4364839"/>
              <a:ext cx="722377" cy="500900"/>
              <a:chOff x="12469439" y="3419738"/>
              <a:chExt cx="722377" cy="500900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12469439" y="3419738"/>
                <a:ext cx="722377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00" b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Q’’ &lt; 0 </a:t>
                </a:r>
                <a:endParaRPr lang="en-US" sz="13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2469439" y="3628250"/>
                <a:ext cx="722377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00" b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Q’’ &gt; 0 </a:t>
                </a:r>
                <a:endParaRPr lang="en-US" sz="13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5291863" y="3820927"/>
            <a:ext cx="3654916" cy="2123714"/>
            <a:chOff x="5188732" y="3974353"/>
            <a:chExt cx="3654916" cy="2123714"/>
          </a:xfrm>
        </p:grpSpPr>
        <p:grpSp>
          <p:nvGrpSpPr>
            <p:cNvPr id="28" name="Group 27"/>
            <p:cNvGrpSpPr/>
            <p:nvPr/>
          </p:nvGrpSpPr>
          <p:grpSpPr>
            <a:xfrm>
              <a:off x="5188732" y="3974353"/>
              <a:ext cx="3308277" cy="2123714"/>
              <a:chOff x="6221970" y="1903452"/>
              <a:chExt cx="3840882" cy="2465615"/>
            </a:xfrm>
          </p:grpSpPr>
          <p:pic>
            <p:nvPicPr>
              <p:cNvPr id="29" name="Picture 28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81" t="9382" r="24456" b="46782"/>
              <a:stretch/>
            </p:blipFill>
            <p:spPr>
              <a:xfrm>
                <a:off x="6221970" y="1903452"/>
                <a:ext cx="3840882" cy="2465615"/>
              </a:xfrm>
              <a:prstGeom prst="rect">
                <a:avLst/>
              </a:prstGeom>
            </p:spPr>
          </p:pic>
          <p:sp>
            <p:nvSpPr>
              <p:cNvPr id="30" name="Rectangle 29"/>
              <p:cNvSpPr/>
              <p:nvPr/>
            </p:nvSpPr>
            <p:spPr>
              <a:xfrm>
                <a:off x="6698676" y="2052579"/>
                <a:ext cx="1513622" cy="5717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60325" lvl="1"/>
                <a:r>
                  <a:rPr lang="en-US" sz="1300" b="1" dirty="0">
                    <a:solidFill>
                      <a:schemeClr val="accent6">
                        <a:lumMod val="50000"/>
                      </a:schemeClr>
                    </a:solidFill>
                  </a:rPr>
                  <a:t>PyECLOUD </a:t>
                </a:r>
                <a:r>
                  <a:rPr lang="en-US" sz="1300" b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/</a:t>
                </a:r>
                <a:br>
                  <a:rPr lang="en-US" sz="1300" b="1" dirty="0" smtClean="0">
                    <a:solidFill>
                      <a:schemeClr val="accent6">
                        <a:lumMod val="50000"/>
                      </a:schemeClr>
                    </a:solidFill>
                  </a:rPr>
                </a:br>
                <a:r>
                  <a:rPr lang="en-US" sz="1300" b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PyHEADTAIL</a:t>
                </a:r>
                <a:endParaRPr lang="en-US" sz="13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665" t="12459" r="-139" b="63787"/>
            <a:stretch/>
          </p:blipFill>
          <p:spPr>
            <a:xfrm>
              <a:off x="7642376" y="4158749"/>
              <a:ext cx="1201272" cy="1150772"/>
            </a:xfrm>
            <a:prstGeom prst="rect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703470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Q’’ knob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25/4/2018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HSS section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68729" y="1325144"/>
            <a:ext cx="8997576" cy="4796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1550" indent="-344488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300" dirty="0" smtClean="0"/>
              <a:t>Wish list</a:t>
            </a:r>
          </a:p>
          <a:p>
            <a:pPr marL="1428750" lvl="1" indent="-344488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100" dirty="0"/>
              <a:t>Negative Q’’ in both planes (only B1</a:t>
            </a:r>
            <a:r>
              <a:rPr lang="en-US" sz="2100" dirty="0" smtClean="0"/>
              <a:t>)</a:t>
            </a:r>
          </a:p>
          <a:p>
            <a:pPr marL="1428750" lvl="1" indent="-344488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100" dirty="0" smtClean="0"/>
              <a:t>Transverse amplitude detuning ‘free’ knob</a:t>
            </a:r>
          </a:p>
          <a:p>
            <a:pPr marL="1428750" lvl="1" indent="-344488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100" dirty="0" smtClean="0"/>
              <a:t>Minimum effect on Q’, (Q’’’)</a:t>
            </a:r>
          </a:p>
          <a:p>
            <a:pPr marL="971550" indent="-344488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300" dirty="0" smtClean="0"/>
              <a:t>‘Strong’, </a:t>
            </a:r>
            <a:r>
              <a:rPr lang="en-US" sz="2300" dirty="0" err="1" smtClean="0"/>
              <a:t>localised</a:t>
            </a:r>
            <a:r>
              <a:rPr lang="en-US" sz="2300" dirty="0" smtClean="0"/>
              <a:t> powering of 4 sextupole families</a:t>
            </a:r>
            <a:endParaRPr lang="en-US" sz="2300" dirty="0"/>
          </a:p>
          <a:p>
            <a:pPr marL="971550" indent="-344488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US" sz="2100" dirty="0" smtClean="0"/>
          </a:p>
          <a:p>
            <a:pPr marL="627062">
              <a:spcBef>
                <a:spcPts val="300"/>
              </a:spcBef>
            </a:pPr>
            <a:endParaRPr lang="en-US" sz="2100" dirty="0" smtClean="0"/>
          </a:p>
          <a:p>
            <a:pPr marL="971550" indent="-344488">
              <a:spcBef>
                <a:spcPts val="3000"/>
              </a:spcBef>
              <a:buFont typeface="Arial" panose="020B0604020202020204" pitchFamily="34" charset="0"/>
              <a:buChar char="•"/>
            </a:pPr>
            <a:r>
              <a:rPr lang="en-US" sz="2300" dirty="0" err="1" smtClean="0"/>
              <a:t>dKSF</a:t>
            </a:r>
            <a:r>
              <a:rPr lang="en-US" sz="2300" dirty="0" smtClean="0"/>
              <a:t> and </a:t>
            </a:r>
            <a:r>
              <a:rPr lang="en-US" sz="2300" dirty="0" err="1" smtClean="0"/>
              <a:t>dKSD</a:t>
            </a:r>
            <a:r>
              <a:rPr lang="en-US" sz="2300" dirty="0" smtClean="0"/>
              <a:t> produce negative </a:t>
            </a:r>
            <a:r>
              <a:rPr lang="en-US" sz="2300" dirty="0" err="1" smtClean="0"/>
              <a:t>Q’’</a:t>
            </a:r>
            <a:r>
              <a:rPr lang="en-US" sz="2300" baseline="-25000" dirty="0" err="1" smtClean="0"/>
              <a:t>x</a:t>
            </a:r>
            <a:r>
              <a:rPr lang="en-US" sz="2300" dirty="0" smtClean="0"/>
              <a:t> and </a:t>
            </a:r>
            <a:r>
              <a:rPr lang="en-US" sz="2300" dirty="0" err="1"/>
              <a:t>Q</a:t>
            </a:r>
            <a:r>
              <a:rPr lang="en-US" sz="2300" dirty="0" err="1" smtClean="0"/>
              <a:t>’’</a:t>
            </a:r>
            <a:r>
              <a:rPr lang="en-US" sz="2300" baseline="-25000" dirty="0" err="1" smtClean="0"/>
              <a:t>y</a:t>
            </a:r>
            <a:r>
              <a:rPr lang="en-US" sz="2300" dirty="0" smtClean="0"/>
              <a:t> respectively</a:t>
            </a:r>
          </a:p>
          <a:p>
            <a:pPr marL="971550" indent="-3444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300" dirty="0"/>
              <a:t>E.g. for Q’’</a:t>
            </a:r>
            <a:r>
              <a:rPr lang="en-US" sz="2300" baseline="-25000" dirty="0" err="1"/>
              <a:t>x,y</a:t>
            </a:r>
            <a:r>
              <a:rPr lang="en-US" sz="2300" dirty="0"/>
              <a:t> = - 30’000, </a:t>
            </a:r>
            <a:r>
              <a:rPr lang="en-US" sz="2300" dirty="0" smtClean="0"/>
              <a:t>would need </a:t>
            </a:r>
            <a:r>
              <a:rPr lang="en-US" sz="2300" dirty="0" err="1"/>
              <a:t>dKSF</a:t>
            </a:r>
            <a:r>
              <a:rPr lang="en-US" sz="2300" dirty="0"/>
              <a:t> = 0.620 </a:t>
            </a:r>
            <a:r>
              <a:rPr lang="en-US" sz="2300" dirty="0" smtClean="0"/>
              <a:t>and</a:t>
            </a:r>
            <a:br>
              <a:rPr lang="en-US" sz="2300" dirty="0" smtClean="0"/>
            </a:br>
            <a:r>
              <a:rPr lang="en-US" sz="2300" dirty="0" err="1" smtClean="0"/>
              <a:t>dKSD</a:t>
            </a:r>
            <a:r>
              <a:rPr lang="en-US" sz="2300" dirty="0" smtClean="0"/>
              <a:t> </a:t>
            </a:r>
            <a:r>
              <a:rPr lang="en-US" sz="2300" dirty="0"/>
              <a:t>= -0.685 (MAD-X)</a:t>
            </a:r>
            <a:endParaRPr lang="en-US" sz="2300" b="1" dirty="0"/>
          </a:p>
          <a:p>
            <a:pPr marL="971550" indent="-344488">
              <a:spcBef>
                <a:spcPts val="1700"/>
              </a:spcBef>
              <a:buFont typeface="Arial" panose="020B0604020202020204" pitchFamily="34" charset="0"/>
              <a:buChar char="•"/>
            </a:pPr>
            <a:endParaRPr lang="en-US" sz="2100" baseline="-25000" dirty="0"/>
          </a:p>
        </p:txBody>
      </p:sp>
      <p:sp>
        <p:nvSpPr>
          <p:cNvPr id="3" name="Rectangle 2"/>
          <p:cNvSpPr/>
          <p:nvPr/>
        </p:nvSpPr>
        <p:spPr>
          <a:xfrm>
            <a:off x="-131239" y="3512795"/>
            <a:ext cx="8815293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87488">
              <a:spcAft>
                <a:spcPts val="0"/>
              </a:spcAft>
              <a:tabLst>
                <a:tab pos="2228850" algn="l"/>
                <a:tab pos="5486400" algn="l"/>
              </a:tabLst>
            </a:pPr>
            <a:r>
              <a:rPr lang="en-US" sz="1900" b="1" dirty="0" err="1" smtClean="0">
                <a:ea typeface="Times New Roman" panose="02020603050405020304" pitchFamily="18" charset="0"/>
                <a:cs typeface="Segoe UI" panose="020B0502040204020203" pitchFamily="34" charset="0"/>
              </a:rPr>
              <a:t>Q’’</a:t>
            </a:r>
            <a:r>
              <a:rPr lang="en-US" sz="1900" b="1" baseline="-25000" dirty="0" err="1" smtClean="0">
                <a:ea typeface="Times New Roman" panose="02020603050405020304" pitchFamily="18" charset="0"/>
                <a:cs typeface="Segoe UI" panose="020B0502040204020203" pitchFamily="34" charset="0"/>
              </a:rPr>
              <a:t>x</a:t>
            </a:r>
            <a:r>
              <a:rPr lang="en-US" sz="1900" b="1" dirty="0">
                <a:ea typeface="Times New Roman" panose="02020603050405020304" pitchFamily="18" charset="0"/>
                <a:cs typeface="Segoe UI" panose="020B0502040204020203" pitchFamily="34" charset="0"/>
              </a:rPr>
              <a:t>:</a:t>
            </a:r>
            <a:r>
              <a:rPr lang="en-US" sz="1900" dirty="0">
                <a:ea typeface="Times New Roman" panose="02020603050405020304" pitchFamily="18" charset="0"/>
                <a:cs typeface="Segoe UI" panose="020B0502040204020203" pitchFamily="34" charset="0"/>
              </a:rPr>
              <a:t>	SF2.a</a:t>
            </a:r>
            <a:r>
              <a:rPr lang="en-US" sz="1900" b="1" dirty="0">
                <a:ea typeface="Times New Roman" panose="02020603050405020304" pitchFamily="18" charset="0"/>
                <a:cs typeface="Segoe UI" panose="020B0502040204020203" pitchFamily="34" charset="0"/>
              </a:rPr>
              <a:t>12</a:t>
            </a:r>
            <a:r>
              <a:rPr lang="en-US" sz="1900" dirty="0">
                <a:ea typeface="Times New Roman" panose="02020603050405020304" pitchFamily="18" charset="0"/>
                <a:cs typeface="Segoe UI" panose="020B0502040204020203" pitchFamily="34" charset="0"/>
              </a:rPr>
              <a:t>b1 + </a:t>
            </a:r>
            <a:r>
              <a:rPr lang="en-US" sz="1900" i="1" dirty="0" err="1">
                <a:ea typeface="Times New Roman" panose="02020603050405020304" pitchFamily="18" charset="0"/>
                <a:cs typeface="Segoe UI" panose="020B0502040204020203" pitchFamily="34" charset="0"/>
              </a:rPr>
              <a:t>dKSF</a:t>
            </a:r>
            <a:r>
              <a:rPr lang="en-US" sz="1900" i="1" dirty="0">
                <a:ea typeface="Times New Roman" panose="02020603050405020304" pitchFamily="18" charset="0"/>
                <a:cs typeface="Segoe UI" panose="020B0502040204020203" pitchFamily="34" charset="0"/>
              </a:rPr>
              <a:t>      and	</a:t>
            </a:r>
            <a:r>
              <a:rPr lang="en-US" sz="1900" dirty="0">
                <a:ea typeface="Times New Roman" panose="02020603050405020304" pitchFamily="18" charset="0"/>
                <a:cs typeface="Segoe UI" panose="020B0502040204020203" pitchFamily="34" charset="0"/>
              </a:rPr>
              <a:t>SF2.a</a:t>
            </a:r>
            <a:r>
              <a:rPr lang="en-US" sz="1900" b="1" dirty="0">
                <a:ea typeface="Times New Roman" panose="02020603050405020304" pitchFamily="18" charset="0"/>
                <a:cs typeface="Segoe UI" panose="020B0502040204020203" pitchFamily="34" charset="0"/>
              </a:rPr>
              <a:t>45</a:t>
            </a:r>
            <a:r>
              <a:rPr lang="en-US" sz="1900" dirty="0">
                <a:ea typeface="Times New Roman" panose="02020603050405020304" pitchFamily="18" charset="0"/>
                <a:cs typeface="Segoe UI" panose="020B0502040204020203" pitchFamily="34" charset="0"/>
              </a:rPr>
              <a:t>b1 – </a:t>
            </a:r>
            <a:r>
              <a:rPr lang="en-US" sz="1900" i="1" dirty="0" err="1">
                <a:ea typeface="Times New Roman" panose="02020603050405020304" pitchFamily="18" charset="0"/>
                <a:cs typeface="Segoe UI" panose="020B0502040204020203" pitchFamily="34" charset="0"/>
              </a:rPr>
              <a:t>dKSF</a:t>
            </a:r>
            <a:endParaRPr lang="en-GB" sz="19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87488">
              <a:spcAft>
                <a:spcPts val="0"/>
              </a:spcAft>
              <a:tabLst>
                <a:tab pos="2228850" algn="l"/>
                <a:tab pos="5486400" algn="l"/>
              </a:tabLst>
            </a:pPr>
            <a:r>
              <a:rPr lang="en-US" sz="1900" b="1" dirty="0" err="1">
                <a:ea typeface="Times New Roman" panose="02020603050405020304" pitchFamily="18" charset="0"/>
                <a:cs typeface="Segoe UI" panose="020B0502040204020203" pitchFamily="34" charset="0"/>
              </a:rPr>
              <a:t>Q’’</a:t>
            </a:r>
            <a:r>
              <a:rPr lang="en-US" sz="1900" b="1" baseline="-25000" dirty="0" err="1">
                <a:ea typeface="Times New Roman" panose="02020603050405020304" pitchFamily="18" charset="0"/>
                <a:cs typeface="Segoe UI" panose="020B0502040204020203" pitchFamily="34" charset="0"/>
              </a:rPr>
              <a:t>y</a:t>
            </a:r>
            <a:r>
              <a:rPr lang="en-US" sz="1900" b="1" dirty="0">
                <a:ea typeface="Times New Roman" panose="02020603050405020304" pitchFamily="18" charset="0"/>
                <a:cs typeface="Segoe UI" panose="020B0502040204020203" pitchFamily="34" charset="0"/>
              </a:rPr>
              <a:t>:</a:t>
            </a:r>
            <a:r>
              <a:rPr lang="en-US" sz="1900" dirty="0">
                <a:ea typeface="Times New Roman" panose="02020603050405020304" pitchFamily="18" charset="0"/>
                <a:cs typeface="Segoe UI" panose="020B0502040204020203" pitchFamily="34" charset="0"/>
              </a:rPr>
              <a:t>	SD2.a</a:t>
            </a:r>
            <a:r>
              <a:rPr lang="en-US" sz="1900" b="1" dirty="0">
                <a:ea typeface="Times New Roman" panose="02020603050405020304" pitchFamily="18" charset="0"/>
                <a:cs typeface="Segoe UI" panose="020B0502040204020203" pitchFamily="34" charset="0"/>
              </a:rPr>
              <a:t>81</a:t>
            </a:r>
            <a:r>
              <a:rPr lang="en-US" sz="1900" dirty="0">
                <a:ea typeface="Times New Roman" panose="02020603050405020304" pitchFamily="18" charset="0"/>
                <a:cs typeface="Segoe UI" panose="020B0502040204020203" pitchFamily="34" charset="0"/>
              </a:rPr>
              <a:t>b1 + </a:t>
            </a:r>
            <a:r>
              <a:rPr lang="en-US" sz="1900" i="1" dirty="0" err="1">
                <a:ea typeface="Times New Roman" panose="02020603050405020304" pitchFamily="18" charset="0"/>
                <a:cs typeface="Segoe UI" panose="020B0502040204020203" pitchFamily="34" charset="0"/>
              </a:rPr>
              <a:t>dKSD</a:t>
            </a:r>
            <a:r>
              <a:rPr lang="en-US" sz="1900" i="1" dirty="0">
                <a:ea typeface="Times New Roman" panose="02020603050405020304" pitchFamily="18" charset="0"/>
                <a:cs typeface="Segoe UI" panose="020B0502040204020203" pitchFamily="34" charset="0"/>
              </a:rPr>
              <a:t>     and 	</a:t>
            </a:r>
            <a:r>
              <a:rPr lang="en-US" sz="1900" dirty="0">
                <a:ea typeface="Times New Roman" panose="02020603050405020304" pitchFamily="18" charset="0"/>
                <a:cs typeface="Segoe UI" panose="020B0502040204020203" pitchFamily="34" charset="0"/>
              </a:rPr>
              <a:t>SD1.a</a:t>
            </a:r>
            <a:r>
              <a:rPr lang="en-US" sz="1900" b="1" dirty="0">
                <a:ea typeface="Times New Roman" panose="02020603050405020304" pitchFamily="18" charset="0"/>
                <a:cs typeface="Segoe UI" panose="020B0502040204020203" pitchFamily="34" charset="0"/>
              </a:rPr>
              <a:t>56</a:t>
            </a:r>
            <a:r>
              <a:rPr lang="en-US" sz="1900" dirty="0">
                <a:ea typeface="Times New Roman" panose="02020603050405020304" pitchFamily="18" charset="0"/>
                <a:cs typeface="Segoe UI" panose="020B0502040204020203" pitchFamily="34" charset="0"/>
              </a:rPr>
              <a:t>b1 – </a:t>
            </a:r>
            <a:r>
              <a:rPr lang="en-US" sz="1900" i="1" dirty="0" err="1">
                <a:ea typeface="Times New Roman" panose="02020603050405020304" pitchFamily="18" charset="0"/>
                <a:cs typeface="Segoe UI" panose="020B0502040204020203" pitchFamily="34" charset="0"/>
              </a:rPr>
              <a:t>dKSD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406821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Q’’ knob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125012" cy="4667421"/>
          </a:xfrm>
        </p:spPr>
        <p:txBody>
          <a:bodyPr>
            <a:normAutofit/>
          </a:bodyPr>
          <a:lstStyle/>
          <a:p>
            <a:r>
              <a:rPr lang="en-US" sz="2600" dirty="0" smtClean="0"/>
              <a:t>Aim for two settings Q’’ = -30’000 and Q</a:t>
            </a:r>
            <a:r>
              <a:rPr lang="en-US" sz="2600" dirty="0"/>
              <a:t>’’ = </a:t>
            </a:r>
            <a:r>
              <a:rPr lang="en-US" sz="2600" dirty="0" smtClean="0"/>
              <a:t>-45’000 </a:t>
            </a:r>
          </a:p>
          <a:p>
            <a:pPr>
              <a:spcBef>
                <a:spcPts val="1200"/>
              </a:spcBef>
            </a:pPr>
            <a:r>
              <a:rPr lang="en-US" sz="2600" dirty="0" smtClean="0"/>
              <a:t>Trims </a:t>
            </a:r>
            <a:r>
              <a:rPr lang="en-US" sz="2600" dirty="0"/>
              <a:t>4 </a:t>
            </a:r>
            <a:r>
              <a:rPr lang="en-US" sz="2600" dirty="0" smtClean="0"/>
              <a:t>families of </a:t>
            </a:r>
            <a:r>
              <a:rPr lang="en-US" sz="2600" dirty="0" err="1" smtClean="0"/>
              <a:t>sextupoles</a:t>
            </a:r>
            <a:r>
              <a:rPr lang="en-US" sz="2600" dirty="0" smtClean="0"/>
              <a:t> </a:t>
            </a:r>
          </a:p>
          <a:p>
            <a:pPr lvl="1"/>
            <a:r>
              <a:rPr lang="en-US" sz="2300" smtClean="0"/>
              <a:t>~</a:t>
            </a:r>
            <a:r>
              <a:rPr lang="en-US" sz="2300" dirty="0" smtClean="0"/>
              <a:t>10 times stronger than nominal</a:t>
            </a:r>
          </a:p>
          <a:p>
            <a:pPr>
              <a:spcBef>
                <a:spcPts val="1200"/>
              </a:spcBef>
            </a:pPr>
            <a:r>
              <a:rPr lang="en-US" sz="2600" dirty="0" smtClean="0"/>
              <a:t>Similar knob was tested in June ‘17 and distortion of linear optics was observed</a:t>
            </a:r>
          </a:p>
          <a:p>
            <a:pPr lvl="1"/>
            <a:r>
              <a:rPr lang="en-US" sz="2300" dirty="0" smtClean="0"/>
              <a:t>~20% beta-beating and coupling ~0.002</a:t>
            </a:r>
          </a:p>
          <a:p>
            <a:pPr lvl="1"/>
            <a:r>
              <a:rPr lang="en-US" sz="2300" dirty="0" smtClean="0"/>
              <a:t>Probably caused by feed-downs in misaligned </a:t>
            </a:r>
            <a:r>
              <a:rPr lang="en-US" sz="2300" dirty="0" err="1" smtClean="0"/>
              <a:t>sextupoles</a:t>
            </a:r>
            <a:r>
              <a:rPr lang="en-US" sz="2300" dirty="0" smtClean="0"/>
              <a:t> (~hundreds of </a:t>
            </a:r>
            <a:r>
              <a:rPr lang="el-GR" sz="2300" dirty="0" smtClean="0"/>
              <a:t>μ</a:t>
            </a:r>
            <a:r>
              <a:rPr lang="en-GB" sz="2300" dirty="0" smtClean="0"/>
              <a:t>m</a:t>
            </a:r>
            <a:r>
              <a:rPr lang="en-US" sz="2300" dirty="0" smtClean="0"/>
              <a:t>)</a:t>
            </a:r>
          </a:p>
          <a:p>
            <a:pPr marL="448056" lvl="1" indent="0">
              <a:buNone/>
              <a:tabLst>
                <a:tab pos="914400" algn="l"/>
              </a:tabLst>
            </a:pPr>
            <a:r>
              <a:rPr lang="en-US" sz="2300" dirty="0" smtClean="0"/>
              <a:t>	=&gt; Need for optics correction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25/4/2018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HSS section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76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Horizontal orbit bumps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Sextupoles</a:t>
            </a:r>
            <a:r>
              <a:rPr lang="en-US" sz="2800" dirty="0" smtClean="0"/>
              <a:t> belonging to a given family have</a:t>
            </a:r>
            <a:br>
              <a:rPr lang="en-US" sz="2800" dirty="0" smtClean="0"/>
            </a:br>
            <a:r>
              <a:rPr lang="el-GR" sz="2800" dirty="0" smtClean="0"/>
              <a:t>π</a:t>
            </a:r>
            <a:r>
              <a:rPr lang="en-US" sz="2800" dirty="0" smtClean="0"/>
              <a:t> phase advances between them</a:t>
            </a:r>
          </a:p>
          <a:p>
            <a:r>
              <a:rPr lang="en-US" sz="2800" dirty="0" smtClean="0"/>
              <a:t>Neglecting other (weaker families)</a:t>
            </a:r>
          </a:p>
          <a:p>
            <a:r>
              <a:rPr lang="en-US" sz="2800" dirty="0" smtClean="0"/>
              <a:t>Not changing the orbit in IRs</a:t>
            </a:r>
          </a:p>
          <a:p>
            <a:r>
              <a:rPr lang="en-US" sz="2800" dirty="0" smtClean="0"/>
              <a:t>Combination of several </a:t>
            </a:r>
            <a:r>
              <a:rPr lang="el-GR" sz="2800" dirty="0" smtClean="0"/>
              <a:t>π</a:t>
            </a:r>
            <a:r>
              <a:rPr lang="en-US" sz="2800" dirty="0" smtClean="0"/>
              <a:t>-bumps of same amplitude for each of Q’’ knob’s </a:t>
            </a:r>
            <a:r>
              <a:rPr lang="en-US" sz="2800" dirty="0" err="1" smtClean="0"/>
              <a:t>sextupole</a:t>
            </a:r>
            <a:r>
              <a:rPr lang="en-US" sz="2800" dirty="0" smtClean="0"/>
              <a:t> families</a:t>
            </a:r>
          </a:p>
          <a:p>
            <a:pPr marL="904875" lvl="1" indent="-331788"/>
            <a:r>
              <a:rPr lang="en-US" dirty="0" smtClean="0"/>
              <a:t>“holes” in bumps – some </a:t>
            </a:r>
            <a:r>
              <a:rPr lang="en-US" dirty="0" err="1" smtClean="0"/>
              <a:t>sextupoles</a:t>
            </a:r>
            <a:r>
              <a:rPr lang="en-US" dirty="0" smtClean="0"/>
              <a:t> are replaced by </a:t>
            </a:r>
            <a:r>
              <a:rPr lang="en-US" dirty="0" err="1" smtClean="0"/>
              <a:t>octupoles</a:t>
            </a:r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25/4/2018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HSS section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79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 in MD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Coupling change was small, well below 10</a:t>
            </a:r>
            <a:r>
              <a:rPr lang="en-US" baseline="30000" dirty="0" smtClean="0"/>
              <a:t>-3</a:t>
            </a:r>
            <a:r>
              <a:rPr lang="en-US" dirty="0" smtClean="0"/>
              <a:t>   </a:t>
            </a:r>
          </a:p>
          <a:p>
            <a:r>
              <a:rPr lang="en-US" dirty="0" smtClean="0"/>
              <a:t>W</a:t>
            </a:r>
            <a:r>
              <a:rPr lang="cs-CZ" dirty="0" smtClean="0"/>
              <a:t>ant to correct onl</a:t>
            </a:r>
            <a:r>
              <a:rPr lang="en-GB" dirty="0" smtClean="0"/>
              <a:t>y</a:t>
            </a:r>
            <a:r>
              <a:rPr lang="cs-CZ" dirty="0" smtClean="0"/>
              <a:t> </a:t>
            </a:r>
            <a:r>
              <a:rPr lang="el-GR" dirty="0" smtClean="0"/>
              <a:t>β</a:t>
            </a:r>
            <a:r>
              <a:rPr lang="en-US" dirty="0" smtClean="0"/>
              <a:t>-beating from</a:t>
            </a:r>
            <a:r>
              <a:rPr lang="cs-CZ" dirty="0" smtClean="0"/>
              <a:t> Q</a:t>
            </a:r>
            <a:r>
              <a:rPr lang="en-GB" dirty="0" smtClean="0"/>
              <a:t>’’ </a:t>
            </a:r>
            <a:r>
              <a:rPr lang="cs-CZ" dirty="0" smtClean="0"/>
              <a:t>knob, not </a:t>
            </a:r>
            <a:r>
              <a:rPr lang="en-US" dirty="0" smtClean="0"/>
              <a:t>g</a:t>
            </a:r>
            <a:r>
              <a:rPr lang="cs-CZ" dirty="0" err="1" smtClean="0"/>
              <a:t>eneral</a:t>
            </a:r>
            <a:r>
              <a:rPr lang="en-US" dirty="0" err="1" smtClean="0"/>
              <a:t>ly</a:t>
            </a:r>
            <a:endParaRPr lang="cs-CZ" dirty="0" smtClean="0"/>
          </a:p>
          <a:p>
            <a:r>
              <a:rPr lang="en-GB" dirty="0" smtClean="0"/>
              <a:t>Correction targets  t</a:t>
            </a:r>
            <a:r>
              <a:rPr lang="cs-CZ" dirty="0" smtClean="0"/>
              <a:t>he reference measuremen</a:t>
            </a:r>
            <a:r>
              <a:rPr lang="en-US" dirty="0" smtClean="0"/>
              <a:t>t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1" y="1591020"/>
            <a:ext cx="4524362" cy="3665823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HSS section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2995646" y="6356349"/>
            <a:ext cx="2133600" cy="365125"/>
          </a:xfrm>
        </p:spPr>
        <p:txBody>
          <a:bodyPr/>
          <a:lstStyle/>
          <a:p>
            <a:r>
              <a:rPr lang="en-US" smtClean="0"/>
              <a:t>25/4/2018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21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Horizontal orbit bumps in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73" y="1623645"/>
            <a:ext cx="7480883" cy="292497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25/4/2018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HSS section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49300" y="4901499"/>
            <a:ext cx="6756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Orbit bumps </a:t>
            </a:r>
            <a:r>
              <a:rPr lang="en-US" sz="2400" dirty="0" smtClean="0"/>
              <a:t> </a:t>
            </a:r>
            <a:r>
              <a:rPr lang="en-US" sz="2400" dirty="0"/>
              <a:t>at </a:t>
            </a:r>
            <a:r>
              <a:rPr lang="en-US" sz="2400" dirty="0" err="1" smtClean="0"/>
              <a:t>sextupole</a:t>
            </a:r>
            <a:r>
              <a:rPr lang="en-US" sz="2400" dirty="0" smtClean="0"/>
              <a:t> </a:t>
            </a:r>
            <a:r>
              <a:rPr lang="en-US" sz="2400" dirty="0"/>
              <a:t>families:</a:t>
            </a:r>
            <a:endParaRPr lang="en-GB" sz="2400" dirty="0" smtClean="0"/>
          </a:p>
          <a:p>
            <a:r>
              <a:rPr lang="en-GB" sz="2400" dirty="0" smtClean="0"/>
              <a:t>ksf2.a12:  </a:t>
            </a:r>
            <a:r>
              <a:rPr lang="pt-BR" sz="2400" dirty="0" smtClean="0"/>
              <a:t> </a:t>
            </a:r>
            <a:r>
              <a:rPr lang="pt-BR" sz="2400" dirty="0" smtClean="0"/>
              <a:t>0.2 mm</a:t>
            </a:r>
            <a:r>
              <a:rPr lang="en-US" sz="2400" dirty="0" smtClean="0"/>
              <a:t>		</a:t>
            </a:r>
            <a:r>
              <a:rPr lang="en-GB" sz="2400" dirty="0" smtClean="0"/>
              <a:t>ksf2.a45: </a:t>
            </a:r>
            <a:r>
              <a:rPr lang="pt-BR" sz="2400" dirty="0" smtClean="0"/>
              <a:t>  </a:t>
            </a:r>
            <a:r>
              <a:rPr lang="pt-BR" sz="2400" dirty="0" smtClean="0"/>
              <a:t>0.4 mm</a:t>
            </a:r>
            <a:r>
              <a:rPr lang="pt-BR" sz="2400" dirty="0"/>
              <a:t/>
            </a:r>
            <a:br>
              <a:rPr lang="pt-BR" sz="2400" dirty="0"/>
            </a:br>
            <a:r>
              <a:rPr lang="en-GB" sz="2400" dirty="0" smtClean="0"/>
              <a:t>ksd1.a56: </a:t>
            </a:r>
            <a:r>
              <a:rPr lang="pt-BR" sz="2400" dirty="0" smtClean="0"/>
              <a:t> </a:t>
            </a:r>
            <a:r>
              <a:rPr lang="pt-BR" sz="2400" dirty="0" smtClean="0"/>
              <a:t>0.25 mm</a:t>
            </a:r>
            <a:r>
              <a:rPr lang="en-US" sz="2400" dirty="0" smtClean="0"/>
              <a:t>		</a:t>
            </a:r>
            <a:r>
              <a:rPr lang="en-GB" sz="2400" dirty="0" smtClean="0"/>
              <a:t>ksd2.a81: </a:t>
            </a:r>
            <a:r>
              <a:rPr lang="pt-BR" sz="2400" dirty="0" smtClean="0"/>
              <a:t> </a:t>
            </a:r>
            <a:r>
              <a:rPr lang="pt-BR" sz="2400" dirty="0" smtClean="0"/>
              <a:t>0.1 mm</a:t>
            </a:r>
            <a:endParaRPr lang="en-US" sz="24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474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correction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l-GR" dirty="0" smtClean="0"/>
              <a:t>β</a:t>
            </a:r>
            <a:r>
              <a:rPr lang="en-US" dirty="0" smtClean="0"/>
              <a:t>-beating improved</a:t>
            </a:r>
          </a:p>
          <a:p>
            <a:r>
              <a:rPr lang="en-US" dirty="0" smtClean="0"/>
              <a:t>Correction was a bit weaker</a:t>
            </a:r>
            <a:endParaRPr lang="en-GB" dirty="0" smtClean="0"/>
          </a:p>
          <a:p>
            <a:r>
              <a:rPr lang="en-GB" dirty="0" smtClean="0"/>
              <a:t>Other </a:t>
            </a:r>
            <a:r>
              <a:rPr lang="en-GB" dirty="0" err="1" smtClean="0"/>
              <a:t>sextupole</a:t>
            </a:r>
            <a:r>
              <a:rPr lang="en-GB" dirty="0" smtClean="0"/>
              <a:t> families are in the orbit bumps</a:t>
            </a:r>
          </a:p>
          <a:p>
            <a:r>
              <a:rPr lang="en-US" dirty="0" err="1"/>
              <a:t>S</a:t>
            </a:r>
            <a:r>
              <a:rPr lang="en-US" dirty="0" err="1" smtClean="0"/>
              <a:t>extupoles</a:t>
            </a:r>
            <a:r>
              <a:rPr lang="en-US" dirty="0" smtClean="0"/>
              <a:t> do not have the same misalignments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1" y="1476722"/>
            <a:ext cx="4665430" cy="3780122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25/4/2018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HSS section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1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meCERN" id="{0A5795DA-BAC6-44C5-99ED-507E56BA9EA1}" vid="{C85A4FC9-C449-41B0-8997-C3E996EB724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1949</TotalTime>
  <Words>561</Words>
  <Application>Microsoft Office PowerPoint</Application>
  <PresentationFormat>On-screen Show (4:3)</PresentationFormat>
  <Paragraphs>139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Optima</vt:lpstr>
      <vt:lpstr>Segoe UI</vt:lpstr>
      <vt:lpstr>Times New Roman</vt:lpstr>
      <vt:lpstr>ThemeCERN</vt:lpstr>
      <vt:lpstr>PowerPoint Presentation</vt:lpstr>
      <vt:lpstr>Optics experience with Q’’ knob</vt:lpstr>
      <vt:lpstr>Motivation for negative Q’’</vt:lpstr>
      <vt:lpstr>Q’’ knob</vt:lpstr>
      <vt:lpstr>Q’’ knob </vt:lpstr>
      <vt:lpstr>Horizontal orbit bumps</vt:lpstr>
      <vt:lpstr>Optics in MD</vt:lpstr>
      <vt:lpstr>Horizontal orbit bumps in</vt:lpstr>
      <vt:lpstr>After correction</vt:lpstr>
      <vt:lpstr>Correction validation</vt:lpstr>
      <vt:lpstr>Measurement of Q’’</vt:lpstr>
      <vt:lpstr>Off-momentum loss maps</vt:lpstr>
      <vt:lpstr>Off-momentum loss maps</vt:lpstr>
      <vt:lpstr>Conclusions</vt:lpstr>
      <vt:lpstr>Previous MD – optics distortion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Lukas Malina</dc:creator>
  <cp:lastModifiedBy>Lukas Malina</cp:lastModifiedBy>
  <cp:revision>60</cp:revision>
  <dcterms:created xsi:type="dcterms:W3CDTF">2018-04-23T12:04:18Z</dcterms:created>
  <dcterms:modified xsi:type="dcterms:W3CDTF">2018-04-25T08:02:37Z</dcterms:modified>
</cp:coreProperties>
</file>