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21.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24.xml" ContentType="application/vnd.openxmlformats-officedocument.presentationml.slide+xml"/>
  <Override PartName="/ppt/slides/slide22.xml" ContentType="application/vnd.openxmlformats-officedocument.presentationml.slide+xml"/>
  <Override PartName="/ppt/slides/slide2.xml" ContentType="application/vnd.openxmlformats-officedocument.presentationml.slide+xml"/>
  <Override PartName="/ppt/slides/slide23.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1" r:id="rId1"/>
  </p:sldMasterIdLst>
  <p:notesMasterIdLst>
    <p:notesMasterId r:id="rId26"/>
  </p:notesMasterIdLst>
  <p:sldIdLst>
    <p:sldId id="380" r:id="rId2"/>
    <p:sldId id="381" r:id="rId3"/>
    <p:sldId id="384" r:id="rId4"/>
    <p:sldId id="383" r:id="rId5"/>
    <p:sldId id="401" r:id="rId6"/>
    <p:sldId id="382" r:id="rId7"/>
    <p:sldId id="399" r:id="rId8"/>
    <p:sldId id="395" r:id="rId9"/>
    <p:sldId id="417" r:id="rId10"/>
    <p:sldId id="414" r:id="rId11"/>
    <p:sldId id="415" r:id="rId12"/>
    <p:sldId id="416" r:id="rId13"/>
    <p:sldId id="404" r:id="rId14"/>
    <p:sldId id="385" r:id="rId15"/>
    <p:sldId id="386" r:id="rId16"/>
    <p:sldId id="389" r:id="rId17"/>
    <p:sldId id="387" r:id="rId18"/>
    <p:sldId id="402" r:id="rId19"/>
    <p:sldId id="407" r:id="rId20"/>
    <p:sldId id="409" r:id="rId21"/>
    <p:sldId id="412" r:id="rId22"/>
    <p:sldId id="408" r:id="rId23"/>
    <p:sldId id="413" r:id="rId24"/>
    <p:sldId id="394" r:id="rId2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a:srgbClr val="0000FF"/>
    <a:srgbClr val="FF00FF"/>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21" autoAdjust="0"/>
    <p:restoredTop sz="96625" autoAdjust="0"/>
  </p:normalViewPr>
  <p:slideViewPr>
    <p:cSldViewPr>
      <p:cViewPr varScale="1">
        <p:scale>
          <a:sx n="111" d="100"/>
          <a:sy n="111" d="100"/>
        </p:scale>
        <p:origin x="1740" y="102"/>
      </p:cViewPr>
      <p:guideLst>
        <p:guide orient="horz" pos="2160"/>
        <p:guide pos="2880"/>
      </p:guideLst>
    </p:cSldViewPr>
  </p:slideViewPr>
  <p:outlineViewPr>
    <p:cViewPr>
      <p:scale>
        <a:sx n="33" d="100"/>
        <a:sy n="33" d="100"/>
      </p:scale>
      <p:origin x="0" y="15306"/>
    </p:cViewPr>
  </p:outlineViewPr>
  <p:notesTextViewPr>
    <p:cViewPr>
      <p:scale>
        <a:sx n="100" d="100"/>
        <a:sy n="100" d="100"/>
      </p:scale>
      <p:origin x="0" y="0"/>
    </p:cViewPr>
  </p:notesTextViewPr>
  <p:sorterViewPr>
    <p:cViewPr>
      <p:scale>
        <a:sx n="66" d="100"/>
        <a:sy n="66" d="100"/>
      </p:scale>
      <p:origin x="0" y="11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411"/>
          </a:xfrm>
          <a:prstGeom prst="rect">
            <a:avLst/>
          </a:prstGeom>
        </p:spPr>
        <p:txBody>
          <a:bodyPr vert="horz" lIns="92208" tIns="46104" rIns="92208" bIns="46104" rtlCol="0"/>
          <a:lstStyle>
            <a:lvl1pPr algn="l">
              <a:defRPr sz="1200"/>
            </a:lvl1pPr>
          </a:lstStyle>
          <a:p>
            <a:endParaRPr lang="en-US"/>
          </a:p>
        </p:txBody>
      </p:sp>
      <p:sp>
        <p:nvSpPr>
          <p:cNvPr id="3" name="Date Placeholder 2"/>
          <p:cNvSpPr>
            <a:spLocks noGrp="1"/>
          </p:cNvSpPr>
          <p:nvPr>
            <p:ph type="dt" idx="1"/>
          </p:nvPr>
        </p:nvSpPr>
        <p:spPr>
          <a:xfrm>
            <a:off x="3850443" y="1"/>
            <a:ext cx="2945659" cy="496411"/>
          </a:xfrm>
          <a:prstGeom prst="rect">
            <a:avLst/>
          </a:prstGeom>
        </p:spPr>
        <p:txBody>
          <a:bodyPr vert="horz" lIns="92208" tIns="46104" rIns="92208" bIns="46104" rtlCol="0"/>
          <a:lstStyle>
            <a:lvl1pPr algn="r">
              <a:defRPr sz="1200"/>
            </a:lvl1pPr>
          </a:lstStyle>
          <a:p>
            <a:fld id="{59CED7F6-1DC5-4862-95CE-5C71AC19364D}" type="datetimeFigureOut">
              <a:rPr lang="en-US" smtClean="0"/>
              <a:pPr/>
              <a:t>3/23/2018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208" tIns="46104" rIns="92208" bIns="46104" rtlCol="0" anchor="ctr"/>
          <a:lstStyle/>
          <a:p>
            <a:endParaRPr lang="en-US"/>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2208" tIns="46104" rIns="92208" bIns="4610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2208" tIns="46104" rIns="92208" bIns="46104"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2208" tIns="46104" rIns="92208" bIns="46104" rtlCol="0" anchor="b"/>
          <a:lstStyle>
            <a:lvl1pPr algn="r">
              <a:defRPr sz="1200"/>
            </a:lvl1pPr>
          </a:lstStyle>
          <a:p>
            <a:fld id="{5E396261-4E26-4387-8E15-A0DC1A76DF5B}" type="slidenum">
              <a:rPr lang="en-US" smtClean="0"/>
              <a:pPr/>
              <a:t>‹#›</a:t>
            </a:fld>
            <a:endParaRPr lang="en-US"/>
          </a:p>
        </p:txBody>
      </p:sp>
    </p:spTree>
    <p:extLst>
      <p:ext uri="{BB962C8B-B14F-4D97-AF65-F5344CB8AC3E}">
        <p14:creationId xmlns:p14="http://schemas.microsoft.com/office/powerpoint/2010/main" val="2995067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solidFill>
            <a:schemeClr val="tx2"/>
          </a:solidFill>
          <a:effectLst>
            <a:outerShdw blurRad="190500" dist="38100" dir="5400000" algn="t" rotWithShape="0">
              <a:prstClr val="black">
                <a:alpha val="40000"/>
              </a:prstClr>
            </a:outerShdw>
          </a:effectLst>
        </p:spPr>
        <p:txBody>
          <a:bodyPr anchor="t"/>
          <a:lstStyle>
            <a:lvl1pPr algn="l">
              <a:defRPr sz="4000" b="1" cap="all">
                <a:solidFill>
                  <a:schemeClr val="bg1"/>
                </a:solidFill>
              </a:defRPr>
            </a:lvl1pPr>
          </a:lstStyle>
          <a:p>
            <a:r>
              <a:rPr lang="en-GB" noProof="0" smtClean="0"/>
              <a:t>Click to edit Master title style</a:t>
            </a:r>
            <a:endParaRPr lang="en-GB" noProof="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smtClean="0"/>
              <a:t>Click to edit Master text styles</a:t>
            </a:r>
          </a:p>
        </p:txBody>
      </p:sp>
      <p:sp>
        <p:nvSpPr>
          <p:cNvPr id="5" name="Footer Placeholder 4"/>
          <p:cNvSpPr>
            <a:spLocks noGrp="1"/>
          </p:cNvSpPr>
          <p:nvPr>
            <p:ph type="ftr" sz="quarter" idx="11"/>
          </p:nvPr>
        </p:nvSpPr>
        <p:spPr>
          <a:xfrm>
            <a:off x="5572132" y="6215082"/>
            <a:ext cx="2895600" cy="365125"/>
          </a:xfrm>
        </p:spPr>
        <p:txBody>
          <a:bodyPr/>
          <a:lstStyle>
            <a:lvl1pPr>
              <a:defRPr/>
            </a:lvl1pPr>
          </a:lstStyle>
          <a:p>
            <a:pPr algn="r"/>
            <a:r>
              <a:rPr lang="en-GB" dirty="0" smtClean="0"/>
              <a:t>23/03/2018</a:t>
            </a:r>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p:nvSpPr>
        <p:spPr>
          <a:xfrm>
            <a:off x="-32" y="6357958"/>
            <a:ext cx="9144000" cy="500066"/>
          </a:xfrm>
          <a:prstGeom prst="rect">
            <a:avLst/>
          </a:prstGeom>
          <a:solidFill>
            <a:schemeClr val="tx2">
              <a:lumMod val="75000"/>
            </a:schemeClr>
          </a:solidFill>
          <a:ln>
            <a:solidFill>
              <a:schemeClr val="tx2"/>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7" name="Rectangle 6"/>
          <p:cNvSpPr/>
          <p:nvPr/>
        </p:nvSpPr>
        <p:spPr>
          <a:xfrm>
            <a:off x="0" y="0"/>
            <a:ext cx="9144000" cy="928670"/>
          </a:xfrm>
          <a:prstGeom prst="rect">
            <a:avLst/>
          </a:prstGeom>
          <a:solidFill>
            <a:schemeClr val="tx2"/>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Title 1"/>
          <p:cNvSpPr>
            <a:spLocks noGrp="1"/>
          </p:cNvSpPr>
          <p:nvPr>
            <p:ph type="title"/>
          </p:nvPr>
        </p:nvSpPr>
        <p:spPr>
          <a:xfrm>
            <a:off x="457200" y="71414"/>
            <a:ext cx="8229600" cy="725470"/>
          </a:xfrm>
        </p:spPr>
        <p:txBody>
          <a:bodyPr/>
          <a:lstStyle>
            <a:lvl1pPr>
              <a:defRPr>
                <a:solidFill>
                  <a:schemeClr val="bg1"/>
                </a:solidFill>
              </a:defRPr>
            </a:lvl1pPr>
          </a:lstStyle>
          <a:p>
            <a:r>
              <a:rPr lang="en-GB" noProof="0" smtClean="0"/>
              <a:t>Click to edit Master title style</a:t>
            </a:r>
            <a:endParaRPr lang="en-GB" noProof="0"/>
          </a:p>
        </p:txBody>
      </p:sp>
      <p:sp>
        <p:nvSpPr>
          <p:cNvPr id="3" name="Content Placeholder 2"/>
          <p:cNvSpPr>
            <a:spLocks noGrp="1"/>
          </p:cNvSpPr>
          <p:nvPr>
            <p:ph idx="1"/>
          </p:nvPr>
        </p:nvSpPr>
        <p:spPr>
          <a:xfrm>
            <a:off x="457200" y="1142984"/>
            <a:ext cx="8229600" cy="5072098"/>
          </a:xfrm>
        </p:spPr>
        <p:txBody>
          <a:bodyPr/>
          <a:lstStyle>
            <a:lvl1pPr marL="324000" indent="-324000">
              <a:lnSpc>
                <a:spcPct val="100000"/>
              </a:lnSpc>
              <a:spcBef>
                <a:spcPts val="1200"/>
              </a:spcBef>
              <a:buClr>
                <a:schemeClr val="tx1"/>
              </a:buClr>
              <a:buSzPct val="70000"/>
              <a:buFont typeface="Wingdings 2" pitchFamily="18" charset="2"/>
              <a:buChar char=""/>
              <a:defRPr/>
            </a:lvl1pPr>
            <a:lvl2pPr>
              <a:spcBef>
                <a:spcPts val="200"/>
              </a:spcBef>
              <a:buClr>
                <a:srgbClr val="C00000"/>
              </a:buClr>
              <a:buSzPct val="100000"/>
              <a:buFont typeface="Wingdings" pitchFamily="2" charset="2"/>
              <a:buChar char="§"/>
              <a:defRPr/>
            </a:lvl2pPr>
            <a:lvl3pPr>
              <a:buFont typeface="Webdings" pitchFamily="18" charset="2"/>
              <a:buChar char=""/>
              <a:defRPr/>
            </a:lvl3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4" name="Date Placeholder 3"/>
          <p:cNvSpPr>
            <a:spLocks noGrp="1"/>
          </p:cNvSpPr>
          <p:nvPr>
            <p:ph type="dt" sz="half" idx="10"/>
          </p:nvPr>
        </p:nvSpPr>
        <p:spPr>
          <a:xfrm>
            <a:off x="457200" y="6421461"/>
            <a:ext cx="2133600" cy="365125"/>
          </a:xfrm>
        </p:spPr>
        <p:txBody>
          <a:bodyPr/>
          <a:lstStyle/>
          <a:p>
            <a:r>
              <a:rPr lang="en-GB" dirty="0" smtClean="0"/>
              <a:t>christos.zamantzas@cern.ch</a:t>
            </a:r>
            <a:endParaRPr lang="en-GB" dirty="0"/>
          </a:p>
        </p:txBody>
      </p:sp>
      <p:sp>
        <p:nvSpPr>
          <p:cNvPr id="6" name="Slide Number Placeholder 5"/>
          <p:cNvSpPr>
            <a:spLocks noGrp="1"/>
          </p:cNvSpPr>
          <p:nvPr>
            <p:ph type="sldNum" sz="quarter" idx="12"/>
          </p:nvPr>
        </p:nvSpPr>
        <p:spPr>
          <a:xfrm>
            <a:off x="6553200" y="6421461"/>
            <a:ext cx="2133600" cy="365125"/>
          </a:xfrm>
        </p:spPr>
        <p:txBody>
          <a:bodyPr/>
          <a:lstStyle/>
          <a:p>
            <a:fld id="{B6F15528-21DE-4FAA-801E-634DDDAF4B2B}" type="slidenum">
              <a:rPr lang="en-GB" noProof="0" smtClean="0"/>
              <a:pPr/>
              <a:t>‹#›</a:t>
            </a:fld>
            <a:endParaRPr lang="en-GB" noProof="0"/>
          </a:p>
        </p:txBody>
      </p:sp>
      <p:sp>
        <p:nvSpPr>
          <p:cNvPr id="9" name="Footer Placeholder 4"/>
          <p:cNvSpPr>
            <a:spLocks noGrp="1"/>
          </p:cNvSpPr>
          <p:nvPr>
            <p:ph type="ftr" sz="quarter" idx="11"/>
          </p:nvPr>
        </p:nvSpPr>
        <p:spPr>
          <a:xfrm>
            <a:off x="3124200" y="6421461"/>
            <a:ext cx="2895600" cy="365125"/>
          </a:xfrm>
        </p:spPr>
        <p:txBody>
          <a:bodyPr/>
          <a:lstStyle/>
          <a:p>
            <a:r>
              <a:rPr lang="en-GB" dirty="0" smtClean="0"/>
              <a:t>23/03/2018</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32" y="6357958"/>
            <a:ext cx="9144000" cy="500066"/>
          </a:xfrm>
          <a:prstGeom prst="rect">
            <a:avLst/>
          </a:prstGeom>
          <a:solidFill>
            <a:schemeClr val="tx2">
              <a:lumMod val="75000"/>
            </a:schemeClr>
          </a:solidFill>
          <a:ln>
            <a:solidFill>
              <a:schemeClr val="tx2"/>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Rectangle 8"/>
          <p:cNvSpPr/>
          <p:nvPr/>
        </p:nvSpPr>
        <p:spPr>
          <a:xfrm>
            <a:off x="0" y="0"/>
            <a:ext cx="9144000" cy="928670"/>
          </a:xfrm>
          <a:prstGeom prst="rect">
            <a:avLst/>
          </a:prstGeom>
          <a:solidFill>
            <a:schemeClr val="tx2"/>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Title 1"/>
          <p:cNvSpPr>
            <a:spLocks noGrp="1"/>
          </p:cNvSpPr>
          <p:nvPr>
            <p:ph type="title"/>
          </p:nvPr>
        </p:nvSpPr>
        <p:spPr>
          <a:xfrm>
            <a:off x="457200" y="71414"/>
            <a:ext cx="8229600" cy="725470"/>
          </a:xfrm>
          <a:effectLst/>
        </p:spPr>
        <p:txBody>
          <a:bodyPr/>
          <a:lstStyle>
            <a:lvl1pPr>
              <a:defRPr>
                <a:solidFill>
                  <a:schemeClr val="bg1"/>
                </a:solidFill>
              </a:defRPr>
            </a:lvl1pPr>
          </a:lstStyle>
          <a:p>
            <a:r>
              <a:rPr lang="en-GB" noProof="0" smtClean="0"/>
              <a:t>Click to edit Master title style</a:t>
            </a:r>
            <a:endParaRPr lang="en-GB" noProof="0"/>
          </a:p>
        </p:txBody>
      </p:sp>
      <p:sp>
        <p:nvSpPr>
          <p:cNvPr id="3" name="Content Placeholder 2"/>
          <p:cNvSpPr>
            <a:spLocks noGrp="1"/>
          </p:cNvSpPr>
          <p:nvPr>
            <p:ph sz="half" idx="1"/>
          </p:nvPr>
        </p:nvSpPr>
        <p:spPr>
          <a:xfrm>
            <a:off x="457200" y="1142984"/>
            <a:ext cx="4038600" cy="50720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Content Placeholder 3"/>
          <p:cNvSpPr>
            <a:spLocks noGrp="1"/>
          </p:cNvSpPr>
          <p:nvPr>
            <p:ph sz="half" idx="2"/>
          </p:nvPr>
        </p:nvSpPr>
        <p:spPr>
          <a:xfrm>
            <a:off x="4648200" y="1142984"/>
            <a:ext cx="4038600" cy="50720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Date Placeholder 4"/>
          <p:cNvSpPr>
            <a:spLocks noGrp="1"/>
          </p:cNvSpPr>
          <p:nvPr>
            <p:ph type="dt" sz="half" idx="10"/>
          </p:nvPr>
        </p:nvSpPr>
        <p:spPr>
          <a:xfrm>
            <a:off x="457200" y="6421461"/>
            <a:ext cx="2133600" cy="365125"/>
          </a:xfrm>
        </p:spPr>
        <p:txBody>
          <a:bodyPr/>
          <a:lstStyle/>
          <a:p>
            <a:r>
              <a:rPr lang="en-GB" dirty="0" smtClean="0"/>
              <a:t>christos.zamantzas@cern.ch</a:t>
            </a:r>
            <a:endParaRPr lang="en-GB" dirty="0"/>
          </a:p>
        </p:txBody>
      </p:sp>
      <p:sp>
        <p:nvSpPr>
          <p:cNvPr id="7" name="Slide Number Placeholder 6"/>
          <p:cNvSpPr>
            <a:spLocks noGrp="1"/>
          </p:cNvSpPr>
          <p:nvPr>
            <p:ph type="sldNum" sz="quarter" idx="12"/>
          </p:nvPr>
        </p:nvSpPr>
        <p:spPr>
          <a:xfrm>
            <a:off x="6553200" y="6421461"/>
            <a:ext cx="2133600" cy="365125"/>
          </a:xfrm>
        </p:spPr>
        <p:txBody>
          <a:bodyPr/>
          <a:lstStyle/>
          <a:p>
            <a:fld id="{B6F15528-21DE-4FAA-801E-634DDDAF4B2B}" type="slidenum">
              <a:rPr lang="en-GB" noProof="0" smtClean="0"/>
              <a:pPr/>
              <a:t>‹#›</a:t>
            </a:fld>
            <a:endParaRPr lang="en-GB" noProof="0"/>
          </a:p>
        </p:txBody>
      </p:sp>
      <p:sp>
        <p:nvSpPr>
          <p:cNvPr id="11" name="Footer Placeholder 4"/>
          <p:cNvSpPr>
            <a:spLocks noGrp="1"/>
          </p:cNvSpPr>
          <p:nvPr>
            <p:ph type="ftr" sz="quarter" idx="11"/>
          </p:nvPr>
        </p:nvSpPr>
        <p:spPr>
          <a:xfrm>
            <a:off x="3124200" y="6421461"/>
            <a:ext cx="2895600" cy="365125"/>
          </a:xfrm>
        </p:spPr>
        <p:txBody>
          <a:bodyPr/>
          <a:lstStyle>
            <a:lvl1pPr marL="0" marR="0" indent="0" algn="ctr" defTabSz="914400" rtl="0" eaLnBrk="1" fontAlgn="auto" latinLnBrk="0" hangingPunct="1">
              <a:lnSpc>
                <a:spcPct val="100000"/>
              </a:lnSpc>
              <a:spcBef>
                <a:spcPts val="0"/>
              </a:spcBef>
              <a:spcAft>
                <a:spcPts val="0"/>
              </a:spcAft>
              <a:buClrTx/>
              <a:buSzTx/>
              <a:buFontTx/>
              <a:buNone/>
              <a:tabLst/>
              <a:defRPr/>
            </a:lvl1pPr>
          </a:lstStyle>
          <a:p>
            <a:r>
              <a:rPr lang="en-GB" dirty="0" smtClean="0"/>
              <a:t>23/03/2018</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noProof="0" smtClean="0"/>
              <a:t>Click to edit Master title style</a:t>
            </a:r>
            <a:endParaRPr lang="en-GB" noProof="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smtClean="0"/>
              <a:t>Click to edit Master subtitle style</a:t>
            </a:r>
            <a:endParaRPr lang="en-GB" noProof="0"/>
          </a:p>
        </p:txBody>
      </p:sp>
      <p:sp>
        <p:nvSpPr>
          <p:cNvPr id="4" name="Date Placeholder 3"/>
          <p:cNvSpPr>
            <a:spLocks noGrp="1"/>
          </p:cNvSpPr>
          <p:nvPr>
            <p:ph type="dt" sz="half" idx="10"/>
          </p:nvPr>
        </p:nvSpPr>
        <p:spPr/>
        <p:txBody>
          <a:bodyPr/>
          <a:lstStyle/>
          <a:p>
            <a:r>
              <a:rPr lang="en-GB" dirty="0" smtClean="0"/>
              <a:t>christos.zamantzas@cern.ch</a:t>
            </a:r>
            <a:endParaRPr lang="en-GB" dirty="0"/>
          </a:p>
        </p:txBody>
      </p:sp>
      <p:sp>
        <p:nvSpPr>
          <p:cNvPr id="5" name="Footer Placeholder 4"/>
          <p:cNvSpPr>
            <a:spLocks noGrp="1"/>
          </p:cNvSpPr>
          <p:nvPr>
            <p:ph type="ftr" sz="quarter" idx="11"/>
          </p:nvPr>
        </p:nvSpPr>
        <p:spPr/>
        <p:txBody>
          <a:bodyPr/>
          <a:lstStyle/>
          <a:p>
            <a:r>
              <a:rPr lang="en-GB" dirty="0" smtClean="0"/>
              <a:t>23/03/2018</a:t>
            </a:r>
            <a:endParaRPr lang="en-GB" dirty="0"/>
          </a:p>
        </p:txBody>
      </p:sp>
      <p:sp>
        <p:nvSpPr>
          <p:cNvPr id="6" name="Slide Number Placeholder 5"/>
          <p:cNvSpPr>
            <a:spLocks noGrp="1"/>
          </p:cNvSpPr>
          <p:nvPr>
            <p:ph type="sldNum" sz="quarter" idx="12"/>
          </p:nvPr>
        </p:nvSpPr>
        <p:spPr/>
        <p:txBody>
          <a:bodyPr/>
          <a:lstStyle/>
          <a:p>
            <a:fld id="{B6F15528-21DE-4FAA-801E-634DDDAF4B2B}" type="slidenum">
              <a:rPr lang="en-GB" noProof="0" smtClean="0"/>
              <a:pPr/>
              <a:t>‹#›</a:t>
            </a:fld>
            <a:endParaRPr lang="en-GB" noProof="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noProof="0" smtClean="0"/>
              <a:t>Click to edit Master title style</a:t>
            </a:r>
            <a:endParaRPr lang="en-GB" noProof="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dirty="0" smtClean="0"/>
              <a:t>christos.zamantzas@cern.ch</a:t>
            </a:r>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07/04/2017</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GB" noProof="0" smtClean="0"/>
              <a:pPr/>
              <a:t>‹#›</a:t>
            </a:fld>
            <a:endParaRPr lang="en-GB" noProof="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issues.cern.ch/browse/BIBML-937"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issues.cern.ch/browse/BIBML-881"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issues.cern.ch/browse/BIBML-1249"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hyperlink" Target="https://issues.cern.ch/browse/BIBML-1344" TargetMode="External"/><Relationship Id="rId2" Type="http://schemas.openxmlformats.org/officeDocument/2006/relationships/hyperlink" Target="https://issues.cern.ch/browse/BIBML-990"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edms.cern.ch/document/896394/3.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600201"/>
          </a:xfrm>
        </p:spPr>
        <p:txBody>
          <a:bodyPr>
            <a:normAutofit fontScale="90000"/>
          </a:bodyPr>
          <a:lstStyle/>
          <a:p>
            <a:r>
              <a:rPr lang="en-GB" dirty="0" smtClean="0">
                <a:solidFill>
                  <a:schemeClr val="accent1">
                    <a:lumMod val="60000"/>
                    <a:lumOff val="40000"/>
                  </a:schemeClr>
                </a:solidFill>
              </a:rPr>
              <a:t>LHC BLM system:</a:t>
            </a:r>
            <a:r>
              <a:rPr lang="en-GB" dirty="0" smtClean="0"/>
              <a:t> </a:t>
            </a:r>
            <a:br>
              <a:rPr lang="en-GB" dirty="0" smtClean="0"/>
            </a:br>
            <a:r>
              <a:rPr lang="en-GB" sz="3600" dirty="0"/>
              <a:t>Summary of changes and </a:t>
            </a:r>
            <a:r>
              <a:rPr lang="en-GB" sz="3600" dirty="0" smtClean="0"/>
              <a:t/>
            </a:r>
            <a:br>
              <a:rPr lang="en-GB" sz="3600" dirty="0" smtClean="0"/>
            </a:br>
            <a:r>
              <a:rPr lang="en-GB" sz="3600" dirty="0" smtClean="0"/>
              <a:t>re-commissioning </a:t>
            </a:r>
            <a:r>
              <a:rPr lang="en-GB" sz="3600" dirty="0"/>
              <a:t>after </a:t>
            </a:r>
            <a:r>
              <a:rPr lang="en-GB" sz="3600" dirty="0" smtClean="0"/>
              <a:t>YETS </a:t>
            </a:r>
            <a:r>
              <a:rPr lang="en-GB" dirty="0" smtClean="0"/>
              <a:t/>
            </a:r>
            <a:br>
              <a:rPr lang="en-GB" dirty="0" smtClean="0"/>
            </a:br>
            <a:endParaRPr lang="en-GB" dirty="0"/>
          </a:p>
        </p:txBody>
      </p:sp>
      <p:sp>
        <p:nvSpPr>
          <p:cNvPr id="3" name="Text Placeholder 2"/>
          <p:cNvSpPr>
            <a:spLocks noGrp="1"/>
          </p:cNvSpPr>
          <p:nvPr>
            <p:ph type="body" idx="1"/>
          </p:nvPr>
        </p:nvSpPr>
        <p:spPr>
          <a:xfrm>
            <a:off x="533400" y="6019800"/>
            <a:ext cx="7772400" cy="433387"/>
          </a:xfrm>
        </p:spPr>
        <p:txBody>
          <a:bodyPr>
            <a:normAutofit/>
          </a:bodyPr>
          <a:lstStyle/>
          <a:p>
            <a:r>
              <a:rPr lang="en-US" sz="1800" dirty="0" smtClean="0"/>
              <a:t>Christos Zamantzas on behalf of the BLM team.</a:t>
            </a:r>
          </a:p>
        </p:txBody>
      </p:sp>
      <p:sp>
        <p:nvSpPr>
          <p:cNvPr id="4" name="Footer Placeholder 3"/>
          <p:cNvSpPr>
            <a:spLocks noGrp="1"/>
          </p:cNvSpPr>
          <p:nvPr>
            <p:ph type="ftr" sz="quarter" idx="11"/>
          </p:nvPr>
        </p:nvSpPr>
        <p:spPr>
          <a:xfrm>
            <a:off x="5572132" y="5121275"/>
            <a:ext cx="2895600" cy="365125"/>
          </a:xfrm>
        </p:spPr>
        <p:txBody>
          <a:bodyPr/>
          <a:lstStyle/>
          <a:p>
            <a:r>
              <a:rPr lang="en-GB" dirty="0" smtClean="0"/>
              <a:t>Machine Protection Panel 23/03/2018</a:t>
            </a:r>
            <a:endParaRPr lang="en-GB" dirty="0"/>
          </a:p>
        </p:txBody>
      </p:sp>
      <p:pic>
        <p:nvPicPr>
          <p:cNvPr id="5" name="Picture 2" descr="C:\SVN\CERN_temporary\MPP\CERN_LogoOutline-Blue-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637" y="935037"/>
            <a:ext cx="2341563" cy="234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8044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smtClean="0"/>
              <a:t>BLMs at 31L2 </a:t>
            </a:r>
            <a:endParaRPr lang="en-GB" dirty="0"/>
          </a:p>
        </p:txBody>
      </p:sp>
      <p:sp>
        <p:nvSpPr>
          <p:cNvPr id="3" name="Content Placeholder 2"/>
          <p:cNvSpPr>
            <a:spLocks noGrp="1"/>
          </p:cNvSpPr>
          <p:nvPr>
            <p:ph idx="1"/>
          </p:nvPr>
        </p:nvSpPr>
        <p:spPr>
          <a:xfrm>
            <a:off x="250755" y="1179926"/>
            <a:ext cx="4778445" cy="1868074"/>
          </a:xfrm>
        </p:spPr>
        <p:txBody>
          <a:bodyPr>
            <a:normAutofit fontScale="62500" lnSpcReduction="20000"/>
          </a:bodyPr>
          <a:lstStyle/>
          <a:p>
            <a:r>
              <a:rPr lang="en-GB" dirty="0" smtClean="0"/>
              <a:t>Installed: </a:t>
            </a:r>
          </a:p>
          <a:p>
            <a:pPr lvl="1"/>
            <a:r>
              <a:rPr lang="en-GB" dirty="0" smtClean="0"/>
              <a:t>2 x Bundles of 15 ICs around the solenoid</a:t>
            </a:r>
          </a:p>
          <a:p>
            <a:pPr lvl="1"/>
            <a:r>
              <a:rPr lang="en-GB" dirty="0" smtClean="0"/>
              <a:t>5 x ICs across the dipoles</a:t>
            </a:r>
          </a:p>
          <a:p>
            <a:pPr lvl="1"/>
            <a:r>
              <a:rPr lang="en-GB" dirty="0" smtClean="0"/>
              <a:t>Modified support of IC above dipoles</a:t>
            </a:r>
          </a:p>
          <a:p>
            <a:pPr lvl="1"/>
            <a:r>
              <a:rPr lang="en-GB" dirty="0" smtClean="0"/>
              <a:t>Mini-crate for acquisition connected to spare fibres at MQ.31L2 </a:t>
            </a:r>
            <a:endParaRPr lang="en-GB" dirty="0"/>
          </a:p>
        </p:txBody>
      </p:sp>
      <p:grpSp>
        <p:nvGrpSpPr>
          <p:cNvPr id="54" name="Group 53"/>
          <p:cNvGrpSpPr/>
          <p:nvPr/>
        </p:nvGrpSpPr>
        <p:grpSpPr>
          <a:xfrm>
            <a:off x="-543686" y="2138681"/>
            <a:ext cx="10917175" cy="3402956"/>
            <a:chOff x="-619886" y="1205231"/>
            <a:chExt cx="10917175" cy="3402956"/>
          </a:xfrm>
        </p:grpSpPr>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86" y="2711908"/>
              <a:ext cx="10917175" cy="1267003"/>
            </a:xfrm>
            <a:prstGeom prst="rect">
              <a:avLst/>
            </a:prstGeom>
          </p:spPr>
        </p:pic>
        <p:sp>
          <p:nvSpPr>
            <p:cNvPr id="52" name="TextBox 51"/>
            <p:cNvSpPr txBox="1"/>
            <p:nvPr/>
          </p:nvSpPr>
          <p:spPr>
            <a:xfrm rot="18450810">
              <a:off x="6285972" y="2023581"/>
              <a:ext cx="1913699" cy="276999"/>
            </a:xfrm>
            <a:prstGeom prst="rect">
              <a:avLst/>
            </a:prstGeom>
            <a:noFill/>
          </p:spPr>
          <p:txBody>
            <a:bodyPr wrap="square" rtlCol="0">
              <a:spAutoFit/>
            </a:bodyPr>
            <a:lstStyle/>
            <a:p>
              <a:r>
                <a:rPr lang="en-GB" sz="1200" b="1" dirty="0"/>
                <a:t>BLMMI.31L2.B1E10_MC</a:t>
              </a:r>
            </a:p>
          </p:txBody>
        </p:sp>
        <p:sp>
          <p:nvSpPr>
            <p:cNvPr id="50" name="TextBox 49"/>
            <p:cNvSpPr txBox="1"/>
            <p:nvPr/>
          </p:nvSpPr>
          <p:spPr>
            <a:xfrm rot="18900000">
              <a:off x="3714342" y="4331188"/>
              <a:ext cx="1918398" cy="276999"/>
            </a:xfrm>
            <a:prstGeom prst="rect">
              <a:avLst/>
            </a:prstGeom>
            <a:noFill/>
          </p:spPr>
          <p:txBody>
            <a:bodyPr wrap="square" rtlCol="0">
              <a:spAutoFit/>
            </a:bodyPr>
            <a:lstStyle/>
            <a:p>
              <a:r>
                <a:rPr lang="en-GB" sz="1200" b="1" dirty="0"/>
                <a:t>BLMMI.31L2.B2I11_MC</a:t>
              </a:r>
            </a:p>
          </p:txBody>
        </p:sp>
        <p:sp>
          <p:nvSpPr>
            <p:cNvPr id="48" name="TextBox 47"/>
            <p:cNvSpPr txBox="1"/>
            <p:nvPr/>
          </p:nvSpPr>
          <p:spPr>
            <a:xfrm rot="18900000">
              <a:off x="379033" y="4152747"/>
              <a:ext cx="1779898" cy="276999"/>
            </a:xfrm>
            <a:prstGeom prst="rect">
              <a:avLst/>
            </a:prstGeom>
            <a:noFill/>
          </p:spPr>
          <p:txBody>
            <a:bodyPr wrap="square" rtlCol="0">
              <a:spAutoFit/>
            </a:bodyPr>
            <a:lstStyle/>
            <a:p>
              <a:r>
                <a:rPr lang="en-GB" sz="1200" b="1" dirty="0"/>
                <a:t>BLMMI.31L2.B2I15</a:t>
              </a:r>
            </a:p>
          </p:txBody>
        </p:sp>
        <p:sp>
          <p:nvSpPr>
            <p:cNvPr id="46" name="TextBox 45"/>
            <p:cNvSpPr txBox="1"/>
            <p:nvPr/>
          </p:nvSpPr>
          <p:spPr>
            <a:xfrm rot="18900000">
              <a:off x="1362696" y="4145432"/>
              <a:ext cx="1779899" cy="276999"/>
            </a:xfrm>
            <a:prstGeom prst="rect">
              <a:avLst/>
            </a:prstGeom>
            <a:noFill/>
          </p:spPr>
          <p:txBody>
            <a:bodyPr wrap="square" rtlCol="0">
              <a:spAutoFit/>
            </a:bodyPr>
            <a:lstStyle/>
            <a:p>
              <a:r>
                <a:rPr lang="en-GB" sz="1200" b="1" dirty="0"/>
                <a:t>BLMMI.31L2.B2I14</a:t>
              </a:r>
            </a:p>
          </p:txBody>
        </p:sp>
        <p:sp>
          <p:nvSpPr>
            <p:cNvPr id="44" name="TextBox 43"/>
            <p:cNvSpPr txBox="1"/>
            <p:nvPr/>
          </p:nvSpPr>
          <p:spPr>
            <a:xfrm rot="18900000">
              <a:off x="2551966" y="4145228"/>
              <a:ext cx="1779899" cy="276999"/>
            </a:xfrm>
            <a:prstGeom prst="rect">
              <a:avLst/>
            </a:prstGeom>
            <a:noFill/>
          </p:spPr>
          <p:txBody>
            <a:bodyPr wrap="square" rtlCol="0">
              <a:spAutoFit/>
            </a:bodyPr>
            <a:lstStyle/>
            <a:p>
              <a:r>
                <a:rPr lang="en-GB" sz="1200" b="1" dirty="0"/>
                <a:t>BLMMI.31L2.B2I13</a:t>
              </a:r>
            </a:p>
          </p:txBody>
        </p:sp>
        <p:sp>
          <p:nvSpPr>
            <p:cNvPr id="42" name="TextBox 41"/>
            <p:cNvSpPr txBox="1"/>
            <p:nvPr/>
          </p:nvSpPr>
          <p:spPr>
            <a:xfrm rot="18900000">
              <a:off x="3542273" y="4144379"/>
              <a:ext cx="1779898" cy="276999"/>
            </a:xfrm>
            <a:prstGeom prst="rect">
              <a:avLst/>
            </a:prstGeom>
            <a:noFill/>
          </p:spPr>
          <p:txBody>
            <a:bodyPr wrap="square" rtlCol="0">
              <a:spAutoFit/>
            </a:bodyPr>
            <a:lstStyle/>
            <a:p>
              <a:r>
                <a:rPr lang="en-GB" sz="1200" b="1" dirty="0"/>
                <a:t>BLMMI.31L2.B2I12</a:t>
              </a:r>
            </a:p>
          </p:txBody>
        </p:sp>
        <p:sp>
          <p:nvSpPr>
            <p:cNvPr id="40" name="TextBox 39"/>
            <p:cNvSpPr txBox="1"/>
            <p:nvPr/>
          </p:nvSpPr>
          <p:spPr>
            <a:xfrm rot="18900000">
              <a:off x="4798258" y="4131369"/>
              <a:ext cx="1779899" cy="276999"/>
            </a:xfrm>
            <a:prstGeom prst="rect">
              <a:avLst/>
            </a:prstGeom>
            <a:noFill/>
          </p:spPr>
          <p:txBody>
            <a:bodyPr wrap="square" rtlCol="0">
              <a:spAutoFit/>
            </a:bodyPr>
            <a:lstStyle/>
            <a:p>
              <a:r>
                <a:rPr lang="en-GB" sz="1200" b="1" dirty="0"/>
                <a:t>BLMMI.31L2.B2I10</a:t>
              </a:r>
            </a:p>
          </p:txBody>
        </p:sp>
        <p:grpSp>
          <p:nvGrpSpPr>
            <p:cNvPr id="25" name="Group 24"/>
            <p:cNvGrpSpPr/>
            <p:nvPr/>
          </p:nvGrpSpPr>
          <p:grpSpPr>
            <a:xfrm>
              <a:off x="98791" y="2051491"/>
              <a:ext cx="1704845" cy="416308"/>
              <a:chOff x="483253" y="1718116"/>
              <a:chExt cx="1704845" cy="416308"/>
            </a:xfrm>
          </p:grpSpPr>
          <p:cxnSp>
            <p:nvCxnSpPr>
              <p:cNvPr id="38" name="Straight Arrow Connector 37"/>
              <p:cNvCxnSpPr/>
              <p:nvPr/>
            </p:nvCxnSpPr>
            <p:spPr>
              <a:xfrm>
                <a:off x="483253" y="2134424"/>
                <a:ext cx="1479793"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67016" y="1718116"/>
                <a:ext cx="1621082" cy="369332"/>
              </a:xfrm>
              <a:prstGeom prst="rect">
                <a:avLst/>
              </a:prstGeom>
              <a:noFill/>
            </p:spPr>
            <p:txBody>
              <a:bodyPr wrap="square" rtlCol="0">
                <a:spAutoFit/>
              </a:bodyPr>
              <a:lstStyle/>
              <a:p>
                <a:r>
                  <a:rPr lang="en-GB" dirty="0"/>
                  <a:t>B1 (external)</a:t>
                </a:r>
              </a:p>
            </p:txBody>
          </p:sp>
        </p:grpSp>
        <p:grpSp>
          <p:nvGrpSpPr>
            <p:cNvPr id="26" name="Group 25"/>
            <p:cNvGrpSpPr/>
            <p:nvPr/>
          </p:nvGrpSpPr>
          <p:grpSpPr>
            <a:xfrm>
              <a:off x="7445897" y="4210050"/>
              <a:ext cx="1726467" cy="394313"/>
              <a:chOff x="10074794" y="3862041"/>
              <a:chExt cx="1726467" cy="394313"/>
            </a:xfrm>
          </p:grpSpPr>
          <p:cxnSp>
            <p:nvCxnSpPr>
              <p:cNvPr id="36" name="Straight Arrow Connector 35"/>
              <p:cNvCxnSpPr/>
              <p:nvPr/>
            </p:nvCxnSpPr>
            <p:spPr>
              <a:xfrm>
                <a:off x="10074794" y="3862041"/>
                <a:ext cx="1479793" cy="0"/>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0150991" y="3887022"/>
                <a:ext cx="1650270" cy="369332"/>
              </a:xfrm>
              <a:prstGeom prst="rect">
                <a:avLst/>
              </a:prstGeom>
              <a:noFill/>
            </p:spPr>
            <p:txBody>
              <a:bodyPr wrap="square" rtlCol="0">
                <a:spAutoFit/>
              </a:bodyPr>
              <a:lstStyle/>
              <a:p>
                <a:r>
                  <a:rPr lang="en-GB" dirty="0"/>
                  <a:t>B2 (internal)</a:t>
                </a:r>
              </a:p>
            </p:txBody>
          </p:sp>
        </p:grpSp>
        <p:sp>
          <p:nvSpPr>
            <p:cNvPr id="27" name="Rectangle 26"/>
            <p:cNvSpPr/>
            <p:nvPr/>
          </p:nvSpPr>
          <p:spPr>
            <a:xfrm>
              <a:off x="3957815" y="3227501"/>
              <a:ext cx="235199" cy="212140"/>
            </a:xfrm>
            <a:prstGeom prst="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rot="18420000">
              <a:off x="3733380" y="2176972"/>
              <a:ext cx="1524841" cy="307777"/>
            </a:xfrm>
            <a:prstGeom prst="rect">
              <a:avLst/>
            </a:prstGeom>
            <a:noFill/>
          </p:spPr>
          <p:txBody>
            <a:bodyPr wrap="none" rtlCol="0">
              <a:spAutoFit/>
            </a:bodyPr>
            <a:lstStyle/>
            <a:p>
              <a:r>
                <a:rPr lang="en-GB" sz="1400" dirty="0"/>
                <a:t>mini-crate (below)</a:t>
              </a:r>
            </a:p>
          </p:txBody>
        </p:sp>
      </p:grpSp>
      <p:sp>
        <p:nvSpPr>
          <p:cNvPr id="55" name="Rectangle 54"/>
          <p:cNvSpPr/>
          <p:nvPr/>
        </p:nvSpPr>
        <p:spPr>
          <a:xfrm>
            <a:off x="5848350" y="3714750"/>
            <a:ext cx="240299" cy="942975"/>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4811" y="152400"/>
            <a:ext cx="3992989" cy="2246056"/>
          </a:xfrm>
          <a:prstGeom prst="rect">
            <a:avLst/>
          </a:prstGeom>
        </p:spPr>
      </p:pic>
      <p:pic>
        <p:nvPicPr>
          <p:cNvPr id="6" name="Picture 5"/>
          <p:cNvPicPr>
            <a:picLocks noChangeAspect="1"/>
          </p:cNvPicPr>
          <p:nvPr/>
        </p:nvPicPr>
        <p:blipFill>
          <a:blip r:embed="rId4"/>
          <a:stretch>
            <a:fillRect/>
          </a:stretch>
        </p:blipFill>
        <p:spPr>
          <a:xfrm>
            <a:off x="6072677" y="5572213"/>
            <a:ext cx="2898840" cy="742678"/>
          </a:xfrm>
          <a:prstGeom prst="rect">
            <a:avLst/>
          </a:prstGeom>
        </p:spPr>
      </p:pic>
      <p:sp>
        <p:nvSpPr>
          <p:cNvPr id="57" name="Date Placeholder 3"/>
          <p:cNvSpPr>
            <a:spLocks noGrp="1"/>
          </p:cNvSpPr>
          <p:nvPr>
            <p:ph type="dt" sz="half" idx="10"/>
          </p:nvPr>
        </p:nvSpPr>
        <p:spPr>
          <a:xfrm>
            <a:off x="457200" y="6421461"/>
            <a:ext cx="2133600" cy="365125"/>
          </a:xfrm>
        </p:spPr>
        <p:txBody>
          <a:bodyPr/>
          <a:lstStyle/>
          <a:p>
            <a:r>
              <a:rPr lang="en-GB" smtClean="0"/>
              <a:t>christos.zamantzas@cern.ch</a:t>
            </a:r>
            <a:endParaRPr lang="en-GB" dirty="0"/>
          </a:p>
        </p:txBody>
      </p:sp>
      <p:sp>
        <p:nvSpPr>
          <p:cNvPr id="58" name="Slide Number Placeholder 4"/>
          <p:cNvSpPr>
            <a:spLocks noGrp="1"/>
          </p:cNvSpPr>
          <p:nvPr>
            <p:ph type="sldNum" sz="quarter" idx="12"/>
          </p:nvPr>
        </p:nvSpPr>
        <p:spPr>
          <a:xfrm>
            <a:off x="6553200" y="6421461"/>
            <a:ext cx="2133600" cy="365125"/>
          </a:xfrm>
        </p:spPr>
        <p:txBody>
          <a:bodyPr/>
          <a:lstStyle/>
          <a:p>
            <a:fld id="{B6F15528-21DE-4FAA-801E-634DDDAF4B2B}" type="slidenum">
              <a:rPr lang="en-GB"/>
              <a:pPr/>
              <a:t>10</a:t>
            </a:fld>
            <a:endParaRPr lang="en-GB" dirty="0"/>
          </a:p>
        </p:txBody>
      </p:sp>
      <p:sp>
        <p:nvSpPr>
          <p:cNvPr id="59" name="Footer Placeholder 5"/>
          <p:cNvSpPr>
            <a:spLocks noGrp="1"/>
          </p:cNvSpPr>
          <p:nvPr>
            <p:ph type="ftr" sz="quarter" idx="11"/>
          </p:nvPr>
        </p:nvSpPr>
        <p:spPr>
          <a:xfrm>
            <a:off x="3124200" y="6421461"/>
            <a:ext cx="2895600" cy="365125"/>
          </a:xfrm>
        </p:spPr>
        <p:txBody>
          <a:bodyPr/>
          <a:lstStyle/>
          <a:p>
            <a:r>
              <a:rPr lang="en-GB" dirty="0" smtClean="0"/>
              <a:t>23/03/2018</a:t>
            </a:r>
            <a:endParaRPr lang="en-GB" dirty="0"/>
          </a:p>
        </p:txBody>
      </p:sp>
    </p:spTree>
    <p:extLst>
      <p:ext uri="{BB962C8B-B14F-4D97-AF65-F5344CB8AC3E}">
        <p14:creationId xmlns:p14="http://schemas.microsoft.com/office/powerpoint/2010/main" val="24019964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p:txBody>
          <a:bodyPr/>
          <a:lstStyle/>
          <a:p>
            <a:fld id="{17918391-D411-FE40-AAD7-861AE5233E0E}" type="slidenum">
              <a:rPr lang="en-US" smtClean="0"/>
              <a:pPr/>
              <a:t>11</a:t>
            </a:fld>
            <a:endParaRPr lang="en-US" dirty="0"/>
          </a:p>
        </p:txBody>
      </p:sp>
      <p:sp>
        <p:nvSpPr>
          <p:cNvPr id="13" name="Title 1"/>
          <p:cNvSpPr>
            <a:spLocks noGrp="1"/>
          </p:cNvSpPr>
          <p:nvPr>
            <p:ph type="title"/>
          </p:nvPr>
        </p:nvSpPr>
        <p:spPr>
          <a:xfrm>
            <a:off x="373469" y="66618"/>
            <a:ext cx="7886700" cy="682278"/>
          </a:xfrm>
        </p:spPr>
        <p:txBody>
          <a:bodyPr>
            <a:normAutofit fontScale="90000"/>
          </a:bodyPr>
          <a:lstStyle/>
          <a:p>
            <a:r>
              <a:rPr lang="en-GB" dirty="0" smtClean="0"/>
              <a:t>BLMs at 31L2 </a:t>
            </a:r>
            <a:endParaRPr lang="en-GB" dirty="0"/>
          </a:p>
        </p:txBody>
      </p:sp>
      <p:sp>
        <p:nvSpPr>
          <p:cNvPr id="14" name="Content Placeholder 2"/>
          <p:cNvSpPr>
            <a:spLocks noGrp="1"/>
          </p:cNvSpPr>
          <p:nvPr>
            <p:ph idx="1"/>
          </p:nvPr>
        </p:nvSpPr>
        <p:spPr>
          <a:xfrm>
            <a:off x="628649" y="984370"/>
            <a:ext cx="8048625" cy="1084517"/>
          </a:xfrm>
        </p:spPr>
        <p:txBody>
          <a:bodyPr>
            <a:normAutofit/>
          </a:bodyPr>
          <a:lstStyle/>
          <a:p>
            <a:r>
              <a:rPr lang="en-GB" dirty="0" smtClean="0"/>
              <a:t>Bundle at internal position – Beam 2</a:t>
            </a:r>
            <a:endParaRPr lang="en-GB" dirty="0"/>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052" y="1905000"/>
            <a:ext cx="7468309" cy="4200924"/>
          </a:xfrm>
          <a:prstGeom prst="rect">
            <a:avLst/>
          </a:prstGeom>
        </p:spPr>
      </p:pic>
      <p:sp>
        <p:nvSpPr>
          <p:cNvPr id="16" name="TextBox 15"/>
          <p:cNvSpPr txBox="1"/>
          <p:nvPr/>
        </p:nvSpPr>
        <p:spPr>
          <a:xfrm>
            <a:off x="4463410" y="2251963"/>
            <a:ext cx="2763517" cy="646331"/>
          </a:xfrm>
          <a:prstGeom prst="rect">
            <a:avLst/>
          </a:prstGeom>
          <a:solidFill>
            <a:schemeClr val="bg1"/>
          </a:solidFill>
        </p:spPr>
        <p:txBody>
          <a:bodyPr wrap="square" rtlCol="0">
            <a:spAutoFit/>
          </a:bodyPr>
          <a:lstStyle/>
          <a:p>
            <a:r>
              <a:rPr lang="en-GB" dirty="0" smtClean="0"/>
              <a:t>New support to elevate </a:t>
            </a:r>
            <a:r>
              <a:rPr lang="en-GB" dirty="0"/>
              <a:t>dipole-dipole </a:t>
            </a:r>
            <a:r>
              <a:rPr lang="en-GB" dirty="0" smtClean="0"/>
              <a:t>IC at 24 cm</a:t>
            </a:r>
            <a:endParaRPr lang="en-GB" dirty="0"/>
          </a:p>
        </p:txBody>
      </p:sp>
      <p:cxnSp>
        <p:nvCxnSpPr>
          <p:cNvPr id="17" name="Straight Arrow Connector 16"/>
          <p:cNvCxnSpPr/>
          <p:nvPr/>
        </p:nvCxnSpPr>
        <p:spPr>
          <a:xfrm flipV="1">
            <a:off x="7620000" y="2683809"/>
            <a:ext cx="28574" cy="42897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049357" y="4715072"/>
            <a:ext cx="2706939" cy="646331"/>
          </a:xfrm>
          <a:prstGeom prst="rect">
            <a:avLst/>
          </a:prstGeom>
          <a:solidFill>
            <a:schemeClr val="bg1"/>
          </a:solidFill>
        </p:spPr>
        <p:txBody>
          <a:bodyPr wrap="square" rtlCol="0">
            <a:spAutoFit/>
          </a:bodyPr>
          <a:lstStyle/>
          <a:p>
            <a:r>
              <a:rPr lang="en-GB" dirty="0" smtClean="0"/>
              <a:t>New </a:t>
            </a:r>
            <a:r>
              <a:rPr lang="en-GB" dirty="0"/>
              <a:t>design </a:t>
            </a:r>
            <a:r>
              <a:rPr lang="en-GB" dirty="0" smtClean="0"/>
              <a:t>for bundle support extends ~ 30 cm</a:t>
            </a:r>
            <a:endParaRPr lang="en-GB" dirty="0"/>
          </a:p>
        </p:txBody>
      </p:sp>
      <p:cxnSp>
        <p:nvCxnSpPr>
          <p:cNvPr id="19" name="Straight Arrow Connector 18"/>
          <p:cNvCxnSpPr/>
          <p:nvPr/>
        </p:nvCxnSpPr>
        <p:spPr>
          <a:xfrm>
            <a:off x="4038600" y="4967200"/>
            <a:ext cx="843871" cy="431151"/>
          </a:xfrm>
          <a:prstGeom prst="straightConnector1">
            <a:avLst/>
          </a:prstGeom>
          <a:ln w="762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Date Placeholder 3"/>
          <p:cNvSpPr>
            <a:spLocks noGrp="1"/>
          </p:cNvSpPr>
          <p:nvPr>
            <p:ph type="dt" sz="half" idx="10"/>
          </p:nvPr>
        </p:nvSpPr>
        <p:spPr>
          <a:xfrm>
            <a:off x="457200" y="6421461"/>
            <a:ext cx="2133600" cy="365125"/>
          </a:xfrm>
        </p:spPr>
        <p:txBody>
          <a:bodyPr/>
          <a:lstStyle/>
          <a:p>
            <a:r>
              <a:rPr lang="en-GB" smtClean="0"/>
              <a:t>christos.zamantzas@cern.ch</a:t>
            </a:r>
            <a:endParaRPr lang="en-GB" dirty="0"/>
          </a:p>
        </p:txBody>
      </p:sp>
      <p:sp>
        <p:nvSpPr>
          <p:cNvPr id="12" name="Slide Number Placeholder 4"/>
          <p:cNvSpPr>
            <a:spLocks noGrp="1"/>
          </p:cNvSpPr>
          <p:nvPr>
            <p:ph type="sldNum" sz="quarter" idx="12"/>
          </p:nvPr>
        </p:nvSpPr>
        <p:spPr>
          <a:xfrm>
            <a:off x="6553200" y="6421461"/>
            <a:ext cx="2133600" cy="365125"/>
          </a:xfrm>
        </p:spPr>
        <p:txBody>
          <a:bodyPr/>
          <a:lstStyle/>
          <a:p>
            <a:fld id="{B6F15528-21DE-4FAA-801E-634DDDAF4B2B}" type="slidenum">
              <a:rPr lang="en-GB" smtClean="0"/>
              <a:pPr/>
              <a:t>11</a:t>
            </a:fld>
            <a:endParaRPr lang="en-GB" dirty="0"/>
          </a:p>
        </p:txBody>
      </p:sp>
      <p:sp>
        <p:nvSpPr>
          <p:cNvPr id="21" name="Footer Placeholder 5"/>
          <p:cNvSpPr>
            <a:spLocks noGrp="1"/>
          </p:cNvSpPr>
          <p:nvPr>
            <p:ph type="ftr" sz="quarter" idx="11"/>
          </p:nvPr>
        </p:nvSpPr>
        <p:spPr>
          <a:xfrm>
            <a:off x="3124200" y="6421461"/>
            <a:ext cx="2895600" cy="365125"/>
          </a:xfrm>
        </p:spPr>
        <p:txBody>
          <a:bodyPr/>
          <a:lstStyle/>
          <a:p>
            <a:r>
              <a:rPr lang="en-GB" dirty="0" smtClean="0"/>
              <a:t>23/03/2018</a:t>
            </a:r>
            <a:endParaRPr lang="en-GB" dirty="0"/>
          </a:p>
        </p:txBody>
      </p:sp>
    </p:spTree>
    <p:extLst>
      <p:ext uri="{BB962C8B-B14F-4D97-AF65-F5344CB8AC3E}">
        <p14:creationId xmlns:p14="http://schemas.microsoft.com/office/powerpoint/2010/main" val="3149606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fontScale="90000"/>
          </a:bodyPr>
          <a:lstStyle/>
          <a:p>
            <a:r>
              <a:rPr lang="en-GB" dirty="0" smtClean="0"/>
              <a:t>BLMs at the DUMPs</a:t>
            </a:r>
            <a:endParaRPr lang="en-GB" dirty="0"/>
          </a:p>
        </p:txBody>
      </p:sp>
      <p:sp>
        <p:nvSpPr>
          <p:cNvPr id="14" name="Content Placeholder 13"/>
          <p:cNvSpPr>
            <a:spLocks noGrp="1"/>
          </p:cNvSpPr>
          <p:nvPr>
            <p:ph idx="1"/>
          </p:nvPr>
        </p:nvSpPr>
        <p:spPr/>
        <p:txBody>
          <a:bodyPr/>
          <a:lstStyle/>
          <a:p>
            <a:r>
              <a:rPr lang="en-GB" dirty="0"/>
              <a:t>Solution consists of</a:t>
            </a:r>
          </a:p>
          <a:p>
            <a:pPr lvl="1"/>
            <a:r>
              <a:rPr lang="en-GB" dirty="0"/>
              <a:t>Adding six ICs and one LIC per DUMP </a:t>
            </a:r>
            <a:r>
              <a:rPr lang="en-GB" dirty="0" smtClean="0"/>
              <a:t> </a:t>
            </a:r>
          </a:p>
          <a:p>
            <a:pPr lvl="1"/>
            <a:r>
              <a:rPr lang="en-GB" dirty="0" smtClean="0"/>
              <a:t>using </a:t>
            </a:r>
            <a:r>
              <a:rPr lang="en-GB" dirty="0"/>
              <a:t>rad-</a:t>
            </a:r>
            <a:r>
              <a:rPr lang="en-GB" dirty="0" err="1"/>
              <a:t>tol</a:t>
            </a:r>
            <a:r>
              <a:rPr lang="en-GB" dirty="0"/>
              <a:t> cables (</a:t>
            </a:r>
            <a:r>
              <a:rPr lang="en-GB" dirty="0" err="1"/>
              <a:t>kapton</a:t>
            </a:r>
            <a:r>
              <a:rPr lang="en-GB" dirty="0"/>
              <a:t> insulation)</a:t>
            </a:r>
          </a:p>
          <a:p>
            <a:pPr lvl="1"/>
            <a:r>
              <a:rPr lang="en-GB" dirty="0"/>
              <a:t>Portable supports</a:t>
            </a:r>
          </a:p>
          <a:p>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12</a:t>
            </a:fld>
            <a:endParaRPr lang="en-GB" noProof="0"/>
          </a:p>
        </p:txBody>
      </p:sp>
      <p:sp>
        <p:nvSpPr>
          <p:cNvPr id="6" name="Footer Placeholder 5"/>
          <p:cNvSpPr>
            <a:spLocks noGrp="1"/>
          </p:cNvSpPr>
          <p:nvPr>
            <p:ph type="ftr" sz="quarter" idx="11"/>
          </p:nvPr>
        </p:nvSpPr>
        <p:spPr/>
        <p:txBody>
          <a:bodyPr/>
          <a:lstStyle/>
          <a:p>
            <a:r>
              <a:rPr lang="en-GB" smtClean="0"/>
              <a:t>23/03/2018</a:t>
            </a: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5459" y="3410312"/>
            <a:ext cx="2726132" cy="267592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621" y="3410312"/>
            <a:ext cx="3551373" cy="2638552"/>
          </a:xfrm>
          <a:prstGeom prst="rect">
            <a:avLst/>
          </a:prstGeom>
        </p:spPr>
      </p:pic>
    </p:spTree>
    <p:extLst>
      <p:ext uri="{BB962C8B-B14F-4D97-AF65-F5344CB8AC3E}">
        <p14:creationId xmlns:p14="http://schemas.microsoft.com/office/powerpoint/2010/main" val="4171665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BLMs at the DUMPs</a:t>
            </a:r>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13</a:t>
            </a:fld>
            <a:endParaRPr lang="en-GB" noProof="0"/>
          </a:p>
        </p:txBody>
      </p:sp>
      <p:sp>
        <p:nvSpPr>
          <p:cNvPr id="6" name="Footer Placeholder 5"/>
          <p:cNvSpPr>
            <a:spLocks noGrp="1"/>
          </p:cNvSpPr>
          <p:nvPr>
            <p:ph type="ftr" sz="quarter" idx="11"/>
          </p:nvPr>
        </p:nvSpPr>
        <p:spPr/>
        <p:txBody>
          <a:bodyPr/>
          <a:lstStyle/>
          <a:p>
            <a:r>
              <a:rPr lang="en-GB" smtClean="0"/>
              <a:t>23/03/2018</a:t>
            </a:r>
            <a:endParaRPr lang="en-GB"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6600" y="1905000"/>
            <a:ext cx="5791200" cy="43434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1219200"/>
            <a:ext cx="4064000" cy="3048000"/>
          </a:xfrm>
          <a:prstGeom prst="rect">
            <a:avLst/>
          </a:prstGeom>
        </p:spPr>
      </p:pic>
    </p:spTree>
    <p:extLst>
      <p:ext uri="{BB962C8B-B14F-4D97-AF65-F5344CB8AC3E}">
        <p14:creationId xmlns:p14="http://schemas.microsoft.com/office/powerpoint/2010/main" val="2758740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Outstanding </a:t>
            </a:r>
            <a:r>
              <a:rPr lang="en-GB" dirty="0" smtClean="0"/>
              <a:t>issues</a:t>
            </a:r>
            <a:endParaRPr lang="en-GB" dirty="0"/>
          </a:p>
        </p:txBody>
      </p:sp>
      <p:sp>
        <p:nvSpPr>
          <p:cNvPr id="3" name="Text Placeholder 2"/>
          <p:cNvSpPr>
            <a:spLocks noGrp="1"/>
          </p:cNvSpPr>
          <p:nvPr>
            <p:ph type="body" idx="1"/>
          </p:nvPr>
        </p:nvSpPr>
        <p:spPr/>
        <p:txBody>
          <a:bodyPr/>
          <a:lstStyle/>
          <a:p>
            <a:endParaRPr lang="en-GB" dirty="0"/>
          </a:p>
        </p:txBody>
      </p:sp>
      <p:sp>
        <p:nvSpPr>
          <p:cNvPr id="4" name="Footer Placeholder 3"/>
          <p:cNvSpPr>
            <a:spLocks noGrp="1"/>
          </p:cNvSpPr>
          <p:nvPr>
            <p:ph type="ftr" sz="quarter" idx="11"/>
          </p:nvPr>
        </p:nvSpPr>
        <p:spPr/>
        <p:txBody>
          <a:bodyPr/>
          <a:lstStyle/>
          <a:p>
            <a:pPr algn="r"/>
            <a:r>
              <a:rPr lang="en-GB" dirty="0" smtClean="0"/>
              <a:t>23/03/2018</a:t>
            </a:r>
            <a:endParaRPr lang="en-GB" dirty="0"/>
          </a:p>
        </p:txBody>
      </p:sp>
    </p:spTree>
    <p:extLst>
      <p:ext uri="{BB962C8B-B14F-4D97-AF65-F5344CB8AC3E}">
        <p14:creationId xmlns:p14="http://schemas.microsoft.com/office/powerpoint/2010/main" val="746555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Sanity Checks</a:t>
            </a:r>
            <a:endParaRPr lang="en-GB" dirty="0"/>
          </a:p>
        </p:txBody>
      </p:sp>
      <p:sp>
        <p:nvSpPr>
          <p:cNvPr id="3" name="Content Placeholder 2"/>
          <p:cNvSpPr>
            <a:spLocks noGrp="1"/>
          </p:cNvSpPr>
          <p:nvPr>
            <p:ph idx="1"/>
          </p:nvPr>
        </p:nvSpPr>
        <p:spPr>
          <a:xfrm>
            <a:off x="457200" y="1142984"/>
            <a:ext cx="8534400" cy="2895616"/>
          </a:xfrm>
        </p:spPr>
        <p:txBody>
          <a:bodyPr>
            <a:noAutofit/>
          </a:bodyPr>
          <a:lstStyle/>
          <a:p>
            <a:pPr marL="0" indent="0">
              <a:buNone/>
            </a:pPr>
            <a:r>
              <a:rPr lang="en-GB" sz="2200" dirty="0" smtClean="0">
                <a:hlinkClick r:id="rId2"/>
              </a:rPr>
              <a:t>BIBML-937</a:t>
            </a:r>
            <a:r>
              <a:rPr lang="en-GB" sz="2200" dirty="0" smtClean="0"/>
              <a:t>: </a:t>
            </a:r>
            <a:r>
              <a:rPr lang="en-US" sz="2200" dirty="0" smtClean="0">
                <a:solidFill>
                  <a:schemeClr val="tx2"/>
                </a:solidFill>
              </a:rPr>
              <a:t>Sanity Checks’ </a:t>
            </a:r>
            <a:r>
              <a:rPr lang="en-US" sz="2200" dirty="0">
                <a:solidFill>
                  <a:schemeClr val="tx2"/>
                </a:solidFill>
              </a:rPr>
              <a:t>result in the Sequencer does not always gets registered in the </a:t>
            </a:r>
            <a:r>
              <a:rPr lang="en-US" sz="2200" dirty="0" smtClean="0">
                <a:solidFill>
                  <a:schemeClr val="tx2"/>
                </a:solidFill>
              </a:rPr>
              <a:t>BLECS</a:t>
            </a:r>
          </a:p>
          <a:p>
            <a:r>
              <a:rPr lang="en-GB" sz="2000" dirty="0" smtClean="0"/>
              <a:t>Several calls from the CCC that checks cannot complete</a:t>
            </a:r>
          </a:p>
          <a:p>
            <a:r>
              <a:rPr lang="en-GB" sz="2000" dirty="0" smtClean="0"/>
              <a:t>MCS Check had passed (thus the Sequencer showed as green, but the BLECS did not get the result as TRUE to release the permit). During the retries, MCS  was being skipped.</a:t>
            </a:r>
            <a:endParaRPr lang="en-GB" sz="2000" dirty="0"/>
          </a:p>
          <a:p>
            <a:pPr marL="0" indent="0">
              <a:buNone/>
            </a:pPr>
            <a:r>
              <a:rPr lang="en-GB" sz="2000" dirty="0" smtClean="0">
                <a:solidFill>
                  <a:srgbClr val="FF0000"/>
                </a:solidFill>
              </a:rPr>
              <a:t>Not yet sure what is the cause.</a:t>
            </a:r>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15</a:t>
            </a:fld>
            <a:endParaRPr lang="en-GB" noProof="0"/>
          </a:p>
        </p:txBody>
      </p:sp>
      <p:sp>
        <p:nvSpPr>
          <p:cNvPr id="6" name="Footer Placeholder 5"/>
          <p:cNvSpPr>
            <a:spLocks noGrp="1"/>
          </p:cNvSpPr>
          <p:nvPr>
            <p:ph type="ftr" sz="quarter" idx="11"/>
          </p:nvPr>
        </p:nvSpPr>
        <p:spPr/>
        <p:txBody>
          <a:bodyPr/>
          <a:lstStyle/>
          <a:p>
            <a:r>
              <a:rPr lang="en-GB" dirty="0" smtClean="0">
                <a:solidFill>
                  <a:srgbClr val="FF0000"/>
                </a:solidFill>
              </a:rPr>
              <a:t>17/04/2015</a:t>
            </a:r>
            <a:endParaRPr lang="en-GB" dirty="0">
              <a:solidFill>
                <a:srgbClr val="FF0000"/>
              </a:solidFill>
            </a:endParaRPr>
          </a:p>
        </p:txBody>
      </p:sp>
      <p:pic>
        <p:nvPicPr>
          <p:cNvPr id="4098" name="Picture 2" descr="C:\Users\czam\AppData\Local\Temp\2015041416495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3200400"/>
            <a:ext cx="3810000" cy="304800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533400" y="4077856"/>
            <a:ext cx="2711409" cy="2170544"/>
            <a:chOff x="5582305" y="1752600"/>
            <a:chExt cx="2711409" cy="2170544"/>
          </a:xfrm>
        </p:grpSpPr>
        <p:pic>
          <p:nvPicPr>
            <p:cNvPr id="4100" name="Picture 4" descr="https://issues.cern.ch/secure/attachment/32686/screenshot-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2305" y="1752600"/>
              <a:ext cx="2711409" cy="2170544"/>
            </a:xfrm>
            <a:prstGeom prst="rect">
              <a:avLst/>
            </a:prstGeom>
            <a:noFill/>
            <a:ln>
              <a:solidFill>
                <a:srgbClr val="FF0000"/>
              </a:solidFill>
            </a:ln>
            <a:extLst>
              <a:ext uri="{909E8E84-426E-40DD-AFC4-6F175D3DCCD1}">
                <a14:hiddenFill xmlns:a14="http://schemas.microsoft.com/office/drawing/2010/main">
                  <a:solidFill>
                    <a:srgbClr val="FFFFFF"/>
                  </a:solidFill>
                </a14:hiddenFill>
              </a:ext>
            </a:extLst>
          </p:spPr>
        </p:pic>
        <p:sp>
          <p:nvSpPr>
            <p:cNvPr id="8" name="Rounded Rectangle 7"/>
            <p:cNvSpPr/>
            <p:nvPr/>
          </p:nvSpPr>
          <p:spPr>
            <a:xfrm>
              <a:off x="6248400" y="3124200"/>
              <a:ext cx="457200" cy="304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Rectangle 6"/>
          <p:cNvSpPr/>
          <p:nvPr/>
        </p:nvSpPr>
        <p:spPr>
          <a:xfrm>
            <a:off x="6172200" y="3663466"/>
            <a:ext cx="2667000"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dirty="0"/>
              <a:t>In the meantime, added a </a:t>
            </a:r>
            <a:r>
              <a:rPr lang="en-GB" dirty="0" smtClean="0"/>
              <a:t>Status </a:t>
            </a:r>
            <a:r>
              <a:rPr lang="en-GB" dirty="0"/>
              <a:t>application to show the state of each crate</a:t>
            </a:r>
          </a:p>
        </p:txBody>
      </p:sp>
      <p:sp>
        <p:nvSpPr>
          <p:cNvPr id="12" name="Rectangle 11"/>
          <p:cNvSpPr/>
          <p:nvPr/>
        </p:nvSpPr>
        <p:spPr>
          <a:xfrm>
            <a:off x="5520906" y="4978962"/>
            <a:ext cx="3161581" cy="64633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dirty="0" smtClean="0">
                <a:solidFill>
                  <a:srgbClr val="FF0000"/>
                </a:solidFill>
              </a:rPr>
              <a:t>NEW: BI-SW has taken over the sequencer tasks. </a:t>
            </a:r>
            <a:endParaRPr lang="en-GB" dirty="0"/>
          </a:p>
        </p:txBody>
      </p:sp>
    </p:spTree>
    <p:extLst>
      <p:ext uri="{BB962C8B-B14F-4D97-AF65-F5344CB8AC3E}">
        <p14:creationId xmlns:p14="http://schemas.microsoft.com/office/powerpoint/2010/main" val="3002472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Post-Mortem Data </a:t>
            </a:r>
            <a:r>
              <a:rPr lang="en-GB" sz="3100" dirty="0">
                <a:solidFill>
                  <a:schemeClr val="accent1"/>
                </a:solidFill>
              </a:rPr>
              <a:t>1</a:t>
            </a:r>
            <a:r>
              <a:rPr lang="en-GB" sz="3100" dirty="0" smtClean="0">
                <a:solidFill>
                  <a:schemeClr val="accent1"/>
                </a:solidFill>
              </a:rPr>
              <a:t>/2</a:t>
            </a:r>
            <a:endParaRPr lang="en-GB" sz="3100" dirty="0">
              <a:solidFill>
                <a:schemeClr val="accent1"/>
              </a:solidFill>
            </a:endParaRPr>
          </a:p>
        </p:txBody>
      </p:sp>
      <p:sp>
        <p:nvSpPr>
          <p:cNvPr id="3" name="Content Placeholder 2"/>
          <p:cNvSpPr>
            <a:spLocks noGrp="1"/>
          </p:cNvSpPr>
          <p:nvPr>
            <p:ph idx="1"/>
          </p:nvPr>
        </p:nvSpPr>
        <p:spPr>
          <a:xfrm>
            <a:off x="457200" y="1142984"/>
            <a:ext cx="8229600" cy="5105416"/>
          </a:xfrm>
        </p:spPr>
        <p:txBody>
          <a:bodyPr/>
          <a:lstStyle/>
          <a:p>
            <a:pPr marL="0" indent="0">
              <a:buNone/>
            </a:pPr>
            <a:r>
              <a:rPr lang="en-GB" sz="2200" dirty="0" smtClean="0">
                <a:hlinkClick r:id="rId2"/>
              </a:rPr>
              <a:t>BIBML-881</a:t>
            </a:r>
            <a:r>
              <a:rPr lang="en-GB" sz="2200" dirty="0" smtClean="0"/>
              <a:t>: </a:t>
            </a:r>
            <a:r>
              <a:rPr lang="en-US" sz="2200" dirty="0">
                <a:solidFill>
                  <a:schemeClr val="tx2"/>
                </a:solidFill>
              </a:rPr>
              <a:t>I</a:t>
            </a:r>
            <a:r>
              <a:rPr lang="en-US" sz="2200" dirty="0" smtClean="0">
                <a:solidFill>
                  <a:schemeClr val="tx2"/>
                </a:solidFill>
              </a:rPr>
              <a:t>n few cases the </a:t>
            </a:r>
            <a:r>
              <a:rPr lang="en-US" sz="2200" dirty="0">
                <a:solidFill>
                  <a:schemeClr val="tx2"/>
                </a:solidFill>
              </a:rPr>
              <a:t>GPM Buffer </a:t>
            </a:r>
            <a:r>
              <a:rPr lang="en-US" sz="2200" dirty="0" smtClean="0">
                <a:solidFill>
                  <a:schemeClr val="tx2"/>
                </a:solidFill>
              </a:rPr>
              <a:t>is not </a:t>
            </a:r>
            <a:r>
              <a:rPr lang="en-US" sz="2200" dirty="0">
                <a:solidFill>
                  <a:schemeClr val="tx2"/>
                </a:solidFill>
              </a:rPr>
              <a:t>working correctly</a:t>
            </a:r>
            <a:endParaRPr lang="en-GB" sz="2200" dirty="0" smtClean="0">
              <a:solidFill>
                <a:schemeClr val="tx2"/>
              </a:solidFill>
            </a:endParaRPr>
          </a:p>
          <a:p>
            <a:r>
              <a:rPr lang="en-US" sz="2000" dirty="0"/>
              <a:t>The issue is on the SRAM recording of the data.</a:t>
            </a:r>
          </a:p>
          <a:p>
            <a:r>
              <a:rPr lang="en-US" sz="2000" dirty="0"/>
              <a:t>The spikes seen are the markers between channels</a:t>
            </a:r>
            <a:r>
              <a:rPr lang="en-US" sz="2000" dirty="0" smtClean="0"/>
              <a:t>.</a:t>
            </a:r>
          </a:p>
          <a:p>
            <a:pPr marL="0" indent="0">
              <a:buNone/>
            </a:pPr>
            <a:r>
              <a:rPr lang="en-US" sz="2000" dirty="0" smtClean="0">
                <a:solidFill>
                  <a:schemeClr val="accent3">
                    <a:lumMod val="50000"/>
                  </a:schemeClr>
                </a:solidFill>
              </a:rPr>
              <a:t>Cards has been exchanged (Note: had 5 similar cases in Run 1)</a:t>
            </a:r>
            <a:endParaRPr lang="en-US" sz="2000" dirty="0">
              <a:solidFill>
                <a:schemeClr val="accent3">
                  <a:lumMod val="50000"/>
                </a:schemeClr>
              </a:solidFill>
            </a:endParaRPr>
          </a:p>
          <a:p>
            <a:endParaRPr lang="en-GB" sz="2000"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16</a:t>
            </a:fld>
            <a:endParaRPr lang="en-GB" noProof="0"/>
          </a:p>
        </p:txBody>
      </p:sp>
      <p:sp>
        <p:nvSpPr>
          <p:cNvPr id="6" name="Footer Placeholder 5"/>
          <p:cNvSpPr>
            <a:spLocks noGrp="1"/>
          </p:cNvSpPr>
          <p:nvPr>
            <p:ph type="ftr" sz="quarter" idx="11"/>
          </p:nvPr>
        </p:nvSpPr>
        <p:spPr/>
        <p:txBody>
          <a:bodyPr/>
          <a:lstStyle/>
          <a:p>
            <a:r>
              <a:rPr lang="en-GB" dirty="0" smtClean="0">
                <a:solidFill>
                  <a:srgbClr val="FF0000"/>
                </a:solidFill>
              </a:rPr>
              <a:t>17/04/2015</a:t>
            </a:r>
            <a:endParaRPr lang="en-GB" dirty="0">
              <a:solidFill>
                <a:srgbClr val="FF0000"/>
              </a:solidFill>
            </a:endParaRPr>
          </a:p>
        </p:txBody>
      </p:sp>
      <p:pic>
        <p:nvPicPr>
          <p:cNvPr id="7170" name="Picture 2" descr="debugging.png - Latest 05/Apr/15 10:27 AM - Christos Zamantz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150563"/>
            <a:ext cx="5090336" cy="271683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PM_data_marker.png - Latest 05/Apr/15 10:11 AM - Christos Zamantz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33800" y="3429000"/>
            <a:ext cx="5070475" cy="270623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5520906" y="4978962"/>
            <a:ext cx="3161581"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dirty="0" smtClean="0">
                <a:solidFill>
                  <a:srgbClr val="FF0000"/>
                </a:solidFill>
              </a:rPr>
              <a:t>UPDATE: campaign end of last year to eradicate cards that shown this issue.   </a:t>
            </a:r>
            <a:endParaRPr lang="en-GB" dirty="0"/>
          </a:p>
        </p:txBody>
      </p:sp>
    </p:spTree>
    <p:extLst>
      <p:ext uri="{BB962C8B-B14F-4D97-AF65-F5344CB8AC3E}">
        <p14:creationId xmlns:p14="http://schemas.microsoft.com/office/powerpoint/2010/main" val="3918076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Post-Mortem Data </a:t>
            </a:r>
            <a:r>
              <a:rPr lang="en-GB" sz="3100" dirty="0">
                <a:solidFill>
                  <a:schemeClr val="accent1"/>
                </a:solidFill>
              </a:rPr>
              <a:t>2</a:t>
            </a:r>
            <a:r>
              <a:rPr lang="en-GB" sz="3100" dirty="0" smtClean="0">
                <a:solidFill>
                  <a:schemeClr val="accent1"/>
                </a:solidFill>
              </a:rPr>
              <a:t>/2</a:t>
            </a:r>
            <a:endParaRPr lang="en-GB" sz="3100" dirty="0">
              <a:solidFill>
                <a:schemeClr val="accent1"/>
              </a:solidFill>
            </a:endParaRPr>
          </a:p>
        </p:txBody>
      </p:sp>
      <p:sp>
        <p:nvSpPr>
          <p:cNvPr id="3" name="Content Placeholder 2"/>
          <p:cNvSpPr>
            <a:spLocks noGrp="1"/>
          </p:cNvSpPr>
          <p:nvPr>
            <p:ph idx="1"/>
          </p:nvPr>
        </p:nvSpPr>
        <p:spPr>
          <a:xfrm>
            <a:off x="228600" y="1142984"/>
            <a:ext cx="4419600" cy="5029216"/>
          </a:xfrm>
        </p:spPr>
        <p:txBody>
          <a:bodyPr>
            <a:noAutofit/>
          </a:bodyPr>
          <a:lstStyle/>
          <a:p>
            <a:pPr marL="0" indent="0">
              <a:buNone/>
            </a:pPr>
            <a:r>
              <a:rPr lang="en-GB" sz="2200" dirty="0" smtClean="0">
                <a:hlinkClick r:id="rId2"/>
              </a:rPr>
              <a:t>BIBML-1249</a:t>
            </a:r>
            <a:r>
              <a:rPr lang="en-GB" sz="2200" dirty="0" smtClean="0"/>
              <a:t>:</a:t>
            </a:r>
            <a:r>
              <a:rPr lang="en-US" sz="2200" dirty="0">
                <a:solidFill>
                  <a:schemeClr val="tx2"/>
                </a:solidFill>
              </a:rPr>
              <a:t>PM data sometimes not in sync between crates</a:t>
            </a:r>
            <a:endParaRPr lang="en-GB" sz="2200" dirty="0" smtClean="0">
              <a:solidFill>
                <a:schemeClr val="tx2"/>
              </a:solidFill>
            </a:endParaRPr>
          </a:p>
          <a:p>
            <a:pPr lvl="1"/>
            <a:r>
              <a:rPr lang="en-GB" sz="2000" dirty="0" smtClean="0"/>
              <a:t>In few of the PM data recorded it is visible </a:t>
            </a:r>
            <a:r>
              <a:rPr lang="en-GB" sz="2000" dirty="0" smtClean="0">
                <a:solidFill>
                  <a:srgbClr val="FF0000"/>
                </a:solidFill>
              </a:rPr>
              <a:t>1 </a:t>
            </a:r>
            <a:r>
              <a:rPr lang="en-GB" sz="2000" dirty="0" err="1" smtClean="0">
                <a:solidFill>
                  <a:srgbClr val="FF0000"/>
                </a:solidFill>
              </a:rPr>
              <a:t>ms</a:t>
            </a:r>
            <a:r>
              <a:rPr lang="en-GB" sz="2000" dirty="0" smtClean="0">
                <a:solidFill>
                  <a:srgbClr val="FF0000"/>
                </a:solidFill>
              </a:rPr>
              <a:t> misalignment</a:t>
            </a:r>
          </a:p>
          <a:p>
            <a:pPr lvl="1"/>
            <a:r>
              <a:rPr lang="en-US" sz="2000" dirty="0"/>
              <a:t>A common factor on </a:t>
            </a:r>
            <a:r>
              <a:rPr lang="en-US" sz="2000" dirty="0" smtClean="0"/>
              <a:t>those observed </a:t>
            </a:r>
            <a:r>
              <a:rPr lang="en-US" sz="2000" dirty="0"/>
              <a:t>events is that the BeamDumped1 &amp; 2 events had a </a:t>
            </a:r>
            <a:r>
              <a:rPr lang="en-US" sz="2000" dirty="0" err="1"/>
              <a:t>ms</a:t>
            </a:r>
            <a:r>
              <a:rPr lang="en-US" sz="2000" dirty="0"/>
              <a:t> </a:t>
            </a:r>
            <a:r>
              <a:rPr lang="en-US" sz="2000" dirty="0" smtClean="0"/>
              <a:t>difference</a:t>
            </a:r>
          </a:p>
          <a:p>
            <a:r>
              <a:rPr lang="en-US" sz="2400" dirty="0"/>
              <a:t>One possible explanation is that the PM data for the misaligned crates have been readout from a different buffer than the rest</a:t>
            </a:r>
            <a:endParaRPr lang="en-GB" sz="2400" dirty="0" smtClean="0"/>
          </a:p>
          <a:p>
            <a:pPr marL="0" indent="0">
              <a:buNone/>
            </a:pPr>
            <a:endParaRPr lang="en-US" sz="2000" dirty="0" smtClean="0">
              <a:solidFill>
                <a:srgbClr val="FF0000"/>
              </a:solidFill>
            </a:endParaRPr>
          </a:p>
          <a:p>
            <a:pPr marL="457200" lvl="1" indent="0">
              <a:buNone/>
            </a:pPr>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17</a:t>
            </a:fld>
            <a:endParaRPr lang="en-GB" noProof="0"/>
          </a:p>
        </p:txBody>
      </p:sp>
      <p:sp>
        <p:nvSpPr>
          <p:cNvPr id="11" name="Footer Placeholder 5"/>
          <p:cNvSpPr>
            <a:spLocks noGrp="1"/>
          </p:cNvSpPr>
          <p:nvPr>
            <p:ph type="ftr" sz="quarter" idx="11"/>
          </p:nvPr>
        </p:nvSpPr>
        <p:spPr>
          <a:xfrm>
            <a:off x="3124200" y="6421461"/>
            <a:ext cx="2895600" cy="365125"/>
          </a:xfrm>
        </p:spPr>
        <p:txBody>
          <a:bodyPr/>
          <a:lstStyle/>
          <a:p>
            <a:r>
              <a:rPr lang="en-GB" dirty="0" smtClean="0">
                <a:solidFill>
                  <a:srgbClr val="FF0000"/>
                </a:solidFill>
              </a:rPr>
              <a:t>07/04/2017</a:t>
            </a:r>
            <a:endParaRPr lang="en-GB" dirty="0">
              <a:solidFill>
                <a:srgbClr val="FF0000"/>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2676" y="1181100"/>
            <a:ext cx="4431323" cy="240030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2675" y="3771900"/>
            <a:ext cx="4431323" cy="2400300"/>
          </a:xfrm>
          <a:prstGeom prst="rect">
            <a:avLst/>
          </a:prstGeom>
        </p:spPr>
      </p:pic>
      <p:sp>
        <p:nvSpPr>
          <p:cNvPr id="9" name="Rectangle 8"/>
          <p:cNvSpPr/>
          <p:nvPr/>
        </p:nvSpPr>
        <p:spPr>
          <a:xfrm>
            <a:off x="5520906" y="4978962"/>
            <a:ext cx="3161581"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dirty="0" smtClean="0">
                <a:solidFill>
                  <a:srgbClr val="FF0000"/>
                </a:solidFill>
              </a:rPr>
              <a:t>UPDATE: added debugging info to understand this </a:t>
            </a:r>
            <a:r>
              <a:rPr lang="en-GB" dirty="0" smtClean="0">
                <a:solidFill>
                  <a:srgbClr val="FF0000"/>
                </a:solidFill>
              </a:rPr>
              <a:t>issue and BST has been updated.   </a:t>
            </a:r>
            <a:endParaRPr lang="en-GB" dirty="0"/>
          </a:p>
        </p:txBody>
      </p:sp>
    </p:spTree>
    <p:extLst>
      <p:ext uri="{BB962C8B-B14F-4D97-AF65-F5344CB8AC3E}">
        <p14:creationId xmlns:p14="http://schemas.microsoft.com/office/powerpoint/2010/main" val="1000132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Signal Drop at IP3 </a:t>
            </a:r>
          </a:p>
        </p:txBody>
      </p:sp>
      <p:sp>
        <p:nvSpPr>
          <p:cNvPr id="3" name="Content Placeholder 2"/>
          <p:cNvSpPr>
            <a:spLocks noGrp="1"/>
          </p:cNvSpPr>
          <p:nvPr>
            <p:ph idx="1"/>
          </p:nvPr>
        </p:nvSpPr>
        <p:spPr>
          <a:xfrm>
            <a:off x="457200" y="1142984"/>
            <a:ext cx="8382000" cy="2247892"/>
          </a:xfrm>
        </p:spPr>
        <p:txBody>
          <a:bodyPr>
            <a:normAutofit fontScale="62500" lnSpcReduction="20000"/>
          </a:bodyPr>
          <a:lstStyle/>
          <a:p>
            <a:r>
              <a:rPr lang="en-GB" dirty="0" smtClean="0"/>
              <a:t>During the Loss Maps Validation several BLM signals drop to zero at DS of R3</a:t>
            </a:r>
          </a:p>
          <a:p>
            <a:r>
              <a:rPr lang="en-GB" dirty="0" smtClean="0"/>
              <a:t>The issue has been reported twice in Run 2:</a:t>
            </a:r>
          </a:p>
          <a:p>
            <a:pPr lvl="1"/>
            <a:r>
              <a:rPr lang="en-GB" dirty="0" smtClean="0">
                <a:hlinkClick r:id="rId2"/>
              </a:rPr>
              <a:t>BIBML-990</a:t>
            </a:r>
            <a:r>
              <a:rPr lang="en-GB" dirty="0"/>
              <a:t> </a:t>
            </a:r>
            <a:r>
              <a:rPr lang="en-GB" dirty="0" smtClean="0"/>
              <a:t>on 2015/05/05 &amp; </a:t>
            </a:r>
            <a:r>
              <a:rPr lang="en-GB" dirty="0" smtClean="0">
                <a:hlinkClick r:id="rId3"/>
              </a:rPr>
              <a:t>BIBML-1344</a:t>
            </a:r>
            <a:r>
              <a:rPr lang="en-GB" dirty="0" smtClean="0"/>
              <a:t> </a:t>
            </a:r>
            <a:r>
              <a:rPr lang="en-GB" dirty="0"/>
              <a:t>on </a:t>
            </a:r>
            <a:r>
              <a:rPr lang="en-GB" dirty="0" smtClean="0"/>
              <a:t>2017/05/23</a:t>
            </a:r>
          </a:p>
          <a:p>
            <a:r>
              <a:rPr lang="en-GB" dirty="0"/>
              <a:t>Specificities of the location</a:t>
            </a:r>
          </a:p>
          <a:p>
            <a:pPr lvl="1"/>
            <a:r>
              <a:rPr lang="en-GB" dirty="0"/>
              <a:t>HV cable is ~ 3km (all other locations &lt; 200m)</a:t>
            </a:r>
          </a:p>
          <a:p>
            <a:pPr lvl="1"/>
            <a:r>
              <a:rPr lang="en-GB" dirty="0"/>
              <a:t>Very long signal cables (~ 800m)</a:t>
            </a:r>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18</a:t>
            </a:fld>
            <a:endParaRPr lang="en-GB" noProof="0"/>
          </a:p>
        </p:txBody>
      </p:sp>
      <p:sp>
        <p:nvSpPr>
          <p:cNvPr id="6" name="Footer Placeholder 5"/>
          <p:cNvSpPr>
            <a:spLocks noGrp="1"/>
          </p:cNvSpPr>
          <p:nvPr>
            <p:ph type="ftr" sz="quarter" idx="11"/>
          </p:nvPr>
        </p:nvSpPr>
        <p:spPr/>
        <p:txBody>
          <a:bodyPr/>
          <a:lstStyle/>
          <a:p>
            <a:r>
              <a:rPr lang="en-GB" dirty="0" smtClean="0">
                <a:solidFill>
                  <a:srgbClr val="FF0000"/>
                </a:solidFill>
              </a:rPr>
              <a:t>09/06/2017</a:t>
            </a:r>
            <a:endParaRPr lang="en-GB" dirty="0">
              <a:solidFill>
                <a:srgbClr val="FF0000"/>
              </a:solidFill>
            </a:endParaRPr>
          </a:p>
        </p:txBody>
      </p:sp>
      <p:pic>
        <p:nvPicPr>
          <p:cNvPr id="7" name="Content Placeholder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3276600"/>
            <a:ext cx="4191000" cy="2532063"/>
          </a:xfrm>
          <a:prstGeom prst="rect">
            <a:avLst/>
          </a:prstGeom>
        </p:spPr>
      </p:pic>
      <p:pic>
        <p:nvPicPr>
          <p:cNvPr id="9" name="Picture 8"/>
          <p:cNvPicPr>
            <a:picLocks noChangeAspect="1"/>
          </p:cNvPicPr>
          <p:nvPr/>
        </p:nvPicPr>
        <p:blipFill>
          <a:blip r:embed="rId5"/>
          <a:stretch>
            <a:fillRect/>
          </a:stretch>
        </p:blipFill>
        <p:spPr>
          <a:xfrm>
            <a:off x="4495800" y="3230711"/>
            <a:ext cx="4432176" cy="1950889"/>
          </a:xfrm>
          <a:prstGeom prst="rect">
            <a:avLst/>
          </a:prstGeom>
        </p:spPr>
      </p:pic>
      <p:sp>
        <p:nvSpPr>
          <p:cNvPr id="10" name="Rectangle 9"/>
          <p:cNvSpPr/>
          <p:nvPr/>
        </p:nvSpPr>
        <p:spPr>
          <a:xfrm>
            <a:off x="5334000" y="5257800"/>
            <a:ext cx="3348487"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dirty="0" smtClean="0">
                <a:solidFill>
                  <a:srgbClr val="FF0000"/>
                </a:solidFill>
              </a:rPr>
              <a:t>UPDATE: Objective and additional manpower set for 2018 to investigate and propose solutions </a:t>
            </a:r>
            <a:endParaRPr lang="en-GB" dirty="0"/>
          </a:p>
        </p:txBody>
      </p:sp>
    </p:spTree>
    <p:extLst>
      <p:ext uri="{BB962C8B-B14F-4D97-AF65-F5344CB8AC3E}">
        <p14:creationId xmlns:p14="http://schemas.microsoft.com/office/powerpoint/2010/main" val="2034564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Work in Progress </a:t>
            </a:r>
            <a:br>
              <a:rPr lang="en-GB" dirty="0" smtClean="0"/>
            </a:br>
            <a:r>
              <a:rPr lang="en-GB" dirty="0" smtClean="0"/>
              <a:t>&amp; Future plans</a:t>
            </a:r>
            <a:endParaRPr lang="en-GB" dirty="0"/>
          </a:p>
        </p:txBody>
      </p:sp>
      <p:sp>
        <p:nvSpPr>
          <p:cNvPr id="3" name="Text Placeholder 2"/>
          <p:cNvSpPr>
            <a:spLocks noGrp="1"/>
          </p:cNvSpPr>
          <p:nvPr>
            <p:ph type="body" idx="1"/>
          </p:nvPr>
        </p:nvSpPr>
        <p:spPr/>
        <p:txBody>
          <a:bodyPr/>
          <a:lstStyle/>
          <a:p>
            <a:endParaRPr lang="en-GB"/>
          </a:p>
        </p:txBody>
      </p:sp>
      <p:sp>
        <p:nvSpPr>
          <p:cNvPr id="4" name="Footer Placeholder 3"/>
          <p:cNvSpPr>
            <a:spLocks noGrp="1"/>
          </p:cNvSpPr>
          <p:nvPr>
            <p:ph type="ftr" sz="quarter" idx="11"/>
          </p:nvPr>
        </p:nvSpPr>
        <p:spPr/>
        <p:txBody>
          <a:bodyPr/>
          <a:lstStyle/>
          <a:p>
            <a:pPr algn="r"/>
            <a:r>
              <a:rPr lang="en-GB" smtClean="0"/>
              <a:t>23/03/2018</a:t>
            </a:r>
            <a:endParaRPr lang="en-GB" dirty="0"/>
          </a:p>
        </p:txBody>
      </p:sp>
    </p:spTree>
    <p:extLst>
      <p:ext uri="{BB962C8B-B14F-4D97-AF65-F5344CB8AC3E}">
        <p14:creationId xmlns:p14="http://schemas.microsoft.com/office/powerpoint/2010/main" val="1660210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Overview </a:t>
            </a:r>
            <a:endParaRPr lang="en-GB" dirty="0"/>
          </a:p>
        </p:txBody>
      </p:sp>
      <p:sp>
        <p:nvSpPr>
          <p:cNvPr id="3" name="Content Placeholder 2"/>
          <p:cNvSpPr>
            <a:spLocks noGrp="1"/>
          </p:cNvSpPr>
          <p:nvPr>
            <p:ph idx="1"/>
          </p:nvPr>
        </p:nvSpPr>
        <p:spPr/>
        <p:txBody>
          <a:bodyPr/>
          <a:lstStyle/>
          <a:p>
            <a:r>
              <a:rPr lang="en-GB" dirty="0" smtClean="0"/>
              <a:t>Status of checks to be performed during:</a:t>
            </a:r>
          </a:p>
          <a:p>
            <a:pPr lvl="1"/>
            <a:r>
              <a:rPr lang="en-GB" dirty="0" smtClean="0"/>
              <a:t>Hardware Commissioning</a:t>
            </a:r>
          </a:p>
          <a:p>
            <a:pPr lvl="1"/>
            <a:r>
              <a:rPr lang="en-GB" dirty="0" smtClean="0"/>
              <a:t>Machine Checkout</a:t>
            </a:r>
          </a:p>
          <a:p>
            <a:pPr lvl="1"/>
            <a:r>
              <a:rPr lang="en-GB" dirty="0" smtClean="0"/>
              <a:t>Beam Tests</a:t>
            </a:r>
          </a:p>
          <a:p>
            <a:r>
              <a:rPr lang="en-GB" dirty="0" smtClean="0"/>
              <a:t>Resolved issues</a:t>
            </a:r>
          </a:p>
          <a:p>
            <a:r>
              <a:rPr lang="en-GB" dirty="0" smtClean="0"/>
              <a:t>Long standing issues (reminder)</a:t>
            </a:r>
          </a:p>
          <a:p>
            <a:r>
              <a:rPr lang="en-GB" dirty="0" smtClean="0"/>
              <a:t>Future developments (preview) </a:t>
            </a:r>
          </a:p>
          <a:p>
            <a:r>
              <a:rPr lang="en-GB" dirty="0" smtClean="0"/>
              <a:t>Summary </a:t>
            </a:r>
          </a:p>
          <a:p>
            <a:pPr lvl="1"/>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2</a:t>
            </a:fld>
            <a:endParaRPr lang="en-GB" noProof="0" dirty="0"/>
          </a:p>
        </p:txBody>
      </p:sp>
      <p:sp>
        <p:nvSpPr>
          <p:cNvPr id="7" name="Footer Placeholder 5"/>
          <p:cNvSpPr>
            <a:spLocks noGrp="1"/>
          </p:cNvSpPr>
          <p:nvPr>
            <p:ph type="ftr" sz="quarter" idx="11"/>
          </p:nvPr>
        </p:nvSpPr>
        <p:spPr>
          <a:xfrm>
            <a:off x="3124200" y="6421461"/>
            <a:ext cx="2895600" cy="365125"/>
          </a:xfrm>
        </p:spPr>
        <p:txBody>
          <a:bodyPr/>
          <a:lstStyle/>
          <a:p>
            <a:r>
              <a:rPr lang="en-GB" dirty="0" smtClean="0"/>
              <a:t>23/03/2018</a:t>
            </a:r>
            <a:endParaRPr lang="en-GB" dirty="0"/>
          </a:p>
        </p:txBody>
      </p:sp>
    </p:spTree>
    <p:extLst>
      <p:ext uri="{BB962C8B-B14F-4D97-AF65-F5344CB8AC3E}">
        <p14:creationId xmlns:p14="http://schemas.microsoft.com/office/powerpoint/2010/main" val="42550740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NXCALS</a:t>
            </a:r>
            <a:endParaRPr lang="en-GB" dirty="0"/>
          </a:p>
        </p:txBody>
      </p:sp>
      <p:sp>
        <p:nvSpPr>
          <p:cNvPr id="3" name="Content Placeholder 2"/>
          <p:cNvSpPr>
            <a:spLocks noGrp="1"/>
          </p:cNvSpPr>
          <p:nvPr>
            <p:ph idx="1"/>
          </p:nvPr>
        </p:nvSpPr>
        <p:spPr>
          <a:xfrm>
            <a:off x="457200" y="1142984"/>
            <a:ext cx="8229600" cy="2971816"/>
          </a:xfrm>
        </p:spPr>
        <p:txBody>
          <a:bodyPr>
            <a:normAutofit fontScale="85000" lnSpcReduction="10000"/>
          </a:bodyPr>
          <a:lstStyle/>
          <a:p>
            <a:r>
              <a:rPr lang="en-GB" dirty="0" smtClean="0"/>
              <a:t>BE-CO has been working to bring all LHC BLM data to the next Logging DB</a:t>
            </a:r>
          </a:p>
          <a:p>
            <a:pPr lvl="1"/>
            <a:r>
              <a:rPr lang="en-GB" dirty="0" smtClean="0"/>
              <a:t>New schema has been agreed to optimise performance </a:t>
            </a:r>
          </a:p>
          <a:p>
            <a:pPr lvl="1"/>
            <a:r>
              <a:rPr lang="en-GB" dirty="0"/>
              <a:t>A</a:t>
            </a:r>
            <a:r>
              <a:rPr lang="en-GB" dirty="0" smtClean="0"/>
              <a:t>ll metadata have been created</a:t>
            </a:r>
          </a:p>
          <a:p>
            <a:pPr lvl="1"/>
            <a:r>
              <a:rPr lang="en-GB" dirty="0" smtClean="0"/>
              <a:t>Concentrator has been modified to push data to both DBs</a:t>
            </a:r>
          </a:p>
          <a:p>
            <a:pPr lvl="1"/>
            <a:r>
              <a:rPr lang="en-GB" dirty="0" smtClean="0"/>
              <a:t>Old data is being prepared to be copied </a:t>
            </a:r>
          </a:p>
          <a:p>
            <a:r>
              <a:rPr lang="en-GB" dirty="0" smtClean="0"/>
              <a:t>To become fully operational after LS2</a:t>
            </a:r>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20</a:t>
            </a:fld>
            <a:endParaRPr lang="en-GB" noProof="0"/>
          </a:p>
        </p:txBody>
      </p:sp>
      <p:sp>
        <p:nvSpPr>
          <p:cNvPr id="6" name="Footer Placeholder 5"/>
          <p:cNvSpPr>
            <a:spLocks noGrp="1"/>
          </p:cNvSpPr>
          <p:nvPr>
            <p:ph type="ftr" sz="quarter" idx="11"/>
          </p:nvPr>
        </p:nvSpPr>
        <p:spPr/>
        <p:txBody>
          <a:bodyPr/>
          <a:lstStyle/>
          <a:p>
            <a:r>
              <a:rPr lang="en-GB" smtClean="0"/>
              <a:t>23/03/2018</a:t>
            </a:r>
            <a:endParaRPr lang="en-GB" dirty="0"/>
          </a:p>
        </p:txBody>
      </p:sp>
    </p:spTree>
    <p:extLst>
      <p:ext uri="{BB962C8B-B14F-4D97-AF65-F5344CB8AC3E}">
        <p14:creationId xmlns:p14="http://schemas.microsoft.com/office/powerpoint/2010/main" val="7772065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New Processing Module </a:t>
            </a:r>
            <a:endParaRPr lang="en-GB" dirty="0"/>
          </a:p>
        </p:txBody>
      </p:sp>
      <p:sp>
        <p:nvSpPr>
          <p:cNvPr id="3" name="Content Placeholder 2"/>
          <p:cNvSpPr>
            <a:spLocks noGrp="1"/>
          </p:cNvSpPr>
          <p:nvPr>
            <p:ph idx="1"/>
          </p:nvPr>
        </p:nvSpPr>
        <p:spPr>
          <a:xfrm>
            <a:off x="457200" y="1142984"/>
            <a:ext cx="8229600" cy="1524016"/>
          </a:xfrm>
        </p:spPr>
        <p:txBody>
          <a:bodyPr/>
          <a:lstStyle/>
          <a:p>
            <a:r>
              <a:rPr lang="en-GB" dirty="0" smtClean="0"/>
              <a:t>1150 boards under production for BI</a:t>
            </a:r>
          </a:p>
          <a:p>
            <a:pPr lvl="1"/>
            <a:r>
              <a:rPr lang="en-GB" dirty="0" smtClean="0"/>
              <a:t>~ 700 for BLM systems</a:t>
            </a:r>
          </a:p>
          <a:p>
            <a:pPr lvl="1"/>
            <a:r>
              <a:rPr lang="en-GB" dirty="0" smtClean="0"/>
              <a:t>Common board across accelerators</a:t>
            </a:r>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21</a:t>
            </a:fld>
            <a:endParaRPr lang="en-GB" noProof="0"/>
          </a:p>
        </p:txBody>
      </p:sp>
      <p:sp>
        <p:nvSpPr>
          <p:cNvPr id="6" name="Footer Placeholder 5"/>
          <p:cNvSpPr>
            <a:spLocks noGrp="1"/>
          </p:cNvSpPr>
          <p:nvPr>
            <p:ph type="ftr" sz="quarter" idx="11"/>
          </p:nvPr>
        </p:nvSpPr>
        <p:spPr/>
        <p:txBody>
          <a:bodyPr/>
          <a:lstStyle/>
          <a:p>
            <a:r>
              <a:rPr lang="en-GB" smtClean="0"/>
              <a:t>23/03/2018</a:t>
            </a:r>
            <a:endParaRPr lang="en-GB" dirty="0"/>
          </a:p>
        </p:txBody>
      </p:sp>
      <p:pic>
        <p:nvPicPr>
          <p:cNvPr id="7" name="Picture 6"/>
          <p:cNvPicPr>
            <a:picLocks noChangeAspect="1"/>
          </p:cNvPicPr>
          <p:nvPr/>
        </p:nvPicPr>
        <p:blipFill>
          <a:blip r:embed="rId2"/>
          <a:stretch>
            <a:fillRect/>
          </a:stretch>
        </p:blipFill>
        <p:spPr>
          <a:xfrm>
            <a:off x="4042402" y="2743200"/>
            <a:ext cx="5025398" cy="3080083"/>
          </a:xfrm>
          <a:prstGeom prst="rect">
            <a:avLst/>
          </a:prstGeom>
        </p:spPr>
      </p:pic>
      <p:pic>
        <p:nvPicPr>
          <p:cNvPr id="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90600" y="2743200"/>
            <a:ext cx="1761225" cy="2652151"/>
          </a:xfrm>
          <a:prstGeom prst="rect">
            <a:avLst/>
          </a:prstGeom>
          <a:noFill/>
          <a:ln w="9525">
            <a:noFill/>
            <a:miter lim="800000"/>
            <a:headEnd/>
            <a:tailEnd/>
          </a:ln>
        </p:spPr>
      </p:pic>
      <p:sp>
        <p:nvSpPr>
          <p:cNvPr id="9" name="Right Arrow 8"/>
          <p:cNvSpPr/>
          <p:nvPr/>
        </p:nvSpPr>
        <p:spPr>
          <a:xfrm>
            <a:off x="3048000" y="3840675"/>
            <a:ext cx="685800" cy="3503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1524000" y="5376446"/>
            <a:ext cx="1963614" cy="338554"/>
          </a:xfrm>
          <a:prstGeom prst="rect">
            <a:avLst/>
          </a:prstGeom>
          <a:noFill/>
        </p:spPr>
        <p:txBody>
          <a:bodyPr wrap="none" rtlCol="0">
            <a:spAutoFit/>
          </a:bodyPr>
          <a:lstStyle/>
          <a:p>
            <a:r>
              <a:rPr lang="en-GB" sz="1600" dirty="0" smtClean="0">
                <a:solidFill>
                  <a:srgbClr val="FF0000"/>
                </a:solidFill>
              </a:rPr>
              <a:t>DAB64x + mezzanine </a:t>
            </a:r>
            <a:endParaRPr lang="en-GB" sz="1600" dirty="0">
              <a:solidFill>
                <a:srgbClr val="FF0000"/>
              </a:solidFill>
            </a:endParaRPr>
          </a:p>
        </p:txBody>
      </p:sp>
    </p:spTree>
    <p:extLst>
      <p:ext uri="{BB962C8B-B14F-4D97-AF65-F5344CB8AC3E}">
        <p14:creationId xmlns:p14="http://schemas.microsoft.com/office/powerpoint/2010/main" val="4173294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New VME core</a:t>
            </a:r>
            <a:endParaRPr lang="en-GB" dirty="0"/>
          </a:p>
        </p:txBody>
      </p:sp>
      <p:sp>
        <p:nvSpPr>
          <p:cNvPr id="3" name="Content Placeholder 2"/>
          <p:cNvSpPr>
            <a:spLocks noGrp="1"/>
          </p:cNvSpPr>
          <p:nvPr>
            <p:ph idx="1"/>
          </p:nvPr>
        </p:nvSpPr>
        <p:spPr>
          <a:xfrm>
            <a:off x="457200" y="1142984"/>
            <a:ext cx="8229600" cy="1447816"/>
          </a:xfrm>
        </p:spPr>
        <p:txBody>
          <a:bodyPr>
            <a:normAutofit fontScale="70000" lnSpcReduction="20000"/>
          </a:bodyPr>
          <a:lstStyle/>
          <a:p>
            <a:r>
              <a:rPr lang="en-GB" dirty="0" smtClean="0"/>
              <a:t>With the addition of the new processing module and the optical links in SFP only bottleneck is the VME communication.</a:t>
            </a:r>
          </a:p>
          <a:p>
            <a:r>
              <a:rPr lang="en-GB" dirty="0" smtClean="0"/>
              <a:t>New faster VME core has been developed </a:t>
            </a:r>
          </a:p>
          <a:p>
            <a:pPr lvl="1"/>
            <a:r>
              <a:rPr lang="en-GB" dirty="0" smtClean="0"/>
              <a:t>Operational at Injectors BLM using MBLT access mode</a:t>
            </a:r>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22</a:t>
            </a:fld>
            <a:endParaRPr lang="en-GB" noProof="0"/>
          </a:p>
        </p:txBody>
      </p:sp>
      <p:sp>
        <p:nvSpPr>
          <p:cNvPr id="6" name="Footer Placeholder 5"/>
          <p:cNvSpPr>
            <a:spLocks noGrp="1"/>
          </p:cNvSpPr>
          <p:nvPr>
            <p:ph type="ftr" sz="quarter" idx="11"/>
          </p:nvPr>
        </p:nvSpPr>
        <p:spPr/>
        <p:txBody>
          <a:bodyPr/>
          <a:lstStyle/>
          <a:p>
            <a:r>
              <a:rPr lang="en-GB" smtClean="0"/>
              <a:t>23/03/2018</a:t>
            </a:r>
            <a:endParaRPr lang="en-GB" dirty="0"/>
          </a:p>
        </p:txBody>
      </p:sp>
      <p:pic>
        <p:nvPicPr>
          <p:cNvPr id="7" name="Picture 6"/>
          <p:cNvPicPr>
            <a:picLocks noChangeAspect="1"/>
          </p:cNvPicPr>
          <p:nvPr/>
        </p:nvPicPr>
        <p:blipFill>
          <a:blip r:embed="rId2"/>
          <a:stretch>
            <a:fillRect/>
          </a:stretch>
        </p:blipFill>
        <p:spPr>
          <a:xfrm>
            <a:off x="457200" y="2619555"/>
            <a:ext cx="6431996" cy="2426832"/>
          </a:xfrm>
          <a:prstGeom prst="rect">
            <a:avLst/>
          </a:prstGeom>
        </p:spPr>
      </p:pic>
      <p:sp>
        <p:nvSpPr>
          <p:cNvPr id="9" name="Rounded Rectangle 8"/>
          <p:cNvSpPr/>
          <p:nvPr/>
        </p:nvSpPr>
        <p:spPr>
          <a:xfrm>
            <a:off x="3124200" y="2590800"/>
            <a:ext cx="1905000" cy="2590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2133600" y="5562600"/>
            <a:ext cx="5295617" cy="369332"/>
          </a:xfrm>
          <a:prstGeom prst="rect">
            <a:avLst/>
          </a:prstGeom>
          <a:noFill/>
        </p:spPr>
        <p:txBody>
          <a:bodyPr wrap="none" rtlCol="0">
            <a:spAutoFit/>
          </a:bodyPr>
          <a:lstStyle/>
          <a:p>
            <a:r>
              <a:rPr lang="en-GB" dirty="0" smtClean="0">
                <a:solidFill>
                  <a:srgbClr val="FF0000"/>
                </a:solidFill>
              </a:rPr>
              <a:t>Current LHC BLM system at ~ 2MB/s and only SCT R/W</a:t>
            </a:r>
            <a:endParaRPr lang="en-GB" dirty="0">
              <a:solidFill>
                <a:srgbClr val="FF0000"/>
              </a:solidFill>
            </a:endParaRPr>
          </a:p>
        </p:txBody>
      </p:sp>
    </p:spTree>
    <p:extLst>
      <p:ext uri="{BB962C8B-B14F-4D97-AF65-F5344CB8AC3E}">
        <p14:creationId xmlns:p14="http://schemas.microsoft.com/office/powerpoint/2010/main" val="30386529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New Diamond Acquisition System</a:t>
            </a:r>
          </a:p>
        </p:txBody>
      </p:sp>
      <p:sp>
        <p:nvSpPr>
          <p:cNvPr id="3" name="Content Placeholder 2"/>
          <p:cNvSpPr>
            <a:spLocks noGrp="1"/>
          </p:cNvSpPr>
          <p:nvPr>
            <p:ph idx="1"/>
          </p:nvPr>
        </p:nvSpPr>
        <p:spPr>
          <a:xfrm>
            <a:off x="419819" y="1219200"/>
            <a:ext cx="3771181" cy="1219200"/>
          </a:xfrm>
        </p:spPr>
        <p:txBody>
          <a:bodyPr>
            <a:normAutofit fontScale="70000" lnSpcReduction="20000"/>
          </a:bodyPr>
          <a:lstStyle/>
          <a:p>
            <a:r>
              <a:rPr lang="en-GB" dirty="0" smtClean="0"/>
              <a:t>FMC-HPC </a:t>
            </a:r>
            <a:r>
              <a:rPr lang="en-GB" dirty="0"/>
              <a:t>module with </a:t>
            </a:r>
            <a:endParaRPr lang="en-GB" dirty="0" smtClean="0"/>
          </a:p>
          <a:p>
            <a:pPr lvl="1"/>
            <a:r>
              <a:rPr lang="en-GB" dirty="0" smtClean="0"/>
              <a:t>2x1000 </a:t>
            </a:r>
            <a:r>
              <a:rPr lang="en-GB" dirty="0"/>
              <a:t>MSPS 14-bit ADCs, </a:t>
            </a:r>
            <a:endParaRPr lang="en-GB" dirty="0" smtClean="0"/>
          </a:p>
          <a:p>
            <a:pPr lvl="1"/>
            <a:r>
              <a:rPr lang="en-GB" dirty="0" smtClean="0"/>
              <a:t>2x1000 </a:t>
            </a:r>
            <a:r>
              <a:rPr lang="en-GB" dirty="0"/>
              <a:t>MSPS DACs, </a:t>
            </a:r>
            <a:endParaRPr lang="en-GB" dirty="0" smtClean="0"/>
          </a:p>
          <a:p>
            <a:pPr lvl="1"/>
            <a:r>
              <a:rPr lang="en-GB" dirty="0" smtClean="0"/>
              <a:t>DC </a:t>
            </a:r>
            <a:r>
              <a:rPr lang="en-GB" dirty="0"/>
              <a:t>coupled A/D &amp; DACs </a:t>
            </a:r>
          </a:p>
          <a:p>
            <a:endParaRPr lang="en-GB" dirty="0"/>
          </a:p>
          <a:p>
            <a:endParaRPr lang="en-GB" dirty="0"/>
          </a:p>
        </p:txBody>
      </p:sp>
      <p:sp>
        <p:nvSpPr>
          <p:cNvPr id="4" name="Date Placeholder 3"/>
          <p:cNvSpPr>
            <a:spLocks noGrp="1"/>
          </p:cNvSpPr>
          <p:nvPr>
            <p:ph type="dt" sz="half" idx="10"/>
          </p:nvPr>
        </p:nvSpPr>
        <p:spPr/>
        <p:txBody>
          <a:bodyPr/>
          <a:lstStyle/>
          <a:p>
            <a:r>
              <a:rPr lang="en-GB" dirty="0"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23</a:t>
            </a:fld>
            <a:endParaRPr lang="en-GB" noProof="0" dirty="0"/>
          </a:p>
        </p:txBody>
      </p:sp>
      <p:sp>
        <p:nvSpPr>
          <p:cNvPr id="6" name="Footer Placeholder 5"/>
          <p:cNvSpPr>
            <a:spLocks noGrp="1"/>
          </p:cNvSpPr>
          <p:nvPr>
            <p:ph type="ftr" sz="quarter" idx="11"/>
          </p:nvPr>
        </p:nvSpPr>
        <p:spPr/>
        <p:txBody>
          <a:bodyPr/>
          <a:lstStyle/>
          <a:p>
            <a:r>
              <a:rPr lang="en-GB" dirty="0" smtClean="0"/>
              <a:t>23/03/2018</a:t>
            </a:r>
            <a:endParaRPr lang="en-GB" dirty="0"/>
          </a:p>
        </p:txBody>
      </p:sp>
      <p:pic>
        <p:nvPicPr>
          <p:cNvPr id="7" name="Picture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38315" y="883017"/>
            <a:ext cx="3638550" cy="1951586"/>
          </a:xfrm>
          <a:prstGeom prst="rect">
            <a:avLst/>
          </a:prstGeom>
        </p:spPr>
      </p:pic>
      <p:sp>
        <p:nvSpPr>
          <p:cNvPr id="8" name="Content Placeholder 2"/>
          <p:cNvSpPr txBox="1">
            <a:spLocks/>
          </p:cNvSpPr>
          <p:nvPr/>
        </p:nvSpPr>
        <p:spPr>
          <a:xfrm>
            <a:off x="457200" y="2971800"/>
            <a:ext cx="8001000" cy="2286000"/>
          </a:xfrm>
          <a:prstGeom prst="rect">
            <a:avLst/>
          </a:prstGeom>
        </p:spPr>
        <p:txBody>
          <a:bodyPr vert="horz" lIns="91440" tIns="45720" rIns="91440" bIns="45720" rtlCol="0">
            <a:normAutofit fontScale="70000" lnSpcReduction="20000"/>
          </a:bodyPr>
          <a:lstStyle>
            <a:lvl1pPr marL="324000" indent="-324000" algn="l" defTabSz="914400" rtl="0" eaLnBrk="1" latinLnBrk="0" hangingPunct="1">
              <a:lnSpc>
                <a:spcPct val="100000"/>
              </a:lnSpc>
              <a:spcBef>
                <a:spcPts val="1200"/>
              </a:spcBef>
              <a:buClr>
                <a:schemeClr val="tx1"/>
              </a:buClr>
              <a:buSzPct val="70000"/>
              <a:buFont typeface="Wingdings 2" pitchFamily="18" charset="2"/>
              <a:buChar char=""/>
              <a:defRPr sz="3200" kern="1200">
                <a:solidFill>
                  <a:schemeClr val="tx1"/>
                </a:solidFill>
                <a:latin typeface="+mn-lt"/>
                <a:ea typeface="+mn-ea"/>
                <a:cs typeface="+mn-cs"/>
              </a:defRPr>
            </a:lvl1pPr>
            <a:lvl2pPr marL="742950" indent="-285750" algn="l" defTabSz="914400" rtl="0" eaLnBrk="1" latinLnBrk="0" hangingPunct="1">
              <a:spcBef>
                <a:spcPts val="200"/>
              </a:spcBef>
              <a:buClr>
                <a:srgbClr val="C00000"/>
              </a:buClr>
              <a:buSzPct val="100000"/>
              <a:buFont typeface="Wingdings" pitchFamily="2" charset="2"/>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Webdings" pitchFamily="18"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D</a:t>
            </a:r>
            <a:r>
              <a:rPr lang="en-GB" dirty="0" smtClean="0"/>
              <a:t>iamond installations at SPS and LHC</a:t>
            </a:r>
          </a:p>
          <a:p>
            <a:pPr lvl="1"/>
            <a:r>
              <a:rPr lang="en-GB" dirty="0" smtClean="0"/>
              <a:t>From 2018 all have the new acquisition system</a:t>
            </a:r>
          </a:p>
          <a:p>
            <a:pPr lvl="1"/>
            <a:r>
              <a:rPr lang="en-GB" dirty="0" smtClean="0"/>
              <a:t>Parallel installation to the operational </a:t>
            </a:r>
            <a:r>
              <a:rPr lang="en-GB" dirty="0" smtClean="0"/>
              <a:t>system</a:t>
            </a:r>
          </a:p>
          <a:p>
            <a:pPr lvl="1"/>
            <a:r>
              <a:rPr lang="en-GB" dirty="0" smtClean="0"/>
              <a:t>Four new diamonds with all electronics deployed</a:t>
            </a:r>
            <a:endParaRPr lang="en-GB" dirty="0" smtClean="0"/>
          </a:p>
          <a:p>
            <a:r>
              <a:rPr lang="en-GB" dirty="0" smtClean="0"/>
              <a:t>Aim to start after LS2 with the new system only</a:t>
            </a:r>
          </a:p>
          <a:p>
            <a:pPr lvl="1"/>
            <a:r>
              <a:rPr lang="en-GB" dirty="0" smtClean="0"/>
              <a:t>Already in very good state with most functionality available</a:t>
            </a:r>
          </a:p>
          <a:p>
            <a:pPr lvl="1"/>
            <a:r>
              <a:rPr lang="en-GB" dirty="0" smtClean="0"/>
              <a:t>This year, additional features, data taking and optimisation</a:t>
            </a:r>
          </a:p>
          <a:p>
            <a:pPr lvl="1"/>
            <a:endParaRPr lang="en-GB" dirty="0" smtClean="0"/>
          </a:p>
          <a:p>
            <a:endParaRPr lang="en-GB" dirty="0" smtClean="0"/>
          </a:p>
          <a:p>
            <a:endParaRPr lang="en-GB" dirty="0"/>
          </a:p>
        </p:txBody>
      </p:sp>
    </p:spTree>
    <p:extLst>
      <p:ext uri="{BB962C8B-B14F-4D97-AF65-F5344CB8AC3E}">
        <p14:creationId xmlns:p14="http://schemas.microsoft.com/office/powerpoint/2010/main" val="33111023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Summary </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sz="2800" dirty="0" smtClean="0">
                <a:solidFill>
                  <a:schemeClr val="tx2"/>
                </a:solidFill>
              </a:rPr>
              <a:t>Commissioning:</a:t>
            </a:r>
          </a:p>
          <a:p>
            <a:r>
              <a:rPr lang="en-GB" sz="2800" dirty="0" smtClean="0"/>
              <a:t>Hardware and Machine checkout checks ongoing</a:t>
            </a:r>
          </a:p>
          <a:p>
            <a:pPr lvl="1"/>
            <a:r>
              <a:rPr lang="en-GB" sz="2400" dirty="0" smtClean="0"/>
              <a:t>DBs and minor hardware issue to complete </a:t>
            </a:r>
          </a:p>
          <a:p>
            <a:r>
              <a:rPr lang="en-GB" sz="2800" dirty="0"/>
              <a:t>T</a:t>
            </a:r>
            <a:r>
              <a:rPr lang="en-GB" sz="2800" dirty="0" smtClean="0"/>
              <a:t>ests with beam to be planned</a:t>
            </a:r>
          </a:p>
          <a:p>
            <a:pPr lvl="1"/>
            <a:r>
              <a:rPr lang="en-GB" sz="2400" dirty="0" smtClean="0"/>
              <a:t>For most of them good experience to achieve </a:t>
            </a:r>
          </a:p>
          <a:p>
            <a:pPr lvl="1"/>
            <a:r>
              <a:rPr lang="en-GB" sz="2400" dirty="0" smtClean="0"/>
              <a:t>Test for the ‘</a:t>
            </a:r>
            <a:r>
              <a:rPr lang="en-GB" sz="2400" dirty="0" err="1" smtClean="0"/>
              <a:t>blindable</a:t>
            </a:r>
            <a:r>
              <a:rPr lang="en-GB" sz="2400" dirty="0" smtClean="0"/>
              <a:t>’ channels was not achieved last year</a:t>
            </a:r>
          </a:p>
          <a:p>
            <a:endParaRPr lang="en-GB" sz="2800" dirty="0" smtClean="0"/>
          </a:p>
          <a:p>
            <a:pPr marL="0" indent="0">
              <a:buNone/>
            </a:pPr>
            <a:r>
              <a:rPr lang="en-GB" sz="2800" dirty="0" smtClean="0">
                <a:solidFill>
                  <a:schemeClr val="tx2"/>
                </a:solidFill>
              </a:rPr>
              <a:t>System Issues:</a:t>
            </a:r>
          </a:p>
          <a:p>
            <a:r>
              <a:rPr lang="en-GB" sz="2800" dirty="0" smtClean="0"/>
              <a:t>No known machine protection critical issues </a:t>
            </a:r>
          </a:p>
          <a:p>
            <a:r>
              <a:rPr lang="en-GB" sz="2800" dirty="0" smtClean="0"/>
              <a:t>Some work still needed to bring the system into operational mode  </a:t>
            </a:r>
            <a:endParaRPr lang="en-GB" sz="2800"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24</a:t>
            </a:fld>
            <a:endParaRPr lang="en-GB" noProof="0"/>
          </a:p>
        </p:txBody>
      </p:sp>
      <p:sp>
        <p:nvSpPr>
          <p:cNvPr id="8" name="Footer Placeholder 5"/>
          <p:cNvSpPr>
            <a:spLocks noGrp="1"/>
          </p:cNvSpPr>
          <p:nvPr>
            <p:ph type="ftr" sz="quarter" idx="11"/>
          </p:nvPr>
        </p:nvSpPr>
        <p:spPr>
          <a:xfrm>
            <a:off x="3124200" y="6421461"/>
            <a:ext cx="2895600" cy="365125"/>
          </a:xfrm>
        </p:spPr>
        <p:txBody>
          <a:bodyPr/>
          <a:lstStyle/>
          <a:p>
            <a:r>
              <a:rPr lang="en-GB" dirty="0" smtClean="0"/>
              <a:t>23/03/2018</a:t>
            </a:r>
            <a:endParaRPr lang="en-GB" dirty="0"/>
          </a:p>
        </p:txBody>
      </p:sp>
    </p:spTree>
    <p:extLst>
      <p:ext uri="{BB962C8B-B14F-4D97-AF65-F5344CB8AC3E}">
        <p14:creationId xmlns:p14="http://schemas.microsoft.com/office/powerpoint/2010/main" val="4224053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Status of checks performed</a:t>
            </a:r>
          </a:p>
        </p:txBody>
      </p:sp>
      <p:sp>
        <p:nvSpPr>
          <p:cNvPr id="3" name="Text Placeholder 2"/>
          <p:cNvSpPr>
            <a:spLocks noGrp="1"/>
          </p:cNvSpPr>
          <p:nvPr>
            <p:ph type="body" idx="1"/>
          </p:nvPr>
        </p:nvSpPr>
        <p:spPr/>
        <p:txBody>
          <a:bodyPr/>
          <a:lstStyle/>
          <a:p>
            <a:endParaRPr lang="en-GB"/>
          </a:p>
        </p:txBody>
      </p:sp>
      <p:sp>
        <p:nvSpPr>
          <p:cNvPr id="4" name="Footer Placeholder 3"/>
          <p:cNvSpPr>
            <a:spLocks noGrp="1"/>
          </p:cNvSpPr>
          <p:nvPr>
            <p:ph type="ftr" sz="quarter" idx="11"/>
          </p:nvPr>
        </p:nvSpPr>
        <p:spPr/>
        <p:txBody>
          <a:bodyPr/>
          <a:lstStyle/>
          <a:p>
            <a:pPr algn="r"/>
            <a:r>
              <a:rPr lang="en-GB" dirty="0" smtClean="0"/>
              <a:t>23/03/2018</a:t>
            </a:r>
            <a:endParaRPr lang="en-GB" dirty="0"/>
          </a:p>
        </p:txBody>
      </p:sp>
    </p:spTree>
    <p:extLst>
      <p:ext uri="{BB962C8B-B14F-4D97-AF65-F5344CB8AC3E}">
        <p14:creationId xmlns:p14="http://schemas.microsoft.com/office/powerpoint/2010/main" val="3900561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Hardware and Machine Checkout</a:t>
            </a:r>
            <a:endParaRPr lang="en-GB" dirty="0"/>
          </a:p>
        </p:txBody>
      </p:sp>
      <p:sp>
        <p:nvSpPr>
          <p:cNvPr id="3" name="Content Placeholder 2"/>
          <p:cNvSpPr>
            <a:spLocks noGrp="1"/>
          </p:cNvSpPr>
          <p:nvPr>
            <p:ph idx="1"/>
          </p:nvPr>
        </p:nvSpPr>
        <p:spPr/>
        <p:txBody>
          <a:bodyPr>
            <a:normAutofit/>
          </a:bodyPr>
          <a:lstStyle/>
          <a:p>
            <a:r>
              <a:rPr lang="en-GB" sz="2400" dirty="0" smtClean="0"/>
              <a:t>All </a:t>
            </a:r>
            <a:r>
              <a:rPr lang="en-GB" sz="2400" dirty="0" smtClean="0">
                <a:solidFill>
                  <a:schemeClr val="tx2"/>
                </a:solidFill>
              </a:rPr>
              <a:t>Hardware</a:t>
            </a:r>
            <a:r>
              <a:rPr lang="en-GB" sz="2400" dirty="0" smtClean="0"/>
              <a:t> </a:t>
            </a:r>
            <a:r>
              <a:rPr lang="en-GB" sz="2400" dirty="0" smtClean="0">
                <a:solidFill>
                  <a:schemeClr val="tx2"/>
                </a:solidFill>
              </a:rPr>
              <a:t>Commissioning</a:t>
            </a:r>
            <a:r>
              <a:rPr lang="en-GB" sz="2400" dirty="0" smtClean="0"/>
              <a:t> and </a:t>
            </a:r>
            <a:r>
              <a:rPr lang="en-GB" sz="2400" dirty="0" smtClean="0">
                <a:solidFill>
                  <a:schemeClr val="tx2"/>
                </a:solidFill>
              </a:rPr>
              <a:t>Machine Checkout </a:t>
            </a:r>
            <a:r>
              <a:rPr lang="en-GB" sz="2400" dirty="0" smtClean="0"/>
              <a:t>checks need to be completed successfully</a:t>
            </a:r>
            <a:r>
              <a:rPr lang="en-GB" sz="2400" dirty="0"/>
              <a:t>. </a:t>
            </a:r>
            <a:endParaRPr lang="en-GB" sz="2400" dirty="0" smtClean="0"/>
          </a:p>
          <a:p>
            <a:r>
              <a:rPr lang="en-GB" sz="2400" dirty="0" smtClean="0"/>
              <a:t>Those </a:t>
            </a:r>
            <a:r>
              <a:rPr lang="en-GB" sz="2400" dirty="0"/>
              <a:t>include:</a:t>
            </a:r>
          </a:p>
          <a:p>
            <a:pPr lvl="1"/>
            <a:r>
              <a:rPr lang="en-GB" sz="2000" dirty="0"/>
              <a:t>8 Hardware checks</a:t>
            </a:r>
          </a:p>
          <a:p>
            <a:pPr lvl="1"/>
            <a:r>
              <a:rPr lang="en-GB" sz="2000" dirty="0"/>
              <a:t>3 Machine Checkout </a:t>
            </a:r>
            <a:r>
              <a:rPr lang="en-GB" sz="2000" dirty="0" smtClean="0"/>
              <a:t>checks</a:t>
            </a:r>
          </a:p>
          <a:p>
            <a:pPr>
              <a:buFont typeface="Wingdings" panose="05000000000000000000" pitchFamily="2" charset="2"/>
              <a:buChar char="Ø"/>
            </a:pPr>
            <a:r>
              <a:rPr lang="en-GB" sz="2400" dirty="0" smtClean="0"/>
              <a:t>Majority of checks completed </a:t>
            </a:r>
            <a:endParaRPr lang="en-GB" sz="2400" dirty="0"/>
          </a:p>
          <a:p>
            <a:pPr lvl="1"/>
            <a:r>
              <a:rPr lang="en-GB" sz="2000" dirty="0"/>
              <a:t>See attached </a:t>
            </a:r>
            <a:r>
              <a:rPr lang="en-GB" sz="2000" dirty="0" err="1"/>
              <a:t>xls</a:t>
            </a:r>
            <a:r>
              <a:rPr lang="en-GB" sz="2000" dirty="0"/>
              <a:t> file for some details (more info will be added) and  </a:t>
            </a:r>
          </a:p>
          <a:p>
            <a:pPr lvl="1"/>
            <a:r>
              <a:rPr lang="en-GB" sz="2000" dirty="0" smtClean="0"/>
              <a:t>MPS document </a:t>
            </a:r>
            <a:r>
              <a:rPr lang="en-GB" sz="2000" dirty="0" smtClean="0">
                <a:hlinkClick r:id="rId2"/>
              </a:rPr>
              <a:t>LHC-OP-MPS-0009 v.3.4</a:t>
            </a:r>
            <a:r>
              <a:rPr lang="en-GB" sz="2000" dirty="0" smtClean="0"/>
              <a:t> </a:t>
            </a:r>
            <a:r>
              <a:rPr lang="en-GB" sz="2000" dirty="0"/>
              <a:t>for </a:t>
            </a:r>
            <a:r>
              <a:rPr lang="en-GB" sz="2000" dirty="0" smtClean="0"/>
              <a:t>explanations on reasons and conditions</a:t>
            </a:r>
          </a:p>
          <a:p>
            <a:pPr lvl="2"/>
            <a:r>
              <a:rPr lang="en-GB" sz="1600" dirty="0" smtClean="0"/>
              <a:t>New version in circulation with minor changes </a:t>
            </a:r>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4</a:t>
            </a:fld>
            <a:endParaRPr lang="en-GB" noProof="0"/>
          </a:p>
        </p:txBody>
      </p:sp>
      <p:sp>
        <p:nvSpPr>
          <p:cNvPr id="8" name="Footer Placeholder 5"/>
          <p:cNvSpPr>
            <a:spLocks noGrp="1"/>
          </p:cNvSpPr>
          <p:nvPr>
            <p:ph type="ftr" sz="quarter" idx="11"/>
          </p:nvPr>
        </p:nvSpPr>
        <p:spPr>
          <a:xfrm>
            <a:off x="3124200" y="6421461"/>
            <a:ext cx="2895600" cy="365125"/>
          </a:xfrm>
        </p:spPr>
        <p:txBody>
          <a:bodyPr/>
          <a:lstStyle/>
          <a:p>
            <a:r>
              <a:rPr lang="en-GB" dirty="0" smtClean="0"/>
              <a:t>23/03/2018</a:t>
            </a:r>
            <a:endParaRPr lang="en-GB" dirty="0"/>
          </a:p>
        </p:txBody>
      </p:sp>
    </p:spTree>
    <p:extLst>
      <p:ext uri="{BB962C8B-B14F-4D97-AF65-F5344CB8AC3E}">
        <p14:creationId xmlns:p14="http://schemas.microsoft.com/office/powerpoint/2010/main" val="4074265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Pending tasks</a:t>
            </a:r>
            <a:endParaRPr lang="en-GB" dirty="0"/>
          </a:p>
        </p:txBody>
      </p:sp>
      <p:sp>
        <p:nvSpPr>
          <p:cNvPr id="3" name="Content Placeholder 2"/>
          <p:cNvSpPr>
            <a:spLocks noGrp="1"/>
          </p:cNvSpPr>
          <p:nvPr>
            <p:ph idx="1"/>
          </p:nvPr>
        </p:nvSpPr>
        <p:spPr/>
        <p:txBody>
          <a:bodyPr>
            <a:normAutofit/>
          </a:bodyPr>
          <a:lstStyle/>
          <a:p>
            <a:r>
              <a:rPr lang="en-GB" dirty="0" smtClean="0"/>
              <a:t>Exchange of one processing card</a:t>
            </a:r>
          </a:p>
          <a:p>
            <a:pPr lvl="1"/>
            <a:r>
              <a:rPr lang="en-GB" dirty="0" smtClean="0"/>
              <a:t>surface SR6.R crate</a:t>
            </a:r>
          </a:p>
          <a:p>
            <a:pPr lvl="1">
              <a:buFont typeface="Wingdings" panose="05000000000000000000" pitchFamily="2" charset="2"/>
              <a:buChar char="Ø"/>
            </a:pPr>
            <a:r>
              <a:rPr lang="en-GB" dirty="0"/>
              <a:t>s</a:t>
            </a:r>
            <a:r>
              <a:rPr lang="en-GB" dirty="0" smtClean="0"/>
              <a:t>eems FPGA or backplane connection issue</a:t>
            </a:r>
          </a:p>
          <a:p>
            <a:r>
              <a:rPr lang="en-GB" dirty="0" smtClean="0"/>
              <a:t>LSA Settings database </a:t>
            </a:r>
          </a:p>
          <a:p>
            <a:pPr lvl="1"/>
            <a:r>
              <a:rPr lang="en-GB" dirty="0" smtClean="0"/>
              <a:t>renaming of DUMP monitors</a:t>
            </a:r>
          </a:p>
          <a:p>
            <a:pPr lvl="1"/>
            <a:r>
              <a:rPr lang="en-GB" dirty="0"/>
              <a:t>n</a:t>
            </a:r>
            <a:r>
              <a:rPr lang="en-GB" dirty="0" smtClean="0"/>
              <a:t>ew monitor at TCLVW.A5L1.B2</a:t>
            </a:r>
          </a:p>
          <a:p>
            <a:pPr lvl="1">
              <a:buFont typeface="Wingdings" panose="05000000000000000000" pitchFamily="2" charset="2"/>
              <a:buChar char="Ø"/>
            </a:pPr>
            <a:r>
              <a:rPr lang="en-GB" dirty="0" smtClean="0"/>
              <a:t> changes need to propagate through MTF, Layout, LSA to electronics.</a:t>
            </a:r>
          </a:p>
          <a:p>
            <a:pPr lvl="0">
              <a:buClr>
                <a:prstClr val="black"/>
              </a:buClr>
            </a:pPr>
            <a:r>
              <a:rPr lang="en-GB" dirty="0" smtClean="0">
                <a:solidFill>
                  <a:prstClr val="black"/>
                </a:solidFill>
              </a:rPr>
              <a:t>31L2 and 16L2 installations need grounding</a:t>
            </a:r>
          </a:p>
          <a:p>
            <a:pPr lvl="1">
              <a:buClr>
                <a:prstClr val="black"/>
              </a:buClr>
            </a:pPr>
            <a:r>
              <a:rPr lang="en-GB" dirty="0" smtClean="0">
                <a:solidFill>
                  <a:prstClr val="black"/>
                </a:solidFill>
              </a:rPr>
              <a:t>Human safety</a:t>
            </a:r>
            <a:endParaRPr lang="en-GB" dirty="0">
              <a:solidFill>
                <a:prstClr val="black"/>
              </a:solidFill>
            </a:endParaRPr>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5</a:t>
            </a:fld>
            <a:endParaRPr lang="en-GB" noProof="0"/>
          </a:p>
        </p:txBody>
      </p:sp>
      <p:sp>
        <p:nvSpPr>
          <p:cNvPr id="6" name="Footer Placeholder 5"/>
          <p:cNvSpPr>
            <a:spLocks noGrp="1"/>
          </p:cNvSpPr>
          <p:nvPr>
            <p:ph type="ftr" sz="quarter" idx="11"/>
          </p:nvPr>
        </p:nvSpPr>
        <p:spPr/>
        <p:txBody>
          <a:bodyPr/>
          <a:lstStyle/>
          <a:p>
            <a:r>
              <a:rPr lang="en-GB" smtClean="0"/>
              <a:t>23/03/2018</a:t>
            </a:r>
            <a:endParaRPr lang="en-GB" dirty="0"/>
          </a:p>
        </p:txBody>
      </p:sp>
    </p:spTree>
    <p:extLst>
      <p:ext uri="{BB962C8B-B14F-4D97-AF65-F5344CB8AC3E}">
        <p14:creationId xmlns:p14="http://schemas.microsoft.com/office/powerpoint/2010/main" val="3926340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Beam Tests</a:t>
            </a:r>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6</a:t>
            </a:fld>
            <a:endParaRPr lang="en-GB" noProof="0"/>
          </a:p>
        </p:txBody>
      </p:sp>
      <p:pic>
        <p:nvPicPr>
          <p:cNvPr id="3" name="Picture 2"/>
          <p:cNvPicPr>
            <a:picLocks noChangeAspect="1"/>
          </p:cNvPicPr>
          <p:nvPr/>
        </p:nvPicPr>
        <p:blipFill>
          <a:blip r:embed="rId2"/>
          <a:stretch>
            <a:fillRect/>
          </a:stretch>
        </p:blipFill>
        <p:spPr>
          <a:xfrm>
            <a:off x="1143000" y="990600"/>
            <a:ext cx="6854026" cy="5293999"/>
          </a:xfrm>
          <a:prstGeom prst="rect">
            <a:avLst/>
          </a:prstGeom>
        </p:spPr>
      </p:pic>
      <p:sp>
        <p:nvSpPr>
          <p:cNvPr id="8" name="Footer Placeholder 5"/>
          <p:cNvSpPr>
            <a:spLocks noGrp="1"/>
          </p:cNvSpPr>
          <p:nvPr>
            <p:ph type="ftr" sz="quarter" idx="11"/>
          </p:nvPr>
        </p:nvSpPr>
        <p:spPr>
          <a:xfrm>
            <a:off x="3124200" y="6421461"/>
            <a:ext cx="2895600" cy="365125"/>
          </a:xfrm>
        </p:spPr>
        <p:txBody>
          <a:bodyPr/>
          <a:lstStyle/>
          <a:p>
            <a:r>
              <a:rPr lang="en-GB" dirty="0" smtClean="0"/>
              <a:t>23/03/2018</a:t>
            </a:r>
            <a:endParaRPr lang="en-GB" dirty="0"/>
          </a:p>
        </p:txBody>
      </p:sp>
    </p:spTree>
    <p:extLst>
      <p:ext uri="{BB962C8B-B14F-4D97-AF65-F5344CB8AC3E}">
        <p14:creationId xmlns:p14="http://schemas.microsoft.com/office/powerpoint/2010/main" val="1989735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Injection Interlock Inhibit </a:t>
            </a:r>
            <a:endParaRPr lang="en-GB" dirty="0"/>
          </a:p>
        </p:txBody>
      </p:sp>
      <p:sp>
        <p:nvSpPr>
          <p:cNvPr id="3" name="Content Placeholder 2"/>
          <p:cNvSpPr>
            <a:spLocks noGrp="1"/>
          </p:cNvSpPr>
          <p:nvPr>
            <p:ph idx="1"/>
          </p:nvPr>
        </p:nvSpPr>
        <p:spPr/>
        <p:txBody>
          <a:bodyPr>
            <a:normAutofit fontScale="55000" lnSpcReduction="20000"/>
          </a:bodyPr>
          <a:lstStyle/>
          <a:p>
            <a:pPr lvl="0"/>
            <a:r>
              <a:rPr lang="en-GB" dirty="0"/>
              <a:t>Tests with pilot beam</a:t>
            </a:r>
          </a:p>
          <a:p>
            <a:pPr lvl="1"/>
            <a:r>
              <a:rPr lang="en-GB" dirty="0"/>
              <a:t>During commissioning of injection protection system</a:t>
            </a:r>
          </a:p>
          <a:p>
            <a:pPr lvl="1"/>
            <a:r>
              <a:rPr lang="en-GB" dirty="0"/>
              <a:t>Create losses above dump threshold</a:t>
            </a:r>
          </a:p>
          <a:p>
            <a:pPr lvl="1"/>
            <a:r>
              <a:rPr lang="en-GB" dirty="0"/>
              <a:t>Modify </a:t>
            </a:r>
            <a:r>
              <a:rPr lang="en-GB" dirty="0" err="1"/>
              <a:t>blindout</a:t>
            </a:r>
            <a:r>
              <a:rPr lang="en-GB" dirty="0"/>
              <a:t> time</a:t>
            </a:r>
          </a:p>
          <a:p>
            <a:pPr lvl="1"/>
            <a:r>
              <a:rPr lang="en-GB" dirty="0"/>
              <a:t>Record interlock input from </a:t>
            </a:r>
            <a:r>
              <a:rPr lang="en-GB" dirty="0" err="1"/>
              <a:t>blindable</a:t>
            </a:r>
            <a:r>
              <a:rPr lang="en-GB" dirty="0"/>
              <a:t>/non-</a:t>
            </a:r>
            <a:r>
              <a:rPr lang="en-GB" dirty="0" err="1"/>
              <a:t>blindable</a:t>
            </a:r>
            <a:r>
              <a:rPr lang="en-GB" dirty="0"/>
              <a:t> crates</a:t>
            </a:r>
          </a:p>
          <a:p>
            <a:pPr lvl="1"/>
            <a:r>
              <a:rPr lang="en-GB" dirty="0"/>
              <a:t>If losses above dump threshold cannot be reached, lower the monitor factor of </a:t>
            </a:r>
            <a:r>
              <a:rPr lang="en-GB" dirty="0" err="1"/>
              <a:t>blindable</a:t>
            </a:r>
            <a:r>
              <a:rPr lang="en-GB" dirty="0"/>
              <a:t> crates BLMs</a:t>
            </a:r>
          </a:p>
          <a:p>
            <a:pPr lvl="0"/>
            <a:r>
              <a:rPr lang="en-GB" dirty="0"/>
              <a:t>Tests with trains</a:t>
            </a:r>
          </a:p>
          <a:p>
            <a:pPr lvl="1"/>
            <a:r>
              <a:rPr lang="en-GB" dirty="0"/>
              <a:t>288 b or what is being used for scrubbing</a:t>
            </a:r>
          </a:p>
          <a:p>
            <a:pPr lvl="1"/>
            <a:r>
              <a:rPr lang="en-GB" dirty="0"/>
              <a:t>Tighten TCDIs from 5 sig to 4.5 sig (likely settings for </a:t>
            </a:r>
            <a:r>
              <a:rPr lang="en-GB" dirty="0" err="1"/>
              <a:t>Hilumi</a:t>
            </a:r>
            <a:r>
              <a:rPr lang="en-GB" dirty="0"/>
              <a:t>)</a:t>
            </a:r>
          </a:p>
          <a:p>
            <a:pPr lvl="1"/>
            <a:r>
              <a:rPr lang="en-GB" dirty="0"/>
              <a:t>Tighten monitor factor</a:t>
            </a:r>
          </a:p>
          <a:p>
            <a:pPr marL="0" indent="0">
              <a:buNone/>
            </a:pPr>
            <a:endParaRPr lang="en-GB" dirty="0"/>
          </a:p>
          <a:p>
            <a:pPr marL="0" indent="0">
              <a:buNone/>
            </a:pPr>
            <a:r>
              <a:rPr lang="en-GB" dirty="0" smtClean="0"/>
              <a:t>Criteria </a:t>
            </a:r>
            <a:r>
              <a:rPr lang="en-GB" dirty="0"/>
              <a:t>for successful test:</a:t>
            </a:r>
          </a:p>
          <a:p>
            <a:pPr lvl="0"/>
            <a:r>
              <a:rPr lang="en-GB" dirty="0" smtClean="0">
                <a:solidFill>
                  <a:schemeClr val="tx2"/>
                </a:solidFill>
              </a:rPr>
              <a:t>Functionality</a:t>
            </a:r>
            <a:r>
              <a:rPr lang="en-GB" dirty="0">
                <a:solidFill>
                  <a:schemeClr val="tx2"/>
                </a:solidFill>
              </a:rPr>
              <a:t>:</a:t>
            </a:r>
            <a:r>
              <a:rPr lang="en-GB" dirty="0"/>
              <a:t> d</a:t>
            </a:r>
            <a:r>
              <a:rPr lang="en-GB" dirty="0" smtClean="0"/>
              <a:t>etectors in </a:t>
            </a:r>
            <a:r>
              <a:rPr lang="en-GB" dirty="0" err="1"/>
              <a:t>blindable</a:t>
            </a:r>
            <a:r>
              <a:rPr lang="en-GB" dirty="0"/>
              <a:t> crates DO NOT interlock within given </a:t>
            </a:r>
            <a:r>
              <a:rPr lang="en-GB" dirty="0" err="1"/>
              <a:t>blindout</a:t>
            </a:r>
            <a:r>
              <a:rPr lang="en-GB" dirty="0"/>
              <a:t> time and losses above threshold</a:t>
            </a:r>
          </a:p>
          <a:p>
            <a:pPr lvl="0"/>
            <a:r>
              <a:rPr lang="en-GB" dirty="0">
                <a:solidFill>
                  <a:schemeClr val="tx2"/>
                </a:solidFill>
              </a:rPr>
              <a:t>Redundancy:</a:t>
            </a:r>
            <a:r>
              <a:rPr lang="en-GB" dirty="0"/>
              <a:t> d</a:t>
            </a:r>
            <a:r>
              <a:rPr lang="en-GB" dirty="0" smtClean="0"/>
              <a:t>etectors </a:t>
            </a:r>
            <a:r>
              <a:rPr lang="en-GB" dirty="0"/>
              <a:t>in non-</a:t>
            </a:r>
            <a:r>
              <a:rPr lang="en-GB" dirty="0" err="1"/>
              <a:t>blindable</a:t>
            </a:r>
            <a:r>
              <a:rPr lang="en-GB" dirty="0"/>
              <a:t> crates DO interlock in case losses go above threshold on those, while </a:t>
            </a:r>
            <a:r>
              <a:rPr lang="en-GB" dirty="0" err="1"/>
              <a:t>blindable</a:t>
            </a:r>
            <a:r>
              <a:rPr lang="en-GB" dirty="0"/>
              <a:t> ones do not interlock</a:t>
            </a:r>
          </a:p>
          <a:p>
            <a:pPr lvl="0"/>
            <a:r>
              <a:rPr lang="en-GB" dirty="0" smtClean="0">
                <a:solidFill>
                  <a:schemeClr val="tx2"/>
                </a:solidFill>
              </a:rPr>
              <a:t>Inhibit time</a:t>
            </a:r>
            <a:r>
              <a:rPr lang="en-GB" dirty="0">
                <a:solidFill>
                  <a:schemeClr val="tx2"/>
                </a:solidFill>
              </a:rPr>
              <a:t>:</a:t>
            </a:r>
            <a:r>
              <a:rPr lang="en-GB" dirty="0"/>
              <a:t> </a:t>
            </a:r>
            <a:r>
              <a:rPr lang="en-GB" dirty="0" smtClean="0"/>
              <a:t>get </a:t>
            </a:r>
            <a:r>
              <a:rPr lang="en-GB" dirty="0"/>
              <a:t>feeling for which </a:t>
            </a:r>
            <a:r>
              <a:rPr lang="en-GB" dirty="0" err="1"/>
              <a:t>blindout</a:t>
            </a:r>
            <a:r>
              <a:rPr lang="en-GB" dirty="0"/>
              <a:t> time is needed – not critical, can be adjusted later</a:t>
            </a:r>
          </a:p>
          <a:p>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7</a:t>
            </a:fld>
            <a:endParaRPr lang="en-GB" noProof="0"/>
          </a:p>
        </p:txBody>
      </p:sp>
      <p:sp>
        <p:nvSpPr>
          <p:cNvPr id="7" name="Footer Placeholder 5"/>
          <p:cNvSpPr>
            <a:spLocks noGrp="1"/>
          </p:cNvSpPr>
          <p:nvPr>
            <p:ph type="ftr" sz="quarter" idx="11"/>
          </p:nvPr>
        </p:nvSpPr>
        <p:spPr>
          <a:xfrm>
            <a:off x="3124200" y="6421461"/>
            <a:ext cx="2895600" cy="365125"/>
          </a:xfrm>
        </p:spPr>
        <p:txBody>
          <a:bodyPr/>
          <a:lstStyle/>
          <a:p>
            <a:r>
              <a:rPr lang="en-GB" dirty="0" smtClean="0"/>
              <a:t>23/03/2018</a:t>
            </a:r>
            <a:endParaRPr lang="en-GB" dirty="0"/>
          </a:p>
        </p:txBody>
      </p:sp>
    </p:spTree>
    <p:extLst>
      <p:ext uri="{BB962C8B-B14F-4D97-AF65-F5344CB8AC3E}">
        <p14:creationId xmlns:p14="http://schemas.microsoft.com/office/powerpoint/2010/main" val="2532469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Resolved Issues &amp; </a:t>
            </a:r>
            <a:br>
              <a:rPr lang="en-GB" dirty="0" smtClean="0"/>
            </a:br>
            <a:r>
              <a:rPr lang="en-GB" dirty="0" smtClean="0"/>
              <a:t>new installations</a:t>
            </a:r>
            <a:endParaRPr lang="en-GB" dirty="0"/>
          </a:p>
        </p:txBody>
      </p:sp>
      <p:sp>
        <p:nvSpPr>
          <p:cNvPr id="3" name="Text Placeholder 2"/>
          <p:cNvSpPr>
            <a:spLocks noGrp="1"/>
          </p:cNvSpPr>
          <p:nvPr>
            <p:ph type="body" idx="1"/>
          </p:nvPr>
        </p:nvSpPr>
        <p:spPr/>
        <p:txBody>
          <a:bodyPr/>
          <a:lstStyle/>
          <a:p>
            <a:r>
              <a:rPr lang="en-GB" dirty="0" smtClean="0"/>
              <a:t>Issues resolved to date </a:t>
            </a:r>
            <a:endParaRPr lang="en-GB" dirty="0"/>
          </a:p>
        </p:txBody>
      </p:sp>
      <p:sp>
        <p:nvSpPr>
          <p:cNvPr id="4" name="Footer Placeholder 3"/>
          <p:cNvSpPr>
            <a:spLocks noGrp="1"/>
          </p:cNvSpPr>
          <p:nvPr>
            <p:ph type="ftr" sz="quarter" idx="11"/>
          </p:nvPr>
        </p:nvSpPr>
        <p:spPr/>
        <p:txBody>
          <a:bodyPr/>
          <a:lstStyle/>
          <a:p>
            <a:pPr algn="r"/>
            <a:r>
              <a:rPr lang="en-GB" dirty="0" smtClean="0"/>
              <a:t>23/03/2018</a:t>
            </a:r>
            <a:endParaRPr lang="en-GB" dirty="0"/>
          </a:p>
        </p:txBody>
      </p:sp>
    </p:spTree>
    <p:extLst>
      <p:ext uri="{BB962C8B-B14F-4D97-AF65-F5344CB8AC3E}">
        <p14:creationId xmlns:p14="http://schemas.microsoft.com/office/powerpoint/2010/main" val="2617343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Corrective </a:t>
            </a:r>
            <a:r>
              <a:rPr lang="en-GB" dirty="0" smtClean="0"/>
              <a:t>Actions during YETS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Multiple cards have been exchanged</a:t>
            </a:r>
          </a:p>
          <a:p>
            <a:pPr lvl="1"/>
            <a:r>
              <a:rPr lang="en-GB" dirty="0" smtClean="0"/>
              <a:t>8 acquisition and 7 processing cards</a:t>
            </a:r>
          </a:p>
          <a:p>
            <a:pPr lvl="1"/>
            <a:r>
              <a:rPr lang="en-GB" dirty="0" smtClean="0"/>
              <a:t>Mostly communication issues </a:t>
            </a:r>
          </a:p>
          <a:p>
            <a:r>
              <a:rPr lang="en-GB" dirty="0" smtClean="0"/>
              <a:t>Several connectors and cables replaced </a:t>
            </a:r>
          </a:p>
          <a:p>
            <a:r>
              <a:rPr lang="en-GB" dirty="0" smtClean="0"/>
              <a:t>Acquisition card reset through </a:t>
            </a:r>
            <a:r>
              <a:rPr lang="en-GB" dirty="0" err="1" smtClean="0"/>
              <a:t>WorldFIP</a:t>
            </a:r>
            <a:r>
              <a:rPr lang="en-GB" dirty="0" smtClean="0"/>
              <a:t> become operational for the ARCs</a:t>
            </a:r>
          </a:p>
          <a:p>
            <a:pPr lvl="1"/>
            <a:r>
              <a:rPr lang="en-GB" dirty="0" smtClean="0"/>
              <a:t>Reduced significantly the number of interventions</a:t>
            </a:r>
          </a:p>
          <a:p>
            <a:pPr lvl="1"/>
            <a:r>
              <a:rPr lang="en-GB" dirty="0" err="1"/>
              <a:t>ExpertGUI</a:t>
            </a:r>
            <a:r>
              <a:rPr lang="en-GB" dirty="0"/>
              <a:t> under development by </a:t>
            </a:r>
            <a:r>
              <a:rPr lang="en-GB" dirty="0" smtClean="0"/>
              <a:t>BI-SW</a:t>
            </a:r>
          </a:p>
          <a:p>
            <a:r>
              <a:rPr lang="en-GB" dirty="0" smtClean="0"/>
              <a:t>BST got an update and fixes regarding timestamps</a:t>
            </a:r>
          </a:p>
          <a:p>
            <a:r>
              <a:rPr lang="en-GB" dirty="0" smtClean="0"/>
              <a:t>LTIMs upgraded to </a:t>
            </a:r>
            <a:r>
              <a:rPr lang="en-GB" dirty="0" smtClean="0"/>
              <a:t>FESA3</a:t>
            </a:r>
          </a:p>
          <a:p>
            <a:r>
              <a:rPr lang="en-GB" dirty="0" smtClean="0"/>
              <a:t>All concentrators moved to new server</a:t>
            </a:r>
            <a:endParaRPr lang="en-GB" dirty="0" smtClean="0"/>
          </a:p>
          <a:p>
            <a:r>
              <a:rPr lang="en-GB" dirty="0" smtClean="0"/>
              <a:t>Many applications re-delivered to get latest libraries  </a:t>
            </a:r>
            <a:endParaRPr lang="en-GB" dirty="0"/>
          </a:p>
        </p:txBody>
      </p:sp>
      <p:sp>
        <p:nvSpPr>
          <p:cNvPr id="4" name="Date Placeholder 3"/>
          <p:cNvSpPr>
            <a:spLocks noGrp="1"/>
          </p:cNvSpPr>
          <p:nvPr>
            <p:ph type="dt" sz="half" idx="10"/>
          </p:nvPr>
        </p:nvSpPr>
        <p:spPr/>
        <p:txBody>
          <a:bodyPr/>
          <a:lstStyle/>
          <a:p>
            <a:r>
              <a:rPr lang="en-GB" smtClean="0"/>
              <a:t>christos.zamantzas@cern.ch</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GB" noProof="0" smtClean="0"/>
              <a:pPr/>
              <a:t>9</a:t>
            </a:fld>
            <a:endParaRPr lang="en-GB" noProof="0"/>
          </a:p>
        </p:txBody>
      </p:sp>
      <p:sp>
        <p:nvSpPr>
          <p:cNvPr id="6" name="Footer Placeholder 5"/>
          <p:cNvSpPr>
            <a:spLocks noGrp="1"/>
          </p:cNvSpPr>
          <p:nvPr>
            <p:ph type="ftr" sz="quarter" idx="11"/>
          </p:nvPr>
        </p:nvSpPr>
        <p:spPr/>
        <p:txBody>
          <a:bodyPr/>
          <a:lstStyle/>
          <a:p>
            <a:r>
              <a:rPr lang="en-GB" smtClean="0"/>
              <a:t>23/03/2018</a:t>
            </a:r>
            <a:endParaRPr lang="en-GB" dirty="0"/>
          </a:p>
        </p:txBody>
      </p:sp>
    </p:spTree>
    <p:extLst>
      <p:ext uri="{BB962C8B-B14F-4D97-AF65-F5344CB8AC3E}">
        <p14:creationId xmlns:p14="http://schemas.microsoft.com/office/powerpoint/2010/main" val="1595731356"/>
      </p:ext>
    </p:extLst>
  </p:cSld>
  <p:clrMapOvr>
    <a:masterClrMapping/>
  </p:clrMapOvr>
</p:sld>
</file>

<file path=ppt/theme/theme1.xml><?xml version="1.0" encoding="utf-8"?>
<a:theme xmlns:a="http://schemas.openxmlformats.org/drawingml/2006/main" name="czam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0AD1B85AA1334EB75668604335D839" ma:contentTypeVersion="0" ma:contentTypeDescription="Create a new document." ma:contentTypeScope="" ma:versionID="8cd5b4a686609e268594931d8bf29407">
  <xsd:schema xmlns:xsd="http://www.w3.org/2001/XMLSchema" xmlns:xs="http://www.w3.org/2001/XMLSchema" xmlns:p="http://schemas.microsoft.com/office/2006/metadata/properties" targetNamespace="http://schemas.microsoft.com/office/2006/metadata/properties" ma:root="true" ma:fieldsID="7ea781b3863f05b73618f10f146ecd1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C9616B1-FA29-468E-A96A-FC42BAA2E79B}"/>
</file>

<file path=customXml/itemProps2.xml><?xml version="1.0" encoding="utf-8"?>
<ds:datastoreItem xmlns:ds="http://schemas.openxmlformats.org/officeDocument/2006/customXml" ds:itemID="{9DB7CBEE-7BCB-400B-B7B8-3411E4F6F0DD}"/>
</file>

<file path=customXml/itemProps3.xml><?xml version="1.0" encoding="utf-8"?>
<ds:datastoreItem xmlns:ds="http://schemas.openxmlformats.org/officeDocument/2006/customXml" ds:itemID="{B0E3E873-5193-4061-9D94-3A348879EFEC}"/>
</file>

<file path=docProps/app.xml><?xml version="1.0" encoding="utf-8"?>
<Properties xmlns="http://schemas.openxmlformats.org/officeDocument/2006/extended-properties" xmlns:vt="http://schemas.openxmlformats.org/officeDocument/2006/docPropsVTypes">
  <Template>czamTheme</Template>
  <TotalTime>30363</TotalTime>
  <Words>1132</Words>
  <Application>Microsoft Office PowerPoint</Application>
  <PresentationFormat>On-screen Show (4:3)</PresentationFormat>
  <Paragraphs>221</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Webdings</vt:lpstr>
      <vt:lpstr>Wingdings</vt:lpstr>
      <vt:lpstr>Wingdings 2</vt:lpstr>
      <vt:lpstr>czamTheme</vt:lpstr>
      <vt:lpstr>LHC BLM system:  Summary of changes and  re-commissioning after YETS  </vt:lpstr>
      <vt:lpstr>Overview </vt:lpstr>
      <vt:lpstr>Status of checks performed</vt:lpstr>
      <vt:lpstr>Hardware and Machine Checkout</vt:lpstr>
      <vt:lpstr>Pending tasks</vt:lpstr>
      <vt:lpstr>Beam Tests</vt:lpstr>
      <vt:lpstr>Injection Interlock Inhibit </vt:lpstr>
      <vt:lpstr>Resolved Issues &amp;  new installations</vt:lpstr>
      <vt:lpstr>Corrective Actions during YETS</vt:lpstr>
      <vt:lpstr>BLMs at 31L2 </vt:lpstr>
      <vt:lpstr>BLMs at 31L2 </vt:lpstr>
      <vt:lpstr>BLMs at the DUMPs</vt:lpstr>
      <vt:lpstr>BLMs at the DUMPs</vt:lpstr>
      <vt:lpstr>Outstanding issues</vt:lpstr>
      <vt:lpstr>Sanity Checks</vt:lpstr>
      <vt:lpstr>Post-Mortem Data 1/2</vt:lpstr>
      <vt:lpstr>Post-Mortem Data 2/2</vt:lpstr>
      <vt:lpstr>Signal Drop at IP3 </vt:lpstr>
      <vt:lpstr>Work in Progress  &amp; Future plans</vt:lpstr>
      <vt:lpstr>NXCALS</vt:lpstr>
      <vt:lpstr>New Processing Module </vt:lpstr>
      <vt:lpstr>New VME core</vt:lpstr>
      <vt:lpstr>New Diamond Acquisition System</vt:lpstr>
      <vt:lpstr>Summary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MPP_presentation_CZ</dc:title>
  <dc:creator>Christos Zamantzas</dc:creator>
  <cp:keywords>FPGA; injection; modification; BLM</cp:keywords>
  <cp:lastModifiedBy>Christos Zamantzas</cp:lastModifiedBy>
  <cp:revision>1947</cp:revision>
  <dcterms:created xsi:type="dcterms:W3CDTF">2006-08-16T00:00:00Z</dcterms:created>
  <dcterms:modified xsi:type="dcterms:W3CDTF">2018-03-23T07:56:56Z</dcterms:modified>
  <cp:category>Conferences</cp:category>
  <cp:contentStatus>WIP</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MyDocuments">
    <vt:bool>true</vt:bool>
  </property>
  <property fmtid="{D5CDD505-2E9C-101B-9397-08002B2CF9AE}" pid="3" name="ContentTypeId">
    <vt:lpwstr>0x010100AE0AD1B85AA1334EB75668604335D839</vt:lpwstr>
  </property>
</Properties>
</file>