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308" r:id="rId2"/>
    <p:sldId id="315" r:id="rId3"/>
    <p:sldId id="343" r:id="rId4"/>
    <p:sldId id="335" r:id="rId5"/>
    <p:sldId id="336" r:id="rId6"/>
    <p:sldId id="341" r:id="rId7"/>
    <p:sldId id="309" r:id="rId8"/>
    <p:sldId id="347" r:id="rId9"/>
    <p:sldId id="330" r:id="rId10"/>
    <p:sldId id="314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9AFFCC"/>
    <a:srgbClr val="BAFFBD"/>
    <a:srgbClr val="62FFE6"/>
    <a:srgbClr val="99FFCC"/>
    <a:srgbClr val="FFCC99"/>
    <a:srgbClr val="E76725"/>
    <a:srgbClr val="4584C9"/>
    <a:srgbClr val="B95B9E"/>
    <a:srgbClr val="3E9CBA"/>
    <a:srgbClr val="700E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04" autoAdjust="0"/>
    <p:restoredTop sz="94647"/>
  </p:normalViewPr>
  <p:slideViewPr>
    <p:cSldViewPr snapToGrid="0" snapToObjects="1">
      <p:cViewPr varScale="1">
        <p:scale>
          <a:sx n="133" d="100"/>
          <a:sy n="133" d="100"/>
        </p:scale>
        <p:origin x="199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AD90E7-D5CA-C241-8A52-947CA6D2102E}" type="datetimeFigureOut">
              <a:rPr lang="en-US" smtClean="0"/>
              <a:t>3/22/18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FAAB91-BCBF-5047-A2AE-2821CC664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495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77B6D-0DB2-40D5-909E-255647E893C4}" type="datetimeFigureOut">
              <a:rPr lang="en-GB" smtClean="0"/>
              <a:t>22/03/2018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77B0DA-F4B5-4A1F-BD2D-9FBBF29E4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808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6826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Updated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012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9749D-607E-FC43-907F-1A1BA38304E0}" type="datetime3">
              <a:rPr lang="en-US" smtClean="0"/>
              <a:t>22 March 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4B916-6785-B94F-AFCE-F39230F75EF6}" type="datetime3">
              <a:rPr lang="en-US" smtClean="0"/>
              <a:t>22 March 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3/22/18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3/22/18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3/22/18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6BA2D-13A8-4E49-8EE1-BC08A65429AD}" type="datetime3">
              <a:rPr lang="en-US" smtClean="0"/>
              <a:t>22 March 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2BB58-2435-9E4E-9B6F-F526F46604E9}" type="datetime3">
              <a:rPr lang="en-US" smtClean="0"/>
              <a:t>22 March 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EC438-744F-E84E-8CCC-DCEA1C79FDB1}" type="datetime3">
              <a:rPr lang="en-US" smtClean="0"/>
              <a:t>22 March 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AFF52-0F3D-F744-9728-B020682C6B26}" type="datetime3">
              <a:rPr lang="en-US" smtClean="0"/>
              <a:t>22 March 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20 </a:t>
            </a:r>
            <a:fld id="{64D4C56B-B168-2A49-9B1D-CC59D395BACA}" type="datetime3">
              <a:rPr lang="en-US" smtClean="0"/>
              <a:t>22 March 2018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93650-4D9A-FE46-94E9-4B9812153A56}" type="datetime3">
              <a:rPr lang="en-US" smtClean="0"/>
              <a:t>22 March 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edms.cern.ch/project/LHC-0000006192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ocial.cern.ch/me/dwollman/Documents/LHCintensityincreaseScrubbingRun2V2.xlsx?Web=1" TargetMode="External"/><Relationship Id="rId2" Type="http://schemas.openxmlformats.org/officeDocument/2006/relationships/hyperlink" Target="https://social.cern.ch/me/dwollman/Documents/LHCintensityincreaseRun2V2.xlsx?Web=1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social.cern.ch/me/dwollman/Documents/LHCintensityincreaseRun2V2.xlsx?Web=1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social.cern.ch/me/zerlauth/Documents/Shared%20with%20Everyone/MPS_Commissioing_2018.xlsx?Web=1" TargetMode="Externa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2154238"/>
            <a:ext cx="8265984" cy="1826363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MPP Proposal for Intensity Ramp-up and MPS commissioning status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Daniel Wollmann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22831" y="4165267"/>
            <a:ext cx="589833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J. </a:t>
            </a:r>
            <a:r>
              <a:rPr lang="en-US" dirty="0" err="1"/>
              <a:t>Uythoven</a:t>
            </a:r>
            <a:r>
              <a:rPr lang="en-US" dirty="0"/>
              <a:t>, J. </a:t>
            </a:r>
            <a:r>
              <a:rPr lang="en-US" dirty="0" err="1"/>
              <a:t>Wenninger</a:t>
            </a:r>
            <a:r>
              <a:rPr lang="en-US" dirty="0"/>
              <a:t>, </a:t>
            </a:r>
            <a:r>
              <a:rPr lang="en-US" u="sng" dirty="0"/>
              <a:t>D. Wollmann</a:t>
            </a:r>
            <a:r>
              <a:rPr lang="en-US" dirty="0"/>
              <a:t>, M. </a:t>
            </a:r>
            <a:r>
              <a:rPr lang="en-US" dirty="0" err="1"/>
              <a:t>Zerlauth</a:t>
            </a:r>
            <a:endParaRPr lang="en-US" dirty="0"/>
          </a:p>
          <a:p>
            <a:pPr algn="ctr"/>
            <a:endParaRPr lang="en-US" sz="1400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26E6BA2D-13A8-4E49-8EE1-BC08A65429AD}" type="datetime3">
              <a:rPr lang="en-US" smtClean="0"/>
              <a:t>22 March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1730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3816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531"/>
            <a:ext cx="8226854" cy="654195"/>
          </a:xfrm>
        </p:spPr>
        <p:txBody>
          <a:bodyPr>
            <a:normAutofit fontScale="90000"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285" y="1259552"/>
            <a:ext cx="8568728" cy="4167016"/>
          </a:xfrm>
        </p:spPr>
        <p:txBody>
          <a:bodyPr>
            <a:normAutofit/>
          </a:bodyPr>
          <a:lstStyle/>
          <a:p>
            <a:r>
              <a:rPr lang="en-US" dirty="0"/>
              <a:t>Re-cap intensity ramp-up 2017</a:t>
            </a:r>
          </a:p>
          <a:p>
            <a:r>
              <a:rPr lang="en-US" dirty="0"/>
              <a:t>Proposal for intensity ramp-up 2018</a:t>
            </a:r>
          </a:p>
          <a:p>
            <a:r>
              <a:rPr lang="en-US" dirty="0"/>
              <a:t>Intensity ramp-up check list</a:t>
            </a:r>
          </a:p>
          <a:p>
            <a:r>
              <a:rPr lang="en-US" dirty="0"/>
              <a:t>Ramp-up scenarios after stops and MDs</a:t>
            </a:r>
          </a:p>
          <a:p>
            <a:r>
              <a:rPr lang="en-US" dirty="0"/>
              <a:t>MPS </a:t>
            </a:r>
            <a:r>
              <a:rPr lang="en-US" dirty="0" err="1"/>
              <a:t>responsibles</a:t>
            </a:r>
            <a:endParaRPr lang="en-US" dirty="0"/>
          </a:p>
          <a:p>
            <a:r>
              <a:rPr lang="en-US" dirty="0"/>
              <a:t>Conclusion</a:t>
            </a:r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26E6BA2D-13A8-4E49-8EE1-BC08A65429AD}" type="datetime3">
              <a:rPr lang="en-US" smtClean="0"/>
              <a:t>22 March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181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274EA-6203-2341-ACF8-F51DD6986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376271"/>
          </a:xfrm>
        </p:spPr>
        <p:txBody>
          <a:bodyPr>
            <a:noAutofit/>
          </a:bodyPr>
          <a:lstStyle/>
          <a:p>
            <a:r>
              <a:rPr lang="en-US" sz="3600" dirty="0"/>
              <a:t>Intensity ramp-up 2017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74F0C1-0BCD-CB43-8384-48053B8929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871" y="771311"/>
            <a:ext cx="8226854" cy="517371"/>
          </a:xfrm>
        </p:spPr>
        <p:txBody>
          <a:bodyPr>
            <a:normAutofit fontScale="62500" lnSpcReduction="20000"/>
          </a:bodyPr>
          <a:lstStyle/>
          <a:p>
            <a:pPr marL="36512" indent="0">
              <a:lnSpc>
                <a:spcPct val="120000"/>
              </a:lnSpc>
              <a:buNone/>
            </a:pPr>
            <a:r>
              <a:rPr lang="en-US" sz="3200" dirty="0"/>
              <a:t>The plan: </a:t>
            </a:r>
            <a:r>
              <a:rPr lang="en-US" sz="3200" dirty="0">
                <a:solidFill>
                  <a:srgbClr val="E76725"/>
                </a:solidFill>
              </a:rPr>
              <a:t>3 - 12 </a:t>
            </a:r>
            <a:r>
              <a:rPr lang="en-US" sz="3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- 72 - 300 - 600 - 900 - 1200</a:t>
            </a:r>
            <a:r>
              <a:rPr lang="en-US" sz="3200" dirty="0"/>
              <a:t> - </a:t>
            </a:r>
            <a:r>
              <a:rPr lang="en-US" sz="3200" dirty="0">
                <a:solidFill>
                  <a:srgbClr val="800000"/>
                </a:solidFill>
              </a:rPr>
              <a:t>1800 -  2400 </a:t>
            </a:r>
            <a:r>
              <a:rPr lang="mr-IN" sz="3200" dirty="0">
                <a:solidFill>
                  <a:srgbClr val="800000"/>
                </a:solidFill>
              </a:rPr>
              <a:t>–</a:t>
            </a:r>
            <a:r>
              <a:rPr lang="en-US" sz="3200" dirty="0">
                <a:solidFill>
                  <a:srgbClr val="800000"/>
                </a:solidFill>
              </a:rPr>
              <a:t> 2550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5B437-8ADC-AF42-B63C-7DAE649D9BB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6E6BA2D-13A8-4E49-8EE1-BC08A65429AD}" type="datetime3">
              <a:rPr lang="en-US" smtClean="0"/>
              <a:t>22 March 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BE57E5-4289-BC4D-BDA9-6174A49991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0E2FFF-3F11-8141-BCF5-9560C7FBC4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0D9A414-7AF5-0248-BC82-1EDADACC84B2}"/>
              </a:ext>
            </a:extLst>
          </p:cNvPr>
          <p:cNvGrpSpPr/>
          <p:nvPr/>
        </p:nvGrpSpPr>
        <p:grpSpPr>
          <a:xfrm>
            <a:off x="-7656" y="1139037"/>
            <a:ext cx="9145373" cy="1331694"/>
            <a:chOff x="-1373" y="2459721"/>
            <a:chExt cx="9145373" cy="133169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FA92AC0-07AE-7344-9B29-558AFA598A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1" t="13105"/>
            <a:stretch/>
          </p:blipFill>
          <p:spPr>
            <a:xfrm>
              <a:off x="37630" y="2719149"/>
              <a:ext cx="9106370" cy="1072266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958591A-9F28-E849-A3AC-B121C5360A67}"/>
                </a:ext>
              </a:extLst>
            </p:cNvPr>
            <p:cNvSpPr txBox="1"/>
            <p:nvPr/>
          </p:nvSpPr>
          <p:spPr>
            <a:xfrm>
              <a:off x="-1373" y="2752622"/>
              <a:ext cx="6954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</a:rPr>
                <a:t>23.05.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8CC08A1-3785-C14A-BD12-81BE254B38B5}"/>
                </a:ext>
              </a:extLst>
            </p:cNvPr>
            <p:cNvSpPr txBox="1"/>
            <p:nvPr/>
          </p:nvSpPr>
          <p:spPr>
            <a:xfrm>
              <a:off x="1258916" y="3197866"/>
              <a:ext cx="7252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6600"/>
                  </a:solidFill>
                </a:rPr>
                <a:t>3/12 b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518736C-B21E-F241-94AE-CEB7493B256E}"/>
                </a:ext>
              </a:extLst>
            </p:cNvPr>
            <p:cNvCxnSpPr/>
            <p:nvPr/>
          </p:nvCxnSpPr>
          <p:spPr>
            <a:xfrm>
              <a:off x="2104823" y="2733286"/>
              <a:ext cx="0" cy="996222"/>
            </a:xfrm>
            <a:prstGeom prst="line">
              <a:avLst/>
            </a:prstGeom>
            <a:ln>
              <a:solidFill>
                <a:srgbClr val="FF66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7C48E55-3D13-7A48-B267-627D5495FB04}"/>
                </a:ext>
              </a:extLst>
            </p:cNvPr>
            <p:cNvSpPr txBox="1"/>
            <p:nvPr/>
          </p:nvSpPr>
          <p:spPr>
            <a:xfrm>
              <a:off x="1757089" y="2459721"/>
              <a:ext cx="6954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</a:rPr>
                <a:t>26.05.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38CB700-F0D9-DE4E-8837-7B1080D0C133}"/>
                </a:ext>
              </a:extLst>
            </p:cNvPr>
            <p:cNvSpPr txBox="1"/>
            <p:nvPr/>
          </p:nvSpPr>
          <p:spPr>
            <a:xfrm>
              <a:off x="2659472" y="3155112"/>
              <a:ext cx="5964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6600"/>
                  </a:solidFill>
                </a:rPr>
                <a:t>75 b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BA97586-7195-7143-BB52-54B8C75BE3D4}"/>
                </a:ext>
              </a:extLst>
            </p:cNvPr>
            <p:cNvCxnSpPr/>
            <p:nvPr/>
          </p:nvCxnSpPr>
          <p:spPr>
            <a:xfrm>
              <a:off x="3376554" y="2733286"/>
              <a:ext cx="0" cy="996222"/>
            </a:xfrm>
            <a:prstGeom prst="line">
              <a:avLst/>
            </a:prstGeom>
            <a:ln>
              <a:solidFill>
                <a:srgbClr val="FF66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875761A-5A4E-8D46-9D20-333A0459C80E}"/>
                </a:ext>
              </a:extLst>
            </p:cNvPr>
            <p:cNvSpPr txBox="1"/>
            <p:nvPr/>
          </p:nvSpPr>
          <p:spPr>
            <a:xfrm>
              <a:off x="2966983" y="2475465"/>
              <a:ext cx="6954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</a:rPr>
                <a:t>28.05.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1768071-EAAC-CD42-A2C2-0FE1CA0B0DCC}"/>
                </a:ext>
              </a:extLst>
            </p:cNvPr>
            <p:cNvSpPr txBox="1"/>
            <p:nvPr/>
          </p:nvSpPr>
          <p:spPr>
            <a:xfrm>
              <a:off x="4847850" y="3043977"/>
              <a:ext cx="7308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6600"/>
                  </a:solidFill>
                </a:rPr>
                <a:t>315 b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C0ADEEA-1125-FD4A-826F-4ABDE87F4D9F}"/>
                </a:ext>
              </a:extLst>
            </p:cNvPr>
            <p:cNvCxnSpPr/>
            <p:nvPr/>
          </p:nvCxnSpPr>
          <p:spPr>
            <a:xfrm>
              <a:off x="6909717" y="2734626"/>
              <a:ext cx="0" cy="996222"/>
            </a:xfrm>
            <a:prstGeom prst="line">
              <a:avLst/>
            </a:prstGeom>
            <a:ln>
              <a:solidFill>
                <a:srgbClr val="FF66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BC2C13F-974B-7A4B-A0B3-1F4B9E2F7B04}"/>
                </a:ext>
              </a:extLst>
            </p:cNvPr>
            <p:cNvSpPr txBox="1"/>
            <p:nvPr/>
          </p:nvSpPr>
          <p:spPr>
            <a:xfrm>
              <a:off x="7361687" y="2996964"/>
              <a:ext cx="7308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6600"/>
                  </a:solidFill>
                </a:rPr>
                <a:t>601 b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2C85335-EE8F-4A40-A8C7-A9E020062A95}"/>
                </a:ext>
              </a:extLst>
            </p:cNvPr>
            <p:cNvSpPr txBox="1"/>
            <p:nvPr/>
          </p:nvSpPr>
          <p:spPr>
            <a:xfrm>
              <a:off x="6458201" y="2495925"/>
              <a:ext cx="6954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</a:rPr>
                <a:t>03.06.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5A7F88D-B5E8-8C41-BF44-575302BFFB1C}"/>
                </a:ext>
              </a:extLst>
            </p:cNvPr>
            <p:cNvSpPr txBox="1"/>
            <p:nvPr/>
          </p:nvSpPr>
          <p:spPr>
            <a:xfrm>
              <a:off x="8181448" y="2520912"/>
              <a:ext cx="6954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</a:rPr>
                <a:t>06.06.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2990B263-CB70-AB43-BD74-4AA7575B21C0}"/>
              </a:ext>
            </a:extLst>
          </p:cNvPr>
          <p:cNvSpPr txBox="1"/>
          <p:nvPr/>
        </p:nvSpPr>
        <p:spPr>
          <a:xfrm>
            <a:off x="42678" y="2412193"/>
            <a:ext cx="21963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Scrubbing 07.-12.06.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7D83BA6-97A2-4147-95A8-361CA507B221}"/>
              </a:ext>
            </a:extLst>
          </p:cNvPr>
          <p:cNvGrpSpPr/>
          <p:nvPr/>
        </p:nvGrpSpPr>
        <p:grpSpPr>
          <a:xfrm>
            <a:off x="-85586" y="2663496"/>
            <a:ext cx="9214914" cy="1336952"/>
            <a:chOff x="-72287" y="4420292"/>
            <a:chExt cx="9214914" cy="133695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EFBDF6C-D3F1-E74A-9D69-6F7D67FEB2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60" t="12766"/>
            <a:stretch/>
          </p:blipFill>
          <p:spPr>
            <a:xfrm>
              <a:off x="3675" y="4662956"/>
              <a:ext cx="9138952" cy="1094288"/>
            </a:xfrm>
            <a:prstGeom prst="rect">
              <a:avLst/>
            </a:prstGeom>
          </p:spPr>
        </p:pic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EA51BCE-DBBF-1C4A-823E-ACDD36BC1FC8}"/>
                </a:ext>
              </a:extLst>
            </p:cNvPr>
            <p:cNvCxnSpPr/>
            <p:nvPr/>
          </p:nvCxnSpPr>
          <p:spPr>
            <a:xfrm>
              <a:off x="457200" y="4711989"/>
              <a:ext cx="0" cy="996222"/>
            </a:xfrm>
            <a:prstGeom prst="line">
              <a:avLst/>
            </a:prstGeom>
            <a:ln>
              <a:solidFill>
                <a:srgbClr val="FF66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0F7EBE5-0256-924C-B058-6F66DD9BCAF7}"/>
                </a:ext>
              </a:extLst>
            </p:cNvPr>
            <p:cNvCxnSpPr/>
            <p:nvPr/>
          </p:nvCxnSpPr>
          <p:spPr>
            <a:xfrm>
              <a:off x="2381060" y="4711989"/>
              <a:ext cx="0" cy="996222"/>
            </a:xfrm>
            <a:prstGeom prst="line">
              <a:avLst/>
            </a:prstGeom>
            <a:ln>
              <a:solidFill>
                <a:srgbClr val="FF66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337A478-CF5B-F349-AB57-7787934AF359}"/>
                </a:ext>
              </a:extLst>
            </p:cNvPr>
            <p:cNvCxnSpPr/>
            <p:nvPr/>
          </p:nvCxnSpPr>
          <p:spPr>
            <a:xfrm>
              <a:off x="3748466" y="4711989"/>
              <a:ext cx="0" cy="996222"/>
            </a:xfrm>
            <a:prstGeom prst="line">
              <a:avLst/>
            </a:prstGeom>
            <a:ln>
              <a:solidFill>
                <a:srgbClr val="FF66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4EA590D-0575-F442-AC57-27CE2B1AB384}"/>
                </a:ext>
              </a:extLst>
            </p:cNvPr>
            <p:cNvCxnSpPr/>
            <p:nvPr/>
          </p:nvCxnSpPr>
          <p:spPr>
            <a:xfrm>
              <a:off x="8704085" y="4677997"/>
              <a:ext cx="0" cy="996222"/>
            </a:xfrm>
            <a:prstGeom prst="line">
              <a:avLst/>
            </a:prstGeom>
            <a:ln>
              <a:solidFill>
                <a:srgbClr val="FF66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BB5ED33-448F-D54B-9F6E-BA419C62E29A}"/>
                </a:ext>
              </a:extLst>
            </p:cNvPr>
            <p:cNvSpPr txBox="1"/>
            <p:nvPr/>
          </p:nvSpPr>
          <p:spPr>
            <a:xfrm>
              <a:off x="-72287" y="4475025"/>
              <a:ext cx="6954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</a:rPr>
                <a:t>12.06.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22ACF53-2363-6E4F-BF8E-974E31BD4DFA}"/>
                </a:ext>
              </a:extLst>
            </p:cNvPr>
            <p:cNvSpPr txBox="1"/>
            <p:nvPr/>
          </p:nvSpPr>
          <p:spPr>
            <a:xfrm>
              <a:off x="1053716" y="4927179"/>
              <a:ext cx="7308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6600"/>
                  </a:solidFill>
                </a:rPr>
                <a:t>985 b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7FB544A-F92A-514A-BEA1-296D23066475}"/>
                </a:ext>
              </a:extLst>
            </p:cNvPr>
            <p:cNvSpPr txBox="1"/>
            <p:nvPr/>
          </p:nvSpPr>
          <p:spPr>
            <a:xfrm>
              <a:off x="1867451" y="4462531"/>
              <a:ext cx="6954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</a:rPr>
                <a:t>15.06.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1991402-08F4-8844-926A-8E5DAE83B79D}"/>
                </a:ext>
              </a:extLst>
            </p:cNvPr>
            <p:cNvSpPr txBox="1"/>
            <p:nvPr/>
          </p:nvSpPr>
          <p:spPr>
            <a:xfrm>
              <a:off x="2634611" y="4803910"/>
              <a:ext cx="7308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6600"/>
                  </a:solidFill>
                </a:rPr>
                <a:t>1225 b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4BBDDDB2-D015-0A49-B352-6CD89DB58847}"/>
                </a:ext>
              </a:extLst>
            </p:cNvPr>
            <p:cNvSpPr txBox="1"/>
            <p:nvPr/>
          </p:nvSpPr>
          <p:spPr>
            <a:xfrm>
              <a:off x="3283521" y="4420292"/>
              <a:ext cx="6954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</a:rPr>
                <a:t>17.06.</a:t>
              </a: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6744C6CC-A577-AC49-B2D0-FD34C650D8CE}"/>
                </a:ext>
              </a:extLst>
            </p:cNvPr>
            <p:cNvCxnSpPr/>
            <p:nvPr/>
          </p:nvCxnSpPr>
          <p:spPr>
            <a:xfrm>
              <a:off x="5830334" y="4711989"/>
              <a:ext cx="0" cy="996222"/>
            </a:xfrm>
            <a:prstGeom prst="line">
              <a:avLst/>
            </a:prstGeom>
            <a:ln>
              <a:solidFill>
                <a:srgbClr val="FF66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46D10B6-CB63-354B-9C32-48D391B75942}"/>
                </a:ext>
              </a:extLst>
            </p:cNvPr>
            <p:cNvSpPr txBox="1"/>
            <p:nvPr/>
          </p:nvSpPr>
          <p:spPr>
            <a:xfrm>
              <a:off x="4174484" y="4728069"/>
              <a:ext cx="13706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6600"/>
                  </a:solidFill>
                </a:rPr>
                <a:t>1561 / 1741 b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01ABB86-D705-A747-B324-EDEAA9A4AE77}"/>
                </a:ext>
              </a:extLst>
            </p:cNvPr>
            <p:cNvSpPr txBox="1"/>
            <p:nvPr/>
          </p:nvSpPr>
          <p:spPr>
            <a:xfrm>
              <a:off x="5392886" y="4432696"/>
              <a:ext cx="6954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</a:rPr>
                <a:t>20.06.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D57F7FF-2ED9-2A44-B3BC-7C6AA7BB7172}"/>
                </a:ext>
              </a:extLst>
            </p:cNvPr>
            <p:cNvSpPr txBox="1"/>
            <p:nvPr/>
          </p:nvSpPr>
          <p:spPr>
            <a:xfrm>
              <a:off x="8197173" y="4425770"/>
              <a:ext cx="6954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25000"/>
                    </a:schemeClr>
                  </a:solidFill>
                </a:rPr>
                <a:t>24.06.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73F317D8-A075-B441-9DAC-934C69E786F3}"/>
                </a:ext>
              </a:extLst>
            </p:cNvPr>
            <p:cNvSpPr txBox="1"/>
            <p:nvPr/>
          </p:nvSpPr>
          <p:spPr>
            <a:xfrm>
              <a:off x="6323346" y="4455540"/>
              <a:ext cx="19421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6600"/>
                  </a:solidFill>
                </a:rPr>
                <a:t>2029 / 2173 / 2317 b</a:t>
              </a:r>
            </a:p>
          </p:txBody>
        </p:sp>
      </p:grpSp>
      <p:sp>
        <p:nvSpPr>
          <p:cNvPr id="44" name="Content Placeholder 2">
            <a:extLst>
              <a:ext uri="{FF2B5EF4-FFF2-40B4-BE49-F238E27FC236}">
                <a16:creationId xmlns:a16="http://schemas.microsoft.com/office/drawing/2014/main" id="{6149D8C6-44CF-2045-836E-E5365469B1F0}"/>
              </a:ext>
            </a:extLst>
          </p:cNvPr>
          <p:cNvSpPr txBox="1">
            <a:spLocks/>
          </p:cNvSpPr>
          <p:nvPr/>
        </p:nvSpPr>
        <p:spPr>
          <a:xfrm>
            <a:off x="113687" y="4215638"/>
            <a:ext cx="8892330" cy="1599956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0350" indent="-223838">
              <a:lnSpc>
                <a:spcPct val="120000"/>
              </a:lnSpc>
            </a:pPr>
            <a:r>
              <a:rPr lang="en-US" sz="3200" dirty="0"/>
              <a:t>1225 b after 15 days (excl. scrubbing [1d], injector stop [2d], scrubbing week) – intensity ramp-up combined with beam commissioning</a:t>
            </a:r>
          </a:p>
          <a:p>
            <a:pPr marL="260350" indent="-223838">
              <a:lnSpc>
                <a:spcPct val="120000"/>
              </a:lnSpc>
            </a:pPr>
            <a:r>
              <a:rPr lang="en-US" sz="3200" dirty="0"/>
              <a:t>~2500 b after 24 days</a:t>
            </a:r>
          </a:p>
          <a:p>
            <a:pPr marL="260350" indent="-223838">
              <a:lnSpc>
                <a:spcPct val="120000"/>
              </a:lnSpc>
            </a:pPr>
            <a:r>
              <a:rPr lang="en-US" sz="3200" dirty="0"/>
              <a:t>Careful check of </a:t>
            </a:r>
            <a:r>
              <a:rPr lang="en-US" sz="3200" b="1" dirty="0"/>
              <a:t>high energy beam dumps</a:t>
            </a:r>
            <a:r>
              <a:rPr lang="en-US" sz="3200" dirty="0"/>
              <a:t> and documentation in11 check lists (8 intensity ramp-up, 1 scrubbing, 1 ramp-up after TS1, 1 intensity cruise) - </a:t>
            </a:r>
            <a:r>
              <a:rPr lang="en-US" sz="3200" dirty="0">
                <a:sym typeface="Wingdings"/>
              </a:rPr>
              <a:t>(</a:t>
            </a:r>
            <a:r>
              <a:rPr lang="en-US" sz="3200" dirty="0">
                <a:sym typeface="Wingdings"/>
                <a:hlinkClick r:id="rId5"/>
              </a:rPr>
              <a:t>EDMS</a:t>
            </a:r>
            <a:r>
              <a:rPr lang="en-US" sz="3200" dirty="0">
                <a:sym typeface="Wingdings"/>
              </a:rPr>
              <a:t>). </a:t>
            </a:r>
            <a:endParaRPr lang="en-US" sz="32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863228A-CBDF-104E-B951-A5324DF527AE}"/>
              </a:ext>
            </a:extLst>
          </p:cNvPr>
          <p:cNvSpPr txBox="1"/>
          <p:nvPr/>
        </p:nvSpPr>
        <p:spPr>
          <a:xfrm>
            <a:off x="7605967" y="144440"/>
            <a:ext cx="1428976" cy="6001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E76725"/>
                </a:solidFill>
              </a:rPr>
              <a:t>Establish cycle</a:t>
            </a:r>
          </a:p>
          <a:p>
            <a:pPr algn="ctr"/>
            <a:r>
              <a:rPr lang="en-US" sz="1100" dirty="0">
                <a:solidFill>
                  <a:srgbClr val="56A3FF"/>
                </a:solidFill>
              </a:rPr>
              <a:t>MP dominated</a:t>
            </a:r>
          </a:p>
          <a:p>
            <a:pPr algn="ctr"/>
            <a:r>
              <a:rPr lang="en-US" sz="1100" dirty="0">
                <a:solidFill>
                  <a:srgbClr val="800000"/>
                </a:solidFill>
              </a:rPr>
              <a:t>Intensity dominated</a:t>
            </a:r>
          </a:p>
        </p:txBody>
      </p:sp>
    </p:spTree>
    <p:extLst>
      <p:ext uri="{BB962C8B-B14F-4D97-AF65-F5344CB8AC3E}">
        <p14:creationId xmlns:p14="http://schemas.microsoft.com/office/powerpoint/2010/main" val="3352837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368871"/>
          </a:xfrm>
        </p:spPr>
        <p:txBody>
          <a:bodyPr>
            <a:noAutofit/>
          </a:bodyPr>
          <a:lstStyle/>
          <a:p>
            <a:r>
              <a:rPr lang="en-US" sz="3600" dirty="0"/>
              <a:t>Proposal Intensity Ramp-up </a:t>
            </a:r>
            <a:r>
              <a:rPr lang="en-US" sz="3600" b="1" dirty="0"/>
              <a:t>2018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745" y="846567"/>
            <a:ext cx="8710509" cy="5356158"/>
          </a:xfrm>
        </p:spPr>
        <p:txBody>
          <a:bodyPr>
            <a:normAutofit fontScale="70000" lnSpcReduction="20000"/>
          </a:bodyPr>
          <a:lstStyle/>
          <a:p>
            <a:pPr marL="260350" indent="-223838">
              <a:lnSpc>
                <a:spcPct val="120000"/>
              </a:lnSpc>
            </a:pPr>
            <a:r>
              <a:rPr lang="en-US" sz="2800" b="1" dirty="0"/>
              <a:t>Replacement of TCT and installation of TCL (BB wire collimator), replacement of MKI, intervention in all the LHC, new ramp, … </a:t>
            </a:r>
          </a:p>
          <a:p>
            <a:pPr marL="260350" indent="-223838">
              <a:lnSpc>
                <a:spcPct val="120000"/>
              </a:lnSpc>
            </a:pPr>
            <a:endParaRPr lang="en-US" sz="2800" dirty="0"/>
          </a:p>
          <a:p>
            <a:pPr marL="260350" indent="-223838">
              <a:lnSpc>
                <a:spcPct val="120000"/>
              </a:lnSpc>
            </a:pPr>
            <a:r>
              <a:rPr lang="en-US" sz="2800" dirty="0"/>
              <a:t>Intensity ramp-up </a:t>
            </a:r>
            <a:r>
              <a:rPr lang="en-US" sz="2800" b="1" dirty="0"/>
              <a:t>&gt; 12b</a:t>
            </a:r>
            <a:r>
              <a:rPr lang="en-US" sz="2800" dirty="0"/>
              <a:t>: 3 fills, 20h stable beams, </a:t>
            </a:r>
            <a:r>
              <a:rPr lang="en-US" sz="2800" dirty="0">
                <a:hlinkClick r:id="rId2"/>
              </a:rPr>
              <a:t>checklist</a:t>
            </a:r>
            <a:endParaRPr lang="en-US" sz="2800" dirty="0"/>
          </a:p>
          <a:p>
            <a:pPr marL="260350" indent="-223838">
              <a:lnSpc>
                <a:spcPct val="120000"/>
              </a:lnSpc>
            </a:pPr>
            <a:r>
              <a:rPr lang="en-US" sz="2800" dirty="0"/>
              <a:t>Interleaved increase of stored energy and # of injected bunches</a:t>
            </a:r>
          </a:p>
          <a:p>
            <a:pPr marL="260350" indent="-223838">
              <a:lnSpc>
                <a:spcPct val="120000"/>
              </a:lnSpc>
            </a:pPr>
            <a:r>
              <a:rPr lang="en-US" sz="2800" dirty="0">
                <a:solidFill>
                  <a:srgbClr val="E76725"/>
                </a:solidFill>
              </a:rPr>
              <a:t>3 - 12 </a:t>
            </a: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- 72 - 300 - 600 - 900 - 1200</a:t>
            </a:r>
            <a:r>
              <a:rPr lang="en-US" sz="2800" dirty="0"/>
              <a:t> - </a:t>
            </a:r>
            <a:r>
              <a:rPr lang="en-US" sz="2800" dirty="0">
                <a:solidFill>
                  <a:srgbClr val="800000"/>
                </a:solidFill>
              </a:rPr>
              <a:t>1800 -  2400 - 2550</a:t>
            </a:r>
          </a:p>
          <a:p>
            <a:pPr marL="260350" indent="-223838">
              <a:lnSpc>
                <a:spcPct val="120000"/>
              </a:lnSpc>
            </a:pPr>
            <a:r>
              <a:rPr lang="en-US" sz="2800" dirty="0"/>
              <a:t>Scrubbing:</a:t>
            </a:r>
          </a:p>
          <a:p>
            <a:pPr marL="671830" lvl="1" indent="-223838">
              <a:lnSpc>
                <a:spcPct val="120000"/>
              </a:lnSpc>
            </a:pPr>
            <a:r>
              <a:rPr lang="en-US" sz="2400" dirty="0"/>
              <a:t>Verify </a:t>
            </a:r>
            <a:r>
              <a:rPr lang="en-US" sz="2400" b="1" dirty="0"/>
              <a:t>heating of critical</a:t>
            </a:r>
            <a:r>
              <a:rPr lang="en-US" sz="2400" dirty="0"/>
              <a:t> elements before stepping up in intensity</a:t>
            </a:r>
          </a:p>
          <a:p>
            <a:pPr marL="671830" lvl="1" indent="-223838">
              <a:lnSpc>
                <a:spcPct val="120000"/>
              </a:lnSpc>
            </a:pPr>
            <a:r>
              <a:rPr lang="en-US" sz="2400" dirty="0"/>
              <a:t>Intermediate </a:t>
            </a:r>
            <a:r>
              <a:rPr lang="en-US" sz="2400" dirty="0">
                <a:hlinkClick r:id="rId3"/>
              </a:rPr>
              <a:t>checklist</a:t>
            </a:r>
            <a:r>
              <a:rPr lang="en-US" sz="2400" dirty="0"/>
              <a:t> </a:t>
            </a:r>
            <a:r>
              <a:rPr lang="en-US" sz="2400" b="1" dirty="0"/>
              <a:t>after ~300 b </a:t>
            </a:r>
            <a:r>
              <a:rPr lang="en-US" sz="2400" dirty="0"/>
              <a:t>(RF power, heating, </a:t>
            </a:r>
            <a:r>
              <a:rPr lang="mr-IN" sz="2400" dirty="0"/>
              <a:t>…</a:t>
            </a:r>
            <a:r>
              <a:rPr lang="en-US" sz="2400" dirty="0"/>
              <a:t> ), final checklist</a:t>
            </a:r>
            <a:r>
              <a:rPr lang="en-US" sz="2400" b="1" dirty="0"/>
              <a:t> at the end</a:t>
            </a:r>
            <a:r>
              <a:rPr lang="en-US" sz="2400" dirty="0"/>
              <a:t> of scrubbing</a:t>
            </a:r>
          </a:p>
          <a:p>
            <a:pPr marL="260350" indent="-223838">
              <a:lnSpc>
                <a:spcPct val="120000"/>
              </a:lnSpc>
            </a:pPr>
            <a:r>
              <a:rPr lang="en-US" sz="2800" dirty="0"/>
              <a:t>Cruise: Checklist every ~6 weeks (i.e. TS1, end July, TS2, TS3, End run)</a:t>
            </a:r>
          </a:p>
          <a:p>
            <a:pPr marL="671830" lvl="1" indent="-223838">
              <a:lnSpc>
                <a:spcPct val="120000"/>
              </a:lnSpc>
            </a:pPr>
            <a:endParaRPr lang="en-US" sz="2400" dirty="0"/>
          </a:p>
          <a:p>
            <a:pPr marL="260350" indent="-223838">
              <a:lnSpc>
                <a:spcPct val="120000"/>
              </a:lnSpc>
            </a:pPr>
            <a:r>
              <a:rPr lang="en-US" sz="2800" dirty="0"/>
              <a:t>Insertion of CT-PPS and AFP roman pots to agreed settings (</a:t>
            </a:r>
            <a:r>
              <a:rPr lang="en-US" sz="2800" dirty="0">
                <a:sym typeface="Wingdings"/>
              </a:rPr>
              <a:t> </a:t>
            </a:r>
            <a:r>
              <a:rPr lang="en-US" sz="2800" dirty="0" err="1"/>
              <a:t>CollWG</a:t>
            </a:r>
            <a:r>
              <a:rPr lang="en-US" sz="2800" dirty="0"/>
              <a:t>):</a:t>
            </a:r>
          </a:p>
          <a:p>
            <a:pPr marL="671830" lvl="1" indent="-223838">
              <a:lnSpc>
                <a:spcPct val="120000"/>
              </a:lnSpc>
            </a:pPr>
            <a:r>
              <a:rPr lang="en-US" sz="2400" b="1" dirty="0"/>
              <a:t>After &gt; 2h</a:t>
            </a:r>
            <a:r>
              <a:rPr lang="en-US" sz="2400" dirty="0"/>
              <a:t> in </a:t>
            </a:r>
            <a:r>
              <a:rPr lang="en-US" sz="2400" b="1" dirty="0"/>
              <a:t>second fill</a:t>
            </a:r>
            <a:r>
              <a:rPr lang="en-US" sz="2400" dirty="0"/>
              <a:t> and full third fill at each intensity step.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470888" y="2644955"/>
            <a:ext cx="1428976" cy="6001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E76725"/>
                </a:solidFill>
              </a:rPr>
              <a:t>Establish cycle</a:t>
            </a:r>
          </a:p>
          <a:p>
            <a:pPr algn="ctr"/>
            <a:r>
              <a:rPr lang="en-US" sz="1100" dirty="0">
                <a:solidFill>
                  <a:srgbClr val="56A3FF"/>
                </a:solidFill>
              </a:rPr>
              <a:t>MP dominated</a:t>
            </a:r>
          </a:p>
          <a:p>
            <a:pPr algn="ctr"/>
            <a:r>
              <a:rPr lang="en-US" sz="1100" dirty="0">
                <a:solidFill>
                  <a:srgbClr val="800000"/>
                </a:solidFill>
              </a:rPr>
              <a:t>Intensity dominated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26E6BA2D-13A8-4E49-8EE1-BC08A65429AD}" type="datetime3">
              <a:rPr lang="en-US" smtClean="0"/>
              <a:t>22 March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424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788" y="10160"/>
            <a:ext cx="7470648" cy="487680"/>
          </a:xfrm>
        </p:spPr>
        <p:txBody>
          <a:bodyPr>
            <a:noAutofit/>
          </a:bodyPr>
          <a:lstStyle/>
          <a:p>
            <a:pPr algn="ctr"/>
            <a:r>
              <a:rPr lang="en-US" sz="2400" dirty="0"/>
              <a:t>Intensity ramp-up checklist: system-responsible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6E6BA2D-13A8-4E49-8EE1-BC08A65429AD}" type="datetime3">
              <a:rPr lang="en-US" smtClean="0"/>
              <a:t>22 March 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008916"/>
              </p:ext>
            </p:extLst>
          </p:nvPr>
        </p:nvGraphicFramePr>
        <p:xfrm>
          <a:off x="726908" y="535702"/>
          <a:ext cx="7797240" cy="5593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9640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332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9447">
                <a:tc>
                  <a:txBody>
                    <a:bodyPr/>
                    <a:lstStyle/>
                    <a:p>
                      <a:r>
                        <a:rPr lang="en-US" dirty="0"/>
                        <a:t>System / categories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Responsible / Deputy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5660">
                <a:tc>
                  <a:txBody>
                    <a:bodyPr/>
                    <a:lstStyle/>
                    <a:p>
                      <a:r>
                        <a:rPr lang="en-US" dirty="0"/>
                        <a:t>Period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D. Wollmann / M. </a:t>
                      </a:r>
                      <a:r>
                        <a:rPr lang="en-US" dirty="0" err="1"/>
                        <a:t>Zerlauth</a:t>
                      </a:r>
                      <a:r>
                        <a:rPr lang="en-US" dirty="0"/>
                        <a:t> / J. </a:t>
                      </a:r>
                      <a:r>
                        <a:rPr lang="en-US" dirty="0" err="1"/>
                        <a:t>Uythoven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5660">
                <a:tc>
                  <a:txBody>
                    <a:bodyPr/>
                    <a:lstStyle/>
                    <a:p>
                      <a:r>
                        <a:rPr lang="en-US" dirty="0"/>
                        <a:t>Fills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D. Wollmann / M. </a:t>
                      </a:r>
                      <a:r>
                        <a:rPr lang="en-US" dirty="0" err="1"/>
                        <a:t>Zerlauth</a:t>
                      </a:r>
                      <a:r>
                        <a:rPr lang="en-US" dirty="0"/>
                        <a:t> / J. </a:t>
                      </a:r>
                      <a:r>
                        <a:rPr lang="en-US" dirty="0" err="1"/>
                        <a:t>Uythoven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5660">
                <a:tc>
                  <a:txBody>
                    <a:bodyPr/>
                    <a:lstStyle/>
                    <a:p>
                      <a:r>
                        <a:rPr lang="en-US" dirty="0"/>
                        <a:t>Dump Statistics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D. Wollmann / M. </a:t>
                      </a:r>
                      <a:r>
                        <a:rPr lang="en-US" dirty="0" err="1"/>
                        <a:t>Zerlauth</a:t>
                      </a:r>
                      <a:r>
                        <a:rPr lang="en-US" dirty="0"/>
                        <a:t> / J. </a:t>
                      </a:r>
                      <a:r>
                        <a:rPr lang="en-US" dirty="0" err="1"/>
                        <a:t>Uythoven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5660">
                <a:tc>
                  <a:txBody>
                    <a:bodyPr/>
                    <a:lstStyle/>
                    <a:p>
                      <a:r>
                        <a:rPr lang="en-US" dirty="0"/>
                        <a:t>Magnet Powering (MP3)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Z. </a:t>
                      </a:r>
                      <a:r>
                        <a:rPr lang="en-US" dirty="0" err="1"/>
                        <a:t>Charifoulline</a:t>
                      </a:r>
                      <a:r>
                        <a:rPr lang="en-US" dirty="0"/>
                        <a:t> /</a:t>
                      </a:r>
                      <a:r>
                        <a:rPr lang="en-US" baseline="0" dirty="0"/>
                        <a:t> A. </a:t>
                      </a:r>
                      <a:r>
                        <a:rPr lang="en-US" baseline="0" dirty="0" err="1"/>
                        <a:t>Verweij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5660">
                <a:tc>
                  <a:txBody>
                    <a:bodyPr/>
                    <a:lstStyle/>
                    <a:p>
                      <a:r>
                        <a:rPr lang="en-US" dirty="0"/>
                        <a:t>Interlocks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I. </a:t>
                      </a:r>
                      <a:r>
                        <a:rPr lang="en-US" dirty="0" err="1"/>
                        <a:t>Romera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 / J. </a:t>
                      </a:r>
                      <a:r>
                        <a:rPr lang="en-US" dirty="0" err="1"/>
                        <a:t>Uythoven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5660">
                <a:tc>
                  <a:txBody>
                    <a:bodyPr/>
                    <a:lstStyle/>
                    <a:p>
                      <a:r>
                        <a:rPr lang="en-US" dirty="0"/>
                        <a:t>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W. </a:t>
                      </a:r>
                      <a:r>
                        <a:rPr lang="en-US" dirty="0" err="1"/>
                        <a:t>Hoefle</a:t>
                      </a:r>
                      <a:r>
                        <a:rPr lang="en-US" dirty="0"/>
                        <a:t> / A. Butterworth / L.</a:t>
                      </a:r>
                      <a:r>
                        <a:rPr lang="en-US" baseline="0" dirty="0"/>
                        <a:t> </a:t>
                      </a:r>
                      <a:r>
                        <a:rPr lang="en-US" baseline="0" dirty="0" err="1"/>
                        <a:t>Arnaudon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5660">
                <a:tc>
                  <a:txBody>
                    <a:bodyPr/>
                    <a:lstStyle/>
                    <a:p>
                      <a:r>
                        <a:rPr lang="en-US" dirty="0"/>
                        <a:t>Beam Instrumentation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C. </a:t>
                      </a:r>
                      <a:r>
                        <a:rPr lang="en-US" dirty="0" err="1"/>
                        <a:t>Zamantzas</a:t>
                      </a:r>
                      <a:r>
                        <a:rPr lang="en-US" dirty="0"/>
                        <a:t> / B. </a:t>
                      </a:r>
                      <a:r>
                        <a:rPr lang="en-US" dirty="0" err="1"/>
                        <a:t>Holzer</a:t>
                      </a:r>
                      <a:r>
                        <a:rPr lang="en-US" dirty="0"/>
                        <a:t> / T. </a:t>
                      </a:r>
                      <a:r>
                        <a:rPr lang="en-US" dirty="0" err="1"/>
                        <a:t>Medvedeva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5660">
                <a:tc>
                  <a:txBody>
                    <a:bodyPr/>
                    <a:lstStyle/>
                    <a:p>
                      <a:r>
                        <a:rPr lang="en-US" dirty="0"/>
                        <a:t>Collimation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S. </a:t>
                      </a:r>
                      <a:r>
                        <a:rPr lang="en-US" dirty="0" err="1"/>
                        <a:t>Redaelli</a:t>
                      </a:r>
                      <a:r>
                        <a:rPr lang="en-US" dirty="0"/>
                        <a:t> /</a:t>
                      </a:r>
                      <a:r>
                        <a:rPr lang="en-US" baseline="0" dirty="0"/>
                        <a:t> R. Bruce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5660">
                <a:tc>
                  <a:txBody>
                    <a:bodyPr/>
                    <a:lstStyle/>
                    <a:p>
                      <a:r>
                        <a:rPr lang="en-US" dirty="0"/>
                        <a:t>Operation, orbit, feedbacks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J. </a:t>
                      </a:r>
                      <a:r>
                        <a:rPr lang="en-US" dirty="0" err="1"/>
                        <a:t>Wenninger</a:t>
                      </a:r>
                      <a:r>
                        <a:rPr lang="en-US" dirty="0"/>
                        <a:t> /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L. Ponce?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35660">
                <a:tc>
                  <a:txBody>
                    <a:bodyPr/>
                    <a:lstStyle/>
                    <a:p>
                      <a:r>
                        <a:rPr lang="en-US" dirty="0"/>
                        <a:t>Beam dump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C. </a:t>
                      </a:r>
                      <a:r>
                        <a:rPr lang="en-US" dirty="0" err="1"/>
                        <a:t>Bracco</a:t>
                      </a:r>
                      <a:r>
                        <a:rPr lang="en-US" dirty="0"/>
                        <a:t> / W. </a:t>
                      </a:r>
                      <a:r>
                        <a:rPr lang="en-US" dirty="0" err="1"/>
                        <a:t>Bartmann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35660">
                <a:tc>
                  <a:txBody>
                    <a:bodyPr/>
                    <a:lstStyle/>
                    <a:p>
                      <a:r>
                        <a:rPr lang="en-US" dirty="0"/>
                        <a:t>Injection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C. </a:t>
                      </a:r>
                      <a:r>
                        <a:rPr lang="en-US" dirty="0" err="1"/>
                        <a:t>Bracco</a:t>
                      </a:r>
                      <a:r>
                        <a:rPr lang="en-US" dirty="0"/>
                        <a:t> / W. </a:t>
                      </a:r>
                      <a:r>
                        <a:rPr lang="en-US" dirty="0" err="1"/>
                        <a:t>Bartmann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35660">
                <a:tc>
                  <a:txBody>
                    <a:bodyPr/>
                    <a:lstStyle/>
                    <a:p>
                      <a:r>
                        <a:rPr lang="en-US" dirty="0"/>
                        <a:t>Heating of Equipment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B. </a:t>
                      </a:r>
                      <a:r>
                        <a:rPr lang="en-US" dirty="0" err="1"/>
                        <a:t>Salvant</a:t>
                      </a:r>
                      <a:r>
                        <a:rPr lang="en-US" dirty="0"/>
                        <a:t> / G. </a:t>
                      </a:r>
                      <a:r>
                        <a:rPr lang="en-US" dirty="0" err="1"/>
                        <a:t>Iadarola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 rot="20702308">
            <a:off x="1262054" y="2719574"/>
            <a:ext cx="64686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6600"/>
                </a:solidFill>
              </a:rPr>
              <a:t>Please, update, where required </a:t>
            </a:r>
          </a:p>
          <a:p>
            <a:pPr algn="ctr"/>
            <a:r>
              <a:rPr lang="en-US" sz="3200" dirty="0">
                <a:solidFill>
                  <a:srgbClr val="FF6600"/>
                </a:solidFill>
              </a:rPr>
              <a:t> </a:t>
            </a:r>
            <a:r>
              <a:rPr lang="en-US" sz="3200" b="1" dirty="0">
                <a:solidFill>
                  <a:srgbClr val="FF6600"/>
                </a:solidFill>
              </a:rPr>
              <a:t>before 13.04.2018 </a:t>
            </a:r>
          </a:p>
        </p:txBody>
      </p:sp>
    </p:spTree>
    <p:extLst>
      <p:ext uri="{BB962C8B-B14F-4D97-AF65-F5344CB8AC3E}">
        <p14:creationId xmlns:p14="http://schemas.microsoft.com/office/powerpoint/2010/main" val="262269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1F2B5-29BF-6C4D-AF9B-58E080F66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22764"/>
          </a:xfrm>
        </p:spPr>
        <p:txBody>
          <a:bodyPr>
            <a:normAutofit fontScale="90000"/>
          </a:bodyPr>
          <a:lstStyle/>
          <a:p>
            <a:r>
              <a:rPr lang="en-US" dirty="0"/>
              <a:t>Intensity Increase checklist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E2E646-F6CD-6C42-8DE6-A0F8FFDD59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Review current checklist template:</a:t>
            </a:r>
          </a:p>
          <a:p>
            <a:pPr lvl="1"/>
            <a:r>
              <a:rPr lang="en-US" dirty="0">
                <a:hlinkClick r:id="rId2"/>
              </a:rPr>
              <a:t>Intensity Increase Checklist Run2 V2 </a:t>
            </a:r>
            <a:endParaRPr lang="en-US" dirty="0"/>
          </a:p>
          <a:p>
            <a:r>
              <a:rPr lang="en-US" dirty="0"/>
              <a:t>Update tabs for respective system, if required</a:t>
            </a:r>
          </a:p>
          <a:p>
            <a:endParaRPr lang="en-US" dirty="0"/>
          </a:p>
          <a:p>
            <a:pPr marL="36576" indent="0">
              <a:buNone/>
            </a:pPr>
            <a:r>
              <a:rPr lang="en-US" sz="4000" b="1" dirty="0">
                <a:solidFill>
                  <a:srgbClr val="E76725"/>
                </a:solidFill>
              </a:rPr>
              <a:t>Before 13.04.2018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1E0AA7-9BF0-C941-8E24-09C9B54417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5F0D85-724D-A649-8D00-26FEFA6597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CF029C2-53E5-A149-AC9C-549C38905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26E6BA2D-13A8-4E49-8EE1-BC08A65429AD}" type="datetime3">
              <a:rPr lang="en-US" smtClean="0"/>
              <a:t>23 March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91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93411"/>
            <a:ext cx="8226854" cy="580221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Reminder: Standard ramp-up scenarios</a:t>
            </a:r>
            <a:br>
              <a:rPr lang="en-US" sz="2800" dirty="0"/>
            </a:br>
            <a:r>
              <a:rPr lang="en-US" sz="2800" dirty="0"/>
              <a:t>after stops of nominal operation ( &gt; 48 h)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11267"/>
            <a:ext cx="4204421" cy="4682431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US" sz="1800" b="1" dirty="0"/>
              <a:t>Without massive HW + SW interventions</a:t>
            </a:r>
          </a:p>
          <a:p>
            <a:pPr marL="36576" indent="0">
              <a:buNone/>
            </a:pPr>
            <a:endParaRPr lang="en-US" sz="1800" dirty="0"/>
          </a:p>
          <a:p>
            <a:pPr marL="185738" indent="-149225">
              <a:buClrTx/>
            </a:pPr>
            <a:r>
              <a:rPr lang="en-US" sz="1600" dirty="0"/>
              <a:t>One fill with either </a:t>
            </a:r>
            <a:r>
              <a:rPr lang="en-US" sz="1600" b="1" dirty="0"/>
              <a:t>2-3 nominal</a:t>
            </a:r>
            <a:r>
              <a:rPr lang="en-US" sz="1600" dirty="0"/>
              <a:t> bunches into SB (cycle revalidation etc.).</a:t>
            </a:r>
          </a:p>
          <a:p>
            <a:pPr marL="185738" indent="-149225">
              <a:buClrTx/>
            </a:pPr>
            <a:r>
              <a:rPr lang="en-US" sz="1600" dirty="0"/>
              <a:t>One fill with </a:t>
            </a:r>
            <a:r>
              <a:rPr lang="en-US" sz="1600" b="1" dirty="0"/>
              <a:t>600 bunches</a:t>
            </a:r>
            <a:r>
              <a:rPr lang="en-US" sz="1600" dirty="0"/>
              <a:t> and 2 - 5 hours of stable beams (known intensity step to disentangle wrong settings, de-conditioning, etc. from intensity dominated effects at full intensity).</a:t>
            </a:r>
          </a:p>
          <a:p>
            <a:pPr marL="185738" indent="-149225">
              <a:buClrTx/>
            </a:pPr>
            <a:r>
              <a:rPr lang="en-US" sz="1600" b="1" dirty="0"/>
              <a:t>Back to pre-stop</a:t>
            </a:r>
            <a:r>
              <a:rPr lang="en-US" sz="1600" dirty="0"/>
              <a:t> intensities.</a:t>
            </a:r>
          </a:p>
          <a:p>
            <a:pPr marL="36576" indent="0">
              <a:buNone/>
            </a:pPr>
            <a:endParaRPr lang="en-US" sz="1600" dirty="0"/>
          </a:p>
          <a:p>
            <a:pPr marL="36576" indent="0">
              <a:buNone/>
            </a:pPr>
            <a:r>
              <a:rPr lang="en-US" sz="1600" b="1" dirty="0">
                <a:solidFill>
                  <a:srgbClr val="FF6600"/>
                </a:solidFill>
              </a:rPr>
              <a:t>Total 2 fills for ramp-up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204421" y="1090275"/>
            <a:ext cx="4939579" cy="522749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US" sz="1800" b="1" dirty="0"/>
              <a:t>With massive HW + SW interventions</a:t>
            </a:r>
          </a:p>
          <a:p>
            <a:pPr marL="36576" indent="0">
              <a:buNone/>
            </a:pPr>
            <a:endParaRPr lang="en-US" sz="1800" b="1" dirty="0"/>
          </a:p>
          <a:p>
            <a:pPr marL="185738" indent="-149225">
              <a:lnSpc>
                <a:spcPct val="110000"/>
              </a:lnSpc>
              <a:buClrTx/>
            </a:pPr>
            <a:r>
              <a:rPr lang="en-US" sz="1600" dirty="0"/>
              <a:t>One fill with either </a:t>
            </a:r>
            <a:r>
              <a:rPr lang="en-US" sz="1600" b="1" dirty="0"/>
              <a:t>pilot bunches or max 2-3 nominal</a:t>
            </a:r>
            <a:r>
              <a:rPr lang="en-US" sz="1600" dirty="0"/>
              <a:t> bunches into SB (cycle revalidation </a:t>
            </a:r>
            <a:r>
              <a:rPr lang="en-US" sz="1600" dirty="0" err="1"/>
              <a:t>etc</a:t>
            </a:r>
            <a:r>
              <a:rPr lang="en-US" sz="1600" dirty="0"/>
              <a:t>).</a:t>
            </a:r>
          </a:p>
          <a:p>
            <a:pPr marL="185738" indent="-149225">
              <a:lnSpc>
                <a:spcPct val="110000"/>
              </a:lnSpc>
              <a:buClrTx/>
            </a:pPr>
            <a:r>
              <a:rPr lang="en-US" sz="1600" dirty="0"/>
              <a:t>One fill with ~</a:t>
            </a:r>
            <a:r>
              <a:rPr lang="en-US" sz="1600" b="1" dirty="0"/>
              <a:t>50 bunches</a:t>
            </a:r>
            <a:r>
              <a:rPr lang="en-US" sz="1600" dirty="0"/>
              <a:t> and about 1 - 2 hours of stable beams.</a:t>
            </a:r>
          </a:p>
          <a:p>
            <a:pPr marL="185738" indent="-149225">
              <a:lnSpc>
                <a:spcPct val="110000"/>
              </a:lnSpc>
              <a:buClrTx/>
            </a:pPr>
            <a:r>
              <a:rPr lang="en-US" sz="1600" dirty="0"/>
              <a:t>One fill with </a:t>
            </a:r>
            <a:r>
              <a:rPr lang="en-US" sz="1600" b="1" dirty="0"/>
              <a:t>600 bunches</a:t>
            </a:r>
            <a:r>
              <a:rPr lang="en-US" sz="1600" dirty="0"/>
              <a:t> and 2 - 5 hours of stable beams (known intensity step to disentangle wrong settings, de-conditioning, etc. from intensity dominated effects at full intensity).</a:t>
            </a:r>
          </a:p>
          <a:p>
            <a:pPr marL="185738" indent="-149225">
              <a:lnSpc>
                <a:spcPct val="110000"/>
              </a:lnSpc>
              <a:buClrTx/>
            </a:pPr>
            <a:r>
              <a:rPr lang="en-US" sz="1600" dirty="0"/>
              <a:t>If &gt; 2000 bunches reached, one fill with about </a:t>
            </a:r>
            <a:r>
              <a:rPr lang="en-US" sz="1600" b="1" dirty="0"/>
              <a:t>half max number of bunches</a:t>
            </a:r>
            <a:r>
              <a:rPr lang="en-US" sz="1600" dirty="0"/>
              <a:t> and about 5 hours of stable beams.</a:t>
            </a:r>
          </a:p>
          <a:p>
            <a:pPr marL="185738" indent="-149225">
              <a:lnSpc>
                <a:spcPct val="110000"/>
              </a:lnSpc>
              <a:buClrTx/>
            </a:pPr>
            <a:r>
              <a:rPr lang="en-US" sz="1600" b="1" dirty="0"/>
              <a:t>Back to pre-stop</a:t>
            </a:r>
            <a:r>
              <a:rPr lang="en-US" sz="1600" dirty="0"/>
              <a:t> intensities.</a:t>
            </a:r>
          </a:p>
          <a:p>
            <a:pPr marL="185738" indent="-149225">
              <a:lnSpc>
                <a:spcPct val="110000"/>
              </a:lnSpc>
            </a:pPr>
            <a:endParaRPr lang="en-US" sz="1600" dirty="0"/>
          </a:p>
          <a:p>
            <a:pPr marL="36513" indent="0">
              <a:lnSpc>
                <a:spcPct val="110000"/>
              </a:lnSpc>
              <a:buNone/>
            </a:pPr>
            <a:r>
              <a:rPr lang="en-US" sz="1600" b="1" dirty="0">
                <a:solidFill>
                  <a:srgbClr val="FF6600"/>
                </a:solidFill>
              </a:rPr>
              <a:t>Total 3-4 fills for ramp-up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204421" y="880355"/>
            <a:ext cx="0" cy="527680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26E6BA2D-13A8-4E49-8EE1-BC08A65429AD}" type="datetime3">
              <a:rPr lang="en-US" smtClean="0"/>
              <a:t>22 March 2018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EBE01C6-3DE1-E845-A371-DD4ABD500A6C}"/>
              </a:ext>
            </a:extLst>
          </p:cNvPr>
          <p:cNvSpPr txBox="1"/>
          <p:nvPr/>
        </p:nvSpPr>
        <p:spPr>
          <a:xfrm>
            <a:off x="201221" y="5300336"/>
            <a:ext cx="38019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Note: other cases, e.g. </a:t>
            </a:r>
            <a:r>
              <a:rPr lang="en-US" sz="1600"/>
              <a:t>a triplet quench, </a:t>
            </a:r>
            <a:r>
              <a:rPr lang="en-US" sz="1600" dirty="0"/>
              <a:t>will require a validation fill with </a:t>
            </a:r>
            <a:r>
              <a:rPr lang="en-US" sz="1600" b="1" dirty="0"/>
              <a:t>2-3 nominal bunches</a:t>
            </a:r>
            <a:r>
              <a:rPr lang="en-US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72182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790" y="177458"/>
            <a:ext cx="8695890" cy="467743"/>
          </a:xfrm>
        </p:spPr>
        <p:txBody>
          <a:bodyPr>
            <a:noAutofit/>
          </a:bodyPr>
          <a:lstStyle/>
          <a:p>
            <a:pPr algn="ctr"/>
            <a:r>
              <a:rPr lang="en-GB" sz="2400" dirty="0"/>
              <a:t>MP systems responsible and MPP presentation dates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340643"/>
              </p:ext>
            </p:extLst>
          </p:nvPr>
        </p:nvGraphicFramePr>
        <p:xfrm>
          <a:off x="906461" y="765603"/>
          <a:ext cx="7573629" cy="416291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943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11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64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17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414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alibri" panose="020F0502020204030204" pitchFamily="34" charset="0"/>
                        </a:rPr>
                        <a:t>MP System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alibri" panose="020F0502020204030204" pitchFamily="34" charset="0"/>
                        </a:rPr>
                        <a:t>Responsible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alibri" panose="020F0502020204030204" pitchFamily="34" charset="0"/>
                        </a:rPr>
                        <a:t>MPP presentation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alibri" panose="020F0502020204030204" pitchFamily="34" charset="0"/>
                        </a:rPr>
                        <a:t>Commissioning</a:t>
                      </a:r>
                      <a:r>
                        <a:rPr lang="en-US" sz="1200" b="1" baseline="0" dirty="0">
                          <a:latin typeface="Calibri" panose="020F0502020204030204" pitchFamily="34" charset="0"/>
                        </a:rPr>
                        <a:t> procedure </a:t>
                      </a:r>
                      <a:endParaRPr lang="en-US" sz="1200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9022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</a:rPr>
                        <a:t>Collimation System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</a:rPr>
                        <a:t>B. </a:t>
                      </a:r>
                      <a:r>
                        <a:rPr lang="en-US" sz="1200" dirty="0" err="1">
                          <a:latin typeface="Calibri" panose="020F0502020204030204" pitchFamily="34" charset="0"/>
                        </a:rPr>
                        <a:t>Salvachua</a:t>
                      </a:r>
                      <a:r>
                        <a:rPr lang="en-US" sz="1200" dirty="0">
                          <a:latin typeface="Calibri" panose="020F0502020204030204" pitchFamily="34" charset="0"/>
                        </a:rPr>
                        <a:t> (Stefano </a:t>
                      </a:r>
                      <a:r>
                        <a:rPr lang="en-US" sz="1200" dirty="0" err="1">
                          <a:latin typeface="Calibri" panose="020F0502020204030204" pitchFamily="34" charset="0"/>
                        </a:rPr>
                        <a:t>Redaelli</a:t>
                      </a:r>
                      <a:r>
                        <a:rPr lang="en-US" sz="1200" dirty="0">
                          <a:latin typeface="Calibri" panose="020F0502020204030204" pitchFamily="34" charset="0"/>
                        </a:rPr>
                        <a:t> /</a:t>
                      </a:r>
                      <a:r>
                        <a:rPr lang="en-US" sz="1200" baseline="0" dirty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200" baseline="0" dirty="0" err="1">
                          <a:latin typeface="Calibri" panose="020F0502020204030204" pitchFamily="34" charset="0"/>
                        </a:rPr>
                        <a:t>Roderik</a:t>
                      </a:r>
                      <a:r>
                        <a:rPr lang="en-US" sz="1200" baseline="0" dirty="0">
                          <a:latin typeface="Calibri" panose="020F0502020204030204" pitchFamily="34" charset="0"/>
                        </a:rPr>
                        <a:t> Bruce) </a:t>
                      </a:r>
                      <a:endParaRPr lang="en-US" sz="12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</a:rPr>
                        <a:t>16.03.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</a:rPr>
                        <a:t>Update under approval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A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244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</a:rPr>
                        <a:t>Injection Protection System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</a:rPr>
                        <a:t>C. </a:t>
                      </a:r>
                      <a:r>
                        <a:rPr lang="en-US" sz="1200" dirty="0" err="1">
                          <a:latin typeface="Calibri" panose="020F0502020204030204" pitchFamily="34" charset="0"/>
                        </a:rPr>
                        <a:t>Bracco</a:t>
                      </a:r>
                      <a:r>
                        <a:rPr lang="en-US" sz="1200" dirty="0">
                          <a:latin typeface="Calibri" panose="020F0502020204030204" pitchFamily="34" charset="0"/>
                        </a:rPr>
                        <a:t> / W. </a:t>
                      </a:r>
                      <a:r>
                        <a:rPr lang="en-US" sz="1200" dirty="0" err="1">
                          <a:latin typeface="Calibri" panose="020F0502020204030204" pitchFamily="34" charset="0"/>
                        </a:rPr>
                        <a:t>Bartmann</a:t>
                      </a:r>
                      <a:r>
                        <a:rPr lang="en-US" sz="1200" dirty="0">
                          <a:latin typeface="Calibri" panose="020F0502020204030204" pitchFamily="34" charset="0"/>
                        </a:rPr>
                        <a:t> </a:t>
                      </a:r>
                      <a:endParaRPr lang="en-US" sz="1200" b="1" dirty="0">
                        <a:solidFill>
                          <a:srgbClr val="008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</a:rPr>
                        <a:t>23.02.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4146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</a:rPr>
                        <a:t>Beam Interlock System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</a:rPr>
                        <a:t>C. Martin / I. </a:t>
                      </a:r>
                      <a:r>
                        <a:rPr lang="en-US" sz="1200" dirty="0" err="1">
                          <a:latin typeface="Calibri" panose="020F0502020204030204" pitchFamily="34" charset="0"/>
                        </a:rPr>
                        <a:t>Romera</a:t>
                      </a:r>
                      <a:r>
                        <a:rPr lang="en-US" sz="1200" dirty="0"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</a:rPr>
                        <a:t>09.03.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4146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</a:rPr>
                        <a:t>Powering Interlock System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</a:rPr>
                        <a:t>A. Antoine / I. </a:t>
                      </a:r>
                      <a:r>
                        <a:rPr lang="en-US" sz="1200" dirty="0" err="1">
                          <a:latin typeface="Calibri" panose="020F0502020204030204" pitchFamily="34" charset="0"/>
                        </a:rPr>
                        <a:t>Romera</a:t>
                      </a:r>
                      <a:r>
                        <a:rPr lang="en-US" sz="1200" dirty="0"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alibri" panose="020F0502020204030204" pitchFamily="34" charset="0"/>
                        </a:rPr>
                        <a:t>26.01. AA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4146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</a:rPr>
                        <a:t>Vacuum System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</a:rPr>
                        <a:t>G. </a:t>
                      </a:r>
                      <a:r>
                        <a:rPr lang="en-US" sz="1200" dirty="0" err="1">
                          <a:latin typeface="Calibri" panose="020F0502020204030204" pitchFamily="34" charset="0"/>
                        </a:rPr>
                        <a:t>Pigny</a:t>
                      </a:r>
                      <a:r>
                        <a:rPr lang="en-US" sz="1200" dirty="0"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</a:rPr>
                        <a:t>09.03. 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4146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</a:rPr>
                        <a:t>Beam Dump System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</a:rPr>
                        <a:t>C. </a:t>
                      </a:r>
                      <a:r>
                        <a:rPr lang="en-US" sz="1200" dirty="0" err="1">
                          <a:latin typeface="Calibri" panose="020F0502020204030204" pitchFamily="34" charset="0"/>
                        </a:rPr>
                        <a:t>Bracco</a:t>
                      </a:r>
                      <a:r>
                        <a:rPr lang="en-US" sz="1200" dirty="0">
                          <a:latin typeface="Calibri" panose="020F0502020204030204" pitchFamily="34" charset="0"/>
                        </a:rPr>
                        <a:t> / </a:t>
                      </a:r>
                      <a:r>
                        <a:rPr lang="en-US" sz="1200" dirty="0" err="1">
                          <a:latin typeface="Calibri" panose="020F0502020204030204" pitchFamily="34" charset="0"/>
                        </a:rPr>
                        <a:t>W.Bartmann</a:t>
                      </a:r>
                      <a:r>
                        <a:rPr lang="en-US" sz="1200" dirty="0"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alibri" panose="020F0502020204030204" pitchFamily="34" charset="0"/>
                        </a:rPr>
                        <a:t>23.02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4146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</a:rPr>
                        <a:t>FMCM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</a:rPr>
                        <a:t>A.</a:t>
                      </a:r>
                      <a:r>
                        <a:rPr lang="en-US" sz="1200" baseline="0" dirty="0">
                          <a:latin typeface="Calibri" panose="020F0502020204030204" pitchFamily="34" charset="0"/>
                        </a:rPr>
                        <a:t> Antoine / I. </a:t>
                      </a:r>
                      <a:r>
                        <a:rPr lang="en-US" sz="1200" baseline="0" dirty="0" err="1">
                          <a:latin typeface="Calibri" panose="020F0502020204030204" pitchFamily="34" charset="0"/>
                        </a:rPr>
                        <a:t>Romera</a:t>
                      </a:r>
                      <a:r>
                        <a:rPr lang="en-US" sz="1200" baseline="0" dirty="0">
                          <a:latin typeface="Calibri" panose="020F0502020204030204" pitchFamily="34" charset="0"/>
                        </a:rPr>
                        <a:t> </a:t>
                      </a:r>
                      <a:endParaRPr lang="en-US" sz="12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alibri" panose="020F0502020204030204" pitchFamily="34" charset="0"/>
                        </a:rPr>
                        <a:t>26.01. AA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4146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</a:rPr>
                        <a:t>BLM System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</a:rPr>
                        <a:t>C. </a:t>
                      </a:r>
                      <a:r>
                        <a:rPr lang="en-US" sz="1200" dirty="0" err="1">
                          <a:latin typeface="Calibri" panose="020F0502020204030204" pitchFamily="34" charset="0"/>
                        </a:rPr>
                        <a:t>Zamantzas</a:t>
                      </a:r>
                      <a:r>
                        <a:rPr lang="en-US" sz="1200" baseline="0" dirty="0">
                          <a:latin typeface="Calibri" panose="020F0502020204030204" pitchFamily="34" charset="0"/>
                        </a:rPr>
                        <a:t> / B. </a:t>
                      </a:r>
                      <a:r>
                        <a:rPr lang="en-US" sz="1200" baseline="0" dirty="0" err="1">
                          <a:latin typeface="Calibri" panose="020F0502020204030204" pitchFamily="34" charset="0"/>
                        </a:rPr>
                        <a:t>Holzer</a:t>
                      </a:r>
                      <a:r>
                        <a:rPr lang="en-US" sz="1200" baseline="0" dirty="0">
                          <a:latin typeface="Calibri" panose="020F0502020204030204" pitchFamily="34" charset="0"/>
                        </a:rPr>
                        <a:t> </a:t>
                      </a:r>
                      <a:endParaRPr lang="en-US" sz="12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</a:rPr>
                        <a:t>23.03.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</a:rPr>
                        <a:t>Under Approval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A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1511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</a:rPr>
                        <a:t>Warm Magnet Interlock System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</a:rPr>
                        <a:t>R. </a:t>
                      </a:r>
                      <a:r>
                        <a:rPr lang="en-US" sz="1200" dirty="0" err="1">
                          <a:latin typeface="Calibri" panose="020F0502020204030204" pitchFamily="34" charset="0"/>
                        </a:rPr>
                        <a:t>Mompo</a:t>
                      </a:r>
                      <a:r>
                        <a:rPr lang="en-US" sz="1200" dirty="0">
                          <a:latin typeface="Calibri" panose="020F0502020204030204" pitchFamily="34" charset="0"/>
                        </a:rPr>
                        <a:t> / A. Miranda Fontan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alibri" panose="020F0502020204030204" pitchFamily="34" charset="0"/>
                        </a:rPr>
                        <a:t>26.01. AA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alibri" panose="020F0502020204030204" pitchFamily="34" charset="0"/>
                        </a:rPr>
                        <a:t>Released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6793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</a:rPr>
                        <a:t>Safe Machine Parameter System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</a:rPr>
                        <a:t>I. </a:t>
                      </a:r>
                      <a:r>
                        <a:rPr lang="en-US" sz="1200" dirty="0" err="1">
                          <a:latin typeface="Calibri" panose="020F0502020204030204" pitchFamily="34" charset="0"/>
                        </a:rPr>
                        <a:t>Romera</a:t>
                      </a:r>
                      <a:r>
                        <a:rPr lang="en-US" sz="1200" dirty="0">
                          <a:latin typeface="Calibri" panose="020F0502020204030204" pitchFamily="34" charset="0"/>
                        </a:rPr>
                        <a:t> / R. Secondo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alibri" panose="020F0502020204030204" pitchFamily="34" charset="0"/>
                        </a:rPr>
                        <a:t>09.03. 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4146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</a:rPr>
                        <a:t>Software</a:t>
                      </a:r>
                      <a:r>
                        <a:rPr lang="en-US" sz="1200" baseline="0" dirty="0">
                          <a:latin typeface="Calibri" panose="020F0502020204030204" pitchFamily="34" charset="0"/>
                        </a:rPr>
                        <a:t> Interlock System</a:t>
                      </a:r>
                      <a:endParaRPr lang="en-US" sz="12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anose="020F0502020204030204" pitchFamily="34" charset="0"/>
                        </a:rPr>
                        <a:t>J. </a:t>
                      </a:r>
                      <a:r>
                        <a:rPr lang="en-US" sz="1200" dirty="0" err="1">
                          <a:latin typeface="Calibri" panose="020F0502020204030204" pitchFamily="34" charset="0"/>
                        </a:rPr>
                        <a:t>Wenninger</a:t>
                      </a:r>
                      <a:r>
                        <a:rPr lang="en-US" sz="1200" dirty="0"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latin typeface="Calibri" panose="020F0502020204030204" pitchFamily="34" charset="0"/>
                        </a:rPr>
                        <a:t>23.03.</a:t>
                      </a:r>
                      <a:endParaRPr lang="en-US" sz="12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" panose="020F0502020204030204" pitchFamily="34" charset="0"/>
                        </a:rPr>
                        <a:t>Update under approval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A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7436062" y="1178109"/>
            <a:ext cx="1328966" cy="4612697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  <a:p>
            <a:endParaRPr lang="en-GB" sz="1400" b="1" i="1" dirty="0">
              <a:solidFill>
                <a:srgbClr val="FF0000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Daniel Wollmann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087DFE-4BF3-5A49-91EA-AD1CFA58D007}"/>
              </a:ext>
            </a:extLst>
          </p:cNvPr>
          <p:cNvSpPr txBox="1"/>
          <p:nvPr/>
        </p:nvSpPr>
        <p:spPr>
          <a:xfrm>
            <a:off x="286790" y="5329141"/>
            <a:ext cx="85712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Based on the presentations and the procedures a list of </a:t>
            </a:r>
            <a:r>
              <a:rPr lang="en-US" b="1" dirty="0"/>
              <a:t>MPS tests with beam</a:t>
            </a:r>
            <a:r>
              <a:rPr lang="en-US" dirty="0"/>
              <a:t> was derived: </a:t>
            </a:r>
            <a:r>
              <a:rPr lang="en-US" dirty="0">
                <a:hlinkClick r:id="rId2"/>
              </a:rPr>
              <a:t>MPS re-commissioning 2018</a:t>
            </a:r>
            <a:r>
              <a:rPr lang="en-US" dirty="0"/>
              <a:t> </a:t>
            </a:r>
            <a:r>
              <a:rPr lang="en-US" b="1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b="1" dirty="0">
                <a:sym typeface="Wingdings"/>
              </a:rPr>
              <a:t> regularly updated</a:t>
            </a:r>
            <a:endParaRPr lang="en-US" b="1" dirty="0"/>
          </a:p>
          <a:p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45F7630F-723A-1948-B5E8-03C3A40889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26E6BA2D-13A8-4E49-8EE1-BC08A65429AD}" type="datetime3">
              <a:rPr lang="en-US" smtClean="0"/>
              <a:t>23 March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486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120"/>
            <a:ext cx="8226854" cy="574721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906" y="1049627"/>
            <a:ext cx="8574632" cy="4639352"/>
          </a:xfrm>
        </p:spPr>
        <p:txBody>
          <a:bodyPr>
            <a:normAutofit fontScale="70000" lnSpcReduction="20000"/>
          </a:bodyPr>
          <a:lstStyle/>
          <a:p>
            <a:pPr marL="273050" indent="-236538">
              <a:lnSpc>
                <a:spcPct val="120000"/>
              </a:lnSpc>
            </a:pPr>
            <a:r>
              <a:rPr lang="en-US" dirty="0"/>
              <a:t>Intensity ramp-up </a:t>
            </a:r>
            <a:r>
              <a:rPr lang="en-US" b="1" dirty="0"/>
              <a:t>2017 proposal</a:t>
            </a:r>
            <a:r>
              <a:rPr lang="en-US" dirty="0"/>
              <a:t> based on </a:t>
            </a:r>
            <a:r>
              <a:rPr lang="en-US" b="1" dirty="0"/>
              <a:t>successful strategy</a:t>
            </a:r>
            <a:r>
              <a:rPr lang="en-US" dirty="0"/>
              <a:t> applied in 2016 (</a:t>
            </a:r>
            <a:r>
              <a:rPr lang="en-US" dirty="0">
                <a:sym typeface="Wingdings"/>
              </a:rPr>
              <a:t>1700b reached after 15 days).</a:t>
            </a:r>
          </a:p>
          <a:p>
            <a:pPr marL="273050" indent="-236538">
              <a:lnSpc>
                <a:spcPct val="120000"/>
              </a:lnSpc>
            </a:pPr>
            <a:r>
              <a:rPr lang="en-US" b="1" dirty="0">
                <a:sym typeface="Wingdings"/>
              </a:rPr>
              <a:t>Check lists</a:t>
            </a:r>
            <a:r>
              <a:rPr lang="en-US" dirty="0">
                <a:sym typeface="Wingdings"/>
              </a:rPr>
              <a:t> during scrubbing and intensity ramp-up have proven </a:t>
            </a:r>
            <a:r>
              <a:rPr lang="en-US" b="1" dirty="0">
                <a:sym typeface="Wingdings"/>
              </a:rPr>
              <a:t>important</a:t>
            </a:r>
            <a:r>
              <a:rPr lang="en-US" dirty="0">
                <a:sym typeface="Wingdings"/>
              </a:rPr>
              <a:t> and useful to analyze and document the correct functionality and performance of machine protection critical systems</a:t>
            </a:r>
            <a:r>
              <a:rPr lang="en-US" dirty="0">
                <a:sym typeface="Wingdings" pitchFamily="2" charset="2"/>
              </a:rPr>
              <a:t> </a:t>
            </a:r>
          </a:p>
          <a:p>
            <a:pPr marL="273050" indent="-236538">
              <a:lnSpc>
                <a:spcPct val="120000"/>
              </a:lnSpc>
            </a:pPr>
            <a:r>
              <a:rPr lang="en-US" b="1" dirty="0">
                <a:sym typeface="Wingdings" pitchFamily="2" charset="2"/>
              </a:rPr>
              <a:t>Regular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b="1" dirty="0">
                <a:sym typeface="Wingdings" pitchFamily="2" charset="2"/>
              </a:rPr>
              <a:t>check-lists</a:t>
            </a:r>
            <a:r>
              <a:rPr lang="en-US" dirty="0">
                <a:sym typeface="Wingdings" pitchFamily="2" charset="2"/>
              </a:rPr>
              <a:t> during intensity </a:t>
            </a:r>
            <a:r>
              <a:rPr lang="en-US" b="1" dirty="0">
                <a:sym typeface="Wingdings" pitchFamily="2" charset="2"/>
              </a:rPr>
              <a:t>cruise</a:t>
            </a:r>
            <a:endParaRPr lang="en-US" b="1" dirty="0">
              <a:sym typeface="Wingdings"/>
            </a:endParaRPr>
          </a:p>
          <a:p>
            <a:pPr marL="273050" indent="-236538">
              <a:lnSpc>
                <a:spcPct val="120000"/>
              </a:lnSpc>
            </a:pPr>
            <a:r>
              <a:rPr lang="en-US" b="1" dirty="0">
                <a:sym typeface="Wingdings"/>
              </a:rPr>
              <a:t>Two standard scenarios</a:t>
            </a:r>
            <a:r>
              <a:rPr lang="en-US" dirty="0">
                <a:sym typeface="Wingdings"/>
              </a:rPr>
              <a:t> for intensity ramp-ups after </a:t>
            </a:r>
            <a:r>
              <a:rPr lang="en-US" b="1" dirty="0">
                <a:sym typeface="Wingdings"/>
              </a:rPr>
              <a:t>short stops</a:t>
            </a:r>
            <a:r>
              <a:rPr lang="en-US" dirty="0">
                <a:sym typeface="Wingdings"/>
              </a:rPr>
              <a:t> were successfully applied 2016 and 2017 also proposed for 2018</a:t>
            </a:r>
          </a:p>
          <a:p>
            <a:pPr marL="273050" indent="-236538">
              <a:lnSpc>
                <a:spcPct val="120000"/>
              </a:lnSpc>
            </a:pPr>
            <a:r>
              <a:rPr lang="en-US" b="1" dirty="0">
                <a:sym typeface="Wingdings"/>
              </a:rPr>
              <a:t>Re-commissioning plans</a:t>
            </a:r>
            <a:r>
              <a:rPr lang="en-US" dirty="0">
                <a:sym typeface="Wingdings"/>
              </a:rPr>
              <a:t> of all machine protection systems were </a:t>
            </a:r>
            <a:r>
              <a:rPr lang="en-US" b="1" dirty="0">
                <a:sym typeface="Wingdings"/>
              </a:rPr>
              <a:t>discussed in the MPP</a:t>
            </a:r>
            <a:r>
              <a:rPr lang="en-US" dirty="0">
                <a:sym typeface="Wingdings"/>
              </a:rPr>
              <a:t>  List with required </a:t>
            </a:r>
            <a:r>
              <a:rPr lang="en-US" b="1" dirty="0">
                <a:sym typeface="Wingdings"/>
              </a:rPr>
              <a:t>MPS tests with beam</a:t>
            </a:r>
            <a:r>
              <a:rPr lang="en-US" dirty="0">
                <a:sym typeface="Wingdings"/>
              </a:rPr>
              <a:t> was derived and is updated </a:t>
            </a:r>
            <a:r>
              <a:rPr lang="en-US" b="1" dirty="0">
                <a:sym typeface="Wingdings"/>
              </a:rPr>
              <a:t>regularly</a:t>
            </a:r>
            <a:r>
              <a:rPr lang="en-US" dirty="0">
                <a:sym typeface="Wingdings"/>
              </a:rPr>
              <a:t>  </a:t>
            </a:r>
          </a:p>
          <a:p>
            <a:pPr marL="357188" indent="-320675">
              <a:lnSpc>
                <a:spcPct val="120000"/>
              </a:lnSpc>
            </a:pPr>
            <a:endParaRPr lang="en-US" dirty="0">
              <a:sym typeface="Wingdings"/>
            </a:endParaRPr>
          </a:p>
          <a:p>
            <a:pPr marL="357188" indent="-320675">
              <a:lnSpc>
                <a:spcPct val="120000"/>
              </a:lnSpc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26E6BA2D-13A8-4E49-8EE1-BC08A65429AD}" type="datetime3">
              <a:rPr lang="en-US" smtClean="0"/>
              <a:t>22 March 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651542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66168</TotalTime>
  <Words>1042</Words>
  <Application>Microsoft Macintosh PowerPoint</Application>
  <PresentationFormat>On-screen Show (4:3)</PresentationFormat>
  <Paragraphs>191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Mangal</vt:lpstr>
      <vt:lpstr>Wingdings</vt:lpstr>
      <vt:lpstr>CERN(4-3)</vt:lpstr>
      <vt:lpstr>MPP Proposal for Intensity Ramp-up and MPS commissioning status</vt:lpstr>
      <vt:lpstr>Outline</vt:lpstr>
      <vt:lpstr>Intensity ramp-up 2017</vt:lpstr>
      <vt:lpstr>Proposal Intensity Ramp-up 2018</vt:lpstr>
      <vt:lpstr>Intensity ramp-up checklist: system-responsible</vt:lpstr>
      <vt:lpstr>Intensity Increase checklist</vt:lpstr>
      <vt:lpstr>Reminder: Standard ramp-up scenarios after stops of nominal operation ( &gt; 48 h)</vt:lpstr>
      <vt:lpstr>MP systems responsible and MPP presentation dates</vt:lpstr>
      <vt:lpstr>Conclusion</vt:lpstr>
      <vt:lpstr>PowerPoint Presentation</vt:lpstr>
    </vt:vector>
  </TitlesOfParts>
  <Company>cern</Company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Microsoft Office User</cp:lastModifiedBy>
  <cp:revision>449</cp:revision>
  <cp:lastPrinted>2017-05-09T13:27:14Z</cp:lastPrinted>
  <dcterms:created xsi:type="dcterms:W3CDTF">2012-11-30T11:04:26Z</dcterms:created>
  <dcterms:modified xsi:type="dcterms:W3CDTF">2018-03-23T09:25:23Z</dcterms:modified>
</cp:coreProperties>
</file>